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57" r:id="rId4"/>
    <p:sldId id="259" r:id="rId5"/>
    <p:sldId id="260" r:id="rId6"/>
    <p:sldId id="258" r:id="rId7"/>
    <p:sldId id="261" r:id="rId8"/>
    <p:sldId id="273" r:id="rId9"/>
    <p:sldId id="262" r:id="rId10"/>
    <p:sldId id="263" r:id="rId11"/>
    <p:sldId id="265" r:id="rId12"/>
    <p:sldId id="266" r:id="rId13"/>
    <p:sldId id="274" r:id="rId14"/>
    <p:sldId id="268" r:id="rId15"/>
    <p:sldId id="269" r:id="rId16"/>
    <p:sldId id="275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Density of steam, </a:t>
            </a:r>
            <a:r>
              <a:rPr lang="en-US" dirty="0" err="1" smtClean="0"/>
              <a:t>gr</a:t>
            </a:r>
            <a:r>
              <a:rPr lang="en-US" dirty="0" smtClean="0"/>
              <a:t>/</a:t>
            </a:r>
            <a:r>
              <a:rPr lang="en-US" sz="1800" dirty="0" smtClean="0"/>
              <a:t>m</a:t>
            </a:r>
            <a:r>
              <a:rPr lang="en-US" sz="1800" baseline="30000" dirty="0" smtClean="0"/>
              <a:t>3</a:t>
            </a:r>
            <a:endParaRPr lang="ru-RU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Density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Лист1!$A$2:$A$27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</c:numCache>
            </c:numRef>
          </c:xVal>
          <c:yVal>
            <c:numRef>
              <c:f>Лист1!$B$2:$B$27</c:f>
              <c:numCache>
                <c:formatCode>General</c:formatCode>
                <c:ptCount val="26"/>
                <c:pt idx="0">
                  <c:v>4.84</c:v>
                </c:pt>
                <c:pt idx="1">
                  <c:v>5.22</c:v>
                </c:pt>
                <c:pt idx="2">
                  <c:v>5.6</c:v>
                </c:pt>
                <c:pt idx="3">
                  <c:v>5.98</c:v>
                </c:pt>
                <c:pt idx="4">
                  <c:v>6.4</c:v>
                </c:pt>
                <c:pt idx="5">
                  <c:v>6.84</c:v>
                </c:pt>
                <c:pt idx="6">
                  <c:v>7.3</c:v>
                </c:pt>
                <c:pt idx="7">
                  <c:v>7.8</c:v>
                </c:pt>
                <c:pt idx="8">
                  <c:v>8.3000000000000007</c:v>
                </c:pt>
                <c:pt idx="9">
                  <c:v>8.8000000000000007</c:v>
                </c:pt>
                <c:pt idx="10">
                  <c:v>9.4</c:v>
                </c:pt>
                <c:pt idx="11">
                  <c:v>10</c:v>
                </c:pt>
                <c:pt idx="12">
                  <c:v>10.7</c:v>
                </c:pt>
                <c:pt idx="13">
                  <c:v>11.4</c:v>
                </c:pt>
                <c:pt idx="14">
                  <c:v>12.1</c:v>
                </c:pt>
                <c:pt idx="15">
                  <c:v>12.8</c:v>
                </c:pt>
                <c:pt idx="16">
                  <c:v>13.6</c:v>
                </c:pt>
                <c:pt idx="17">
                  <c:v>14.5</c:v>
                </c:pt>
                <c:pt idx="18">
                  <c:v>15.3</c:v>
                </c:pt>
                <c:pt idx="19">
                  <c:v>16.3</c:v>
                </c:pt>
                <c:pt idx="20">
                  <c:v>17.3</c:v>
                </c:pt>
                <c:pt idx="21">
                  <c:v>18.3</c:v>
                </c:pt>
                <c:pt idx="22">
                  <c:v>19.399999999999999</c:v>
                </c:pt>
                <c:pt idx="23">
                  <c:v>20.6</c:v>
                </c:pt>
                <c:pt idx="24">
                  <c:v>21.8</c:v>
                </c:pt>
                <c:pt idx="25">
                  <c:v>23</c:v>
                </c:pt>
              </c:numCache>
            </c:numRef>
          </c:yVal>
          <c:smooth val="1"/>
        </c:ser>
        <c:axId val="60661120"/>
        <c:axId val="60662912"/>
      </c:scatterChart>
      <c:valAx>
        <c:axId val="60661120"/>
        <c:scaling>
          <c:orientation val="minMax"/>
        </c:scaling>
        <c:axPos val="b"/>
        <c:numFmt formatCode="General" sourceLinked="1"/>
        <c:tickLblPos val="nextTo"/>
        <c:crossAx val="60662912"/>
        <c:crosses val="autoZero"/>
        <c:crossBetween val="midCat"/>
      </c:valAx>
      <c:valAx>
        <c:axId val="60662912"/>
        <c:scaling>
          <c:orientation val="minMax"/>
        </c:scaling>
        <c:axPos val="l"/>
        <c:majorGridlines>
          <c:spPr>
            <a:ln>
              <a:solidFill>
                <a:srgbClr val="A5B592">
                  <a:alpha val="0"/>
                </a:srgbClr>
              </a:solidFill>
            </a:ln>
          </c:spPr>
        </c:majorGridlines>
        <c:numFmt formatCode="General" sourceLinked="1"/>
        <c:tickLblPos val="nextTo"/>
        <c:crossAx val="60661120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3650845727617376E-2"/>
          <c:y val="0.13709033245844288"/>
          <c:w val="0.88310452512880344"/>
          <c:h val="0.71936570428696367"/>
        </c:manualLayout>
      </c:layout>
      <c:scatterChart>
        <c:scatterStyle val="smooth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xVal>
            <c:numRef>
              <c:f>Лист1!$A$2:$A$12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Лист1!$B$2:$B$12</c:f>
              <c:numCache>
                <c:formatCode>General</c:formatCode>
                <c:ptCount val="11"/>
                <c:pt idx="0">
                  <c:v>0.61000000000000043</c:v>
                </c:pt>
                <c:pt idx="1">
                  <c:v>1.23</c:v>
                </c:pt>
                <c:pt idx="2">
                  <c:v>2.34</c:v>
                </c:pt>
                <c:pt idx="3">
                  <c:v>4.24</c:v>
                </c:pt>
                <c:pt idx="4">
                  <c:v>7.37</c:v>
                </c:pt>
                <c:pt idx="5">
                  <c:v>12.3</c:v>
                </c:pt>
                <c:pt idx="6">
                  <c:v>19.899999999999999</c:v>
                </c:pt>
                <c:pt idx="7">
                  <c:v>31.2</c:v>
                </c:pt>
                <c:pt idx="8">
                  <c:v>47.4</c:v>
                </c:pt>
                <c:pt idx="9">
                  <c:v>70.8</c:v>
                </c:pt>
                <c:pt idx="10">
                  <c:v>101.3</c:v>
                </c:pt>
              </c:numCache>
            </c:numRef>
          </c:yVal>
          <c:smooth val="1"/>
        </c:ser>
        <c:axId val="64231296"/>
        <c:axId val="64232832"/>
      </c:scatterChart>
      <c:valAx>
        <c:axId val="64231296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92D050"/>
            </a:solidFill>
          </a:ln>
        </c:spPr>
        <c:crossAx val="64232832"/>
        <c:crosses val="autoZero"/>
        <c:crossBetween val="midCat"/>
        <c:majorUnit val="10"/>
      </c:valAx>
      <c:valAx>
        <c:axId val="64232832"/>
        <c:scaling>
          <c:orientation val="minMax"/>
        </c:scaling>
        <c:axPos val="l"/>
        <c:majorGridlines>
          <c:spPr>
            <a:ln>
              <a:solidFill>
                <a:srgbClr val="00B050">
                  <a:alpha val="13000"/>
                </a:srgbClr>
              </a:solidFill>
            </a:ln>
          </c:spPr>
        </c:majorGridlines>
        <c:numFmt formatCode="General" sourceLinked="1"/>
        <c:tickLblPos val="nextTo"/>
        <c:spPr>
          <a:ln w="38100" cmpd="dbl">
            <a:solidFill>
              <a:srgbClr val="92D050"/>
            </a:solidFill>
          </a:ln>
        </c:spPr>
        <c:crossAx val="64231296"/>
        <c:crosses val="autoZero"/>
        <c:crossBetween val="midCat"/>
      </c:valAx>
      <c:spPr>
        <a:ln w="3175" cap="rnd">
          <a:solidFill>
            <a:schemeClr val="tx1">
              <a:lumMod val="65000"/>
            </a:schemeClr>
          </a:solidFill>
          <a:round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2910104986876648E-2"/>
          <c:y val="0.15097922134733169"/>
          <c:w val="0.88310452512880344"/>
          <c:h val="0.71936570428696356"/>
        </c:manualLayout>
      </c:layout>
      <c:scatterChart>
        <c:scatterStyle val="smooth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xVal>
            <c:numRef>
              <c:f>Лист1!$A$2:$A$12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Лист1!$B$2:$B$12</c:f>
              <c:numCache>
                <c:formatCode>General</c:formatCode>
                <c:ptCount val="11"/>
                <c:pt idx="0">
                  <c:v>0.61000000000000065</c:v>
                </c:pt>
                <c:pt idx="1">
                  <c:v>1.23</c:v>
                </c:pt>
                <c:pt idx="2">
                  <c:v>2.34</c:v>
                </c:pt>
                <c:pt idx="3">
                  <c:v>4.24</c:v>
                </c:pt>
                <c:pt idx="4">
                  <c:v>7.37</c:v>
                </c:pt>
                <c:pt idx="5">
                  <c:v>12.3</c:v>
                </c:pt>
                <c:pt idx="6">
                  <c:v>19.899999999999999</c:v>
                </c:pt>
                <c:pt idx="7">
                  <c:v>31.2</c:v>
                </c:pt>
                <c:pt idx="8">
                  <c:v>47.4</c:v>
                </c:pt>
                <c:pt idx="9">
                  <c:v>70.8</c:v>
                </c:pt>
                <c:pt idx="10">
                  <c:v>101.3</c:v>
                </c:pt>
              </c:numCache>
            </c:numRef>
          </c:yVal>
          <c:smooth val="1"/>
        </c:ser>
        <c:axId val="66614400"/>
        <c:axId val="66615936"/>
      </c:scatterChart>
      <c:valAx>
        <c:axId val="66614400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92D050"/>
            </a:solidFill>
          </a:ln>
        </c:spPr>
        <c:crossAx val="66615936"/>
        <c:crosses val="autoZero"/>
        <c:crossBetween val="midCat"/>
        <c:majorUnit val="10"/>
      </c:valAx>
      <c:valAx>
        <c:axId val="66615936"/>
        <c:scaling>
          <c:orientation val="minMax"/>
        </c:scaling>
        <c:axPos val="l"/>
        <c:majorGridlines>
          <c:spPr>
            <a:ln>
              <a:solidFill>
                <a:srgbClr val="00B050">
                  <a:alpha val="13000"/>
                </a:srgbClr>
              </a:solidFill>
            </a:ln>
          </c:spPr>
        </c:majorGridlines>
        <c:numFmt formatCode="General" sourceLinked="1"/>
        <c:tickLblPos val="nextTo"/>
        <c:spPr>
          <a:ln w="38100" cmpd="dbl">
            <a:solidFill>
              <a:srgbClr val="92D050"/>
            </a:solidFill>
          </a:ln>
        </c:spPr>
        <c:crossAx val="66614400"/>
        <c:crosses val="autoZero"/>
        <c:crossBetween val="midCat"/>
      </c:valAx>
      <c:spPr>
        <a:ln w="3175" cap="rnd">
          <a:solidFill>
            <a:schemeClr val="tx1">
              <a:lumMod val="65000"/>
            </a:schemeClr>
          </a:solidFill>
          <a:round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493948673082533E-2"/>
          <c:y val="4.440966754155732E-2"/>
          <c:w val="0.74679668513658071"/>
          <c:h val="0.81760192475940541"/>
        </c:manualLayout>
      </c:layout>
      <c:scatterChart>
        <c:scatterStyle val="smooth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P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Лист1!$A$2:$A$27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</c:numCache>
            </c:numRef>
          </c:xVal>
          <c:yVal>
            <c:numRef>
              <c:f>Лист1!$B$2:$B$27</c:f>
              <c:numCache>
                <c:formatCode>General</c:formatCode>
                <c:ptCount val="26"/>
                <c:pt idx="0">
                  <c:v>0.61100000000000032</c:v>
                </c:pt>
                <c:pt idx="1">
                  <c:v>0.65600000000000036</c:v>
                </c:pt>
                <c:pt idx="2">
                  <c:v>0.70500000000000029</c:v>
                </c:pt>
                <c:pt idx="3">
                  <c:v>0.75700000000000034</c:v>
                </c:pt>
                <c:pt idx="4">
                  <c:v>0.81299999999999994</c:v>
                </c:pt>
                <c:pt idx="5">
                  <c:v>0.87200000000000033</c:v>
                </c:pt>
                <c:pt idx="6">
                  <c:v>0.93400000000000005</c:v>
                </c:pt>
                <c:pt idx="7">
                  <c:v>1.01</c:v>
                </c:pt>
                <c:pt idx="8">
                  <c:v>1.07</c:v>
                </c:pt>
                <c:pt idx="9">
                  <c:v>1.1499999999999992</c:v>
                </c:pt>
                <c:pt idx="10">
                  <c:v>1.23</c:v>
                </c:pt>
                <c:pt idx="11">
                  <c:v>1.31</c:v>
                </c:pt>
                <c:pt idx="12">
                  <c:v>1.4</c:v>
                </c:pt>
                <c:pt idx="13">
                  <c:v>1.5</c:v>
                </c:pt>
                <c:pt idx="14">
                  <c:v>1.59</c:v>
                </c:pt>
                <c:pt idx="15">
                  <c:v>1.7</c:v>
                </c:pt>
                <c:pt idx="16">
                  <c:v>1.81</c:v>
                </c:pt>
                <c:pt idx="17">
                  <c:v>1.9400000000000006</c:v>
                </c:pt>
                <c:pt idx="18">
                  <c:v>2.06</c:v>
                </c:pt>
                <c:pt idx="19">
                  <c:v>2.19</c:v>
                </c:pt>
                <c:pt idx="20">
                  <c:v>2.34</c:v>
                </c:pt>
                <c:pt idx="21">
                  <c:v>2.48</c:v>
                </c:pt>
                <c:pt idx="22">
                  <c:v>2.64</c:v>
                </c:pt>
                <c:pt idx="23">
                  <c:v>2.8099999999999987</c:v>
                </c:pt>
                <c:pt idx="24">
                  <c:v>2.9899999999999998</c:v>
                </c:pt>
                <c:pt idx="25">
                  <c:v>3.17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p(70%)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14"/>
              <c:layout/>
              <c:dLblPos val="ctr"/>
              <c:showCatName val="1"/>
            </c:dLbl>
            <c:delete val="1"/>
          </c:dLbls>
          <c:xVal>
            <c:numRef>
              <c:f>Лист1!$A$2:$A$27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</c:numCache>
            </c:numRef>
          </c:xVal>
          <c:yVal>
            <c:numRef>
              <c:f>Лист1!$C$2:$C$27</c:f>
              <c:numCache>
                <c:formatCode>General</c:formatCode>
                <c:ptCount val="26"/>
                <c:pt idx="0">
                  <c:v>1.2066336644204614</c:v>
                </c:pt>
                <c:pt idx="1">
                  <c:v>1.2311443447909625</c:v>
                </c:pt>
                <c:pt idx="2">
                  <c:v>1.2560608954592674</c:v>
                </c:pt>
                <c:pt idx="3">
                  <c:v>1.2813885245659709</c:v>
                </c:pt>
                <c:pt idx="4">
                  <c:v>1.3071324878141075</c:v>
                </c:pt>
                <c:pt idx="5">
                  <c:v>1.3332980887287653</c:v>
                </c:pt>
                <c:pt idx="6">
                  <c:v>1.3598906789172647</c:v>
                </c:pt>
                <c:pt idx="7">
                  <c:v>1.3869156583297446</c:v>
                </c:pt>
                <c:pt idx="8">
                  <c:v>1.4143784755202613</c:v>
                </c:pt>
                <c:pt idx="9">
                  <c:v>1.4422846279082968</c:v>
                </c:pt>
                <c:pt idx="10">
                  <c:v>1.4706396620408038</c:v>
                </c:pt>
                <c:pt idx="11">
                  <c:v>1.4994491738546758</c:v>
                </c:pt>
                <c:pt idx="12">
                  <c:v>1.5287188089396764</c:v>
                </c:pt>
                <c:pt idx="13">
                  <c:v>1.55845426280187</c:v>
                </c:pt>
                <c:pt idx="14">
                  <c:v>1.5886612811275038</c:v>
                </c:pt>
                <c:pt idx="15">
                  <c:v>1.619345660047288</c:v>
                </c:pt>
                <c:pt idx="16">
                  <c:v>1.6505132464012726</c:v>
                </c:pt>
                <c:pt idx="17">
                  <c:v>1.6821699380040473</c:v>
                </c:pt>
                <c:pt idx="18">
                  <c:v>1.714321683910508</c:v>
                </c:pt>
                <c:pt idx="19">
                  <c:v>1.7469744846820059</c:v>
                </c:pt>
                <c:pt idx="20">
                  <c:v>1.7801343926530098</c:v>
                </c:pt>
                <c:pt idx="21">
                  <c:v>1.8138075121981823</c:v>
                </c:pt>
                <c:pt idx="22">
                  <c:v>1.8480000000000001</c:v>
                </c:pt>
                <c:pt idx="23">
                  <c:v>1.8827180653166629</c:v>
                </c:pt>
                <c:pt idx="24">
                  <c:v>1.9179679702506769</c:v>
                </c:pt>
                <c:pt idx="25">
                  <c:v>1.9537560300177008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p(60%)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11"/>
              <c:layout/>
              <c:dLblPos val="ctr"/>
              <c:showCatName val="1"/>
            </c:dLbl>
            <c:delete val="1"/>
          </c:dLbls>
          <c:xVal>
            <c:numRef>
              <c:f>Лист1!$A$2:$A$27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</c:numCache>
            </c:numRef>
          </c:xVal>
          <c:yVal>
            <c:numRef>
              <c:f>Лист1!$D$2:$D$27</c:f>
              <c:numCache>
                <c:formatCode>General</c:formatCode>
                <c:ptCount val="26"/>
                <c:pt idx="0">
                  <c:v>1.0342574266461113</c:v>
                </c:pt>
                <c:pt idx="1">
                  <c:v>1.0552665812493962</c:v>
                </c:pt>
                <c:pt idx="2">
                  <c:v>1.0766236246793719</c:v>
                </c:pt>
                <c:pt idx="3">
                  <c:v>1.0983330210565467</c:v>
                </c:pt>
                <c:pt idx="4">
                  <c:v>1.1203992752692356</c:v>
                </c:pt>
                <c:pt idx="5">
                  <c:v>1.1428269331960845</c:v>
                </c:pt>
                <c:pt idx="6">
                  <c:v>1.1656205819290846</c:v>
                </c:pt>
                <c:pt idx="7">
                  <c:v>1.1887848499969247</c:v>
                </c:pt>
                <c:pt idx="8">
                  <c:v>1.2123244075887947</c:v>
                </c:pt>
                <c:pt idx="9">
                  <c:v>1.2362439667785408</c:v>
                </c:pt>
                <c:pt idx="10">
                  <c:v>1.2605482817492606</c:v>
                </c:pt>
                <c:pt idx="11">
                  <c:v>1.2852421490182941</c:v>
                </c:pt>
                <c:pt idx="12">
                  <c:v>1.3103304076625797</c:v>
                </c:pt>
                <c:pt idx="13">
                  <c:v>1.33581793954446</c:v>
                </c:pt>
                <c:pt idx="14">
                  <c:v>1.3617096695378608</c:v>
                </c:pt>
                <c:pt idx="15">
                  <c:v>1.388010565754819</c:v>
                </c:pt>
                <c:pt idx="16">
                  <c:v>1.414725639772519</c:v>
                </c:pt>
                <c:pt idx="17">
                  <c:v>1.4418599468606119</c:v>
                </c:pt>
                <c:pt idx="18">
                  <c:v>1.4694185862090074</c:v>
                </c:pt>
                <c:pt idx="19">
                  <c:v>1.497406701156005</c:v>
                </c:pt>
                <c:pt idx="20">
                  <c:v>1.5258294794168656</c:v>
                </c:pt>
                <c:pt idx="21">
                  <c:v>1.5546921533127283</c:v>
                </c:pt>
                <c:pt idx="22">
                  <c:v>1.5840000000000001</c:v>
                </c:pt>
                <c:pt idx="23">
                  <c:v>1.6137583416999959</c:v>
                </c:pt>
                <c:pt idx="24">
                  <c:v>1.6439725459291517</c:v>
                </c:pt>
                <c:pt idx="25">
                  <c:v>1.674648025729458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p(50%)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6"/>
              <c:layout/>
              <c:showCatName val="1"/>
            </c:dLbl>
            <c:delete val="1"/>
          </c:dLbls>
          <c:xVal>
            <c:numRef>
              <c:f>Лист1!$A$2:$A$27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</c:numCache>
            </c:numRef>
          </c:xVal>
          <c:yVal>
            <c:numRef>
              <c:f>Лист1!$E$2:$E$27</c:f>
              <c:numCache>
                <c:formatCode>General</c:formatCode>
                <c:ptCount val="26"/>
                <c:pt idx="0">
                  <c:v>0.8618811888717578</c:v>
                </c:pt>
                <c:pt idx="1">
                  <c:v>0.87938881770783073</c:v>
                </c:pt>
                <c:pt idx="2">
                  <c:v>0.89718635389947654</c:v>
                </c:pt>
                <c:pt idx="3">
                  <c:v>0.91527751754712161</c:v>
                </c:pt>
                <c:pt idx="4">
                  <c:v>0.93366606272436259</c:v>
                </c:pt>
                <c:pt idx="5">
                  <c:v>0.9523557776634044</c:v>
                </c:pt>
                <c:pt idx="6">
                  <c:v>0.97135048494090359</c:v>
                </c:pt>
                <c:pt idx="7">
                  <c:v>0.99065404166410365</c:v>
                </c:pt>
                <c:pt idx="8">
                  <c:v>1.01027033965733</c:v>
                </c:pt>
                <c:pt idx="9">
                  <c:v>1.030203305648784</c:v>
                </c:pt>
                <c:pt idx="10">
                  <c:v>1.0504569014577183</c:v>
                </c:pt>
                <c:pt idx="11">
                  <c:v>1.0710351241819125</c:v>
                </c:pt>
                <c:pt idx="12">
                  <c:v>1.091942006385483</c:v>
                </c:pt>
                <c:pt idx="13">
                  <c:v>1.1131816162870498</c:v>
                </c:pt>
                <c:pt idx="14">
                  <c:v>1.1347580579482179</c:v>
                </c:pt>
                <c:pt idx="15">
                  <c:v>1.1566754714623493</c:v>
                </c:pt>
                <c:pt idx="16">
                  <c:v>1.1789380331437667</c:v>
                </c:pt>
                <c:pt idx="17">
                  <c:v>1.2015499557171756</c:v>
                </c:pt>
                <c:pt idx="18">
                  <c:v>1.2245154885075062</c:v>
                </c:pt>
                <c:pt idx="19">
                  <c:v>1.2478389176300038</c:v>
                </c:pt>
                <c:pt idx="20">
                  <c:v>1.2715245661807213</c:v>
                </c:pt>
                <c:pt idx="21">
                  <c:v>1.2955767944272734</c:v>
                </c:pt>
                <c:pt idx="22">
                  <c:v>1.32</c:v>
                </c:pt>
                <c:pt idx="23">
                  <c:v>1.3447986180833298</c:v>
                </c:pt>
                <c:pt idx="24">
                  <c:v>1.3699771216076269</c:v>
                </c:pt>
                <c:pt idx="25">
                  <c:v>1.3955400214412157</c:v>
                </c:pt>
              </c:numCache>
            </c:numRef>
          </c:yVal>
          <c:smooth val="1"/>
        </c:ser>
        <c:axId val="64509056"/>
        <c:axId val="64520960"/>
      </c:scatterChart>
      <c:valAx>
        <c:axId val="64509056"/>
        <c:scaling>
          <c:orientation val="minMax"/>
        </c:scaling>
        <c:axPos val="b"/>
        <c:numFmt formatCode="General" sourceLinked="1"/>
        <c:tickLblPos val="nextTo"/>
        <c:crossAx val="64520960"/>
        <c:crosses val="autoZero"/>
        <c:crossBetween val="midCat"/>
      </c:valAx>
      <c:valAx>
        <c:axId val="64520960"/>
        <c:scaling>
          <c:orientation val="minMax"/>
        </c:scaling>
        <c:axPos val="l"/>
        <c:majorGridlines>
          <c:spPr>
            <a:ln>
              <a:solidFill>
                <a:srgbClr val="A5B592">
                  <a:alpha val="0"/>
                </a:srgbClr>
              </a:solidFill>
            </a:ln>
          </c:spPr>
        </c:majorGridlines>
        <c:numFmt formatCode="General" sourceLinked="1"/>
        <c:tickLblPos val="nextTo"/>
        <c:crossAx val="64509056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15E6E3-8A19-4E60-8FEC-5FE73DD5D475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D9A94A-FD64-4CA1-BE94-BD34694BBB7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305800" cy="19812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Water from the air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357430"/>
            <a:ext cx="8305800" cy="392909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ос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928934"/>
            <a:ext cx="3101074" cy="36433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_050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3108" y="214290"/>
            <a:ext cx="4768071" cy="3571900"/>
          </a:xfrm>
        </p:spPr>
      </p:pic>
      <p:pic>
        <p:nvPicPr>
          <p:cNvPr id="6" name="Рисунок 5" descr="36344ca48475f863c1fe44d1c1cfab3f_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3214686"/>
            <a:ext cx="5357850" cy="3515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«</a:t>
            </a:r>
            <a:r>
              <a:rPr lang="en-US" sz="5400" dirty="0" smtClean="0">
                <a:solidFill>
                  <a:srgbClr val="FF0000"/>
                </a:solidFill>
              </a:rPr>
              <a:t>Handmade</a:t>
            </a:r>
            <a:r>
              <a:rPr lang="ru-RU" sz="5400" dirty="0" smtClean="0">
                <a:solidFill>
                  <a:srgbClr val="FF0000"/>
                </a:solidFill>
              </a:rPr>
              <a:t>»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dirty="0" err="1" smtClean="0"/>
              <a:t>PT</a:t>
            </a:r>
            <a:r>
              <a:rPr lang="en-US" sz="5400" baseline="30000" dirty="0" err="1" smtClean="0"/>
              <a:t>a</a:t>
            </a:r>
            <a:r>
              <a:rPr lang="en-US" sz="5400" baseline="30000" dirty="0" smtClean="0"/>
              <a:t>  </a:t>
            </a:r>
            <a:r>
              <a:rPr lang="en-US" sz="5400" dirty="0" smtClean="0"/>
              <a:t>=const;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56703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-71470" y="250030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507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0" y="507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928934"/>
            <a:ext cx="4286280" cy="4304029"/>
          </a:xfrm>
          <a:prstGeom prst="rect">
            <a:avLst/>
          </a:prstGeom>
          <a:noFill/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714488"/>
            <a:ext cx="3286148" cy="1787929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643314"/>
            <a:ext cx="27432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Adiabatic Law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/>
              <a:t>i</a:t>
            </a:r>
            <a:r>
              <a:rPr lang="en-US" sz="4000" dirty="0" smtClean="0"/>
              <a:t> – number of degrees of freedom</a:t>
            </a:r>
          </a:p>
          <a:p>
            <a:pPr>
              <a:buNone/>
            </a:pPr>
            <a:r>
              <a:rPr lang="en-US" sz="4000" dirty="0" smtClean="0"/>
              <a:t> For water:     </a:t>
            </a:r>
            <a:r>
              <a:rPr lang="en-US" sz="4000" dirty="0" err="1" smtClean="0"/>
              <a:t>i</a:t>
            </a:r>
            <a:r>
              <a:rPr lang="en-US" sz="4000" dirty="0" smtClean="0"/>
              <a:t>=9; then </a:t>
            </a:r>
          </a:p>
          <a:p>
            <a:pPr>
              <a:buNone/>
            </a:pPr>
            <a:r>
              <a:rPr lang="en-US" sz="4000" dirty="0" smtClean="0"/>
              <a:t>y = 11/9; a = -11/2=-5,5;</a:t>
            </a:r>
          </a:p>
          <a:p>
            <a:pPr>
              <a:buNone/>
            </a:pPr>
            <a:r>
              <a:rPr lang="en-US" sz="4000" dirty="0" smtClean="0"/>
              <a:t>   PT</a:t>
            </a:r>
            <a:r>
              <a:rPr lang="en-US" sz="4000" baseline="30000" dirty="0" smtClean="0"/>
              <a:t>(-5,5)  </a:t>
            </a:r>
            <a:r>
              <a:rPr lang="en-US" sz="4000" dirty="0" smtClean="0"/>
              <a:t>=const or 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P/T</a:t>
            </a:r>
            <a:r>
              <a:rPr lang="en-US" sz="6000" baseline="30000" dirty="0" smtClean="0">
                <a:solidFill>
                  <a:srgbClr val="FF0000"/>
                </a:solidFill>
              </a:rPr>
              <a:t>(5,5)</a:t>
            </a:r>
            <a:r>
              <a:rPr lang="en-US" sz="6000" dirty="0" smtClean="0">
                <a:solidFill>
                  <a:srgbClr val="FF0000"/>
                </a:solidFill>
              </a:rPr>
              <a:t>=const;</a:t>
            </a:r>
            <a:endParaRPr lang="en-US" sz="6000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Relative humidity</a:t>
            </a:r>
            <a:endParaRPr lang="ru-RU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Volumes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TV</a:t>
            </a:r>
            <a:r>
              <a:rPr lang="en-US" sz="4000" baseline="30000" dirty="0" smtClean="0"/>
              <a:t>y-1 </a:t>
            </a:r>
            <a:r>
              <a:rPr lang="en-US" sz="4000" dirty="0" smtClean="0"/>
              <a:t>= const;    </a:t>
            </a:r>
          </a:p>
          <a:p>
            <a:r>
              <a:rPr lang="en-US" sz="4000" dirty="0" smtClean="0"/>
              <a:t>T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=295K             </a:t>
            </a:r>
            <a:r>
              <a:rPr lang="en-US" sz="5400" dirty="0" smtClean="0">
                <a:solidFill>
                  <a:srgbClr val="FF0000"/>
                </a:solidFill>
              </a:rPr>
              <a:t>V</a:t>
            </a:r>
            <a:r>
              <a:rPr lang="en-US" sz="5400" baseline="-25000" dirty="0" smtClean="0">
                <a:solidFill>
                  <a:srgbClr val="FF0000"/>
                </a:solidFill>
              </a:rPr>
              <a:t>1</a:t>
            </a:r>
            <a:r>
              <a:rPr lang="en-US" sz="5400" dirty="0" smtClean="0">
                <a:solidFill>
                  <a:srgbClr val="FF0000"/>
                </a:solidFill>
              </a:rPr>
              <a:t>/V</a:t>
            </a:r>
            <a:r>
              <a:rPr lang="en-US" sz="5400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dirty="0" smtClean="0">
                <a:solidFill>
                  <a:srgbClr val="FF0000"/>
                </a:solidFill>
              </a:rPr>
              <a:t>=1,29</a:t>
            </a:r>
            <a:endParaRPr lang="ru-RU" sz="54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T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=279K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Easy examples</a:t>
            </a:r>
            <a:endParaRPr lang="ru-RU" dirty="0"/>
          </a:p>
        </p:txBody>
      </p:sp>
      <p:pic>
        <p:nvPicPr>
          <p:cNvPr id="5" name="Рисунок 4" descr="шприц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000504"/>
            <a:ext cx="8572528" cy="2560608"/>
          </a:xfrm>
          <a:prstGeom prst="rect">
            <a:avLst/>
          </a:prstGeom>
        </p:spPr>
      </p:pic>
      <p:pic>
        <p:nvPicPr>
          <p:cNvPr id="7" name="Содержимое 6" descr="пл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86314" y="1214422"/>
            <a:ext cx="3887851" cy="2786082"/>
          </a:xfrm>
        </p:spPr>
      </p:pic>
      <p:sp>
        <p:nvSpPr>
          <p:cNvPr id="8" name="Прямоугольник 7"/>
          <p:cNvSpPr/>
          <p:nvPr/>
        </p:nvSpPr>
        <p:spPr>
          <a:xfrm>
            <a:off x="428596" y="1357298"/>
            <a:ext cx="39019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Rapid change </a:t>
            </a:r>
          </a:p>
          <a:p>
            <a:r>
              <a:rPr lang="en-US" sz="4800" dirty="0" smtClean="0"/>
              <a:t>in volume</a:t>
            </a:r>
            <a:endParaRPr lang="ru-RU" sz="4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28612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Thank you</a:t>
            </a:r>
            <a:br>
              <a:rPr lang="en-US" sz="9600" dirty="0" smtClean="0">
                <a:solidFill>
                  <a:srgbClr val="FF0000"/>
                </a:solidFill>
              </a:rPr>
            </a:b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smtClean="0">
                <a:solidFill>
                  <a:srgbClr val="FF0000"/>
                </a:solidFill>
              </a:rPr>
              <a:t>for attention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86446" y="5143512"/>
            <a:ext cx="2928958" cy="78581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Problem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Design and construct a device allowing collecting of water by condensing moisture from air.</a:t>
            </a:r>
            <a:endParaRPr lang="ru-RU" sz="3600" dirty="0" smtClean="0"/>
          </a:p>
          <a:p>
            <a:r>
              <a:rPr lang="en-US" sz="3600" dirty="0" smtClean="0"/>
              <a:t> Determine if the water obtained with your device is suitable for drinking. </a:t>
            </a:r>
            <a:endParaRPr lang="ru-RU" sz="3600" dirty="0" smtClean="0"/>
          </a:p>
          <a:p>
            <a:r>
              <a:rPr lang="en-US" sz="3600" dirty="0" smtClean="0"/>
              <a:t>What amount of water is possible to collect during one Science Fight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Objectives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find out how water can be collected from the air</a:t>
            </a:r>
          </a:p>
          <a:p>
            <a:r>
              <a:rPr lang="en-US" sz="4000" dirty="0" smtClean="0"/>
              <a:t>To make up a construction allowing collecting it</a:t>
            </a:r>
          </a:p>
          <a:p>
            <a:r>
              <a:rPr lang="en-US" sz="4000" dirty="0" smtClean="0"/>
              <a:t>To study the qualities of the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How does it work</a:t>
            </a:r>
            <a:r>
              <a:rPr lang="ru-RU" sz="4800" dirty="0" smtClean="0">
                <a:solidFill>
                  <a:srgbClr val="FF0000"/>
                </a:solidFill>
              </a:rPr>
              <a:t>?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face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935163"/>
            <a:ext cx="780344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Humidity</a:t>
            </a:r>
            <a:endParaRPr lang="ru-RU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Condensing</a:t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64291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«</a:t>
            </a:r>
            <a:r>
              <a:rPr lang="en-US" sz="6000" dirty="0" smtClean="0">
                <a:solidFill>
                  <a:srgbClr val="FF0000"/>
                </a:solidFill>
              </a:rPr>
              <a:t>Greenhouse</a:t>
            </a:r>
            <a:r>
              <a:rPr lang="ru-RU" sz="6000" dirty="0" smtClean="0">
                <a:solidFill>
                  <a:srgbClr val="FF0000"/>
                </a:solidFill>
              </a:rPr>
              <a:t>»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easiest way to collect water</a:t>
            </a:r>
          </a:p>
          <a:p>
            <a:r>
              <a:rPr lang="en-US" sz="3600" dirty="0" smtClean="0"/>
              <a:t>Does not require any equipment </a:t>
            </a:r>
          </a:p>
          <a:p>
            <a:r>
              <a:rPr lang="en-US" sz="3600" dirty="0" smtClean="0"/>
              <a:t>Rather big efficient </a:t>
            </a:r>
            <a:endParaRPr lang="ru-RU" sz="3600" dirty="0"/>
          </a:p>
        </p:txBody>
      </p:sp>
      <p:pic>
        <p:nvPicPr>
          <p:cNvPr id="5" name="Рисунок 4" descr="iп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000504"/>
            <a:ext cx="8568896" cy="2106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_01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496"/>
            <a:ext cx="4429156" cy="3299721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_004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2844" y="142852"/>
            <a:ext cx="4714908" cy="3389637"/>
          </a:xfrm>
        </p:spPr>
      </p:pic>
      <p:pic>
        <p:nvPicPr>
          <p:cNvPr id="7" name="Содержимое 3" descr="i_05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142852"/>
            <a:ext cx="4246408" cy="2571768"/>
          </a:xfrm>
          <a:prstGeom prst="rect">
            <a:avLst/>
          </a:prstGeom>
        </p:spPr>
      </p:pic>
      <p:pic>
        <p:nvPicPr>
          <p:cNvPr id="8" name="Рисунок 7" descr="до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714620"/>
            <a:ext cx="4572000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Dew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рос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1714488"/>
            <a:ext cx="6500838" cy="48756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1467</TotalTime>
  <Words>170</Words>
  <Application>Microsoft Office PowerPoint</Application>
  <PresentationFormat>Экран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Water from the air</vt:lpstr>
      <vt:lpstr>Problem</vt:lpstr>
      <vt:lpstr>Objectives</vt:lpstr>
      <vt:lpstr>How does it work?</vt:lpstr>
      <vt:lpstr>Humidity</vt:lpstr>
      <vt:lpstr>Condensing </vt:lpstr>
      <vt:lpstr> «Greenhouse» </vt:lpstr>
      <vt:lpstr>Слайд 8</vt:lpstr>
      <vt:lpstr>Dew</vt:lpstr>
      <vt:lpstr>Слайд 10</vt:lpstr>
      <vt:lpstr>«Handmade»</vt:lpstr>
      <vt:lpstr>Adiabatic Law</vt:lpstr>
      <vt:lpstr> Relative humidity</vt:lpstr>
      <vt:lpstr>Слайд 14</vt:lpstr>
      <vt:lpstr>Volumes</vt:lpstr>
      <vt:lpstr>Easy examples</vt:lpstr>
      <vt:lpstr>Thank you  for attention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85</cp:revision>
  <dcterms:created xsi:type="dcterms:W3CDTF">2017-04-06T11:02:49Z</dcterms:created>
  <dcterms:modified xsi:type="dcterms:W3CDTF">2017-06-17T11:56:43Z</dcterms:modified>
</cp:coreProperties>
</file>