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3" r:id="rId3"/>
    <p:sldId id="260" r:id="rId4"/>
    <p:sldId id="300" r:id="rId5"/>
    <p:sldId id="301" r:id="rId6"/>
    <p:sldId id="360" r:id="rId7"/>
    <p:sldId id="367" r:id="rId8"/>
    <p:sldId id="369" r:id="rId9"/>
    <p:sldId id="371" r:id="rId10"/>
    <p:sldId id="370" r:id="rId11"/>
    <p:sldId id="359" r:id="rId12"/>
    <p:sldId id="297" r:id="rId13"/>
    <p:sldId id="374" r:id="rId14"/>
    <p:sldId id="372" r:id="rId15"/>
    <p:sldId id="375" r:id="rId16"/>
    <p:sldId id="354" r:id="rId17"/>
    <p:sldId id="355" r:id="rId18"/>
    <p:sldId id="356" r:id="rId19"/>
    <p:sldId id="352" r:id="rId20"/>
    <p:sldId id="357" r:id="rId21"/>
    <p:sldId id="358" r:id="rId22"/>
    <p:sldId id="384" r:id="rId23"/>
    <p:sldId id="385" r:id="rId24"/>
    <p:sldId id="368" r:id="rId25"/>
    <p:sldId id="379" r:id="rId26"/>
    <p:sldId id="377" r:id="rId27"/>
    <p:sldId id="380" r:id="rId28"/>
    <p:sldId id="376" r:id="rId29"/>
    <p:sldId id="381" r:id="rId30"/>
    <p:sldId id="378" r:id="rId31"/>
    <p:sldId id="382" r:id="rId32"/>
    <p:sldId id="365" r:id="rId33"/>
    <p:sldId id="388" r:id="rId34"/>
    <p:sldId id="299" r:id="rId35"/>
    <p:sldId id="319" r:id="rId36"/>
    <p:sldId id="347" r:id="rId37"/>
    <p:sldId id="348" r:id="rId38"/>
    <p:sldId id="387" r:id="rId39"/>
    <p:sldId id="322" r:id="rId40"/>
  </p:sldIdLst>
  <p:sldSz cx="9144000" cy="5143500" type="screen16x9"/>
  <p:notesSz cx="6858000" cy="9144000"/>
  <p:custDataLst>
    <p:tags r:id="rId4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3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147"/>
    <a:srgbClr val="155193"/>
    <a:srgbClr val="FB8C2F"/>
    <a:srgbClr val="FD5D00"/>
    <a:srgbClr val="FF7021"/>
    <a:srgbClr val="B05408"/>
    <a:srgbClr val="5B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/>
    <p:restoredTop sz="94456" autoAdjust="0"/>
  </p:normalViewPr>
  <p:slideViewPr>
    <p:cSldViewPr>
      <p:cViewPr>
        <p:scale>
          <a:sx n="139" d="100"/>
          <a:sy n="139" d="100"/>
        </p:scale>
        <p:origin x="352" y="144"/>
      </p:cViewPr>
      <p:guideLst>
        <p:guide orient="horz" pos="1620"/>
        <p:guide pos="2880"/>
        <p:guide pos="158"/>
        <p:guide pos="5602"/>
        <p:guide pos="3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apple/Downloads/&#26368;&#26032;IY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apple/Downloads/&#26368;&#26032;IY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apple/Downloads/&#26368;&#26032;IY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apple/Downloads/&#26368;&#26032;IY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apple/Downloads/&#26368;&#26032;IY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761445528446"/>
          <c:y val="0.0365622372988855"/>
          <c:w val="0.858011896037535"/>
          <c:h val="0.8799024623149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工作表1!$A$2:$A$5</c:f>
              <c:numCache>
                <c:formatCode>General</c:formatCode>
                <c:ptCount val="4"/>
                <c:pt idx="0">
                  <c:v>11.2</c:v>
                </c:pt>
                <c:pt idx="1">
                  <c:v>13.1</c:v>
                </c:pt>
                <c:pt idx="2">
                  <c:v>14.8</c:v>
                </c:pt>
                <c:pt idx="3">
                  <c:v>16.8</c:v>
                </c:pt>
              </c:numCache>
            </c:numRef>
          </c:xVal>
          <c:yVal>
            <c:numRef>
              <c:f>工作表1!$B$2:$B$5</c:f>
              <c:numCache>
                <c:formatCode>General</c:formatCode>
                <c:ptCount val="4"/>
              </c:numCache>
            </c:numRef>
          </c:yVal>
          <c:smooth val="1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Y-值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工作表1!$A$2:$A$5</c:f>
              <c:numCache>
                <c:formatCode>General</c:formatCode>
                <c:ptCount val="4"/>
                <c:pt idx="0">
                  <c:v>11.2</c:v>
                </c:pt>
                <c:pt idx="1">
                  <c:v>13.1</c:v>
                </c:pt>
                <c:pt idx="2">
                  <c:v>14.8</c:v>
                </c:pt>
                <c:pt idx="3">
                  <c:v>16.8</c:v>
                </c:pt>
              </c:numCache>
            </c:numRef>
          </c:xVal>
          <c:yVal>
            <c:numRef>
              <c:f>工作表1!$C$2:$C$5</c:f>
              <c:numCache>
                <c:formatCode>General</c:formatCode>
                <c:ptCount val="4"/>
              </c:numCache>
            </c:numRef>
          </c:yVal>
          <c:smooth val="1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Y-值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xVal>
            <c:numRef>
              <c:f>工作表1!$A$2:$A$5</c:f>
              <c:numCache>
                <c:formatCode>General</c:formatCode>
                <c:ptCount val="4"/>
                <c:pt idx="0">
                  <c:v>11.2</c:v>
                </c:pt>
                <c:pt idx="1">
                  <c:v>13.1</c:v>
                </c:pt>
                <c:pt idx="2">
                  <c:v>14.8</c:v>
                </c:pt>
                <c:pt idx="3">
                  <c:v>16.8</c:v>
                </c:pt>
              </c:numCache>
            </c:numRef>
          </c:xVal>
          <c:yVal>
            <c:numRef>
              <c:f>工作表1!$D$2:$D$5</c:f>
              <c:numCache>
                <c:formatCode>General</c:formatCode>
                <c:ptCount val="4"/>
                <c:pt idx="0">
                  <c:v>145.0</c:v>
                </c:pt>
                <c:pt idx="1">
                  <c:v>208.0</c:v>
                </c:pt>
                <c:pt idx="2">
                  <c:v>312.0</c:v>
                </c:pt>
                <c:pt idx="3">
                  <c:v>403.0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461152"/>
        <c:axId val="2133833328"/>
      </c:scatterChart>
      <c:valAx>
        <c:axId val="213346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3833328"/>
        <c:crosses val="autoZero"/>
        <c:crossBetween val="midCat"/>
      </c:valAx>
      <c:valAx>
        <c:axId val="213383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3461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质量</a:t>
            </a:r>
            <a:r>
              <a:rPr lang="en-US" altLang="zh-CN"/>
              <a:t>-</a:t>
            </a:r>
            <a:r>
              <a:rPr lang="zh-CN" altLang="en-US"/>
              <a:t>体积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体积-质量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Sheet2!$C$58:$C$63</c:f>
              <c:numCache>
                <c:formatCode>General</c:formatCode>
                <c:ptCount val="6"/>
                <c:pt idx="0">
                  <c:v>1.934498451243568</c:v>
                </c:pt>
                <c:pt idx="1">
                  <c:v>2.238046103128794</c:v>
                </c:pt>
                <c:pt idx="2">
                  <c:v>2.30319605742049</c:v>
                </c:pt>
                <c:pt idx="3">
                  <c:v>2.47129171105894</c:v>
                </c:pt>
                <c:pt idx="4">
                  <c:v>2.569373909615046</c:v>
                </c:pt>
                <c:pt idx="5">
                  <c:v>2.673020907128896</c:v>
                </c:pt>
              </c:numCache>
            </c:numRef>
          </c:xVal>
          <c:yVal>
            <c:numRef>
              <c:f>Sheet2!$E$58:$E$63</c:f>
              <c:numCache>
                <c:formatCode>General</c:formatCode>
                <c:ptCount val="6"/>
                <c:pt idx="0">
                  <c:v>1.954242509439325</c:v>
                </c:pt>
                <c:pt idx="1">
                  <c:v>2.243038048686294</c:v>
                </c:pt>
                <c:pt idx="2">
                  <c:v>2.322219294733919</c:v>
                </c:pt>
                <c:pt idx="3">
                  <c:v>2.544068044350276</c:v>
                </c:pt>
                <c:pt idx="4">
                  <c:v>2.5910646070265</c:v>
                </c:pt>
                <c:pt idx="5">
                  <c:v>2.667452952889954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B77-402A-A9A9-9AA65EDA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6105920"/>
        <c:axId val="-2046102640"/>
      </c:scatterChart>
      <c:valAx>
        <c:axId val="-204610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6102640"/>
        <c:crosses val="autoZero"/>
        <c:crossBetween val="midCat"/>
      </c:valAx>
      <c:valAx>
        <c:axId val="-204610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6105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长度-体重log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Sheet2!$E$11:$E$16</c:f>
              <c:numCache>
                <c:formatCode>General</c:formatCode>
                <c:ptCount val="6"/>
                <c:pt idx="0">
                  <c:v>0.944482672150169</c:v>
                </c:pt>
                <c:pt idx="1">
                  <c:v>1.03342375548695</c:v>
                </c:pt>
                <c:pt idx="2">
                  <c:v>1.049218022670181</c:v>
                </c:pt>
                <c:pt idx="3">
                  <c:v>1.079181246047625</c:v>
                </c:pt>
                <c:pt idx="4">
                  <c:v>1.130333768495006</c:v>
                </c:pt>
                <c:pt idx="5">
                  <c:v>1.167317334748176</c:v>
                </c:pt>
              </c:numCache>
            </c:numRef>
          </c:xVal>
          <c:yVal>
            <c:numRef>
              <c:f>Sheet2!$C$11:$C$16</c:f>
              <c:numCache>
                <c:formatCode>General</c:formatCode>
                <c:ptCount val="6"/>
                <c:pt idx="0">
                  <c:v>1.934498451243568</c:v>
                </c:pt>
                <c:pt idx="1">
                  <c:v>2.238046103128794</c:v>
                </c:pt>
                <c:pt idx="2">
                  <c:v>2.30319605742049</c:v>
                </c:pt>
                <c:pt idx="3">
                  <c:v>2.47129171105894</c:v>
                </c:pt>
                <c:pt idx="4">
                  <c:v>2.569373909615046</c:v>
                </c:pt>
                <c:pt idx="5">
                  <c:v>2.673020907128896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147-4DA9-904F-8CCC68F4B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528768"/>
        <c:axId val="-2044530688"/>
      </c:scatterChart>
      <c:valAx>
        <c:axId val="-204452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4530688"/>
        <c:crosses val="autoZero"/>
        <c:crossBetween val="midCat"/>
      </c:valAx>
      <c:valAx>
        <c:axId val="-204453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4528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0557090774071996"/>
          <c:y val="0.110339187694141"/>
          <c:w val="0.911804957783064"/>
          <c:h val="0.773002212671801"/>
        </c:manualLayout>
      </c:layout>
      <c:scatterChart>
        <c:scatterStyle val="smoothMarker"/>
        <c:varyColors val="0"/>
        <c:ser>
          <c:idx val="0"/>
          <c:order val="0"/>
          <c:tx>
            <c:v>长度-体积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Sheet2!$C$26:$C$31</c:f>
              <c:numCache>
                <c:formatCode>General</c:formatCode>
                <c:ptCount val="6"/>
                <c:pt idx="0">
                  <c:v>0.944482672150169</c:v>
                </c:pt>
                <c:pt idx="1">
                  <c:v>1.03342375548695</c:v>
                </c:pt>
                <c:pt idx="2">
                  <c:v>1.049218022670181</c:v>
                </c:pt>
                <c:pt idx="3">
                  <c:v>1.079181246047625</c:v>
                </c:pt>
                <c:pt idx="4">
                  <c:v>1.130333768495006</c:v>
                </c:pt>
                <c:pt idx="5">
                  <c:v>1.167317334748176</c:v>
                </c:pt>
              </c:numCache>
            </c:numRef>
          </c:xVal>
          <c:yVal>
            <c:numRef>
              <c:f>Sheet2!$E$26:$E$31</c:f>
              <c:numCache>
                <c:formatCode>General</c:formatCode>
                <c:ptCount val="6"/>
                <c:pt idx="0">
                  <c:v>1.954242509439325</c:v>
                </c:pt>
                <c:pt idx="1">
                  <c:v>2.243038048686294</c:v>
                </c:pt>
                <c:pt idx="2">
                  <c:v>2.322219294733919</c:v>
                </c:pt>
                <c:pt idx="3">
                  <c:v>2.544068044350276</c:v>
                </c:pt>
                <c:pt idx="4">
                  <c:v>2.5910646070265</c:v>
                </c:pt>
                <c:pt idx="5">
                  <c:v>2.667452952889954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B9A-4682-A624-D6C4F0BCF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088736"/>
        <c:axId val="-2044519712"/>
      </c:scatterChart>
      <c:valAx>
        <c:axId val="214008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4519712"/>
        <c:crosses val="autoZero"/>
        <c:crossBetween val="midCat"/>
      </c:valAx>
      <c:valAx>
        <c:axId val="-20445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0088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TW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Sheet2!$C$41:$C$46</c:f>
              <c:numCache>
                <c:formatCode>General</c:formatCode>
                <c:ptCount val="6"/>
                <c:pt idx="0">
                  <c:v>0.170261715394957</c:v>
                </c:pt>
                <c:pt idx="1">
                  <c:v>0.346352974450639</c:v>
                </c:pt>
                <c:pt idx="2">
                  <c:v>0.361727836017593</c:v>
                </c:pt>
                <c:pt idx="3">
                  <c:v>0.322219294733919</c:v>
                </c:pt>
                <c:pt idx="4">
                  <c:v>0.3654879848909</c:v>
                </c:pt>
                <c:pt idx="5">
                  <c:v>0.431363764158987</c:v>
                </c:pt>
              </c:numCache>
            </c:numRef>
          </c:xVal>
          <c:yVal>
            <c:numRef>
              <c:f>Sheet2!$E$41:$E$46</c:f>
              <c:numCache>
                <c:formatCode>General</c:formatCode>
                <c:ptCount val="6"/>
                <c:pt idx="0">
                  <c:v>1.934498451243568</c:v>
                </c:pt>
                <c:pt idx="1">
                  <c:v>2.238046103128794</c:v>
                </c:pt>
                <c:pt idx="2">
                  <c:v>2.30319605742049</c:v>
                </c:pt>
                <c:pt idx="3">
                  <c:v>2.47129171105894</c:v>
                </c:pt>
                <c:pt idx="4">
                  <c:v>2.569373909615046</c:v>
                </c:pt>
                <c:pt idx="5">
                  <c:v>2.673020907128896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23B-4B98-BB3F-808904E8A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5514096"/>
        <c:axId val="-2082055504"/>
      </c:scatterChart>
      <c:valAx>
        <c:axId val="-204551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82055504"/>
        <c:crosses val="autoZero"/>
        <c:crossBetween val="midCat"/>
      </c:valAx>
      <c:valAx>
        <c:axId val="-208205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5514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0676458880139982"/>
          <c:y val="0.157245552639253"/>
          <c:w val="0.890756999125109"/>
          <c:h val="0.712206911636045"/>
        </c:manualLayout>
      </c:layout>
      <c:scatterChart>
        <c:scatterStyle val="smoothMarker"/>
        <c:varyColors val="0"/>
        <c:ser>
          <c:idx val="0"/>
          <c:order val="0"/>
          <c:tx>
            <c:v>宽度与体积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Sheet2!$C$75:$C$80</c:f>
              <c:numCache>
                <c:formatCode>General</c:formatCode>
                <c:ptCount val="6"/>
                <c:pt idx="0">
                  <c:v>0.170261715394957</c:v>
                </c:pt>
                <c:pt idx="1">
                  <c:v>0.346352974450639</c:v>
                </c:pt>
                <c:pt idx="2">
                  <c:v>0.361727836017593</c:v>
                </c:pt>
                <c:pt idx="3">
                  <c:v>0.322219294733919</c:v>
                </c:pt>
                <c:pt idx="4">
                  <c:v>0.3654879848909</c:v>
                </c:pt>
                <c:pt idx="5">
                  <c:v>0.431363764158987</c:v>
                </c:pt>
              </c:numCache>
            </c:numRef>
          </c:xVal>
          <c:yVal>
            <c:numRef>
              <c:f>Sheet2!$E$75:$E$80</c:f>
              <c:numCache>
                <c:formatCode>General</c:formatCode>
                <c:ptCount val="6"/>
                <c:pt idx="0">
                  <c:v>1.954242509439325</c:v>
                </c:pt>
                <c:pt idx="1">
                  <c:v>2.243038048686294</c:v>
                </c:pt>
                <c:pt idx="2">
                  <c:v>2.322219294733919</c:v>
                </c:pt>
                <c:pt idx="3">
                  <c:v>2.544068044350276</c:v>
                </c:pt>
                <c:pt idx="4">
                  <c:v>2.5910646070265</c:v>
                </c:pt>
                <c:pt idx="5">
                  <c:v>2.667452952889954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ABB-49EF-BAEB-9DF9B892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352752"/>
        <c:axId val="2141372736"/>
      </c:scatterChart>
      <c:valAx>
        <c:axId val="214135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1372736"/>
        <c:crosses val="autoZero"/>
        <c:crossBetween val="midCat"/>
      </c:valAx>
      <c:valAx>
        <c:axId val="214137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1352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B773-35B0-4E20-AC78-3B098412549D}" type="datetimeFigureOut">
              <a:rPr lang="ko-KR" altLang="en-US" smtClean="0"/>
              <a:pPr/>
              <a:t>2017. 7. 4.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67EE-9FC9-4A40-9F37-B0BEB7914B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4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183" y="340471"/>
            <a:ext cx="6917634" cy="458680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102910" y="2345003"/>
            <a:ext cx="4927908" cy="457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2910" y="2961879"/>
            <a:ext cx="4927908" cy="256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577470" cy="51435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112" y="883314"/>
            <a:ext cx="2123728" cy="642919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000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91706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9912" y="1851670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2772708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0013" y="1190997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013" y="1427303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0013" y="2141614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0013" y="2377920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0013" y="3063579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4130013" y="3299885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3779912" y="3717225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130013" y="4008096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4130013" y="4244402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04-2. CONTENTS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852" y="208887"/>
            <a:ext cx="7136296" cy="48683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8491" flipV="1">
            <a:off x="6615190" y="1428844"/>
            <a:ext cx="950100" cy="3552890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194334" y="2667293"/>
            <a:ext cx="501943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194334" y="3108905"/>
            <a:ext cx="501943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194334" y="1520521"/>
            <a:ext cx="156009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13" y="0"/>
            <a:ext cx="8527774" cy="993914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834104"/>
            <a:ext cx="2133600" cy="25903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88369" y="202510"/>
            <a:ext cx="7767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88369" y="558362"/>
            <a:ext cx="776726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1" y="380615"/>
            <a:ext cx="5943600" cy="423825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50733" y="2015888"/>
            <a:ext cx="3842534" cy="63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23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1" r:id="rId5"/>
    <p:sldLayoutId id="214748365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chapter/10.1007/978-3-642-35938-5_2" TargetMode="External"/><Relationship Id="rId4" Type="http://schemas.openxmlformats.org/officeDocument/2006/relationships/hyperlink" Target="https://en.wikipedia.org/wiki/International_Standard_Book_Number" TargetMode="External"/><Relationship Id="rId5" Type="http://schemas.openxmlformats.org/officeDocument/2006/relationships/hyperlink" Target="https://en.wikipedia.org/wiki/Special:BookSources/9783642359378" TargetMode="External"/><Relationship Id="rId6" Type="http://schemas.openxmlformats.org/officeDocument/2006/relationships/hyperlink" Target="https://en.wikipedia.org/wiki/Digital_object_identifier" TargetMode="External"/><Relationship Id="rId7" Type="http://schemas.openxmlformats.org/officeDocument/2006/relationships/hyperlink" Target="https://doi.org/10.1007/978-3-642-35938-5_2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Allometry#cite_ref-12" TargetMode="External"/><Relationship Id="rId20" Type="http://schemas.openxmlformats.org/officeDocument/2006/relationships/hyperlink" Target="https://en.wikipedia.org/wiki/Allometry#cite_ref-Hill_1950_16-2" TargetMode="External"/><Relationship Id="rId21" Type="http://schemas.openxmlformats.org/officeDocument/2006/relationships/hyperlink" Target="https://en.wikipedia.org/wiki/Allometry#cite_ref-Hill_1950_16-3" TargetMode="External"/><Relationship Id="rId10" Type="http://schemas.openxmlformats.org/officeDocument/2006/relationships/hyperlink" Target="https://en.wikipedia.org/wiki/Allometry#cite_ref-13" TargetMode="External"/><Relationship Id="rId11" Type="http://schemas.openxmlformats.org/officeDocument/2006/relationships/hyperlink" Target="https://en.wikipedia.org/wiki/International_Standard_Book_Number" TargetMode="External"/><Relationship Id="rId12" Type="http://schemas.openxmlformats.org/officeDocument/2006/relationships/hyperlink" Target="https://en.wikipedia.org/wiki/Special:BookSources/0-19-854021-3" TargetMode="External"/><Relationship Id="rId13" Type="http://schemas.openxmlformats.org/officeDocument/2006/relationships/hyperlink" Target="https://en.wikipedia.org/wiki/Allometry#cite_ref-14" TargetMode="External"/><Relationship Id="rId14" Type="http://schemas.openxmlformats.org/officeDocument/2006/relationships/hyperlink" Target="https://en.wikipedia.org/wiki/Allometry#CITEREFSchmidt-Nielsen1984" TargetMode="External"/><Relationship Id="rId15" Type="http://schemas.openxmlformats.org/officeDocument/2006/relationships/hyperlink" Target="https://en.wikipedia.org/wiki/Allometry#cite_ref-15" TargetMode="External"/><Relationship Id="rId16" Type="http://schemas.openxmlformats.org/officeDocument/2006/relationships/hyperlink" Target="https://books.google.com/books?id=Q6iflrgVaWcC" TargetMode="External"/><Relationship Id="rId17" Type="http://schemas.openxmlformats.org/officeDocument/2006/relationships/hyperlink" Target="https://en.wikipedia.org/wiki/Special:BookSources/978-1-84996-317-6" TargetMode="External"/><Relationship Id="rId18" Type="http://schemas.openxmlformats.org/officeDocument/2006/relationships/hyperlink" Target="https://en.wikipedia.org/wiki/Allometry#cite_ref-Hill_1950_16-0" TargetMode="External"/><Relationship Id="rId19" Type="http://schemas.openxmlformats.org/officeDocument/2006/relationships/hyperlink" Target="https://en.wikipedia.org/wiki/Allometry#cite_ref-Hill_1950_16-1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hyperlink" Target="https://en.wikipedia.org/wiki/Theodore_Garland,_Jr." TargetMode="External"/><Relationship Id="rId4" Type="http://schemas.openxmlformats.org/officeDocument/2006/relationships/hyperlink" Target="http://www.biology.ucr.edu/people/faculty/Garland/ChriGa96.pdf" TargetMode="External"/><Relationship Id="rId5" Type="http://schemas.openxmlformats.org/officeDocument/2006/relationships/hyperlink" Target="https://en.wikipedia.org/wiki/JSTOR" TargetMode="External"/><Relationship Id="rId6" Type="http://schemas.openxmlformats.org/officeDocument/2006/relationships/hyperlink" Target="https://www.jstor.org/stable/1565513" TargetMode="External"/><Relationship Id="rId7" Type="http://schemas.openxmlformats.org/officeDocument/2006/relationships/hyperlink" Target="https://en.wikipedia.org/wiki/Digital_object_identifier" TargetMode="External"/><Relationship Id="rId8" Type="http://schemas.openxmlformats.org/officeDocument/2006/relationships/hyperlink" Target="https://doi.org/10.2307/156551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174917" y="2316356"/>
            <a:ext cx="4637443" cy="457013"/>
          </a:xfrm>
        </p:spPr>
        <p:txBody>
          <a:bodyPr/>
          <a:lstStyle/>
          <a:p>
            <a:r>
              <a:rPr lang="en-US" altLang="zh-CN" dirty="0" smtClean="0"/>
              <a:t> 13. ALLOMETRY</a:t>
            </a:r>
            <a:br>
              <a:rPr lang="en-US" altLang="zh-CN" dirty="0" smtClean="0"/>
            </a:b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3174917" y="2859782"/>
            <a:ext cx="4637443" cy="256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A4147"/>
                </a:solidFill>
                <a:latin typeface="Arial Rounded MT Bold" pitchFamily="34" charset="0"/>
                <a:ea typeface="Yu Gothic UI Semibold" pitchFamily="34" charset="-128"/>
                <a:cs typeface="Malgun Gothic Semilight" pitchFamily="34" charset="-122"/>
              </a:rPr>
              <a:t>Laplace Witches</a:t>
            </a:r>
          </a:p>
          <a:p>
            <a:r>
              <a:rPr lang="en-US" altLang="ko-KR" dirty="0" smtClean="0">
                <a:solidFill>
                  <a:srgbClr val="FA4147"/>
                </a:solidFill>
                <a:latin typeface="Arial Rounded MT Bold" pitchFamily="34" charset="0"/>
                <a:ea typeface="Yu Gothic UI Semibold" pitchFamily="34" charset="-128"/>
                <a:cs typeface="Malgun Gothic Semilight" pitchFamily="34" charset="-122"/>
              </a:rPr>
              <a:t>Reporter</a:t>
            </a:r>
            <a:endParaRPr lang="ko-KR" altLang="en-US" dirty="0">
              <a:solidFill>
                <a:srgbClr val="FA4147"/>
              </a:solidFill>
              <a:latin typeface="Arial Rounded MT Bold" pitchFamily="34" charset="0"/>
              <a:ea typeface="Malgun Gothic Semilight" pitchFamily="34" charset="-122"/>
              <a:cs typeface="Malgun Gothic Semilight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74918" y="3465382"/>
            <a:ext cx="42484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NFLS, Jul.4</a:t>
            </a:r>
            <a:r>
              <a:rPr kumimoji="0" lang="en-US" altLang="ko-KR" sz="1200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endParaRPr kumimoji="0" lang="en-US" altLang="ko-KR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0" lang="en-US" altLang="ko-KR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</a:t>
            </a:r>
            <a:endParaRPr kumimoji="0" lang="en-US" altLang="ko-K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198066" y="2265061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198066" y="3477412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ALLOMETRIC SCALING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0" y="14196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If, after statistical analyses, for example, a volume-based property was found to scale to mass to the 0.9 power, then this would be called "negative </a:t>
            </a:r>
            <a:r>
              <a:rPr lang="en-US" altLang="zh-CN" kern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allometry</a:t>
            </a: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", as the values are smaller than predicted by </a:t>
            </a:r>
            <a:r>
              <a:rPr lang="en-US" altLang="zh-CN" kern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isometry</a:t>
            </a: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. Conversely, if a surface area based property scales to mass to the 0.8 power, the values are higher than predicted by </a:t>
            </a:r>
            <a:r>
              <a:rPr lang="en-US" altLang="zh-CN" kern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isometry</a:t>
            </a: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 and the organism is said to show "positive </a:t>
            </a:r>
            <a:r>
              <a:rPr lang="en-US" altLang="zh-CN" kern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allometry</a:t>
            </a: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". </a:t>
            </a:r>
            <a:endParaRPr lang="zh-CN" altLang="zh-CN" kern="1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FORMULA OF ALLOMETRY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765178" y="558362"/>
            <a:ext cx="7767262" cy="166199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987574"/>
            <a:ext cx="8712968" cy="38398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7648" y="190550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/>
              <a:t>1</a:t>
            </a:r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altLang="zh-CN" u="sng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y </a:t>
            </a:r>
            <a:r>
              <a:rPr lang="en-US" altLang="zh-CN" u="sng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= k*</a:t>
            </a:r>
            <a:r>
              <a:rPr lang="en-US" altLang="zh-CN" u="sng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x^a</a:t>
            </a:r>
            <a:endParaRPr lang="zh-CN" altLang="zh-CN" u="sng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2. </a:t>
            </a:r>
            <a:r>
              <a:rPr lang="en-US" altLang="zh-CN" u="sng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log </a:t>
            </a:r>
            <a:r>
              <a:rPr lang="en-US" altLang="zh-CN" u="sng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y = a*log x + log k </a:t>
            </a:r>
            <a:r>
              <a:rPr lang="en-US" altLang="zh-CN" dirty="0">
                <a:latin typeface="Tahoma" charset="0"/>
                <a:ea typeface="Tahoma" charset="0"/>
                <a:cs typeface="Tahoma" charset="0"/>
              </a:rPr>
              <a:t>(logarithmic form</a:t>
            </a:r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 lvl="0"/>
            <a:endParaRPr lang="en-US" altLang="zh-CN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x, y: Measured parameters (length, weight……)</a:t>
            </a:r>
          </a:p>
          <a:p>
            <a:pPr lvl="0"/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k: A constant depending on species</a:t>
            </a:r>
          </a:p>
          <a:p>
            <a:pPr lvl="0"/>
            <a:r>
              <a:rPr lang="en-US" altLang="zh-CN" dirty="0" smtClean="0">
                <a:latin typeface="Tahoma" charset="0"/>
                <a:ea typeface="Tahoma" charset="0"/>
                <a:cs typeface="Tahoma" charset="0"/>
              </a:rPr>
              <a:t>a: Scaling exponent </a:t>
            </a:r>
            <a:endParaRPr lang="zh-CN" altLang="zh-CN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8" name="직선 연결선 11"/>
          <p:cNvCxnSpPr/>
          <p:nvPr/>
        </p:nvCxnSpPr>
        <p:spPr>
          <a:xfrm>
            <a:off x="1187648" y="1866021"/>
            <a:ext cx="6840736" cy="3213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11792" y="1418342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smtClean="0"/>
              <a:t>Formulation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663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738664"/>
          </a:xfrm>
        </p:spPr>
        <p:txBody>
          <a:bodyPr/>
          <a:lstStyle/>
          <a:p>
            <a:r>
              <a:rPr lang="en-US" altLang="ko-KR" dirty="0" smtClean="0"/>
              <a:t>EXPERIMENTATION</a:t>
            </a:r>
          </a:p>
          <a:p>
            <a:r>
              <a:rPr lang="en-US" altLang="ko-KR" dirty="0" smtClean="0"/>
              <a:t>AND CONCLUSION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3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PRELIMINARY EXPERIMENT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GRAPHIC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23883337"/>
              </p:ext>
            </p:extLst>
          </p:nvPr>
        </p:nvGraphicFramePr>
        <p:xfrm>
          <a:off x="688368" y="1229877"/>
          <a:ext cx="7767263" cy="362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39552" y="86054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Mass/g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48264" y="472380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Length/cm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FORMAL EXPERIMENT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0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DEVICES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963233"/>
            <a:ext cx="7170758" cy="40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WEIGHT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7419"/>
            <a:ext cx="7132284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SIZE (SMALL FISH)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99723"/>
            <a:ext cx="2216195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SIZE (BIG FISH)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36628"/>
            <a:ext cx="636419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kumimoji="1" lang="en-US" altLang="ko-KR" dirty="0" smtClean="0"/>
              <a:t>Problem Review</a:t>
            </a:r>
            <a:endParaRPr lang="ko-KR" altLang="en-US" dirty="0"/>
          </a:p>
        </p:txBody>
      </p:sp>
      <p:sp>
        <p:nvSpPr>
          <p:cNvPr id="4" name="텍스트 개체 틀 11"/>
          <p:cNvSpPr>
            <a:spLocks noGrp="1"/>
          </p:cNvSpPr>
          <p:nvPr>
            <p:ph type="body" sz="quarter" idx="12"/>
          </p:nvPr>
        </p:nvSpPr>
        <p:spPr>
          <a:xfrm>
            <a:off x="3779912" y="1538705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02. Theoretical Analysis</a:t>
            </a:r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3763912" y="2185704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03. Experimentation and Conclusion</a:t>
            </a:r>
            <a:endParaRPr lang="ko-KR" altLang="en-US" dirty="0"/>
          </a:p>
        </p:txBody>
      </p:sp>
      <p:sp>
        <p:nvSpPr>
          <p:cNvPr id="6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30013" y="1190997"/>
            <a:ext cx="3954859" cy="594935"/>
          </a:xfrm>
        </p:spPr>
        <p:txBody>
          <a:bodyPr/>
          <a:lstStyle/>
          <a:p>
            <a:endParaRPr kumimoji="1" lang="en-US" altLang="zh-CN" sz="900" dirty="0" smtClean="0"/>
          </a:p>
          <a:p>
            <a:endParaRPr lang="ko-KR" altLang="en-US" sz="900" dirty="0"/>
          </a:p>
        </p:txBody>
      </p:sp>
      <p:sp>
        <p:nvSpPr>
          <p:cNvPr id="12" name="텍스트 개체 틀 22"/>
          <p:cNvSpPr>
            <a:spLocks noGrp="1"/>
          </p:cNvSpPr>
          <p:nvPr>
            <p:ph type="body" sz="quarter" idx="20"/>
          </p:nvPr>
        </p:nvSpPr>
        <p:spPr>
          <a:xfrm>
            <a:off x="3763912" y="2894774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04. Further Discussion and Improvements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05. References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28794" y="1643056"/>
            <a:ext cx="13515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kumimoji="0" lang="en-US" altLang="ko-KR" sz="1200" dirty="0" smtClean="0">
                <a:solidFill>
                  <a:srgbClr val="FA4147"/>
                </a:solidFill>
                <a:latin typeface="Arial Rounded MT Bold" pitchFamily="34" charset="0"/>
                <a:ea typeface="Yu Gothic UI Semibold" pitchFamily="34" charset="-128"/>
                <a:cs typeface="Malgun Gothic Semilight" pitchFamily="34" charset="-122"/>
              </a:rPr>
              <a:t>Laplace Witches</a:t>
            </a:r>
            <a:endParaRPr kumimoji="0" lang="ko-KR" altLang="en-US" sz="1200" dirty="0">
              <a:solidFill>
                <a:srgbClr val="FA4147"/>
              </a:solidFill>
              <a:latin typeface="Arial Rounded MT Bold" pitchFamily="34" charset="0"/>
              <a:ea typeface="Malgun Gothic Semilight" pitchFamily="34" charset="-122"/>
              <a:cs typeface="Malgun Gothic Semilight" pitchFamily="34" charset="-122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628560" y="823680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928794" y="19368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OUTLINE</a:t>
            </a:r>
            <a:endParaRPr kumimoji="1" lang="zh-CN" altLang="en-US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2017 IYNT-Final</a:t>
            </a:r>
          </a:p>
          <a:p>
            <a:r>
              <a:rPr kumimoji="1" lang="en-US" altLang="zh-CN" dirty="0" smtClean="0"/>
              <a:t>13. </a:t>
            </a:r>
            <a:r>
              <a:rPr kumimoji="1" lang="en-US" altLang="zh-CN" dirty="0" err="1" smtClean="0"/>
              <a:t>Allometry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2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LENGTH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6088" y="-352793"/>
            <a:ext cx="3631823" cy="64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THICKNESS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6" y="1009216"/>
            <a:ext cx="229720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GRAPHICS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31D56CD-48CC-4739-A9EB-963C7E217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64385"/>
              </p:ext>
            </p:extLst>
          </p:nvPr>
        </p:nvGraphicFramePr>
        <p:xfrm>
          <a:off x="688369" y="1065530"/>
          <a:ext cx="7767262" cy="366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23528" y="1065530"/>
            <a:ext cx="17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Log V(Volume)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92280" y="459838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Log M(Mass)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STATISTICAL ANALYSIS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59740"/>
              </p:ext>
            </p:extLst>
          </p:nvPr>
        </p:nvGraphicFramePr>
        <p:xfrm>
          <a:off x="688369" y="941388"/>
          <a:ext cx="7767265" cy="3649212"/>
        </p:xfrm>
        <a:graphic>
          <a:graphicData uri="http://schemas.openxmlformats.org/drawingml/2006/table">
            <a:tbl>
              <a:tblPr/>
              <a:tblGrid>
                <a:gridCol w="1388847"/>
                <a:gridCol w="730432"/>
                <a:gridCol w="730432"/>
                <a:gridCol w="730432"/>
                <a:gridCol w="1265394"/>
                <a:gridCol w="730432"/>
                <a:gridCol w="730432"/>
                <a:gridCol w="730432"/>
                <a:gridCol w="730432"/>
              </a:tblGrid>
              <a:tr h="1442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回归统计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Multiple R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0.99488932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R Square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0.989804758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Adjusted R Square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0.987255948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0.030172033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8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观测值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6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214"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8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方差分析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df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SS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MS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F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Significance F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回归分析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0.353525815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0.353525815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388.3398814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3.91118E-05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残差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0.003641406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0.000910352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总计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0.357167221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829"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Coefficients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t Stat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P-value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Lower 95%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Upper 95%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下限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上限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Intercept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0.021059559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0.120690792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0.174491848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0.869954662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-0.3140318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0.356150919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-0.3140318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0.356150919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X Variable 1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1.00044406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0.050767621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19.70634115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3.91118E-05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0.859490547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1.141397573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0.859490547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1.141397573</a:t>
                      </a:r>
                    </a:p>
                  </a:txBody>
                  <a:tcPr marL="8599" marR="8599" marT="8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11560" y="4668338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>
                <a:solidFill>
                  <a:srgbClr val="FF0000"/>
                </a:solidFill>
              </a:rPr>
              <a:t>The constant a</a:t>
            </a:r>
          </a:p>
          <a:p>
            <a:r>
              <a:rPr kumimoji="1" lang="en-US" altLang="zh-CN" sz="1050" dirty="0" smtClean="0">
                <a:solidFill>
                  <a:srgbClr val="FF0000"/>
                </a:solidFill>
              </a:rPr>
              <a:t>(ascent of the log linear) </a:t>
            </a:r>
            <a:endParaRPr kumimoji="1" lang="zh-CN" altLang="en-US" sz="1050" dirty="0">
              <a:solidFill>
                <a:srgbClr val="FF0000"/>
              </a:solidFill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1619672" y="4511965"/>
            <a:ext cx="576064" cy="29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75856" y="1599133"/>
            <a:ext cx="318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Standard 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Deviation</a:t>
            </a: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‘1’ and more means completely wrong</a:t>
            </a: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Our deviation is 3%, which is very close to 0.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2" name="直线箭头连接符 11"/>
          <p:cNvCxnSpPr/>
          <p:nvPr/>
        </p:nvCxnSpPr>
        <p:spPr>
          <a:xfrm flipH="1">
            <a:off x="2771800" y="1779662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LOGARITHMIC FORM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7504" y="10194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Log M(mass)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36296" y="473764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Log L(length)</a:t>
            </a:r>
            <a:endParaRPr kumimoji="1" lang="zh-CN" altLang="en-US" dirty="0"/>
          </a:p>
        </p:txBody>
      </p:sp>
      <p:graphicFrame>
        <p:nvGraphicFramePr>
          <p:cNvPr id="8" name="图表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50B95EC-2472-4A18-84A8-6BE867E96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077500"/>
              </p:ext>
            </p:extLst>
          </p:nvPr>
        </p:nvGraphicFramePr>
        <p:xfrm>
          <a:off x="688369" y="1003777"/>
          <a:ext cx="7801597" cy="391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STATISTICLE ANALYSIS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10655"/>
              </p:ext>
            </p:extLst>
          </p:nvPr>
        </p:nvGraphicFramePr>
        <p:xfrm>
          <a:off x="827584" y="987574"/>
          <a:ext cx="7560843" cy="3386312"/>
        </p:xfrm>
        <a:graphic>
          <a:graphicData uri="http://schemas.openxmlformats.org/drawingml/2006/table">
            <a:tbl>
              <a:tblPr/>
              <a:tblGrid>
                <a:gridCol w="711020"/>
                <a:gridCol w="1351937"/>
                <a:gridCol w="711020"/>
                <a:gridCol w="711020"/>
                <a:gridCol w="711020"/>
                <a:gridCol w="1231766"/>
                <a:gridCol w="711020"/>
                <a:gridCol w="711020"/>
                <a:gridCol w="711020"/>
              </a:tblGrid>
              <a:tr h="1474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SUMMARY OUTPUT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回归统计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Multiple R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0.99184607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R Square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0.983758626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Adjusted R Square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0.979698283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0.037870334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观测值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6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方差分析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df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SS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MS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F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Significance F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回归分析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0.347475401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0.347475401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242.2845882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9.94588E-05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残差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0.005736649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0.001434162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总计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5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0.35321205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00"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Coefficients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t Stat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P-value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Lower 95%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Upper 95%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下限 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上限 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Intercept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-1.227258267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0.231294608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-5.306039235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0.006062389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-1.869435051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-0.585081484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-1.869435051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-0.585081484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X Variable 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3.365571851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0.216220054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15.56549351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9.94588E-05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2.76524874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3.965894963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2.76524874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3.965894963</a:t>
                      </a:r>
                    </a:p>
                  </a:txBody>
                  <a:tcPr marL="10246" marR="10246" marT="10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4128" y="4736592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25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AA59EC5-1458-406F-AE08-238ED12F1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542509"/>
              </p:ext>
            </p:extLst>
          </p:nvPr>
        </p:nvGraphicFramePr>
        <p:xfrm>
          <a:off x="688369" y="1073944"/>
          <a:ext cx="7767262" cy="37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23528" y="1039553"/>
            <a:ext cx="17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Log V(Volume)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596336" y="454331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Log 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6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784"/>
              </p:ext>
            </p:extLst>
          </p:nvPr>
        </p:nvGraphicFramePr>
        <p:xfrm>
          <a:off x="688371" y="987574"/>
          <a:ext cx="8455628" cy="3259326"/>
        </p:xfrm>
        <a:graphic>
          <a:graphicData uri="http://schemas.openxmlformats.org/drawingml/2006/table">
            <a:tbl>
              <a:tblPr/>
              <a:tblGrid>
                <a:gridCol w="795165"/>
                <a:gridCol w="1511934"/>
                <a:gridCol w="795165"/>
                <a:gridCol w="795165"/>
                <a:gridCol w="795165"/>
                <a:gridCol w="1377539"/>
                <a:gridCol w="795165"/>
                <a:gridCol w="795165"/>
                <a:gridCol w="795165"/>
              </a:tblGrid>
              <a:tr h="1119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回归统计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Multiple R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0.974240199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R Square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0.949143965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Adjusted R Square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0.936429956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0.067387144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观测值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方差分析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df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Significance 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回归分析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0.339003112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0.339003112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74.65339882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0.000986804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残差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0.018164109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0.004541027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总计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0.357167221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Coefficients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t Stat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P-value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Lower 95%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Upper 95%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下限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上限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Intercept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-1.161085499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0.411569726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-2.821114932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0.047773984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-2.30378625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-0.018384748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-2.30378625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-0.018384748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X Variable 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3.324288267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0.384745797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8.640219836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0.000986804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2.256062682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4.392513852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2.256062682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4.392513852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3D4F0F18-0529-4877-90B4-16D6B8538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129618"/>
              </p:ext>
            </p:extLst>
          </p:nvPr>
        </p:nvGraphicFramePr>
        <p:xfrm>
          <a:off x="688369" y="1065530"/>
          <a:ext cx="7767262" cy="376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308304" y="474780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Log T(Thickness)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7544" y="10781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Log M(mass)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1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0477"/>
              </p:ext>
            </p:extLst>
          </p:nvPr>
        </p:nvGraphicFramePr>
        <p:xfrm>
          <a:off x="688364" y="987574"/>
          <a:ext cx="7844075" cy="3266396"/>
        </p:xfrm>
        <a:graphic>
          <a:graphicData uri="http://schemas.openxmlformats.org/drawingml/2006/table">
            <a:tbl>
              <a:tblPr/>
              <a:tblGrid>
                <a:gridCol w="737655"/>
                <a:gridCol w="1402582"/>
                <a:gridCol w="737655"/>
                <a:gridCol w="737655"/>
                <a:gridCol w="737655"/>
                <a:gridCol w="1277908"/>
                <a:gridCol w="737655"/>
                <a:gridCol w="737655"/>
                <a:gridCol w="737655"/>
              </a:tblGrid>
              <a:tr h="1708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回归统计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Multiple R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0.879840431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R Square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0.774119183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Adjusted R Square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0.717648979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0.141230155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观测值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方差分析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df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Significance F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回归分析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0.273428224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0.273428224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13.70845376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0.020790032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残差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0.079783826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0.019945957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总计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0.35321205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Coefficients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t Stat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P-value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Lower 95%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Upper 95%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下限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上限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Intercept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2.279782832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0.062071598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36.72827653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3.281E-06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2.107444446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2.452121217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2.107444446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2.452121217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X Variable 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2.670713522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0.721328463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3.702492912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0.020790032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0.667984641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4.673442403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0.667984641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4.673442403</a:t>
                      </a:r>
                    </a:p>
                  </a:txBody>
                  <a:tcPr marL="11391" marR="11391" marT="113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332399"/>
          </a:xfrm>
        </p:spPr>
        <p:txBody>
          <a:bodyPr/>
          <a:lstStyle/>
          <a:p>
            <a:r>
              <a:rPr lang="en-US" altLang="ko-KR" dirty="0" smtClean="0"/>
              <a:t>PROBLEM REVIEW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01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061A1B3-B242-4481-9253-017135C5B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955516"/>
              </p:ext>
            </p:extLst>
          </p:nvPr>
        </p:nvGraphicFramePr>
        <p:xfrm>
          <a:off x="688369" y="1073943"/>
          <a:ext cx="7767262" cy="365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380312" y="459428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Log T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88369" y="127560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Log 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84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5109"/>
              </p:ext>
            </p:extLst>
          </p:nvPr>
        </p:nvGraphicFramePr>
        <p:xfrm>
          <a:off x="688369" y="1059582"/>
          <a:ext cx="8455628" cy="3266366"/>
        </p:xfrm>
        <a:graphic>
          <a:graphicData uri="http://schemas.openxmlformats.org/drawingml/2006/table">
            <a:tbl>
              <a:tblPr/>
              <a:tblGrid>
                <a:gridCol w="1511933"/>
                <a:gridCol w="795165"/>
                <a:gridCol w="795165"/>
                <a:gridCol w="795165"/>
                <a:gridCol w="1377540"/>
                <a:gridCol w="795165"/>
                <a:gridCol w="795165"/>
                <a:gridCol w="795165"/>
                <a:gridCol w="795165"/>
              </a:tblGrid>
              <a:tr h="1445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回归统计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Multiple R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0.847483137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R Square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0.718227667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Adjusted R Square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0.647784584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0.158618915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观测值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6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方差分析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df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SS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MS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F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Significance F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回归分析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0.25652738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0.25652738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10.1958579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0.033118213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残差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0.100639841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0.02515996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总计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5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0.357167221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charset="0"/>
                      </a:endParaRP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　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Coefficients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标准误差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t Stat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P-value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Lower 95%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Upper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 95%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下限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上限 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95.0%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Intercept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charset="0"/>
                        </a:rPr>
                        <a:t>2.304565234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0.069714075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33.05738806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4.99381E-06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2.111007932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2.498122537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2.111007932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2.498122537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X Variable 1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charset="0"/>
                        </a:rPr>
                        <a:t>2.58685745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0.810140997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3.193095347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0.033118213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0.337545443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4.836169457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0.337545443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charset="0"/>
                        </a:rPr>
                        <a:t>4.836169457</a:t>
                      </a:r>
                    </a:p>
                  </a:txBody>
                  <a:tcPr marL="9364" marR="9364" marT="9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987574"/>
            <a:ext cx="5628652" cy="3839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5746" y="1634300"/>
            <a:ext cx="4572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/>
              <a:t>graph with a X-axis representing log L or log T, and a Y axis representing either log M or log V forms a linear with a ascent of a, which is 3.3-3.6 for fish</a:t>
            </a:r>
            <a:r>
              <a:rPr lang="en-US" altLang="zh-CN" dirty="0" smtClean="0"/>
              <a:t>.</a:t>
            </a:r>
          </a:p>
          <a:p>
            <a:pPr lvl="0"/>
            <a:endParaRPr lang="zh-CN" altLang="zh-CN" dirty="0"/>
          </a:p>
          <a:p>
            <a:pPr lvl="0"/>
            <a:r>
              <a:rPr lang="en-US" altLang="zh-CN" dirty="0" smtClean="0"/>
              <a:t>2. The </a:t>
            </a:r>
            <a:r>
              <a:rPr lang="en-US" altLang="zh-CN" dirty="0"/>
              <a:t>grow of fish belongs to </a:t>
            </a:r>
            <a:r>
              <a:rPr lang="en-US" altLang="zh-CN" dirty="0" err="1"/>
              <a:t>allometric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0"/>
            <a:r>
              <a:rPr lang="en-US" altLang="zh-CN" dirty="0"/>
              <a:t> </a:t>
            </a:r>
            <a:r>
              <a:rPr lang="en-US" altLang="zh-CN" dirty="0" smtClean="0"/>
              <a:t>  growth </a:t>
            </a:r>
            <a:r>
              <a:rPr lang="en-US" altLang="zh-CN" dirty="0"/>
              <a:t>instead of isometric growth</a:t>
            </a:r>
            <a:r>
              <a:rPr lang="en-US" altLang="zh-CN" dirty="0" smtClean="0"/>
              <a:t>.</a:t>
            </a:r>
          </a:p>
          <a:p>
            <a:pPr lvl="0"/>
            <a:r>
              <a:rPr lang="en-US" altLang="zh-CN" dirty="0"/>
              <a:t> </a:t>
            </a:r>
            <a:r>
              <a:rPr lang="en-US" altLang="zh-CN" dirty="0" smtClean="0"/>
              <a:t>  But we need further discussion.</a:t>
            </a:r>
            <a:endParaRPr lang="zh-CN" altLang="zh-CN" dirty="0"/>
          </a:p>
        </p:txBody>
      </p:sp>
      <p:cxnSp>
        <p:nvCxnSpPr>
          <p:cNvPr id="7" name="직선 연결선 11"/>
          <p:cNvCxnSpPr/>
          <p:nvPr/>
        </p:nvCxnSpPr>
        <p:spPr>
          <a:xfrm flipV="1">
            <a:off x="2678893" y="1600157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779912" y="1224121"/>
            <a:ext cx="257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latin typeface="Tahoma" charset="0"/>
                <a:ea typeface="Tahoma" charset="0"/>
                <a:cs typeface="Tahoma" charset="0"/>
              </a:rPr>
              <a:t>Conclusion</a:t>
            </a:r>
            <a:endParaRPr kumimoji="1" lang="zh-CN" altLang="en-US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POSSIBLE DEVIATION ANALYSIS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987574"/>
            <a:ext cx="5628652" cy="3839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9752" y="1635646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Thickness deviation</a:t>
            </a:r>
          </a:p>
          <a:p>
            <a:pPr marL="342900" indent="-342900">
              <a:buAutoNum type="arabicPeriod"/>
            </a:pPr>
            <a:endParaRPr kumimoji="1" lang="en-US" altLang="zh-CN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AutoNum type="arabicPeriod"/>
            </a:pP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Volume deviation (Surface Tension)</a:t>
            </a:r>
          </a:p>
          <a:p>
            <a:endParaRPr kumimoji="1" lang="en-US" altLang="zh-CN" dirty="0" smtClean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AutoNum type="arabicPeriod" startAt="3"/>
            </a:pP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The </a:t>
            </a:r>
            <a:r>
              <a:rPr kumimoji="1" lang="en-US" altLang="zh-CN" smtClean="0">
                <a:latin typeface="Tahoma" charset="0"/>
                <a:ea typeface="Tahoma" charset="0"/>
                <a:cs typeface="Tahoma" charset="0"/>
              </a:rPr>
              <a:t>third fish </a:t>
            </a: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is mutated.</a:t>
            </a:r>
          </a:p>
          <a:p>
            <a:r>
              <a:rPr kumimoji="1" lang="en-US" altLang="zh-CN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    (No matter its length or </a:t>
            </a:r>
            <a:r>
              <a:rPr kumimoji="1" lang="en-US" altLang="zh-CN" dirty="0" err="1" smtClean="0">
                <a:latin typeface="Tahoma" charset="0"/>
                <a:ea typeface="Tahoma" charset="0"/>
                <a:cs typeface="Tahoma" charset="0"/>
              </a:rPr>
              <a:t>thinkness</a:t>
            </a: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, it’s </a:t>
            </a:r>
          </a:p>
          <a:p>
            <a:r>
              <a:rPr kumimoji="1" lang="en-US" altLang="zh-CN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kumimoji="1" lang="en-US" altLang="zh-CN" dirty="0" smtClean="0">
                <a:latin typeface="Tahoma" charset="0"/>
                <a:ea typeface="Tahoma" charset="0"/>
                <a:cs typeface="Tahoma" charset="0"/>
              </a:rPr>
              <a:t>    larger than usual.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5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738664"/>
          </a:xfrm>
        </p:spPr>
        <p:txBody>
          <a:bodyPr/>
          <a:lstStyle/>
          <a:p>
            <a:r>
              <a:rPr kumimoji="1" lang="en-US" altLang="zh-CN" dirty="0" smtClean="0"/>
              <a:t>FURTHER DISCUSSION </a:t>
            </a:r>
          </a:p>
          <a:p>
            <a:r>
              <a:rPr kumimoji="1" lang="en-US" altLang="zh-CN" dirty="0" smtClean="0"/>
              <a:t>AND IMPROVEMENTS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zh-CN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4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35</a:t>
            </a:fld>
            <a:endParaRPr lang="ko-KR" altLang="en-US"/>
          </a:p>
        </p:txBody>
      </p:sp>
      <p:grpSp>
        <p:nvGrpSpPr>
          <p:cNvPr id="7" name="그룹 46"/>
          <p:cNvGrpSpPr/>
          <p:nvPr/>
        </p:nvGrpSpPr>
        <p:grpSpPr>
          <a:xfrm>
            <a:off x="632175" y="1355481"/>
            <a:ext cx="7823456" cy="3160485"/>
            <a:chOff x="6009545" y="2924841"/>
            <a:chExt cx="1593890" cy="1655192"/>
          </a:xfrm>
        </p:grpSpPr>
        <p:grpSp>
          <p:nvGrpSpPr>
            <p:cNvPr id="8" name="그룹 24"/>
            <p:cNvGrpSpPr/>
            <p:nvPr/>
          </p:nvGrpSpPr>
          <p:grpSpPr>
            <a:xfrm>
              <a:off x="6009545" y="2924841"/>
              <a:ext cx="1593890" cy="1655192"/>
              <a:chOff x="1259632" y="2708920"/>
              <a:chExt cx="1872208" cy="1944216"/>
            </a:xfrm>
          </p:grpSpPr>
          <p:sp>
            <p:nvSpPr>
              <p:cNvPr id="36" name="한쪽 모서리가 잘린 사각형 25"/>
              <p:cNvSpPr/>
              <p:nvPr/>
            </p:nvSpPr>
            <p:spPr>
              <a:xfrm>
                <a:off x="1259632" y="2708920"/>
                <a:ext cx="1872208" cy="1944216"/>
              </a:xfrm>
              <a:prstGeom prst="snip1Rect">
                <a:avLst>
                  <a:gd name="adj" fmla="val 7615"/>
                </a:avLst>
              </a:prstGeom>
              <a:noFill/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7" name="직각 삼각형 26"/>
              <p:cNvSpPr/>
              <p:nvPr/>
            </p:nvSpPr>
            <p:spPr>
              <a:xfrm>
                <a:off x="2987824" y="2708920"/>
                <a:ext cx="144016" cy="144016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113494" y="3607259"/>
              <a:ext cx="1432771" cy="2168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>
                <a:lnSpc>
                  <a:spcPct val="150000"/>
                </a:lnSpc>
                <a:spcAft>
                  <a:spcPts val="0"/>
                </a:spcAft>
                <a:defRPr/>
              </a:pPr>
              <a:endParaRPr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1167" y="1643061"/>
            <a:ext cx="7563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Use more fish of the same kind </a:t>
            </a:r>
            <a:r>
              <a:rPr lang="en-US" altLang="zh-CN" dirty="0" smtClean="0"/>
              <a:t>(need a LARGER!! sample </a:t>
            </a:r>
            <a:r>
              <a:rPr lang="en-US" altLang="zh-CN" dirty="0" smtClean="0"/>
              <a:t>number) and repeat the experiment to eliminate uncertainties 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Use better devices to measure the thickness to make the result more accurate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Use different types of fish and repeat the experiment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4.  Further investigate in the mutation of fish.</a:t>
            </a:r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88369" y="202510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IMPROVEMENTS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 flipH="1">
            <a:off x="722977" y="659147"/>
            <a:ext cx="7767262" cy="276999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REFERENCES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194334" y="1520521"/>
            <a:ext cx="1560094" cy="747897"/>
          </a:xfrm>
        </p:spPr>
        <p:txBody>
          <a:bodyPr/>
          <a:lstStyle/>
          <a:p>
            <a:r>
              <a:rPr kumimoji="1" lang="en-US" altLang="zh-CN" sz="5400" dirty="0" smtClean="0"/>
              <a:t>05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67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REFERENCES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253308"/>
            <a:ext cx="5628652" cy="3839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11760" y="170765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smtClean="0"/>
              <a:t>1. Longo</a:t>
            </a:r>
            <a:r>
              <a:rPr lang="fr-FR" altLang="zh-CN" dirty="0"/>
              <a:t>, Giuseppe; </a:t>
            </a:r>
            <a:r>
              <a:rPr lang="fr-FR" altLang="zh-CN" dirty="0" err="1"/>
              <a:t>Montévil</a:t>
            </a:r>
            <a:r>
              <a:rPr lang="fr-FR" altLang="zh-CN" dirty="0"/>
              <a:t>, Maël (2014-01-01). </a:t>
            </a:r>
            <a:r>
              <a:rPr lang="fr-FR" altLang="zh-CN" i="1" dirty="0">
                <a:hlinkClick r:id="rId3"/>
              </a:rPr>
              <a:t>Perspectives on Organisms</a:t>
            </a:r>
            <a:r>
              <a:rPr lang="fr-FR" altLang="zh-CN" dirty="0"/>
              <a:t>. Lecture Notes in </a:t>
            </a:r>
            <a:r>
              <a:rPr lang="fr-FR" altLang="zh-CN" dirty="0" err="1"/>
              <a:t>Morphogenesis</a:t>
            </a:r>
            <a:r>
              <a:rPr lang="fr-FR" altLang="zh-CN" dirty="0"/>
              <a:t>. Springer Berlin Heidelberg. pp. 23–73. </a:t>
            </a:r>
            <a:r>
              <a:rPr lang="fr-FR" altLang="zh-CN" dirty="0">
                <a:hlinkClick r:id="rId4" tooltip="International Standard Book Number"/>
              </a:rPr>
              <a:t>ISBN</a:t>
            </a:r>
            <a:r>
              <a:rPr lang="fr-FR" altLang="zh-CN" dirty="0"/>
              <a:t> </a:t>
            </a:r>
            <a:r>
              <a:rPr lang="fr-FR" altLang="zh-CN" dirty="0">
                <a:hlinkClick r:id="rId5" tooltip="Special:BookSources/9783642359378"/>
              </a:rPr>
              <a:t>9783642359378</a:t>
            </a:r>
            <a:r>
              <a:rPr lang="fr-FR" altLang="zh-CN" dirty="0"/>
              <a:t>. </a:t>
            </a:r>
            <a:r>
              <a:rPr lang="fr-FR" altLang="zh-CN" dirty="0">
                <a:hlinkClick r:id="rId6" tooltip="Digital object identifier"/>
              </a:rPr>
              <a:t>doi</a:t>
            </a:r>
            <a:r>
              <a:rPr lang="fr-FR" altLang="zh-CN" dirty="0"/>
              <a:t>:</a:t>
            </a:r>
            <a:r>
              <a:rPr lang="fr-FR" altLang="zh-CN" dirty="0">
                <a:hlinkClick r:id="rId7"/>
              </a:rPr>
              <a:t>10.1007/978-3-642-35938-5_2</a:t>
            </a:r>
            <a:r>
              <a:rPr lang="fr-FR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4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253308"/>
            <a:ext cx="5628652" cy="3839826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0" y="1419622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Christian, A.;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3" tooltip="Theodore Garland, Jr."/>
              </a:rPr>
              <a:t>Garland T., Jr.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(1996). </a:t>
            </a:r>
            <a:r>
              <a:rPr lang="en-US" altLang="zh-CN" sz="1400" i="1" dirty="0">
                <a:solidFill>
                  <a:srgbClr val="663366"/>
                </a:solidFill>
                <a:latin typeface="Arial" charset="0"/>
                <a:hlinkClick r:id="rId4"/>
              </a:rPr>
              <a:t>"Scaling of limb proportions in monitor lizards (Squamata: Varanidae)"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(PDF). Journal of Herpetology. </a:t>
            </a:r>
            <a:r>
              <a:rPr lang="en-US" altLang="zh-CN" sz="1400" b="1" i="1" dirty="0">
                <a:solidFill>
                  <a:srgbClr val="222222"/>
                </a:solidFill>
                <a:latin typeface="Arial" charset="0"/>
              </a:rPr>
              <a:t>30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(2): 219–230.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5" tooltip="JSTOR"/>
              </a:rPr>
              <a:t>JSTOR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i="1" dirty="0">
                <a:solidFill>
                  <a:srgbClr val="663366"/>
                </a:solidFill>
                <a:latin typeface="Arial" charset="0"/>
                <a:hlinkClick r:id="rId6"/>
              </a:rPr>
              <a:t>1565513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.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7" tooltip="Digital object identifier"/>
              </a:rPr>
              <a:t>doi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:</a:t>
            </a:r>
            <a:r>
              <a:rPr lang="en-US" altLang="zh-CN" sz="1400" i="1" dirty="0">
                <a:solidFill>
                  <a:srgbClr val="663366"/>
                </a:solidFill>
                <a:latin typeface="Arial" charset="0"/>
                <a:hlinkClick r:id="rId8"/>
              </a:rPr>
              <a:t>10.2307/1565513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.</a:t>
            </a:r>
            <a:endParaRPr lang="en-US" altLang="zh-CN" sz="1400" dirty="0">
              <a:solidFill>
                <a:srgbClr val="222222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altLang="zh-CN" sz="1400" b="1" dirty="0">
                <a:solidFill>
                  <a:srgbClr val="0B0080"/>
                </a:solidFill>
                <a:latin typeface="Arial" charset="0"/>
                <a:hlinkClick r:id="rId9"/>
              </a:rPr>
              <a:t>Jump up^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R. O. Anderson and R. M. Neumann, Length, Weight, and Associated Structural Indices, in Fisheries Techniques, second edition, B.E. Murphy and D.W. Willis, eds., American Fisheries Society, 1996.</a:t>
            </a:r>
          </a:p>
          <a:p>
            <a:pPr>
              <a:buFont typeface="+mj-lt"/>
              <a:buAutoNum type="arabicPeriod"/>
            </a:pPr>
            <a:r>
              <a:rPr lang="en-US" altLang="zh-CN" sz="1400" b="1" dirty="0">
                <a:solidFill>
                  <a:srgbClr val="0B0080"/>
                </a:solidFill>
                <a:latin typeface="Arial" charset="0"/>
                <a:hlinkClick r:id="rId10"/>
              </a:rPr>
              <a:t>Jump up^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i="1" dirty="0" err="1">
                <a:solidFill>
                  <a:srgbClr val="222222"/>
                </a:solidFill>
                <a:latin typeface="Arial" charset="0"/>
              </a:rPr>
              <a:t>Pennycuick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, Colin J. (1992). Newton Rules Biology. Oxford University Press. p. 111.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11" tooltip="International Standard Book Number"/>
              </a:rPr>
              <a:t>ISBN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12" tooltip="Special:BookSources/0-19-854021-3"/>
              </a:rPr>
              <a:t>0-19-854021-3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.</a:t>
            </a:r>
            <a:endParaRPr lang="en-US" altLang="zh-CN" sz="1400" dirty="0">
              <a:solidFill>
                <a:srgbClr val="222222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altLang="zh-CN" sz="1400" b="1" dirty="0">
                <a:solidFill>
                  <a:srgbClr val="0B0080"/>
                </a:solidFill>
                <a:latin typeface="Arial" charset="0"/>
                <a:hlinkClick r:id="rId13"/>
              </a:rPr>
              <a:t>Jump up^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dirty="0">
                <a:solidFill>
                  <a:srgbClr val="0B0080"/>
                </a:solidFill>
                <a:latin typeface="Arial" charset="0"/>
                <a:hlinkClick r:id="rId14"/>
              </a:rPr>
              <a:t>Schmidt-Nielsen 1984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, p. 237</a:t>
            </a:r>
          </a:p>
          <a:p>
            <a:pPr>
              <a:buFont typeface="+mj-lt"/>
              <a:buAutoNum type="arabicPeriod"/>
            </a:pPr>
            <a:r>
              <a:rPr lang="en-US" altLang="zh-CN" sz="1400" b="1" dirty="0">
                <a:solidFill>
                  <a:srgbClr val="0B0080"/>
                </a:solidFill>
                <a:latin typeface="Arial" charset="0"/>
                <a:hlinkClick r:id="rId15"/>
              </a:rPr>
              <a:t>Jump up^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i="1" dirty="0" err="1">
                <a:solidFill>
                  <a:srgbClr val="222222"/>
                </a:solidFill>
                <a:latin typeface="Arial" charset="0"/>
              </a:rPr>
              <a:t>Gibbings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, J.C. (2011). </a:t>
            </a:r>
            <a:r>
              <a:rPr lang="en-US" altLang="zh-CN" sz="1400" i="1" dirty="0">
                <a:solidFill>
                  <a:srgbClr val="663366"/>
                </a:solidFill>
                <a:latin typeface="Arial" charset="0"/>
                <a:hlinkClick r:id="rId16"/>
              </a:rPr>
              <a:t>Dimensional Analysis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. Springer.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11" tooltip="International Standard Book Number"/>
              </a:rPr>
              <a:t>ISBN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i="1" dirty="0">
                <a:solidFill>
                  <a:srgbClr val="0B0080"/>
                </a:solidFill>
                <a:latin typeface="Arial" charset="0"/>
                <a:hlinkClick r:id="rId17" tooltip="Special:BookSources/978-1-84996-317-6"/>
              </a:rPr>
              <a:t>978-1-84996-317-6</a:t>
            </a:r>
            <a:r>
              <a:rPr lang="en-US" altLang="zh-CN" sz="1400" i="1" dirty="0">
                <a:solidFill>
                  <a:srgbClr val="222222"/>
                </a:solidFill>
                <a:latin typeface="Arial" charset="0"/>
              </a:rPr>
              <a:t>.</a:t>
            </a:r>
            <a:endParaRPr lang="en-US" altLang="zh-CN" sz="1400" dirty="0">
              <a:solidFill>
                <a:srgbClr val="222222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^ </a:t>
            </a:r>
            <a:r>
              <a:rPr lang="en-US" altLang="zh-CN" sz="1400" dirty="0">
                <a:solidFill>
                  <a:srgbClr val="0B0080"/>
                </a:solidFill>
                <a:latin typeface="Arial" charset="0"/>
                <a:hlinkClick r:id="rId18"/>
              </a:rPr>
              <a:t>Jump up to:</a:t>
            </a:r>
            <a:r>
              <a:rPr lang="en-US" altLang="zh-CN" sz="1400" b="1" i="1" baseline="30000" dirty="0">
                <a:solidFill>
                  <a:srgbClr val="0B0080"/>
                </a:solidFill>
                <a:latin typeface="Arial" charset="0"/>
                <a:hlinkClick r:id="rId18"/>
              </a:rPr>
              <a:t>a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b="1" i="1" baseline="30000" dirty="0">
                <a:solidFill>
                  <a:srgbClr val="0B0080"/>
                </a:solidFill>
                <a:latin typeface="Arial" charset="0"/>
                <a:hlinkClick r:id="rId19"/>
              </a:rPr>
              <a:t>b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b="1" i="1" baseline="30000" dirty="0">
                <a:solidFill>
                  <a:srgbClr val="0B0080"/>
                </a:solidFill>
                <a:latin typeface="Arial" charset="0"/>
                <a:hlinkClick r:id="rId20"/>
              </a:rPr>
              <a:t>c</a:t>
            </a:r>
            <a:r>
              <a:rPr lang="en-US" altLang="zh-CN" sz="1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altLang="zh-CN" sz="1400" b="1" i="1" baseline="30000" dirty="0">
                <a:solidFill>
                  <a:srgbClr val="0B0080"/>
                </a:solidFill>
                <a:latin typeface="Arial" charset="0"/>
                <a:hlinkClick r:id="rId21"/>
              </a:rPr>
              <a:t>d</a:t>
            </a:r>
            <a:endParaRPr lang="en-US" altLang="zh-CN" sz="1400" dirty="0">
              <a:solidFill>
                <a:srgbClr val="222222"/>
              </a:solidFill>
              <a:latin typeface="Arial" charset="0"/>
            </a:endParaRP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2817698" y="2323474"/>
            <a:ext cx="3842534" cy="455600"/>
          </a:xfrm>
        </p:spPr>
        <p:txBody>
          <a:bodyPr/>
          <a:lstStyle/>
          <a:p>
            <a:r>
              <a:rPr lang="en-US" altLang="ko-KR" sz="2400" dirty="0" smtClean="0"/>
              <a:t>THANK YOU</a:t>
            </a:r>
            <a:endParaRPr lang="ko-KR" altLang="en-US" sz="24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468235" y="2262175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9512" y="458797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31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lang="en-US" altLang="ko-KR" dirty="0" smtClean="0"/>
              <a:t>Problem 13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166199"/>
          </a:xfrm>
        </p:spPr>
        <p:txBody>
          <a:bodyPr/>
          <a:lstStyle/>
          <a:p>
            <a:endParaRPr lang="ko-KR" altLang="en-US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84306" y="2268198"/>
            <a:ext cx="4375388" cy="923330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/>
            <a:r>
              <a:rPr lang="en-US" altLang="zh-CN" sz="2000" b="0" dirty="0">
                <a:solidFill>
                  <a:schemeClr val="tx1"/>
                </a:solidFill>
                <a:effectLst/>
              </a:rPr>
              <a:t>How do length and thickness of </a:t>
            </a:r>
            <a:r>
              <a:rPr lang="en-US" altLang="zh-CN" sz="2000" b="0" dirty="0" smtClean="0">
                <a:solidFill>
                  <a:schemeClr val="tx1"/>
                </a:solidFill>
                <a:effectLst/>
              </a:rPr>
              <a:t>bones </a:t>
            </a:r>
            <a:r>
              <a:rPr lang="en-US" altLang="zh-CN" sz="2000" b="0" dirty="0">
                <a:solidFill>
                  <a:schemeClr val="tx1"/>
                </a:solidFill>
                <a:effectLst/>
              </a:rPr>
              <a:t>scale with overall size </a:t>
            </a:r>
            <a:r>
              <a:rPr lang="en-US" altLang="zh-CN" sz="2000" b="0" dirty="0" smtClean="0">
                <a:solidFill>
                  <a:schemeClr val="tx1"/>
                </a:solidFill>
                <a:effectLst/>
              </a:rPr>
              <a:t>and weight </a:t>
            </a:r>
            <a:r>
              <a:rPr lang="en-US" altLang="zh-CN" sz="2000" b="0" dirty="0">
                <a:solidFill>
                  <a:schemeClr val="tx1"/>
                </a:solidFill>
                <a:effectLst/>
              </a:rPr>
              <a:t>of </a:t>
            </a:r>
            <a:r>
              <a:rPr lang="en-US" altLang="zh-CN" sz="2000" b="0" dirty="0" smtClean="0">
                <a:solidFill>
                  <a:schemeClr val="tx1"/>
                </a:solidFill>
                <a:effectLst/>
              </a:rPr>
              <a:t>animal? </a:t>
            </a:r>
            <a:endParaRPr lang="en-US" altLang="zh-CN" sz="2000" b="0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82535" y="2192125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728660" y="1733313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 smtClean="0">
                <a:latin typeface="Tahoma" charset="0"/>
                <a:ea typeface="Tahoma" charset="0"/>
                <a:cs typeface="Tahoma" charset="0"/>
              </a:rPr>
              <a:t>Allometry</a:t>
            </a:r>
            <a:endParaRPr kumimoji="1" lang="zh-CN" altLang="en-US" sz="24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lang="en-US" altLang="ko-KR" dirty="0" smtClean="0"/>
              <a:t>KEY WORDS ANALYSIS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166199"/>
          </a:xfrm>
        </p:spPr>
        <p:txBody>
          <a:bodyPr/>
          <a:lstStyle/>
          <a:p>
            <a:endParaRPr lang="ko-KR" altLang="en-US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987574"/>
            <a:ext cx="5628652" cy="383982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03748" y="1842086"/>
            <a:ext cx="4536504" cy="221599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just"/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1. Bone</a:t>
            </a:r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(fish backbone)</a:t>
            </a:r>
          </a:p>
          <a:p>
            <a:pPr lvl="0" algn="just"/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2. Length</a:t>
            </a:r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: The length of the backbone</a:t>
            </a:r>
            <a:endParaRPr lang="zh-CN" altLang="zh-CN" sz="1800" b="0" dirty="0"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  <a:p>
            <a:pPr lvl="0" algn="just"/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3. Thickness</a:t>
            </a:r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: The Circumference of the </a:t>
            </a: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back</a:t>
            </a:r>
          </a:p>
          <a:p>
            <a:pPr lvl="0" algn="just"/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   bone can represent thickness  </a:t>
            </a:r>
            <a:endParaRPr lang="zh-CN" altLang="zh-CN" sz="1800" b="0" dirty="0"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  <a:p>
            <a:pPr lvl="0" algn="just"/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4.  Weight</a:t>
            </a:r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: The mass of the whole fish</a:t>
            </a:r>
            <a:endParaRPr lang="zh-CN" altLang="zh-CN" sz="1800" b="0" dirty="0"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  <a:p>
            <a:pPr marL="342900" lvl="0" indent="-342900" algn="just">
              <a:buAutoNum type="arabicPeriod" startAt="5"/>
            </a:pP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Size</a:t>
            </a:r>
            <a:r>
              <a:rPr lang="en-US" altLang="zh-CN" sz="1800" b="0" dirty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: The volume of the whole </a:t>
            </a: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fish</a:t>
            </a:r>
          </a:p>
          <a:p>
            <a:pPr marL="342900" lvl="0" indent="-342900" algn="just">
              <a:buAutoNum type="arabicPeriod" startAt="5"/>
            </a:pPr>
            <a:r>
              <a:rPr lang="en-US" altLang="zh-CN" sz="1800" b="0" dirty="0" smtClean="0"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Scale with: the relationship between, the scale between.</a:t>
            </a:r>
            <a:endParaRPr lang="zh-CN" altLang="zh-CN" sz="1800" b="0" dirty="0"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43306" y="1373926"/>
            <a:ext cx="1857388" cy="24622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KEY WORDS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31116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332399"/>
          </a:xfrm>
        </p:spPr>
        <p:txBody>
          <a:bodyPr/>
          <a:lstStyle/>
          <a:p>
            <a:r>
              <a:rPr lang="en-US" altLang="zh-CN" dirty="0" smtClean="0"/>
              <a:t>THEORETICAL</a:t>
            </a:r>
            <a:r>
              <a:rPr lang="en-US" altLang="zh-CN" dirty="0"/>
              <a:t> </a:t>
            </a:r>
            <a:r>
              <a:rPr lang="en-US" altLang="zh-CN" dirty="0" smtClean="0"/>
              <a:t>ANALYSIS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2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ISOMETRIC SCALING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0" y="21349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ahoma" charset="0"/>
                <a:ea typeface="Tahoma" charset="0"/>
                <a:cs typeface="Tahoma" charset="0"/>
              </a:rPr>
              <a:t>Isometric scaling is governed by the square-cube law. For example, an organism which doubles in length </a:t>
            </a:r>
            <a:r>
              <a:rPr lang="en-US" altLang="zh-CN" dirty="0" err="1">
                <a:latin typeface="Tahoma" charset="0"/>
                <a:ea typeface="Tahoma" charset="0"/>
                <a:cs typeface="Tahoma" charset="0"/>
              </a:rPr>
              <a:t>isometrically</a:t>
            </a:r>
            <a:r>
              <a:rPr lang="en-US" altLang="zh-CN" dirty="0">
                <a:latin typeface="Tahoma" charset="0"/>
                <a:ea typeface="Tahoma" charset="0"/>
                <a:cs typeface="Tahoma" charset="0"/>
              </a:rPr>
              <a:t> will find that the other quantities available to it, such as the surface-area will increase fourfold, while its volume and mass will increase by a factor of eight. </a:t>
            </a:r>
            <a:endParaRPr lang="zh-CN" altLang="en-US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8" name="직선 연결선 11"/>
          <p:cNvCxnSpPr/>
          <p:nvPr/>
        </p:nvCxnSpPr>
        <p:spPr>
          <a:xfrm flipV="1">
            <a:off x="2627784" y="2134974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246048" y="171222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ISOMETRIC SCALING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320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ALLOMETRIC SCALING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1740" y="235572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ahoma" charset="0"/>
                <a:ea typeface="Tahoma" charset="0"/>
                <a:cs typeface="Tahoma" charset="0"/>
              </a:rPr>
              <a:t>Allometric</a:t>
            </a:r>
            <a:r>
              <a:rPr lang="en-US" altLang="zh-CN" dirty="0">
                <a:latin typeface="Tahoma" charset="0"/>
                <a:ea typeface="Tahoma" charset="0"/>
                <a:cs typeface="Tahoma" charset="0"/>
              </a:rPr>
              <a:t> scaling is any change that deviates from </a:t>
            </a:r>
            <a:r>
              <a:rPr lang="en-US" altLang="zh-CN" dirty="0" err="1">
                <a:latin typeface="Tahoma" charset="0"/>
                <a:ea typeface="Tahoma" charset="0"/>
                <a:cs typeface="Tahoma" charset="0"/>
              </a:rPr>
              <a:t>isometry</a:t>
            </a:r>
            <a:r>
              <a:rPr lang="zh-CN" altLang="zh-CN" dirty="0">
                <a:latin typeface="Tahoma" charset="0"/>
                <a:ea typeface="Tahoma" charset="0"/>
                <a:cs typeface="Tahoma" charset="0"/>
              </a:rPr>
              <a:t> </a:t>
            </a:r>
            <a:endParaRPr lang="en-US" altLang="zh-CN" dirty="0" smtClean="0">
              <a:latin typeface="Tahoma" charset="0"/>
              <a:ea typeface="Tahoma" charset="0"/>
              <a:cs typeface="Tahoma" charset="0"/>
            </a:endParaRPr>
          </a:p>
          <a:p>
            <a:endParaRPr kumimoji="1" lang="en-US" altLang="zh-CN" dirty="0"/>
          </a:p>
        </p:txBody>
      </p:sp>
      <p:cxnSp>
        <p:nvCxnSpPr>
          <p:cNvPr id="7" name="직선 연결선 11"/>
          <p:cNvCxnSpPr/>
          <p:nvPr/>
        </p:nvCxnSpPr>
        <p:spPr>
          <a:xfrm flipV="1">
            <a:off x="2678893" y="2355726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347864" y="1920412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 smtClean="0"/>
              <a:t>Allometric</a:t>
            </a:r>
            <a:r>
              <a:rPr kumimoji="1" lang="en-US" altLang="zh-CN" b="1" dirty="0" smtClean="0"/>
              <a:t> Scaling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539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ALLOMETRIC SCALING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0" y="20991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A perfectly </a:t>
            </a:r>
            <a:r>
              <a:rPr lang="en-US" altLang="zh-CN" kern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isometrically</a:t>
            </a:r>
            <a:r>
              <a:rPr lang="en-US" altLang="zh-CN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 scaling organism would see all volume-based properties change proportionally to the body mass, all surface area-based properties change with mass to the power 2/3, and all length-based properties change with mass to the 1/3 power. </a:t>
            </a:r>
            <a:endParaRPr lang="zh-CN" altLang="zh-CN" kern="100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7" name="직선 연결선 11"/>
          <p:cNvCxnSpPr/>
          <p:nvPr/>
        </p:nvCxnSpPr>
        <p:spPr>
          <a:xfrm flipV="1">
            <a:off x="2678893" y="2099143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203848" y="1705418"/>
            <a:ext cx="292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smtClean="0"/>
              <a:t>Perfect Isometric Scaling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43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1a12fdce4dd3f9e72ffb430d6b981bd0d25b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1177</Words>
  <Application>Microsoft Macintosh PowerPoint</Application>
  <PresentationFormat>全屏显示(16:9)</PresentationFormat>
  <Paragraphs>476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 Rounded MT Bold</vt:lpstr>
      <vt:lpstr>Malgun Gothic Semilight</vt:lpstr>
      <vt:lpstr>Tahoma</vt:lpstr>
      <vt:lpstr>Yu Gothic UI Semibold</vt:lpstr>
      <vt:lpstr>等线</vt:lpstr>
      <vt:lpstr>宋体</vt:lpstr>
      <vt:lpstr>맑은 고딕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Microsoft Office 用户</cp:lastModifiedBy>
  <cp:revision>172</cp:revision>
  <dcterms:created xsi:type="dcterms:W3CDTF">2014-02-18T09:33:50Z</dcterms:created>
  <dcterms:modified xsi:type="dcterms:W3CDTF">2017-07-04T01:54:39Z</dcterms:modified>
  <cp:category>第一PPT模板网-WWW.1PPT.COM</cp:category>
</cp:coreProperties>
</file>