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3" r:id="rId3"/>
    <p:sldId id="260" r:id="rId4"/>
    <p:sldId id="300" r:id="rId5"/>
    <p:sldId id="301" r:id="rId6"/>
    <p:sldId id="297" r:id="rId7"/>
    <p:sldId id="304" r:id="rId8"/>
    <p:sldId id="324" r:id="rId9"/>
    <p:sldId id="323" r:id="rId10"/>
    <p:sldId id="298" r:id="rId11"/>
    <p:sldId id="326" r:id="rId12"/>
    <p:sldId id="305" r:id="rId13"/>
    <p:sldId id="327" r:id="rId14"/>
    <p:sldId id="328" r:id="rId15"/>
    <p:sldId id="330" r:id="rId16"/>
    <p:sldId id="311" r:id="rId17"/>
    <p:sldId id="329" r:id="rId18"/>
    <p:sldId id="299" r:id="rId19"/>
    <p:sldId id="331" r:id="rId20"/>
    <p:sldId id="332" r:id="rId21"/>
    <p:sldId id="322" r:id="rId22"/>
  </p:sldIdLst>
  <p:sldSz cx="9144000" cy="5143500" type="screen16x9"/>
  <p:notesSz cx="6858000" cy="9144000"/>
  <p:custDataLst>
    <p:tags r:id="rId24"/>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58">
          <p15:clr>
            <a:srgbClr val="A4A3A4"/>
          </p15:clr>
        </p15:guide>
        <p15:guide id="4" pos="5602">
          <p15:clr>
            <a:srgbClr val="A4A3A4"/>
          </p15:clr>
        </p15:guide>
        <p15:guide id="5" pos="3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147"/>
    <a:srgbClr val="155193"/>
    <a:srgbClr val="FB8C2F"/>
    <a:srgbClr val="FD5D00"/>
    <a:srgbClr val="FF7021"/>
    <a:srgbClr val="B05408"/>
    <a:srgbClr val="5B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p:restoredTop sz="95714" autoAdjust="0"/>
  </p:normalViewPr>
  <p:slideViewPr>
    <p:cSldViewPr>
      <p:cViewPr>
        <p:scale>
          <a:sx n="139" d="100"/>
          <a:sy n="139" d="100"/>
        </p:scale>
        <p:origin x="784" y="160"/>
      </p:cViewPr>
      <p:guideLst>
        <p:guide orient="horz" pos="1620"/>
        <p:guide pos="2880"/>
        <p:guide pos="158"/>
        <p:guide pos="5602"/>
        <p:guide pos="3488"/>
      </p:guideLst>
    </p:cSldViewPr>
  </p:slideViewPr>
  <p:notesTextViewPr>
    <p:cViewPr>
      <p:scale>
        <a:sx n="1" d="1"/>
        <a:sy n="1" d="1"/>
      </p:scale>
      <p:origin x="0" y="0"/>
    </p:cViewPr>
  </p:notesTextViewPr>
  <p:sorterViewPr>
    <p:cViewPr>
      <p:scale>
        <a:sx n="150" d="100"/>
        <a:sy n="150" d="100"/>
      </p:scale>
      <p:origin x="0" y="57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CB773-35B0-4E20-AC78-3B098412549D}" type="datetimeFigureOut">
              <a:rPr lang="ko-KR" altLang="en-US" smtClean="0"/>
              <a:pPr/>
              <a:t>2017. 6. 29.</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967EE-9FC9-4A40-9F37-B0BEB7914B3F}" type="slidenum">
              <a:rPr lang="ko-KR" altLang="en-US" smtClean="0"/>
              <a:pPr/>
              <a:t>‹#›</a:t>
            </a:fld>
            <a:endParaRPr lang="ko-KR" altLang="en-US"/>
          </a:p>
        </p:txBody>
      </p:sp>
    </p:spTree>
    <p:extLst>
      <p:ext uri="{BB962C8B-B14F-4D97-AF65-F5344CB8AC3E}">
        <p14:creationId xmlns:p14="http://schemas.microsoft.com/office/powerpoint/2010/main" val="129649097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3183" y="340471"/>
            <a:ext cx="6917634" cy="4586804"/>
          </a:xfrm>
          <a:prstGeom prst="rect">
            <a:avLst/>
          </a:prstGeom>
        </p:spPr>
      </p:pic>
      <p:sp>
        <p:nvSpPr>
          <p:cNvPr id="3" name="텍스트 개체 틀 3"/>
          <p:cNvSpPr>
            <a:spLocks noGrp="1"/>
          </p:cNvSpPr>
          <p:nvPr>
            <p:ph type="body" sz="quarter" idx="10" hasCustomPrompt="1"/>
          </p:nvPr>
        </p:nvSpPr>
        <p:spPr>
          <a:xfrm>
            <a:off x="3102910" y="2345003"/>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r>
              <a:rPr lang="en-US" altLang="ko-KR" smtClean="0"/>
              <a:t>PRESENTATION TITLE</a:t>
            </a:r>
            <a:endParaRPr lang="ko-KR" altLang="en-US"/>
          </a:p>
        </p:txBody>
      </p:sp>
      <p:sp>
        <p:nvSpPr>
          <p:cNvPr id="4" name="텍스트 개체 틀 3"/>
          <p:cNvSpPr>
            <a:spLocks noGrp="1"/>
          </p:cNvSpPr>
          <p:nvPr>
            <p:ph type="body" sz="quarter" idx="11" hasCustomPrompt="1"/>
          </p:nvPr>
        </p:nvSpPr>
        <p:spPr>
          <a:xfrm>
            <a:off x="3102910" y="2961879"/>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a:p>
        </p:txBody>
      </p:sp>
    </p:spTree>
    <p:extLst>
      <p:ext uri="{BB962C8B-B14F-4D97-AF65-F5344CB8AC3E}">
        <p14:creationId xmlns:p14="http://schemas.microsoft.com/office/powerpoint/2010/main" val="3407880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pic>
        <p:nvPicPr>
          <p:cNvPr id="16" name="그림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8577470" cy="5143501"/>
          </a:xfrm>
          <a:prstGeom prst="rect">
            <a:avLst/>
          </a:prstGeom>
        </p:spPr>
      </p:pic>
      <p:sp>
        <p:nvSpPr>
          <p:cNvPr id="3" name="텍스트 개체 틀 7"/>
          <p:cNvSpPr>
            <a:spLocks noGrp="1"/>
          </p:cNvSpPr>
          <p:nvPr>
            <p:ph type="body" sz="quarter" idx="10" hasCustomPrompt="1"/>
          </p:nvPr>
        </p:nvSpPr>
        <p:spPr>
          <a:xfrm>
            <a:off x="1008112" y="883314"/>
            <a:ext cx="2123728" cy="642919"/>
          </a:xfrm>
          <a:prstGeom prst="rect">
            <a:avLst/>
          </a:prstGeom>
        </p:spPr>
        <p:txBody>
          <a:bodyPr lIns="0" tIns="0" rIns="0" bIns="0"/>
          <a:lstStyle>
            <a:lvl1pPr marL="0" indent="0" algn="r" defTabSz="914400" rtl="0" eaLnBrk="1" latinLnBrk="1" hangingPunct="1">
              <a:spcBef>
                <a:spcPct val="20000"/>
              </a:spcBef>
              <a:buFont typeface="Arial" panose="020B0604020202020204" pitchFamily="34" charset="0"/>
              <a:buNone/>
              <a:defRPr lang="ko-KR" altLang="en-US" sz="2000" b="1" kern="1200" baseline="0">
                <a:ln>
                  <a:noFill/>
                </a:ln>
                <a:solidFill>
                  <a:schemeClr val="bg1"/>
                </a:solidFill>
                <a:effectLst/>
                <a:latin typeface="Tahoma" panose="020B0604030504040204" pitchFamily="34" charset="0"/>
                <a:ea typeface="+mn-ea"/>
                <a:cs typeface="Tahoma" panose="020B0604030504040204" pitchFamily="34" charset="0"/>
              </a:defRPr>
            </a:lvl1pPr>
          </a:lstStyle>
          <a:p>
            <a:pPr lvl="0"/>
            <a:r>
              <a:rPr lang="en-US" altLang="ko-KR" smtClean="0"/>
              <a:t>CONTENTS TITLE</a:t>
            </a:r>
            <a:endParaRPr lang="ko-KR" altLang="en-US"/>
          </a:p>
        </p:txBody>
      </p:sp>
      <p:sp>
        <p:nvSpPr>
          <p:cNvPr id="4" name="텍스트 개체 틀 7"/>
          <p:cNvSpPr>
            <a:spLocks noGrp="1"/>
          </p:cNvSpPr>
          <p:nvPr>
            <p:ph type="body" sz="quarter" idx="11" hasCustomPrompt="1"/>
          </p:nvPr>
        </p:nvSpPr>
        <p:spPr>
          <a:xfrm>
            <a:off x="3779912" y="891706"/>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a:p>
        </p:txBody>
      </p:sp>
      <p:sp>
        <p:nvSpPr>
          <p:cNvPr id="5" name="텍스트 개체 틀 7"/>
          <p:cNvSpPr>
            <a:spLocks noGrp="1"/>
          </p:cNvSpPr>
          <p:nvPr>
            <p:ph type="body" sz="quarter" idx="12" hasCustomPrompt="1"/>
          </p:nvPr>
        </p:nvSpPr>
        <p:spPr>
          <a:xfrm>
            <a:off x="3779912" y="1851670"/>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a:p>
        </p:txBody>
      </p:sp>
      <p:sp>
        <p:nvSpPr>
          <p:cNvPr id="6" name="텍스트 개체 틀 7"/>
          <p:cNvSpPr>
            <a:spLocks noGrp="1"/>
          </p:cNvSpPr>
          <p:nvPr>
            <p:ph type="body" sz="quarter" idx="13" hasCustomPrompt="1"/>
          </p:nvPr>
        </p:nvSpPr>
        <p:spPr>
          <a:xfrm>
            <a:off x="3779912" y="2772708"/>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a:p>
        </p:txBody>
      </p:sp>
      <p:sp>
        <p:nvSpPr>
          <p:cNvPr id="7" name="텍스트 개체 틀 7"/>
          <p:cNvSpPr>
            <a:spLocks noGrp="1"/>
          </p:cNvSpPr>
          <p:nvPr>
            <p:ph type="body" sz="quarter" idx="14" hasCustomPrompt="1"/>
          </p:nvPr>
        </p:nvSpPr>
        <p:spPr>
          <a:xfrm>
            <a:off x="4130013" y="1190997"/>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01-1. CONTENTS SUB TITLE</a:t>
            </a:r>
            <a:endParaRPr lang="ko-KR" altLang="en-US"/>
          </a:p>
        </p:txBody>
      </p:sp>
      <p:sp>
        <p:nvSpPr>
          <p:cNvPr id="8" name="텍스트 개체 틀 7"/>
          <p:cNvSpPr>
            <a:spLocks noGrp="1"/>
          </p:cNvSpPr>
          <p:nvPr>
            <p:ph type="body" sz="quarter" idx="15" hasCustomPrompt="1"/>
          </p:nvPr>
        </p:nvSpPr>
        <p:spPr>
          <a:xfrm>
            <a:off x="4130013" y="1427303"/>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01-2. CONTENTS SUB TITLE</a:t>
            </a:r>
            <a:endParaRPr lang="ko-KR" altLang="en-US"/>
          </a:p>
        </p:txBody>
      </p:sp>
      <p:sp>
        <p:nvSpPr>
          <p:cNvPr id="9" name="텍스트 개체 틀 7"/>
          <p:cNvSpPr>
            <a:spLocks noGrp="1"/>
          </p:cNvSpPr>
          <p:nvPr>
            <p:ph type="body" sz="quarter" idx="16" hasCustomPrompt="1"/>
          </p:nvPr>
        </p:nvSpPr>
        <p:spPr>
          <a:xfrm>
            <a:off x="4130013" y="2141614"/>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02-1. CONTENTS SUB TITLE</a:t>
            </a:r>
            <a:endParaRPr lang="ko-KR" altLang="en-US"/>
          </a:p>
        </p:txBody>
      </p:sp>
      <p:sp>
        <p:nvSpPr>
          <p:cNvPr id="10" name="텍스트 개체 틀 7"/>
          <p:cNvSpPr>
            <a:spLocks noGrp="1"/>
          </p:cNvSpPr>
          <p:nvPr>
            <p:ph type="body" sz="quarter" idx="17" hasCustomPrompt="1"/>
          </p:nvPr>
        </p:nvSpPr>
        <p:spPr>
          <a:xfrm>
            <a:off x="4130013" y="2377920"/>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02-2. CONTENTS SUB TITLE</a:t>
            </a:r>
            <a:endParaRPr lang="ko-KR" altLang="en-US"/>
          </a:p>
        </p:txBody>
      </p:sp>
      <p:sp>
        <p:nvSpPr>
          <p:cNvPr id="11" name="텍스트 개체 틀 7"/>
          <p:cNvSpPr>
            <a:spLocks noGrp="1"/>
          </p:cNvSpPr>
          <p:nvPr>
            <p:ph type="body" sz="quarter" idx="18" hasCustomPrompt="1"/>
          </p:nvPr>
        </p:nvSpPr>
        <p:spPr>
          <a:xfrm>
            <a:off x="4130013" y="3063579"/>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03-1. CONTENTS SUB TITLE</a:t>
            </a:r>
            <a:endParaRPr lang="ko-KR" altLang="en-US"/>
          </a:p>
        </p:txBody>
      </p:sp>
      <p:sp>
        <p:nvSpPr>
          <p:cNvPr id="12" name="텍스트 개체 틀 7"/>
          <p:cNvSpPr>
            <a:spLocks noGrp="1"/>
          </p:cNvSpPr>
          <p:nvPr>
            <p:ph type="body" sz="quarter" idx="19" hasCustomPrompt="1"/>
          </p:nvPr>
        </p:nvSpPr>
        <p:spPr>
          <a:xfrm>
            <a:off x="4130013" y="3299885"/>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03-2. CONTENTS SUB TITLE</a:t>
            </a:r>
            <a:endParaRPr lang="ko-KR" altLang="en-US"/>
          </a:p>
        </p:txBody>
      </p:sp>
      <p:sp>
        <p:nvSpPr>
          <p:cNvPr id="13" name="텍스트 개체 틀 7"/>
          <p:cNvSpPr>
            <a:spLocks noGrp="1"/>
          </p:cNvSpPr>
          <p:nvPr>
            <p:ph type="body" sz="quarter" idx="20" hasCustomPrompt="1"/>
          </p:nvPr>
        </p:nvSpPr>
        <p:spPr>
          <a:xfrm>
            <a:off x="3779912" y="3717225"/>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04. CONTENTS TITLE</a:t>
            </a:r>
            <a:endParaRPr lang="ko-KR" altLang="en-US"/>
          </a:p>
        </p:txBody>
      </p:sp>
      <p:sp>
        <p:nvSpPr>
          <p:cNvPr id="14" name="텍스트 개체 틀 7"/>
          <p:cNvSpPr>
            <a:spLocks noGrp="1"/>
          </p:cNvSpPr>
          <p:nvPr>
            <p:ph type="body" sz="quarter" idx="21" hasCustomPrompt="1"/>
          </p:nvPr>
        </p:nvSpPr>
        <p:spPr>
          <a:xfrm>
            <a:off x="4130013" y="4008096"/>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04-1. CONTENTS SUB TITLE</a:t>
            </a:r>
            <a:endParaRPr lang="ko-KR" altLang="en-US"/>
          </a:p>
        </p:txBody>
      </p:sp>
      <p:sp>
        <p:nvSpPr>
          <p:cNvPr id="15" name="텍스트 개체 틀 7"/>
          <p:cNvSpPr>
            <a:spLocks noGrp="1"/>
          </p:cNvSpPr>
          <p:nvPr>
            <p:ph type="body" sz="quarter" idx="22" hasCustomPrompt="1"/>
          </p:nvPr>
        </p:nvSpPr>
        <p:spPr>
          <a:xfrm>
            <a:off x="4130013" y="4244402"/>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04-2. CONTENTS SUB TITLE</a:t>
            </a:r>
            <a:endParaRPr lang="ko-KR" altLang="en-US"/>
          </a:p>
        </p:txBody>
      </p:sp>
    </p:spTree>
    <p:extLst>
      <p:ext uri="{BB962C8B-B14F-4D97-AF65-F5344CB8AC3E}">
        <p14:creationId xmlns:p14="http://schemas.microsoft.com/office/powerpoint/2010/main" val="324158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852" y="208887"/>
            <a:ext cx="7136296" cy="4868332"/>
          </a:xfrm>
          <a:prstGeom prst="rect">
            <a:avLst/>
          </a:prstGeom>
        </p:spPr>
      </p:pic>
      <p:pic>
        <p:nvPicPr>
          <p:cNvPr id="3" name="그림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698491" flipV="1">
            <a:off x="6615190" y="1428844"/>
            <a:ext cx="950100" cy="3552890"/>
          </a:xfrm>
          <a:prstGeom prst="rect">
            <a:avLst/>
          </a:prstGeom>
        </p:spPr>
      </p:pic>
      <p:sp>
        <p:nvSpPr>
          <p:cNvPr id="4" name="텍스트 개체 틀 12"/>
          <p:cNvSpPr>
            <a:spLocks noGrp="1"/>
          </p:cNvSpPr>
          <p:nvPr>
            <p:ph type="body" sz="quarter" idx="10" hasCustomPrompt="1"/>
          </p:nvPr>
        </p:nvSpPr>
        <p:spPr>
          <a:xfrm flipH="1">
            <a:off x="2194334" y="2667293"/>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5" name="텍스트 개체 틀 12"/>
          <p:cNvSpPr>
            <a:spLocks noGrp="1"/>
          </p:cNvSpPr>
          <p:nvPr>
            <p:ph type="body" sz="quarter" idx="13" hasCustomPrompt="1"/>
          </p:nvPr>
        </p:nvSpPr>
        <p:spPr>
          <a:xfrm flipH="1">
            <a:off x="2194334" y="3108905"/>
            <a:ext cx="5019436" cy="193899"/>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r>
              <a:rPr lang="en-US" altLang="ko-KR" smtClean="0"/>
              <a:t>Slide sub title</a:t>
            </a:r>
            <a:endParaRPr lang="ko-KR" altLang="en-US"/>
          </a:p>
        </p:txBody>
      </p:sp>
      <p:sp>
        <p:nvSpPr>
          <p:cNvPr id="6" name="텍스트 개체 틀 12"/>
          <p:cNvSpPr>
            <a:spLocks noGrp="1"/>
          </p:cNvSpPr>
          <p:nvPr>
            <p:ph type="body" sz="quarter" idx="14" hasCustomPrompt="1"/>
          </p:nvPr>
        </p:nvSpPr>
        <p:spPr>
          <a:xfrm flipH="1">
            <a:off x="2194334" y="1520521"/>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smtClean="0"/>
              <a:t>01</a:t>
            </a:r>
            <a:endParaRPr lang="ko-KR" altLang="en-US"/>
          </a:p>
        </p:txBody>
      </p:sp>
    </p:spTree>
    <p:extLst>
      <p:ext uri="{BB962C8B-B14F-4D97-AF65-F5344CB8AC3E}">
        <p14:creationId xmlns:p14="http://schemas.microsoft.com/office/powerpoint/2010/main" val="32415839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8113" y="0"/>
            <a:ext cx="8527774" cy="993914"/>
          </a:xfrm>
          <a:prstGeom prst="rect">
            <a:avLst/>
          </a:prstGeom>
        </p:spPr>
      </p:pic>
      <p:sp>
        <p:nvSpPr>
          <p:cNvPr id="3" name="슬라이드 번호 개체 틀 5"/>
          <p:cNvSpPr>
            <a:spLocks noGrp="1"/>
          </p:cNvSpPr>
          <p:nvPr>
            <p:ph type="sldNum" sz="quarter" idx="12"/>
          </p:nvPr>
        </p:nvSpPr>
        <p:spPr>
          <a:xfrm>
            <a:off x="3505200" y="4834104"/>
            <a:ext cx="2133600" cy="259030"/>
          </a:xfrm>
          <a:prstGeom prst="rect">
            <a:avLst/>
          </a:prstGeom>
        </p:spPr>
        <p:txBody>
          <a:bodyPr/>
          <a:lstStyle>
            <a:lvl1pPr algn="ctr">
              <a:defRPr sz="1100" b="1">
                <a:solidFill>
                  <a:srgbClr val="222D47"/>
                </a:solidFill>
                <a:latin typeface="Tahoma" panose="020B0604030504040204" pitchFamily="34" charset="0"/>
                <a:cs typeface="Tahoma" panose="020B0604030504040204" pitchFamily="34" charset="0"/>
              </a:defRPr>
            </a:lvl1pPr>
          </a:lstStyle>
          <a:p>
            <a:fld id="{6D496982-6B67-48BF-BE88-CEE75E286A28}" type="slidenum">
              <a:rPr lang="ko-KR" altLang="en-US" smtClean="0"/>
              <a:pPr/>
              <a:t>‹#›</a:t>
            </a:fld>
            <a:endParaRPr lang="ko-KR" altLang="en-US"/>
          </a:p>
        </p:txBody>
      </p:sp>
      <p:sp>
        <p:nvSpPr>
          <p:cNvPr id="4" name="텍스트 개체 틀 12"/>
          <p:cNvSpPr>
            <a:spLocks noGrp="1"/>
          </p:cNvSpPr>
          <p:nvPr>
            <p:ph type="body" sz="quarter" idx="10" hasCustomPrompt="1"/>
          </p:nvPr>
        </p:nvSpPr>
        <p:spPr>
          <a:xfrm flipH="1">
            <a:off x="688369" y="202510"/>
            <a:ext cx="7767262" cy="276999"/>
          </a:xfrm>
          <a:prstGeom prst="rect">
            <a:avLst/>
          </a:prstGeom>
        </p:spPr>
        <p:txBody>
          <a:bodyPr wrap="square" lIns="0" tIns="0" rIns="0" bIns="0">
            <a:spAutoFit/>
          </a:bodyPr>
          <a:lstStyle>
            <a:lvl1pPr marL="0" indent="0" algn="ctr">
              <a:lnSpc>
                <a:spcPct val="90000"/>
              </a:lnSpc>
              <a:buNone/>
              <a:defRPr sz="2000" b="1" baseline="0">
                <a:solidFill>
                  <a:schemeClr val="bg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5" name="텍스트 개체 틀 12"/>
          <p:cNvSpPr>
            <a:spLocks noGrp="1"/>
          </p:cNvSpPr>
          <p:nvPr>
            <p:ph type="body" sz="quarter" idx="13" hasCustomPrompt="1"/>
          </p:nvPr>
        </p:nvSpPr>
        <p:spPr>
          <a:xfrm flipH="1">
            <a:off x="688369" y="558362"/>
            <a:ext cx="7767262" cy="166199"/>
          </a:xfrm>
          <a:prstGeom prst="rect">
            <a:avLst/>
          </a:prstGeom>
        </p:spPr>
        <p:txBody>
          <a:bodyPr wrap="square" lIns="0" tIns="0" rIns="0" bIns="0">
            <a:spAutoFit/>
          </a:bodyPr>
          <a:lstStyle>
            <a:lvl1pPr marL="0" indent="0" algn="ctr">
              <a:lnSpc>
                <a:spcPct val="90000"/>
              </a:lnSpc>
              <a:buNone/>
              <a:defRPr sz="1200" b="1" baseline="0">
                <a:solidFill>
                  <a:schemeClr val="bg1"/>
                </a:solidFill>
                <a:latin typeface="Tahoma" panose="020B0604030504040204" pitchFamily="34" charset="0"/>
                <a:cs typeface="Tahoma" panose="020B0604030504040204" pitchFamily="34" charset="0"/>
              </a:defRPr>
            </a:lvl1pPr>
          </a:lstStyle>
          <a:p>
            <a:pPr lvl="0"/>
            <a:r>
              <a:rPr lang="en-US" altLang="ko-KR" smtClean="0"/>
              <a:t>Slide sub title</a:t>
            </a:r>
            <a:endParaRPr lang="ko-KR" altLang="en-US"/>
          </a:p>
        </p:txBody>
      </p:sp>
    </p:spTree>
    <p:extLst>
      <p:ext uri="{BB962C8B-B14F-4D97-AF65-F5344CB8AC3E}">
        <p14:creationId xmlns:p14="http://schemas.microsoft.com/office/powerpoint/2010/main" val="32415839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0201" y="380615"/>
            <a:ext cx="5943600" cy="4238254"/>
          </a:xfrm>
          <a:prstGeom prst="rect">
            <a:avLst/>
          </a:prstGeom>
        </p:spPr>
      </p:pic>
      <p:sp>
        <p:nvSpPr>
          <p:cNvPr id="3" name="텍스트 개체 틀 3"/>
          <p:cNvSpPr>
            <a:spLocks noGrp="1"/>
          </p:cNvSpPr>
          <p:nvPr>
            <p:ph type="body" sz="quarter" idx="10" hasCustomPrompt="1"/>
          </p:nvPr>
        </p:nvSpPr>
        <p:spPr>
          <a:xfrm>
            <a:off x="2650733" y="2015888"/>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a:p>
        </p:txBody>
      </p:sp>
    </p:spTree>
    <p:extLst>
      <p:ext uri="{BB962C8B-B14F-4D97-AF65-F5344CB8AC3E}">
        <p14:creationId xmlns:p14="http://schemas.microsoft.com/office/powerpoint/2010/main" val="29932342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00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964275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1" r:id="rId5"/>
    <p:sldLayoutId id="2147483659" r:id="rId6"/>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3174917" y="2316356"/>
            <a:ext cx="4637443" cy="457013"/>
          </a:xfrm>
        </p:spPr>
        <p:txBody>
          <a:bodyPr/>
          <a:lstStyle/>
          <a:p>
            <a:r>
              <a:rPr lang="en-US" altLang="zh-CN" dirty="0" smtClean="0"/>
              <a:t>16. Paper </a:t>
            </a:r>
            <a:r>
              <a:rPr lang="en-US" altLang="zh-CN" dirty="0" err="1" smtClean="0"/>
              <a:t>Wrinckles</a:t>
            </a:r>
            <a:r>
              <a:rPr lang="en-US" altLang="zh-CN" dirty="0" smtClean="0"/>
              <a:t/>
            </a:r>
            <a:br>
              <a:rPr lang="en-US" altLang="zh-CN" dirty="0" smtClean="0"/>
            </a:br>
            <a:endParaRPr lang="en-US" altLang="ko-KR" dirty="0"/>
          </a:p>
        </p:txBody>
      </p:sp>
      <p:sp>
        <p:nvSpPr>
          <p:cNvPr id="3" name="텍스트 개체 틀 2"/>
          <p:cNvSpPr>
            <a:spLocks noGrp="1"/>
          </p:cNvSpPr>
          <p:nvPr>
            <p:ph type="body" sz="quarter" idx="11"/>
          </p:nvPr>
        </p:nvSpPr>
        <p:spPr>
          <a:xfrm>
            <a:off x="3174917" y="2859782"/>
            <a:ext cx="4637443" cy="256136"/>
          </a:xfrm>
        </p:spPr>
        <p:txBody>
          <a:bodyPr/>
          <a:lstStyle/>
          <a:p>
            <a:r>
              <a:rPr lang="en-US" altLang="ko-KR" dirty="0" err="1" smtClean="0">
                <a:solidFill>
                  <a:srgbClr val="FA4147"/>
                </a:solidFill>
                <a:latin typeface="Arial Rounded MT Bold" pitchFamily="34" charset="0"/>
                <a:ea typeface="Yu Gothic UI Semibold" pitchFamily="34" charset="-128"/>
                <a:cs typeface="Malgun Gothic Semilight" pitchFamily="34" charset="-122"/>
              </a:rPr>
              <a:t>LaplaceWitches</a:t>
            </a:r>
            <a:endParaRPr lang="ko-KR" altLang="en-US" dirty="0">
              <a:solidFill>
                <a:srgbClr val="FA4147"/>
              </a:solidFill>
              <a:latin typeface="Arial Rounded MT Bold" pitchFamily="34" charset="0"/>
              <a:ea typeface="Malgun Gothic Semilight" pitchFamily="34" charset="-122"/>
              <a:cs typeface="Malgun Gothic Semilight" pitchFamily="34" charset="-122"/>
            </a:endParaRPr>
          </a:p>
        </p:txBody>
      </p:sp>
      <p:sp>
        <p:nvSpPr>
          <p:cNvPr id="8" name="Rectangle 3"/>
          <p:cNvSpPr txBox="1">
            <a:spLocks noChangeArrowheads="1"/>
          </p:cNvSpPr>
          <p:nvPr/>
        </p:nvSpPr>
        <p:spPr bwMode="auto">
          <a:xfrm>
            <a:off x="3174918" y="3557715"/>
            <a:ext cx="4248472" cy="184666"/>
          </a:xfrm>
          <a:prstGeom prst="rect">
            <a:avLst/>
          </a:prstGeom>
          <a:noFill/>
          <a:ln>
            <a:noFill/>
          </a:ln>
          <a:extLst/>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600" dirty="0" smtClean="0">
                <a:solidFill>
                  <a:schemeClr val="bg1"/>
                </a:solidFill>
                <a:latin typeface="Tahoma" panose="020B0604030504040204" pitchFamily="34" charset="0"/>
                <a:ea typeface="Tahoma" panose="020B0604030504040204" pitchFamily="34" charset="0"/>
                <a:cs typeface="Tahoma" panose="020B0604030504040204" pitchFamily="34" charset="0"/>
              </a:rPr>
              <a:t>Nanjing Foreign Language School</a:t>
            </a:r>
          </a:p>
          <a:p>
            <a:pPr eaLnBrk="1" hangingPunct="1"/>
            <a:r>
              <a:rPr kumimoji="0" lang="en-US" altLang="ko-KR" sz="600" dirty="0" smtClean="0">
                <a:solidFill>
                  <a:schemeClr val="bg1"/>
                </a:solidFill>
                <a:latin typeface="Tahoma" panose="020B0604030504040204" pitchFamily="34" charset="0"/>
                <a:ea typeface="Tahoma" panose="020B0604030504040204" pitchFamily="34" charset="0"/>
                <a:cs typeface="Tahoma" panose="020B0604030504040204" pitchFamily="34" charset="0"/>
              </a:rPr>
              <a:t>2017.6.29-2017.7.4</a:t>
            </a:r>
            <a:endParaRPr kumimoji="0" lang="en-US" altLang="ko-KR" sz="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직선 연결선 8"/>
          <p:cNvCxnSpPr/>
          <p:nvPr/>
        </p:nvCxnSpPr>
        <p:spPr>
          <a:xfrm>
            <a:off x="3198066" y="2265061"/>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3198066" y="3477412"/>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4"/>
          <p:cNvSpPr>
            <a:spLocks noGrp="1"/>
          </p:cNvSpPr>
          <p:nvPr>
            <p:ph type="body" sz="quarter" idx="10"/>
          </p:nvPr>
        </p:nvSpPr>
        <p:spPr>
          <a:xfrm flipH="1">
            <a:off x="2106486" y="2643758"/>
            <a:ext cx="5328592" cy="332399"/>
          </a:xfrm>
        </p:spPr>
        <p:txBody>
          <a:bodyPr/>
          <a:lstStyle/>
          <a:p>
            <a:r>
              <a:rPr lang="en-US" altLang="ko-KR" dirty="0" smtClean="0"/>
              <a:t>EXPERIMENTATION</a:t>
            </a:r>
            <a:endParaRPr lang="ko-KR" altLang="en-US" dirty="0"/>
          </a:p>
        </p:txBody>
      </p:sp>
      <p:sp>
        <p:nvSpPr>
          <p:cNvPr id="4" name="텍스트 개체 틀 6"/>
          <p:cNvSpPr>
            <a:spLocks noGrp="1"/>
          </p:cNvSpPr>
          <p:nvPr>
            <p:ph type="body" sz="quarter" idx="14"/>
          </p:nvPr>
        </p:nvSpPr>
        <p:spPr>
          <a:xfrm flipH="1">
            <a:off x="2106486" y="1451161"/>
            <a:ext cx="1656184" cy="830997"/>
          </a:xfrm>
        </p:spPr>
        <p:txBody>
          <a:bodyPr/>
          <a:lstStyle/>
          <a:p>
            <a:r>
              <a:rPr lang="en-US" altLang="ko-KR" sz="6000" dirty="0" smtClean="0">
                <a:ln w="31750">
                  <a:solidFill>
                    <a:srgbClr val="222D47"/>
                  </a:solidFill>
                </a:ln>
                <a:noFill/>
                <a:ea typeface="Tahoma" panose="020B0604030504040204" pitchFamily="34" charset="0"/>
              </a:rPr>
              <a:t>0</a:t>
            </a:r>
            <a:r>
              <a:rPr lang="en-US" altLang="zh-CN" sz="6000" dirty="0" smtClean="0">
                <a:ln w="31750">
                  <a:solidFill>
                    <a:srgbClr val="222D47"/>
                  </a:solidFill>
                </a:ln>
                <a:noFill/>
                <a:ea typeface="Tahoma" panose="020B0604030504040204" pitchFamily="34" charset="0"/>
              </a:rPr>
              <a:t>3</a:t>
            </a:r>
            <a:endParaRPr lang="ko-KR" altLang="en-US" sz="6000" dirty="0">
              <a:ln w="31750">
                <a:solidFill>
                  <a:srgbClr val="222D47"/>
                </a:solidFill>
              </a:ln>
              <a:noFill/>
              <a:ea typeface="Tahoma" panose="020B0604030504040204" pitchFamily="34" charset="0"/>
            </a:endParaRPr>
          </a:p>
        </p:txBody>
      </p:sp>
      <p:cxnSp>
        <p:nvCxnSpPr>
          <p:cNvPr id="6" name="직선 연결선 5"/>
          <p:cNvCxnSpPr/>
          <p:nvPr/>
        </p:nvCxnSpPr>
        <p:spPr>
          <a:xfrm>
            <a:off x="2106486" y="1399701"/>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106486" y="2540132"/>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11</a:t>
            </a:fld>
            <a:endParaRPr lang="ko-KR" altLang="en-US"/>
          </a:p>
        </p:txBody>
      </p:sp>
      <p:sp>
        <p:nvSpPr>
          <p:cNvPr id="3" name="文本占位符 2"/>
          <p:cNvSpPr>
            <a:spLocks noGrp="1"/>
          </p:cNvSpPr>
          <p:nvPr>
            <p:ph type="body" sz="quarter" idx="10"/>
          </p:nvPr>
        </p:nvSpPr>
        <p:spPr/>
        <p:txBody>
          <a:bodyPr/>
          <a:lstStyle/>
          <a:p>
            <a:r>
              <a:rPr kumimoji="1" lang="en-US" altLang="zh-CN" dirty="0" smtClean="0"/>
              <a:t>EXPERIMENT 1</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835436"/>
            <a:ext cx="2808312" cy="421059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835435"/>
            <a:ext cx="3656055" cy="4210597"/>
          </a:xfrm>
          <a:prstGeom prst="rect">
            <a:avLst/>
          </a:prstGeom>
        </p:spPr>
      </p:pic>
    </p:spTree>
    <p:extLst>
      <p:ext uri="{BB962C8B-B14F-4D97-AF65-F5344CB8AC3E}">
        <p14:creationId xmlns:p14="http://schemas.microsoft.com/office/powerpoint/2010/main" val="150134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en-US" altLang="ko-KR" dirty="0" smtClean="0"/>
              <a:t>EXPERIMENT 2</a:t>
            </a:r>
            <a:endParaRPr lang="ko-KR" altLang="en-US" dirty="0"/>
          </a:p>
        </p:txBody>
      </p:sp>
      <p:sp>
        <p:nvSpPr>
          <p:cNvPr id="3" name="텍스트 개체 틀 2"/>
          <p:cNvSpPr>
            <a:spLocks noGrp="1"/>
          </p:cNvSpPr>
          <p:nvPr>
            <p:ph type="body" sz="quarter" idx="13"/>
          </p:nvPr>
        </p:nvSpPr>
        <p:spPr>
          <a:xfrm flipH="1">
            <a:off x="688369" y="578240"/>
            <a:ext cx="7767262" cy="166199"/>
          </a:xfrm>
        </p:spPr>
        <p:txBody>
          <a:bodyPr/>
          <a:lstStyle/>
          <a:p>
            <a:endParaRPr lang="en-US" altLang="ko-KR" dirty="0" smtClean="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12</a:t>
            </a:fld>
            <a:endParaRPr lang="ko-KR"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111" y="874378"/>
            <a:ext cx="2120114" cy="417756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775" y="874378"/>
            <a:ext cx="3208726" cy="4177589"/>
          </a:xfrm>
          <a:prstGeom prst="rect">
            <a:avLst/>
          </a:prstGeom>
        </p:spPr>
      </p:pic>
    </p:spTree>
    <p:extLst>
      <p:ext uri="{BB962C8B-B14F-4D97-AF65-F5344CB8AC3E}">
        <p14:creationId xmlns:p14="http://schemas.microsoft.com/office/powerpoint/2010/main" val="362060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13</a:t>
            </a:fld>
            <a:endParaRPr lang="ko-KR" altLang="en-US"/>
          </a:p>
        </p:txBody>
      </p:sp>
      <p:sp>
        <p:nvSpPr>
          <p:cNvPr id="3" name="文本占位符 2"/>
          <p:cNvSpPr>
            <a:spLocks noGrp="1"/>
          </p:cNvSpPr>
          <p:nvPr>
            <p:ph type="body" sz="quarter" idx="10"/>
          </p:nvPr>
        </p:nvSpPr>
        <p:spPr/>
        <p:txBody>
          <a:bodyPr/>
          <a:lstStyle/>
          <a:p>
            <a:r>
              <a:rPr kumimoji="1" lang="en-US" altLang="zh-CN" dirty="0" smtClean="0"/>
              <a:t>EXPERIMENT 3</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3224" y="895022"/>
            <a:ext cx="3672407" cy="418875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889002"/>
            <a:ext cx="2370759" cy="4214176"/>
          </a:xfrm>
          <a:prstGeom prst="rect">
            <a:avLst/>
          </a:prstGeom>
        </p:spPr>
      </p:pic>
    </p:spTree>
    <p:extLst>
      <p:ext uri="{BB962C8B-B14F-4D97-AF65-F5344CB8AC3E}">
        <p14:creationId xmlns:p14="http://schemas.microsoft.com/office/powerpoint/2010/main" val="99143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14</a:t>
            </a:fld>
            <a:endParaRPr lang="ko-KR" altLang="en-US"/>
          </a:p>
        </p:txBody>
      </p:sp>
      <p:sp>
        <p:nvSpPr>
          <p:cNvPr id="3" name="文本占位符 2"/>
          <p:cNvSpPr>
            <a:spLocks noGrp="1"/>
          </p:cNvSpPr>
          <p:nvPr>
            <p:ph type="body" sz="quarter" idx="10"/>
          </p:nvPr>
        </p:nvSpPr>
        <p:spPr/>
        <p:txBody>
          <a:bodyPr/>
          <a:lstStyle/>
          <a:p>
            <a:r>
              <a:rPr kumimoji="1" lang="en-US" altLang="zh-CN" dirty="0" smtClean="0"/>
              <a:t>EXPERIMENT 4</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889995"/>
            <a:ext cx="4535559" cy="340166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79512" y="1004611"/>
            <a:ext cx="3960440" cy="3959008"/>
          </a:xfrm>
          <a:prstGeom prst="rect">
            <a:avLst/>
          </a:prstGeom>
        </p:spPr>
      </p:pic>
    </p:spTree>
    <p:extLst>
      <p:ext uri="{BB962C8B-B14F-4D97-AF65-F5344CB8AC3E}">
        <p14:creationId xmlns:p14="http://schemas.microsoft.com/office/powerpoint/2010/main" val="147870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15</a:t>
            </a:fld>
            <a:endParaRPr lang="ko-KR" altLang="en-US"/>
          </a:p>
        </p:txBody>
      </p:sp>
      <p:sp>
        <p:nvSpPr>
          <p:cNvPr id="3" name="文本占位符 2"/>
          <p:cNvSpPr>
            <a:spLocks noGrp="1"/>
          </p:cNvSpPr>
          <p:nvPr>
            <p:ph type="body" sz="quarter" idx="10"/>
          </p:nvPr>
        </p:nvSpPr>
        <p:spPr/>
        <p:txBody>
          <a:bodyPr/>
          <a:lstStyle/>
          <a:p>
            <a:r>
              <a:rPr kumimoji="1" lang="en-US" altLang="zh-CN" dirty="0" smtClean="0"/>
              <a:t>PHENOMENON </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pic>
        <p:nvPicPr>
          <p:cNvPr id="5"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sp>
        <p:nvSpPr>
          <p:cNvPr id="6" name="文本框 5"/>
          <p:cNvSpPr txBox="1"/>
          <p:nvPr/>
        </p:nvSpPr>
        <p:spPr>
          <a:xfrm>
            <a:off x="2483768" y="1635646"/>
            <a:ext cx="4248472" cy="2031325"/>
          </a:xfrm>
          <a:prstGeom prst="rect">
            <a:avLst/>
          </a:prstGeom>
          <a:noFill/>
        </p:spPr>
        <p:txBody>
          <a:bodyPr wrap="square" rtlCol="0">
            <a:spAutoFit/>
          </a:bodyPr>
          <a:lstStyle/>
          <a:p>
            <a:r>
              <a:rPr kumimoji="1" lang="en-US" altLang="zh-CN" dirty="0" smtClean="0">
                <a:latin typeface="Tahoma" charset="0"/>
                <a:ea typeface="Tahoma" charset="0"/>
                <a:cs typeface="Tahoma" charset="0"/>
              </a:rPr>
              <a:t>Different kinds of paper have different levels of wrinkles.</a:t>
            </a:r>
          </a:p>
          <a:p>
            <a:r>
              <a:rPr kumimoji="1" lang="en-US" altLang="zh-CN" dirty="0" smtClean="0">
                <a:latin typeface="Tahoma" charset="0"/>
                <a:ea typeface="Tahoma" charset="0"/>
                <a:cs typeface="Tahoma" charset="0"/>
              </a:rPr>
              <a:t>The wrinkles of the cover of textbooks are very obvious while the wrinkles of    </a:t>
            </a:r>
            <a:r>
              <a:rPr kumimoji="1" lang="en-US" altLang="zh-CN" dirty="0" err="1" smtClean="0">
                <a:latin typeface="Tahoma" charset="0"/>
                <a:ea typeface="Tahoma" charset="0"/>
                <a:cs typeface="Tahoma" charset="0"/>
              </a:rPr>
              <a:t>Xuanzhi</a:t>
            </a:r>
            <a:r>
              <a:rPr kumimoji="1" lang="en-US" altLang="zh-CN" dirty="0" smtClean="0">
                <a:latin typeface="Tahoma" charset="0"/>
                <a:ea typeface="Tahoma" charset="0"/>
                <a:cs typeface="Tahoma" charset="0"/>
              </a:rPr>
              <a:t>, a traditional Chinese paper used for calligraphy is completely unnoticeable. </a:t>
            </a:r>
            <a:endParaRPr kumimoji="1" lang="zh-CN" altLang="en-US" dirty="0">
              <a:latin typeface="Tahoma" charset="0"/>
              <a:ea typeface="Tahoma" charset="0"/>
              <a:cs typeface="Tahoma" charset="0"/>
            </a:endParaRPr>
          </a:p>
        </p:txBody>
      </p:sp>
    </p:spTree>
    <p:extLst>
      <p:ext uri="{BB962C8B-B14F-4D97-AF65-F5344CB8AC3E}">
        <p14:creationId xmlns:p14="http://schemas.microsoft.com/office/powerpoint/2010/main" val="203219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94487"/>
            <a:ext cx="7767262" cy="276999"/>
          </a:xfrm>
        </p:spPr>
        <p:txBody>
          <a:bodyPr/>
          <a:lstStyle/>
          <a:p>
            <a:r>
              <a:rPr lang="en-US" altLang="ko-KR" dirty="0" smtClean="0"/>
              <a:t>CONCLUSION</a:t>
            </a:r>
            <a:endParaRPr lang="ko-KR" altLang="en-US" dirty="0"/>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16</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sp>
        <p:nvSpPr>
          <p:cNvPr id="10" name="Rectangle 3"/>
          <p:cNvSpPr txBox="1">
            <a:spLocks noChangeArrowheads="1"/>
          </p:cNvSpPr>
          <p:nvPr/>
        </p:nvSpPr>
        <p:spPr bwMode="auto">
          <a:xfrm>
            <a:off x="2420310" y="1990008"/>
            <a:ext cx="4303380" cy="2154436"/>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just"/>
            <a:r>
              <a:rPr lang="en-US" altLang="zh-CN" sz="2000" b="0" dirty="0">
                <a:solidFill>
                  <a:schemeClr val="tx1"/>
                </a:solidFill>
              </a:rPr>
              <a:t>The Chinese traditional paper has an inattentive and disordered structure of vegetable fiber. Not being tense enough, the fiber in the paper switch themselves to the original situation after being dried, which seems that nothing has actually happened before. </a:t>
            </a:r>
          </a:p>
        </p:txBody>
      </p:sp>
      <p:cxnSp>
        <p:nvCxnSpPr>
          <p:cNvPr id="14" name="직선 연결선 11"/>
          <p:cNvCxnSpPr/>
          <p:nvPr/>
        </p:nvCxnSpPr>
        <p:spPr>
          <a:xfrm flipV="1">
            <a:off x="2678893" y="1949916"/>
            <a:ext cx="3786214"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23928" y="1543533"/>
            <a:ext cx="2376264" cy="369332"/>
          </a:xfrm>
          <a:prstGeom prst="rect">
            <a:avLst/>
          </a:prstGeom>
          <a:noFill/>
        </p:spPr>
        <p:txBody>
          <a:bodyPr wrap="square" rtlCol="0">
            <a:spAutoFit/>
          </a:bodyPr>
          <a:lstStyle/>
          <a:p>
            <a:r>
              <a:rPr kumimoji="1" lang="en-US" altLang="zh-CN" b="1" dirty="0" smtClean="0"/>
              <a:t>Analysis</a:t>
            </a:r>
            <a:endParaRPr kumimoji="1" lang="zh-CN" altLang="en-US" b="1" dirty="0"/>
          </a:p>
        </p:txBody>
      </p:sp>
    </p:spTree>
    <p:extLst>
      <p:ext uri="{BB962C8B-B14F-4D97-AF65-F5344CB8AC3E}">
        <p14:creationId xmlns:p14="http://schemas.microsoft.com/office/powerpoint/2010/main" val="362060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17</a:t>
            </a:fld>
            <a:endParaRPr lang="ko-KR" altLang="en-US"/>
          </a:p>
        </p:txBody>
      </p:sp>
      <p:sp>
        <p:nvSpPr>
          <p:cNvPr id="3" name="文本占位符 2"/>
          <p:cNvSpPr>
            <a:spLocks noGrp="1"/>
          </p:cNvSpPr>
          <p:nvPr>
            <p:ph type="body" sz="quarter" idx="10"/>
          </p:nvPr>
        </p:nvSpPr>
        <p:spPr/>
        <p:txBody>
          <a:bodyPr/>
          <a:lstStyle/>
          <a:p>
            <a:r>
              <a:rPr kumimoji="1" lang="en-US" altLang="zh-CN" dirty="0" smtClean="0"/>
              <a:t>ANALYSIS</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pic>
        <p:nvPicPr>
          <p:cNvPr id="5"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sp>
        <p:nvSpPr>
          <p:cNvPr id="6" name="文本框 5"/>
          <p:cNvSpPr txBox="1"/>
          <p:nvPr/>
        </p:nvSpPr>
        <p:spPr>
          <a:xfrm>
            <a:off x="2267744" y="1995686"/>
            <a:ext cx="4608512" cy="2308324"/>
          </a:xfrm>
          <a:prstGeom prst="rect">
            <a:avLst/>
          </a:prstGeom>
          <a:noFill/>
        </p:spPr>
        <p:txBody>
          <a:bodyPr wrap="square" rtlCol="0">
            <a:spAutoFit/>
          </a:bodyPr>
          <a:lstStyle/>
          <a:p>
            <a:pPr algn="just"/>
            <a:r>
              <a:rPr lang="en-US" altLang="zh-CN" dirty="0">
                <a:latin typeface="Tahoma" charset="0"/>
                <a:ea typeface="Tahoma" charset="0"/>
                <a:cs typeface="Tahoma" charset="0"/>
              </a:rPr>
              <a:t>In contrast, the glossy paper has a relatively more intense kind of vegetable fiber, in which the hydrogen bonds are more close-knit, thus dramatically increasing the difficulty in breaking them. The intensity of the glossy paper fiber caused the appearance of a lot of wrinkles which are very burdensome to remove.</a:t>
            </a:r>
            <a:endParaRPr lang="zh-CN" altLang="en-US" dirty="0">
              <a:latin typeface="Tahoma" charset="0"/>
              <a:ea typeface="Tahoma" charset="0"/>
              <a:cs typeface="Tahoma" charset="0"/>
            </a:endParaRPr>
          </a:p>
        </p:txBody>
      </p:sp>
      <p:cxnSp>
        <p:nvCxnSpPr>
          <p:cNvPr id="7" name="직선 연결선 11"/>
          <p:cNvCxnSpPr/>
          <p:nvPr/>
        </p:nvCxnSpPr>
        <p:spPr>
          <a:xfrm flipV="1">
            <a:off x="2678893" y="1995685"/>
            <a:ext cx="3786214"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23928" y="1543533"/>
            <a:ext cx="2376264" cy="369332"/>
          </a:xfrm>
          <a:prstGeom prst="rect">
            <a:avLst/>
          </a:prstGeom>
          <a:noFill/>
        </p:spPr>
        <p:txBody>
          <a:bodyPr wrap="square" rtlCol="0">
            <a:spAutoFit/>
          </a:bodyPr>
          <a:lstStyle/>
          <a:p>
            <a:r>
              <a:rPr kumimoji="1" lang="en-US" altLang="zh-CN" b="1" dirty="0" smtClean="0"/>
              <a:t>Analysis</a:t>
            </a:r>
            <a:endParaRPr kumimoji="1" lang="zh-CN" altLang="en-US" b="1" dirty="0"/>
          </a:p>
        </p:txBody>
      </p:sp>
    </p:spTree>
    <p:extLst>
      <p:ext uri="{BB962C8B-B14F-4D97-AF65-F5344CB8AC3E}">
        <p14:creationId xmlns:p14="http://schemas.microsoft.com/office/powerpoint/2010/main" val="163773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4"/>
          <p:cNvSpPr>
            <a:spLocks noGrp="1"/>
          </p:cNvSpPr>
          <p:nvPr>
            <p:ph type="body" sz="quarter" idx="10"/>
          </p:nvPr>
        </p:nvSpPr>
        <p:spPr>
          <a:xfrm flipH="1">
            <a:off x="2106486" y="2643758"/>
            <a:ext cx="5328592" cy="738664"/>
          </a:xfrm>
        </p:spPr>
        <p:txBody>
          <a:bodyPr/>
          <a:lstStyle/>
          <a:p>
            <a:r>
              <a:rPr lang="en-US" altLang="ko-KR" dirty="0" smtClean="0"/>
              <a:t>CONCLUSION</a:t>
            </a:r>
          </a:p>
          <a:p>
            <a:r>
              <a:rPr lang="en-US" altLang="ko-KR" dirty="0" smtClean="0"/>
              <a:t>AND FURTHER DISCUSSION</a:t>
            </a:r>
            <a:endParaRPr lang="ko-KR" altLang="en-US" dirty="0"/>
          </a:p>
        </p:txBody>
      </p:sp>
      <p:sp>
        <p:nvSpPr>
          <p:cNvPr id="4" name="텍스트 개체 틀 6"/>
          <p:cNvSpPr>
            <a:spLocks noGrp="1"/>
          </p:cNvSpPr>
          <p:nvPr>
            <p:ph type="body" sz="quarter" idx="14"/>
          </p:nvPr>
        </p:nvSpPr>
        <p:spPr>
          <a:xfrm flipH="1">
            <a:off x="2106486" y="1451161"/>
            <a:ext cx="1656184" cy="830997"/>
          </a:xfrm>
        </p:spPr>
        <p:txBody>
          <a:bodyPr/>
          <a:lstStyle/>
          <a:p>
            <a:r>
              <a:rPr lang="en-US" altLang="ko-KR" sz="6000" dirty="0" smtClean="0">
                <a:ln w="31750">
                  <a:solidFill>
                    <a:srgbClr val="222D47"/>
                  </a:solidFill>
                </a:ln>
                <a:noFill/>
                <a:ea typeface="Tahoma" panose="020B0604030504040204" pitchFamily="34" charset="0"/>
              </a:rPr>
              <a:t>0</a:t>
            </a:r>
            <a:r>
              <a:rPr lang="en-US" altLang="zh-CN" sz="6000" dirty="0" smtClean="0">
                <a:ln w="31750">
                  <a:solidFill>
                    <a:srgbClr val="222D47"/>
                  </a:solidFill>
                </a:ln>
                <a:noFill/>
                <a:ea typeface="Tahoma" panose="020B0604030504040204" pitchFamily="34" charset="0"/>
              </a:rPr>
              <a:t>4</a:t>
            </a:r>
            <a:endParaRPr lang="ko-KR" altLang="en-US" sz="6000" dirty="0">
              <a:ln w="31750">
                <a:solidFill>
                  <a:srgbClr val="222D47"/>
                </a:solidFill>
              </a:ln>
              <a:noFill/>
              <a:ea typeface="Tahoma" panose="020B0604030504040204" pitchFamily="34" charset="0"/>
            </a:endParaRPr>
          </a:p>
        </p:txBody>
      </p:sp>
      <p:cxnSp>
        <p:nvCxnSpPr>
          <p:cNvPr id="6" name="직선 연결선 5"/>
          <p:cNvCxnSpPr/>
          <p:nvPr/>
        </p:nvCxnSpPr>
        <p:spPr>
          <a:xfrm>
            <a:off x="2106486" y="1399701"/>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106486" y="2540132"/>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987574"/>
            <a:ext cx="5628652" cy="3999565"/>
          </a:xfrm>
          <a:prstGeom prst="rect">
            <a:avLst/>
          </a:prstGeom>
        </p:spPr>
      </p:pic>
      <p:sp>
        <p:nvSpPr>
          <p:cNvPr id="5" name="矩形 4"/>
          <p:cNvSpPr/>
          <p:nvPr/>
        </p:nvSpPr>
        <p:spPr>
          <a:xfrm>
            <a:off x="2195736" y="1294047"/>
            <a:ext cx="4572000" cy="3139321"/>
          </a:xfrm>
          <a:prstGeom prst="rect">
            <a:avLst/>
          </a:prstGeom>
        </p:spPr>
        <p:txBody>
          <a:bodyPr>
            <a:spAutoFit/>
          </a:bodyPr>
          <a:lstStyle/>
          <a:p>
            <a:pPr marL="228600" indent="-228600" algn="just">
              <a:buAutoNum type="arabicPlain"/>
            </a:pPr>
            <a:r>
              <a:rPr lang="en-US" altLang="zh-CN" dirty="0">
                <a:latin typeface="Tahoma" charset="0"/>
                <a:ea typeface="Tahoma" charset="0"/>
                <a:cs typeface="Tahoma" charset="0"/>
              </a:rPr>
              <a:t>The material  and chemical structure is extremely significant for the paper’s behavior in the experiment.</a:t>
            </a:r>
          </a:p>
          <a:p>
            <a:pPr marL="228600" indent="-228600" algn="just">
              <a:buAutoNum type="arabicPlain"/>
            </a:pPr>
            <a:r>
              <a:rPr lang="en-US" altLang="zh-CN" dirty="0" smtClean="0">
                <a:latin typeface="Tahoma" charset="0"/>
                <a:ea typeface="Tahoma" charset="0"/>
                <a:cs typeface="Tahoma" charset="0"/>
              </a:rPr>
              <a:t>The </a:t>
            </a:r>
            <a:r>
              <a:rPr lang="en-US" altLang="zh-CN" dirty="0">
                <a:latin typeface="Tahoma" charset="0"/>
                <a:ea typeface="Tahoma" charset="0"/>
                <a:cs typeface="Tahoma" charset="0"/>
              </a:rPr>
              <a:t>types of papers which have tight structures of chemical-bonds are more easily to get wrinkles and their wrinkles are very hard to remove.</a:t>
            </a:r>
          </a:p>
          <a:p>
            <a:pPr marL="228600" indent="-228600" algn="just">
              <a:buAutoNum type="arabicPlain"/>
            </a:pPr>
            <a:r>
              <a:rPr lang="en-US" altLang="zh-CN" dirty="0" smtClean="0">
                <a:latin typeface="Tahoma" charset="0"/>
                <a:ea typeface="Tahoma" charset="0"/>
                <a:cs typeface="Tahoma" charset="0"/>
              </a:rPr>
              <a:t>The </a:t>
            </a:r>
            <a:r>
              <a:rPr lang="en-US" altLang="zh-CN" dirty="0">
                <a:latin typeface="Tahoma" charset="0"/>
                <a:ea typeface="Tahoma" charset="0"/>
                <a:cs typeface="Tahoma" charset="0"/>
              </a:rPr>
              <a:t>papers with fibers soft and not so intense  tend not to produce ant wrinkles and remain the same after the experiment.</a:t>
            </a:r>
          </a:p>
        </p:txBody>
      </p:sp>
      <p:sp>
        <p:nvSpPr>
          <p:cNvPr id="2" name="幻灯片编号占位符 1"/>
          <p:cNvSpPr>
            <a:spLocks noGrp="1"/>
          </p:cNvSpPr>
          <p:nvPr>
            <p:ph type="sldNum" sz="quarter" idx="12"/>
          </p:nvPr>
        </p:nvSpPr>
        <p:spPr/>
        <p:txBody>
          <a:bodyPr/>
          <a:lstStyle/>
          <a:p>
            <a:fld id="{6D496982-6B67-48BF-BE88-CEE75E286A28}" type="slidenum">
              <a:rPr lang="ko-KR" altLang="en-US" smtClean="0"/>
              <a:pPr/>
              <a:t>19</a:t>
            </a:fld>
            <a:endParaRPr lang="ko-KR" altLang="en-US"/>
          </a:p>
        </p:txBody>
      </p:sp>
      <p:sp>
        <p:nvSpPr>
          <p:cNvPr id="3" name="文本占位符 2"/>
          <p:cNvSpPr>
            <a:spLocks noGrp="1"/>
          </p:cNvSpPr>
          <p:nvPr>
            <p:ph type="body" sz="quarter" idx="10"/>
          </p:nvPr>
        </p:nvSpPr>
        <p:spPr/>
        <p:txBody>
          <a:bodyPr/>
          <a:lstStyle/>
          <a:p>
            <a:r>
              <a:rPr kumimoji="1" lang="en-US" altLang="zh-CN" dirty="0" smtClean="0"/>
              <a:t>CONCLUSION</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spTree>
    <p:extLst>
      <p:ext uri="{BB962C8B-B14F-4D97-AF65-F5344CB8AC3E}">
        <p14:creationId xmlns:p14="http://schemas.microsoft.com/office/powerpoint/2010/main" val="65954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9"/>
          <p:cNvSpPr>
            <a:spLocks noGrp="1"/>
          </p:cNvSpPr>
          <p:nvPr>
            <p:ph type="body" sz="quarter" idx="10"/>
          </p:nvPr>
        </p:nvSpPr>
        <p:spPr>
          <a:xfrm>
            <a:off x="214282" y="883314"/>
            <a:ext cx="2955739" cy="642919"/>
          </a:xfrm>
        </p:spPr>
        <p:txBody>
          <a:bodyPr/>
          <a:lstStyle/>
          <a:p>
            <a:r>
              <a:rPr lang="en-US" altLang="zh-CN" dirty="0" smtClean="0"/>
              <a:t>2017 IYNT </a:t>
            </a:r>
          </a:p>
          <a:p>
            <a:r>
              <a:rPr lang="en-US" altLang="zh-CN" dirty="0" smtClean="0"/>
              <a:t>016 Paper wrinkles</a:t>
            </a:r>
            <a:endParaRPr lang="ko-KR" altLang="en-US" dirty="0"/>
          </a:p>
        </p:txBody>
      </p:sp>
      <p:sp>
        <p:nvSpPr>
          <p:cNvPr id="3" name="텍스트 개체 틀 10"/>
          <p:cNvSpPr>
            <a:spLocks noGrp="1"/>
          </p:cNvSpPr>
          <p:nvPr>
            <p:ph type="body" sz="quarter" idx="11"/>
          </p:nvPr>
        </p:nvSpPr>
        <p:spPr/>
        <p:txBody>
          <a:bodyPr/>
          <a:lstStyle/>
          <a:p>
            <a:r>
              <a:rPr lang="en-US" altLang="ko-KR" dirty="0" smtClean="0"/>
              <a:t>01. </a:t>
            </a:r>
            <a:r>
              <a:rPr kumimoji="1" lang="en-US" altLang="ko-KR" dirty="0" smtClean="0"/>
              <a:t>Problem Analysis</a:t>
            </a:r>
            <a:endParaRPr lang="ko-KR" altLang="en-US" dirty="0"/>
          </a:p>
        </p:txBody>
      </p:sp>
      <p:sp>
        <p:nvSpPr>
          <p:cNvPr id="4" name="텍스트 개체 틀 11"/>
          <p:cNvSpPr>
            <a:spLocks noGrp="1"/>
          </p:cNvSpPr>
          <p:nvPr>
            <p:ph type="body" sz="quarter" idx="12"/>
          </p:nvPr>
        </p:nvSpPr>
        <p:spPr/>
        <p:txBody>
          <a:bodyPr/>
          <a:lstStyle/>
          <a:p>
            <a:r>
              <a:rPr lang="en-US" altLang="ko-KR" dirty="0" smtClean="0"/>
              <a:t>02. Theoretical Analysis</a:t>
            </a:r>
            <a:endParaRPr lang="ko-KR" altLang="en-US" dirty="0"/>
          </a:p>
        </p:txBody>
      </p:sp>
      <p:sp>
        <p:nvSpPr>
          <p:cNvPr id="5" name="텍스트 개체 틀 12"/>
          <p:cNvSpPr>
            <a:spLocks noGrp="1"/>
          </p:cNvSpPr>
          <p:nvPr>
            <p:ph type="body" sz="quarter" idx="13"/>
          </p:nvPr>
        </p:nvSpPr>
        <p:spPr/>
        <p:txBody>
          <a:bodyPr/>
          <a:lstStyle/>
          <a:p>
            <a:r>
              <a:rPr lang="en-US" altLang="ko-KR" dirty="0" smtClean="0"/>
              <a:t>03. </a:t>
            </a:r>
            <a:r>
              <a:rPr lang="en-US" altLang="ko-KR" dirty="0" smtClean="0"/>
              <a:t>Experimentation</a:t>
            </a:r>
            <a:endParaRPr lang="ko-KR" altLang="en-US" dirty="0"/>
          </a:p>
        </p:txBody>
      </p:sp>
      <p:sp>
        <p:nvSpPr>
          <p:cNvPr id="6" name="텍스트 개체 틀 13"/>
          <p:cNvSpPr>
            <a:spLocks noGrp="1"/>
          </p:cNvSpPr>
          <p:nvPr>
            <p:ph type="body" sz="quarter" idx="14"/>
          </p:nvPr>
        </p:nvSpPr>
        <p:spPr>
          <a:xfrm>
            <a:off x="4130013" y="1190997"/>
            <a:ext cx="3954859" cy="594935"/>
          </a:xfrm>
        </p:spPr>
        <p:txBody>
          <a:bodyPr/>
          <a:lstStyle/>
          <a:p>
            <a:endParaRPr kumimoji="1" lang="en-US" altLang="zh-CN" sz="900" dirty="0" smtClean="0"/>
          </a:p>
          <a:p>
            <a:endParaRPr lang="ko-KR" altLang="en-US" sz="900" dirty="0"/>
          </a:p>
        </p:txBody>
      </p:sp>
      <p:sp>
        <p:nvSpPr>
          <p:cNvPr id="12" name="텍스트 개체 틀 22"/>
          <p:cNvSpPr>
            <a:spLocks noGrp="1"/>
          </p:cNvSpPr>
          <p:nvPr>
            <p:ph type="body" sz="quarter" idx="20"/>
          </p:nvPr>
        </p:nvSpPr>
        <p:spPr/>
        <p:txBody>
          <a:bodyPr/>
          <a:lstStyle/>
          <a:p>
            <a:r>
              <a:rPr lang="en-US" altLang="ko-KR" dirty="0" smtClean="0"/>
              <a:t>04</a:t>
            </a:r>
            <a:r>
              <a:rPr lang="en-US" altLang="ko-KR" dirty="0" smtClean="0"/>
              <a:t>. Conclusion and Further Discussion</a:t>
            </a:r>
            <a:endParaRPr lang="ko-KR" altLang="en-US" dirty="0"/>
          </a:p>
        </p:txBody>
      </p:sp>
      <p:sp>
        <p:nvSpPr>
          <p:cNvPr id="18" name="Rectangle 3"/>
          <p:cNvSpPr txBox="1">
            <a:spLocks noChangeArrowheads="1"/>
          </p:cNvSpPr>
          <p:nvPr/>
        </p:nvSpPr>
        <p:spPr bwMode="auto">
          <a:xfrm>
            <a:off x="1928794" y="1643056"/>
            <a:ext cx="1351589" cy="184666"/>
          </a:xfrm>
          <a:prstGeom prst="rect">
            <a:avLst/>
          </a:prstGeom>
          <a:noFill/>
          <a:ln>
            <a:noFill/>
          </a:ln>
          <a:extLst/>
        </p:spPr>
        <p:txBody>
          <a:bodyPr wrap="square" lIns="0" tIns="0" rIns="0" bIns="0" anchor="ct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lvl="0" eaLnBrk="1" hangingPunct="1">
              <a:spcBef>
                <a:spcPct val="20000"/>
              </a:spcBef>
            </a:pPr>
            <a:r>
              <a:rPr kumimoji="0" lang="en-US" altLang="ko-KR" sz="1200" dirty="0" smtClean="0">
                <a:solidFill>
                  <a:srgbClr val="FA4147"/>
                </a:solidFill>
                <a:latin typeface="Arial Rounded MT Bold" pitchFamily="34" charset="0"/>
                <a:ea typeface="Yu Gothic UI Semibold" pitchFamily="34" charset="-128"/>
                <a:cs typeface="Malgun Gothic Semilight" pitchFamily="34" charset="-122"/>
              </a:rPr>
              <a:t>Laplace Witches</a:t>
            </a:r>
            <a:endParaRPr kumimoji="0" lang="ko-KR" altLang="en-US" sz="1200" dirty="0">
              <a:solidFill>
                <a:srgbClr val="FA4147"/>
              </a:solidFill>
              <a:latin typeface="Arial Rounded MT Bold" pitchFamily="34" charset="0"/>
              <a:ea typeface="Malgun Gothic Semilight" pitchFamily="34" charset="-122"/>
              <a:cs typeface="Malgun Gothic Semilight" pitchFamily="34" charset="-122"/>
            </a:endParaRPr>
          </a:p>
        </p:txBody>
      </p:sp>
      <p:cxnSp>
        <p:nvCxnSpPr>
          <p:cNvPr id="19" name="직선 연결선 18"/>
          <p:cNvCxnSpPr/>
          <p:nvPr/>
        </p:nvCxnSpPr>
        <p:spPr>
          <a:xfrm>
            <a:off x="2628560" y="823680"/>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443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20</a:t>
            </a:fld>
            <a:endParaRPr lang="ko-KR" altLang="en-US"/>
          </a:p>
        </p:txBody>
      </p:sp>
      <p:sp>
        <p:nvSpPr>
          <p:cNvPr id="3" name="文本占位符 2"/>
          <p:cNvSpPr>
            <a:spLocks noGrp="1"/>
          </p:cNvSpPr>
          <p:nvPr>
            <p:ph type="body" sz="quarter" idx="10"/>
          </p:nvPr>
        </p:nvSpPr>
        <p:spPr/>
        <p:txBody>
          <a:bodyPr/>
          <a:lstStyle/>
          <a:p>
            <a:r>
              <a:rPr kumimoji="1" lang="en-US" altLang="zh-CN" dirty="0" smtClean="0"/>
              <a:t>FURTHER DISCUSSION AND IMPROVEMENTS</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grpSp>
        <p:nvGrpSpPr>
          <p:cNvPr id="5" name="그룹 46"/>
          <p:cNvGrpSpPr/>
          <p:nvPr/>
        </p:nvGrpSpPr>
        <p:grpSpPr>
          <a:xfrm>
            <a:off x="632175" y="1355481"/>
            <a:ext cx="7823456" cy="3160485"/>
            <a:chOff x="6009545" y="2924841"/>
            <a:chExt cx="1593890" cy="1655192"/>
          </a:xfrm>
        </p:grpSpPr>
        <p:grpSp>
          <p:nvGrpSpPr>
            <p:cNvPr id="6" name="그룹 24"/>
            <p:cNvGrpSpPr/>
            <p:nvPr/>
          </p:nvGrpSpPr>
          <p:grpSpPr>
            <a:xfrm>
              <a:off x="6009545" y="2924841"/>
              <a:ext cx="1593890" cy="1655192"/>
              <a:chOff x="1259632" y="2708920"/>
              <a:chExt cx="1872208" cy="1944216"/>
            </a:xfrm>
          </p:grpSpPr>
          <p:sp>
            <p:nvSpPr>
              <p:cNvPr id="8" name="한쪽 모서리가 잘린 사각형 25"/>
              <p:cNvSpPr/>
              <p:nvPr/>
            </p:nvSpPr>
            <p:spPr>
              <a:xfrm>
                <a:off x="1259632" y="2708920"/>
                <a:ext cx="1872208" cy="1944216"/>
              </a:xfrm>
              <a:prstGeom prst="snip1Rect">
                <a:avLst>
                  <a:gd name="adj" fmla="val 7615"/>
                </a:avLst>
              </a:prstGeom>
              <a:noFill/>
              <a:ln>
                <a:solidFill>
                  <a:srgbClr val="222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 name="직각 삼각형 26"/>
              <p:cNvSpPr/>
              <p:nvPr/>
            </p:nvSpPr>
            <p:spPr>
              <a:xfrm>
                <a:off x="2987824" y="2708920"/>
                <a:ext cx="144016" cy="144016"/>
              </a:xfrm>
              <a:prstGeom prst="rtTriangle">
                <a:avLst/>
              </a:prstGeom>
              <a:solidFill>
                <a:srgbClr val="222D47"/>
              </a:solidFill>
              <a:ln>
                <a:solidFill>
                  <a:srgbClr val="222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 name="Rectangle 3"/>
            <p:cNvSpPr txBox="1">
              <a:spLocks noChangeArrowheads="1"/>
            </p:cNvSpPr>
            <p:nvPr/>
          </p:nvSpPr>
          <p:spPr bwMode="auto">
            <a:xfrm>
              <a:off x="6113494" y="3607259"/>
              <a:ext cx="1432771" cy="216851"/>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fontAlgn="auto">
                <a:lnSpc>
                  <a:spcPct val="150000"/>
                </a:lnSpc>
                <a:spcAft>
                  <a:spcPts val="0"/>
                </a:spcAft>
                <a:defRPr/>
              </a:pPr>
              <a:endParaRPr sz="1600" b="1" dirty="0">
                <a:latin typeface="Tahoma" panose="020B0604030504040204" pitchFamily="34" charset="0"/>
                <a:ea typeface="Tahoma" panose="020B0604030504040204" pitchFamily="34" charset="0"/>
                <a:cs typeface="Tahoma" panose="020B0604030504040204" pitchFamily="34" charset="0"/>
              </a:endParaRPr>
            </a:p>
          </p:txBody>
        </p:sp>
      </p:grpSp>
      <p:sp>
        <p:nvSpPr>
          <p:cNvPr id="10" name="文本框 9"/>
          <p:cNvSpPr txBox="1"/>
          <p:nvPr/>
        </p:nvSpPr>
        <p:spPr>
          <a:xfrm>
            <a:off x="827584" y="1491630"/>
            <a:ext cx="7416824" cy="2554545"/>
          </a:xfrm>
          <a:prstGeom prst="rect">
            <a:avLst/>
          </a:prstGeom>
          <a:noFill/>
        </p:spPr>
        <p:txBody>
          <a:bodyPr wrap="square" rtlCol="0">
            <a:spAutoFit/>
          </a:bodyPr>
          <a:lstStyle/>
          <a:p>
            <a:pPr marL="228600" indent="-228600" algn="just">
              <a:buAutoNum type="arabicPlain"/>
            </a:pPr>
            <a:r>
              <a:rPr lang="en-US" altLang="zh-CN" sz="2000" dirty="0"/>
              <a:t>Explore more kinds of different papers and enlarge the number of the samples</a:t>
            </a:r>
            <a:r>
              <a:rPr lang="en-US" altLang="zh-CN" sz="2000" dirty="0" smtClean="0"/>
              <a:t>.</a:t>
            </a:r>
          </a:p>
          <a:p>
            <a:pPr marL="228600" indent="-228600" algn="just">
              <a:buAutoNum type="arabicPlain"/>
            </a:pPr>
            <a:endParaRPr lang="en-US" altLang="zh-CN" sz="2000" dirty="0"/>
          </a:p>
          <a:p>
            <a:pPr marL="228600" indent="-228600" algn="just">
              <a:buAutoNum type="arabicPlain"/>
            </a:pPr>
            <a:r>
              <a:rPr lang="en-US" altLang="zh-CN" sz="2000" dirty="0" smtClean="0"/>
              <a:t>Do </a:t>
            </a:r>
            <a:r>
              <a:rPr lang="en-US" altLang="zh-CN" sz="2000" dirty="0"/>
              <a:t>more research from the chemical or biological </a:t>
            </a:r>
            <a:r>
              <a:rPr lang="en-US" altLang="zh-CN" sz="2000" dirty="0" smtClean="0"/>
              <a:t>viewpoint</a:t>
            </a:r>
          </a:p>
          <a:p>
            <a:pPr algn="just"/>
            <a:endParaRPr lang="en-US" altLang="zh-CN" sz="2000" dirty="0"/>
          </a:p>
          <a:p>
            <a:pPr algn="just"/>
            <a:r>
              <a:rPr lang="en-US" altLang="zh-CN" sz="2000" dirty="0" smtClean="0"/>
              <a:t>3 Study </a:t>
            </a:r>
            <a:r>
              <a:rPr lang="en-US" altLang="zh-CN" sz="2000" dirty="0"/>
              <a:t>the influence of the amount of water</a:t>
            </a:r>
            <a:r>
              <a:rPr lang="en-US" altLang="zh-CN" sz="2000" dirty="0" smtClean="0"/>
              <a:t>.</a:t>
            </a:r>
          </a:p>
          <a:p>
            <a:pPr marL="228600" indent="-228600" algn="just">
              <a:buAutoNum type="arabicPlain"/>
            </a:pPr>
            <a:endParaRPr lang="en-US" altLang="zh-CN" sz="2000" dirty="0"/>
          </a:p>
          <a:p>
            <a:pPr algn="just"/>
            <a:r>
              <a:rPr lang="en-US" altLang="zh-CN" sz="2000" dirty="0" smtClean="0"/>
              <a:t>4 Do some </a:t>
            </a:r>
            <a:r>
              <a:rPr lang="en-US" altLang="zh-CN" sz="2000" dirty="0" err="1" smtClean="0"/>
              <a:t>quantative</a:t>
            </a:r>
            <a:r>
              <a:rPr lang="en-US" altLang="zh-CN" sz="2000" dirty="0" smtClean="0"/>
              <a:t> experiment. </a:t>
            </a:r>
            <a:endParaRPr lang="en-US" altLang="zh-CN" sz="2000" dirty="0"/>
          </a:p>
        </p:txBody>
      </p:sp>
    </p:spTree>
    <p:extLst>
      <p:ext uri="{BB962C8B-B14F-4D97-AF65-F5344CB8AC3E}">
        <p14:creationId xmlns:p14="http://schemas.microsoft.com/office/powerpoint/2010/main" val="75426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6"/>
          <p:cNvSpPr>
            <a:spLocks noGrp="1"/>
          </p:cNvSpPr>
          <p:nvPr>
            <p:ph type="body" sz="quarter" idx="10"/>
          </p:nvPr>
        </p:nvSpPr>
        <p:spPr>
          <a:xfrm>
            <a:off x="2817698" y="2323474"/>
            <a:ext cx="3842534" cy="455600"/>
          </a:xfrm>
        </p:spPr>
        <p:txBody>
          <a:bodyPr/>
          <a:lstStyle/>
          <a:p>
            <a:r>
              <a:rPr lang="en-US" altLang="ko-KR" sz="2400" smtClean="0"/>
              <a:t>THANK YOU</a:t>
            </a:r>
            <a:endParaRPr lang="ko-KR" altLang="en-US" sz="2400"/>
          </a:p>
        </p:txBody>
      </p:sp>
      <p:cxnSp>
        <p:nvCxnSpPr>
          <p:cNvPr id="4" name="직선 연결선 3"/>
          <p:cNvCxnSpPr/>
          <p:nvPr/>
        </p:nvCxnSpPr>
        <p:spPr>
          <a:xfrm>
            <a:off x="4468235" y="2262175"/>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79512" y="458797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模板下载：</a:t>
            </a:r>
            <a:r>
              <a:rPr kumimoji="0" lang="en-US" altLang="zh-CN" sz="100" b="0" i="0" u="none" strike="noStrike" kern="0" cap="none" spc="0" normalizeH="0" baseline="0" noProof="0" dirty="0">
                <a:ln>
                  <a:noFill/>
                </a:ln>
                <a:solidFill>
                  <a:schemeClr val="bg1">
                    <a:lumMod val="85000"/>
                  </a:schemeClr>
                </a:solidFill>
                <a:effectLst/>
                <a:uLnTx/>
                <a:uFillTx/>
              </a:rPr>
              <a:t>www.1ppt.com/moban/     </a:t>
            </a:r>
            <a:r>
              <a:rPr kumimoji="0" lang="zh-CN" altLang="en-US" sz="100" b="0" i="0" u="none" strike="noStrike" kern="0" cap="none" spc="0" normalizeH="0" baseline="0" noProof="0" dirty="0">
                <a:ln>
                  <a:noFill/>
                </a:ln>
                <a:solidFill>
                  <a:schemeClr val="bg1">
                    <a:lumMod val="85000"/>
                  </a:schemeClr>
                </a:solidFill>
                <a:effectLst/>
                <a:uLnTx/>
                <a:uFillTx/>
              </a:rPr>
              <a:t>行业</a:t>
            </a: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模板：</a:t>
            </a:r>
            <a:r>
              <a:rPr kumimoji="0" lang="en-US" altLang="zh-CN" sz="100" b="0" i="0" u="none" strike="noStrike" kern="0" cap="none" spc="0" normalizeH="0" baseline="0" noProof="0" dirty="0">
                <a:ln>
                  <a:noFill/>
                </a:ln>
                <a:solidFill>
                  <a:schemeClr val="bg1">
                    <a:lumMod val="8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节日</a:t>
            </a: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模板：</a:t>
            </a:r>
            <a:r>
              <a:rPr kumimoji="0" lang="en-US" altLang="zh-CN" sz="100" b="0" i="0" u="none" strike="noStrike" kern="0" cap="none" spc="0" normalizeH="0" baseline="0" noProof="0" dirty="0">
                <a:ln>
                  <a:noFill/>
                </a:ln>
                <a:solidFill>
                  <a:schemeClr val="bg1">
                    <a:lumMod val="85000"/>
                  </a:schemeClr>
                </a:solidFill>
                <a:effectLst/>
                <a:uLnTx/>
                <a:uFillTx/>
              </a:rPr>
              <a:t>www.1ppt.com/jieri/           PPT</a:t>
            </a:r>
            <a:r>
              <a:rPr kumimoji="0" lang="zh-CN" altLang="en-US" sz="100" b="0" i="0" u="none" strike="noStrike" kern="0" cap="none" spc="0" normalizeH="0" baseline="0" noProof="0" dirty="0">
                <a:ln>
                  <a:noFill/>
                </a:ln>
                <a:solidFill>
                  <a:schemeClr val="bg1">
                    <a:lumMod val="85000"/>
                  </a:schemeClr>
                </a:solidFill>
                <a:effectLst/>
                <a:uLnTx/>
                <a:uFillTx/>
              </a:rPr>
              <a:t>素材下载：</a:t>
            </a:r>
            <a:r>
              <a:rPr kumimoji="0" lang="en-US" altLang="zh-CN" sz="100" b="0" i="0" u="none" strike="noStrike" kern="0" cap="none" spc="0" normalizeH="0" baseline="0" noProof="0" dirty="0">
                <a:ln>
                  <a:noFill/>
                </a:ln>
                <a:solidFill>
                  <a:schemeClr val="bg1">
                    <a:lumMod val="8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背景图片：</a:t>
            </a:r>
            <a:r>
              <a:rPr kumimoji="0" lang="en-US" altLang="zh-CN" sz="100" b="0" i="0" u="none" strike="noStrike" kern="0" cap="none" spc="0" normalizeH="0" baseline="0" noProof="0" dirty="0">
                <a:ln>
                  <a:noFill/>
                </a:ln>
                <a:solidFill>
                  <a:schemeClr val="bg1">
                    <a:lumMod val="85000"/>
                  </a:schemeClr>
                </a:solidFill>
                <a:effectLst/>
                <a:uLnTx/>
                <a:uFillTx/>
              </a:rPr>
              <a:t>www.1ppt.com/beijing/      PPT</a:t>
            </a:r>
            <a:r>
              <a:rPr kumimoji="0" lang="zh-CN" altLang="en-US" sz="100" b="0" i="0" u="none" strike="noStrike" kern="0" cap="none" spc="0" normalizeH="0" baseline="0" noProof="0" dirty="0">
                <a:ln>
                  <a:noFill/>
                </a:ln>
                <a:solidFill>
                  <a:schemeClr val="bg1">
                    <a:lumMod val="85000"/>
                  </a:schemeClr>
                </a:solidFill>
                <a:effectLst/>
                <a:uLnTx/>
                <a:uFillTx/>
              </a:rPr>
              <a:t>图表下载：</a:t>
            </a:r>
            <a:r>
              <a:rPr kumimoji="0" lang="en-US" altLang="zh-CN" sz="100" b="0" i="0" u="none" strike="noStrike" kern="0" cap="none" spc="0" normalizeH="0" baseline="0" noProof="0" dirty="0">
                <a:ln>
                  <a:noFill/>
                </a:ln>
                <a:solidFill>
                  <a:schemeClr val="bg1">
                    <a:lumMod val="8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优秀</a:t>
            </a:r>
            <a:r>
              <a:rPr kumimoji="0" lang="en-US" altLang="zh-CN" sz="100" b="0" i="0" u="none" strike="noStrike" kern="0" cap="none" spc="0" normalizeH="0" baseline="0" noProof="0" dirty="0">
                <a:ln>
                  <a:noFill/>
                </a:ln>
                <a:solidFill>
                  <a:schemeClr val="bg1">
                    <a:lumMod val="85000"/>
                  </a:schemeClr>
                </a:solidFill>
                <a:effectLst/>
                <a:uLnTx/>
                <a:uFillTx/>
              </a:rPr>
              <a:t>PPT</a:t>
            </a:r>
            <a:r>
              <a:rPr kumimoji="0" lang="zh-CN" altLang="en-US" sz="100" b="0" i="0" u="none" strike="noStrike" kern="0" cap="none" spc="0" normalizeH="0" baseline="0" noProof="0" dirty="0">
                <a:ln>
                  <a:noFill/>
                </a:ln>
                <a:solidFill>
                  <a:schemeClr val="bg1">
                    <a:lumMod val="85000"/>
                  </a:schemeClr>
                </a:solidFill>
                <a:effectLst/>
                <a:uLnTx/>
                <a:uFillTx/>
              </a:rPr>
              <a:t>下载：</a:t>
            </a:r>
            <a:r>
              <a:rPr kumimoji="0" lang="en-US" altLang="zh-CN" sz="100" b="0" i="0" u="none" strike="noStrike" kern="0" cap="none" spc="0" normalizeH="0" baseline="0" noProof="0" dirty="0">
                <a:ln>
                  <a:noFill/>
                </a:ln>
                <a:solidFill>
                  <a:schemeClr val="bg1">
                    <a:lumMod val="85000"/>
                  </a:schemeClr>
                </a:solidFill>
                <a:effectLst/>
                <a:uLnTx/>
                <a:uFillTx/>
              </a:rPr>
              <a:t>www.1ppt.com/xiazai/        PPT</a:t>
            </a:r>
            <a:r>
              <a:rPr kumimoji="0" lang="zh-CN" altLang="en-US" sz="100" b="0" i="0" u="none" strike="noStrike" kern="0" cap="none" spc="0" normalizeH="0" baseline="0" noProof="0" dirty="0">
                <a:ln>
                  <a:noFill/>
                </a:ln>
                <a:solidFill>
                  <a:schemeClr val="bg1">
                    <a:lumMod val="85000"/>
                  </a:schemeClr>
                </a:solidFill>
                <a:effectLst/>
                <a:uLnTx/>
                <a:uFillTx/>
              </a:rPr>
              <a:t>教程： </a:t>
            </a:r>
            <a:r>
              <a:rPr kumimoji="0" lang="en-US" altLang="zh-CN" sz="100" b="0" i="0" u="none" strike="noStrike" kern="0" cap="none" spc="0" normalizeH="0" baseline="0" noProof="0" dirty="0">
                <a:ln>
                  <a:noFill/>
                </a:ln>
                <a:solidFill>
                  <a:schemeClr val="bg1">
                    <a:lumMod val="8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Word</a:t>
            </a:r>
            <a:r>
              <a:rPr kumimoji="0" lang="zh-CN" altLang="en-US" sz="100" b="0" i="0" u="none" strike="noStrike" kern="0" cap="none" spc="0" normalizeH="0" baseline="0" noProof="0" dirty="0">
                <a:ln>
                  <a:noFill/>
                </a:ln>
                <a:solidFill>
                  <a:schemeClr val="bg1">
                    <a:lumMod val="85000"/>
                  </a:schemeClr>
                </a:solidFill>
                <a:effectLst/>
                <a:uLnTx/>
                <a:uFillTx/>
              </a:rPr>
              <a:t>教程： </a:t>
            </a:r>
            <a:r>
              <a:rPr kumimoji="0" lang="en-US" altLang="zh-CN" sz="100" b="0" i="0" u="none" strike="noStrike" kern="0" cap="none" spc="0" normalizeH="0" baseline="0" noProof="0" dirty="0">
                <a:ln>
                  <a:noFill/>
                </a:ln>
                <a:solidFill>
                  <a:schemeClr val="bg1">
                    <a:lumMod val="85000"/>
                  </a:schemeClr>
                </a:solidFill>
                <a:effectLst/>
                <a:uLnTx/>
                <a:uFillTx/>
              </a:rPr>
              <a:t>www.1ppt.com/word/              Excel</a:t>
            </a:r>
            <a:r>
              <a:rPr kumimoji="0" lang="zh-CN" altLang="en-US" sz="100" b="0" i="0" u="none" strike="noStrike" kern="0" cap="none" spc="0" normalizeH="0" baseline="0" noProof="0" dirty="0">
                <a:ln>
                  <a:noFill/>
                </a:ln>
                <a:solidFill>
                  <a:schemeClr val="bg1">
                    <a:lumMod val="85000"/>
                  </a:schemeClr>
                </a:solidFill>
                <a:effectLst/>
                <a:uLnTx/>
                <a:uFillTx/>
              </a:rPr>
              <a:t>教程：</a:t>
            </a:r>
            <a:r>
              <a:rPr kumimoji="0" lang="en-US" altLang="zh-CN" sz="100" b="0" i="0" u="none" strike="noStrike" kern="0" cap="none" spc="0" normalizeH="0" baseline="0" noProof="0" dirty="0">
                <a:ln>
                  <a:noFill/>
                </a:ln>
                <a:solidFill>
                  <a:schemeClr val="bg1">
                    <a:lumMod val="8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资料下载：</a:t>
            </a:r>
            <a:r>
              <a:rPr kumimoji="0" lang="en-US" altLang="zh-CN" sz="100" b="0" i="0" u="none" strike="noStrike" kern="0" cap="none" spc="0" normalizeH="0" baseline="0" noProof="0" dirty="0">
                <a:ln>
                  <a:noFill/>
                </a:ln>
                <a:solidFill>
                  <a:schemeClr val="bg1">
                    <a:lumMod val="85000"/>
                  </a:schemeClr>
                </a:solidFill>
                <a:effectLst/>
                <a:uLnTx/>
                <a:uFillTx/>
              </a:rPr>
              <a:t>www.1ppt.com/ziliao/                PPT</a:t>
            </a:r>
            <a:r>
              <a:rPr kumimoji="0" lang="zh-CN" altLang="en-US" sz="100" b="0" i="0" u="none" strike="noStrike" kern="0" cap="none" spc="0" normalizeH="0" baseline="0" noProof="0" dirty="0">
                <a:ln>
                  <a:noFill/>
                </a:ln>
                <a:solidFill>
                  <a:schemeClr val="bg1">
                    <a:lumMod val="85000"/>
                  </a:schemeClr>
                </a:solidFill>
                <a:effectLst/>
                <a:uLnTx/>
                <a:uFillTx/>
              </a:rPr>
              <a:t>课件下载：</a:t>
            </a:r>
            <a:r>
              <a:rPr kumimoji="0" lang="en-US" altLang="zh-CN" sz="100" b="0" i="0" u="none" strike="noStrike" kern="0" cap="none" spc="0" normalizeH="0" baseline="0" noProof="0" dirty="0">
                <a:ln>
                  <a:noFill/>
                </a:ln>
                <a:solidFill>
                  <a:schemeClr val="bg1">
                    <a:lumMod val="8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范文下载：</a:t>
            </a:r>
            <a:r>
              <a:rPr kumimoji="0" lang="en-US" altLang="zh-CN" sz="100" b="0" i="0" u="none" strike="noStrike" kern="0" cap="none" spc="0" normalizeH="0" baseline="0" noProof="0" dirty="0">
                <a:ln>
                  <a:noFill/>
                </a:ln>
                <a:solidFill>
                  <a:schemeClr val="bg1">
                    <a:lumMod val="85000"/>
                  </a:schemeClr>
                </a:solidFill>
                <a:effectLst/>
                <a:uLnTx/>
                <a:uFillTx/>
              </a:rPr>
              <a:t>www.1ppt.com/fanwen/             </a:t>
            </a:r>
            <a:r>
              <a:rPr kumimoji="0" lang="zh-CN" altLang="en-US" sz="100" b="0" i="0" u="none" strike="noStrike" kern="0" cap="none" spc="0" normalizeH="0" baseline="0" noProof="0" dirty="0">
                <a:ln>
                  <a:noFill/>
                </a:ln>
                <a:solidFill>
                  <a:schemeClr val="bg1">
                    <a:lumMod val="85000"/>
                  </a:schemeClr>
                </a:solidFill>
                <a:effectLst/>
                <a:uLnTx/>
                <a:uFillTx/>
              </a:rPr>
              <a:t>试卷下载：</a:t>
            </a:r>
            <a:r>
              <a:rPr kumimoji="0" lang="en-US" altLang="zh-CN" sz="100" b="0" i="0" u="none" strike="noStrike" kern="0" cap="none" spc="0" normalizeH="0" baseline="0" noProof="0" dirty="0">
                <a:ln>
                  <a:noFill/>
                </a:ln>
                <a:solidFill>
                  <a:schemeClr val="bg1">
                    <a:lumMod val="8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85000"/>
                  </a:schemeClr>
                </a:solidFill>
                <a:effectLst/>
                <a:uLnTx/>
                <a:uFillTx/>
              </a:rPr>
              <a:t>教案下载：</a:t>
            </a:r>
            <a:r>
              <a:rPr kumimoji="0" lang="en-US" altLang="zh-CN" sz="100" b="0" i="0" u="none" strike="noStrike" kern="0" cap="none" spc="0" normalizeH="0" baseline="0" noProof="0" dirty="0">
                <a:ln>
                  <a:noFill/>
                </a:ln>
                <a:solidFill>
                  <a:schemeClr val="bg1">
                    <a:lumMod val="85000"/>
                  </a:schemeClr>
                </a:solidFill>
                <a:effectLst/>
                <a:uLnTx/>
                <a:uFillTx/>
              </a:rPr>
              <a:t>www.1ppt.com/jiaoan/  </a:t>
            </a:r>
            <a:r>
              <a:rPr kumimoji="0" lang="en-US" altLang="zh-CN" sz="100" b="0" i="0" u="none" strike="noStrike" kern="0" cap="none" spc="0" normalizeH="0" baseline="0" noProof="0" dirty="0" smtClean="0">
                <a:ln>
                  <a:noFill/>
                </a:ln>
                <a:solidFill>
                  <a:schemeClr val="bg1">
                    <a:lumMod val="85000"/>
                  </a:schemeClr>
                </a:solidFill>
                <a:effectLst/>
                <a:uLnTx/>
                <a:uFillTx/>
              </a:rPr>
              <a:t>      PPT</a:t>
            </a:r>
            <a:r>
              <a:rPr kumimoji="0" lang="zh-CN" altLang="en-US" sz="100" b="0" i="0" u="none" strike="noStrike" kern="0" cap="none" spc="0" normalizeH="0" baseline="0" noProof="0" dirty="0" smtClean="0">
                <a:ln>
                  <a:noFill/>
                </a:ln>
                <a:solidFill>
                  <a:schemeClr val="bg1">
                    <a:lumMod val="85000"/>
                  </a:schemeClr>
                </a:solidFill>
                <a:effectLst/>
                <a:uLnTx/>
                <a:uFillTx/>
              </a:rPr>
              <a:t>论坛：</a:t>
            </a:r>
            <a:r>
              <a:rPr kumimoji="0" lang="en-US" altLang="zh-CN" sz="100" b="0" i="0" u="none" strike="noStrike" kern="0" cap="none" spc="0" normalizeH="0" baseline="0" noProof="0" dirty="0" smtClean="0">
                <a:ln>
                  <a:noFill/>
                </a:ln>
                <a:solidFill>
                  <a:schemeClr val="bg1">
                    <a:lumMod val="85000"/>
                  </a:schemeClr>
                </a:solidFill>
                <a:effectLst/>
                <a:uLnTx/>
                <a:uFillTx/>
              </a:rPr>
              <a:t>www.1ppt.cn</a:t>
            </a:r>
            <a:endParaRPr kumimoji="0" lang="en-US" altLang="zh-CN" sz="100" b="0" i="0" u="none" strike="noStrike" kern="0" cap="none" spc="0" normalizeH="0" baseline="0" noProof="0" dirty="0">
              <a:ln>
                <a:noFill/>
              </a:ln>
              <a:solidFill>
                <a:schemeClr val="bg1">
                  <a:lumMod val="8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85000"/>
                  </a:schemeClr>
                </a:solidFill>
                <a:effectLst/>
                <a:uLnTx/>
                <a:uFillTx/>
              </a:rPr>
              <a:t> </a:t>
            </a:r>
            <a:endParaRPr kumimoji="0" lang="zh-CN" altLang="en-US" sz="100" b="0" i="0" u="none" strike="noStrike" kern="0" cap="none" spc="0" normalizeH="0" baseline="0" noProof="0" dirty="0">
              <a:ln>
                <a:noFill/>
              </a:ln>
              <a:solidFill>
                <a:schemeClr val="bg1">
                  <a:lumMod val="85000"/>
                </a:schemeClr>
              </a:solidFill>
              <a:effectLst/>
              <a:uLnTx/>
              <a:uFillTx/>
            </a:endParaRPr>
          </a:p>
        </p:txBody>
      </p:sp>
    </p:spTree>
    <p:extLst>
      <p:ext uri="{BB962C8B-B14F-4D97-AF65-F5344CB8AC3E}">
        <p14:creationId xmlns:p14="http://schemas.microsoft.com/office/powerpoint/2010/main" val="300311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4"/>
          <p:cNvSpPr>
            <a:spLocks noGrp="1"/>
          </p:cNvSpPr>
          <p:nvPr>
            <p:ph type="body" sz="quarter" idx="10"/>
          </p:nvPr>
        </p:nvSpPr>
        <p:spPr>
          <a:xfrm flipH="1">
            <a:off x="2106486" y="2643758"/>
            <a:ext cx="5328592" cy="332399"/>
          </a:xfrm>
        </p:spPr>
        <p:txBody>
          <a:bodyPr/>
          <a:lstStyle/>
          <a:p>
            <a:r>
              <a:rPr lang="en-US" altLang="ko-KR" dirty="0" smtClean="0"/>
              <a:t>PROBLEM ANALYSIS</a:t>
            </a:r>
            <a:endParaRPr lang="ko-KR" altLang="en-US" dirty="0"/>
          </a:p>
        </p:txBody>
      </p:sp>
      <p:sp>
        <p:nvSpPr>
          <p:cNvPr id="4" name="텍스트 개체 틀 6"/>
          <p:cNvSpPr>
            <a:spLocks noGrp="1"/>
          </p:cNvSpPr>
          <p:nvPr>
            <p:ph type="body" sz="quarter" idx="14"/>
          </p:nvPr>
        </p:nvSpPr>
        <p:spPr>
          <a:xfrm flipH="1">
            <a:off x="2106486" y="1451161"/>
            <a:ext cx="1656184" cy="830997"/>
          </a:xfrm>
        </p:spPr>
        <p:txBody>
          <a:bodyPr/>
          <a:lstStyle/>
          <a:p>
            <a:r>
              <a:rPr lang="en-US" altLang="ko-KR" sz="6000" dirty="0">
                <a:ln w="31750">
                  <a:solidFill>
                    <a:srgbClr val="222D47"/>
                  </a:solidFill>
                </a:ln>
                <a:noFill/>
                <a:ea typeface="Tahoma" panose="020B0604030504040204" pitchFamily="34" charset="0"/>
              </a:rPr>
              <a:t>01</a:t>
            </a:r>
            <a:endParaRPr lang="ko-KR" altLang="en-US" sz="6000" dirty="0">
              <a:ln w="31750">
                <a:solidFill>
                  <a:srgbClr val="222D47"/>
                </a:solidFill>
              </a:ln>
              <a:noFill/>
              <a:ea typeface="Tahoma" panose="020B0604030504040204" pitchFamily="34" charset="0"/>
            </a:endParaRPr>
          </a:p>
        </p:txBody>
      </p:sp>
      <p:cxnSp>
        <p:nvCxnSpPr>
          <p:cNvPr id="6" name="직선 연결선 5"/>
          <p:cNvCxnSpPr/>
          <p:nvPr/>
        </p:nvCxnSpPr>
        <p:spPr>
          <a:xfrm>
            <a:off x="2106486" y="1399701"/>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106486" y="2540132"/>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en-US" altLang="ko-KR" dirty="0" smtClean="0"/>
              <a:t>Problem</a:t>
            </a:r>
            <a:endParaRPr lang="ko-KR" altLang="en-US" dirty="0"/>
          </a:p>
        </p:txBody>
      </p:sp>
      <p:sp>
        <p:nvSpPr>
          <p:cNvPr id="3" name="텍스트 개체 틀 2"/>
          <p:cNvSpPr>
            <a:spLocks noGrp="1"/>
          </p:cNvSpPr>
          <p:nvPr>
            <p:ph type="body" sz="quarter" idx="13"/>
          </p:nvPr>
        </p:nvSpPr>
        <p:spPr>
          <a:xfrm flipH="1">
            <a:off x="688369" y="578240"/>
            <a:ext cx="7767262" cy="166199"/>
          </a:xfrm>
        </p:spPr>
        <p:txBody>
          <a:bodyPr/>
          <a:lstStyle/>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4</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sp>
        <p:nvSpPr>
          <p:cNvPr id="10" name="Rectangle 3"/>
          <p:cNvSpPr txBox="1">
            <a:spLocks noChangeArrowheads="1"/>
          </p:cNvSpPr>
          <p:nvPr/>
        </p:nvSpPr>
        <p:spPr bwMode="auto">
          <a:xfrm>
            <a:off x="2428860" y="1928808"/>
            <a:ext cx="4357718" cy="1477328"/>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r>
              <a:rPr lang="en-US" altLang="zh-CN" sz="2400" dirty="0">
                <a:solidFill>
                  <a:schemeClr val="tx1"/>
                </a:solidFill>
                <a:effectLst/>
              </a:rPr>
              <a:t>When a piece of paper dries after being wet, it can get </a:t>
            </a:r>
          </a:p>
          <a:p>
            <a:r>
              <a:rPr lang="en-US" altLang="zh-CN" sz="2400" dirty="0" smtClean="0">
                <a:solidFill>
                  <a:schemeClr val="tx1"/>
                </a:solidFill>
                <a:effectLst/>
              </a:rPr>
              <a:t>wrinkled</a:t>
            </a:r>
            <a:r>
              <a:rPr lang="en-US" altLang="zh-CN" sz="2400" dirty="0">
                <a:solidFill>
                  <a:schemeClr val="tx1"/>
                </a:solidFill>
                <a:effectLst/>
              </a:rPr>
              <a:t>. </a:t>
            </a:r>
            <a:r>
              <a:rPr lang="en-US" altLang="zh-CN" sz="2400" dirty="0" smtClean="0">
                <a:solidFill>
                  <a:schemeClr val="tx1"/>
                </a:solidFill>
                <a:effectLst/>
              </a:rPr>
              <a:t>Investigate </a:t>
            </a:r>
            <a:r>
              <a:rPr lang="en-US" altLang="zh-CN" sz="2400" dirty="0">
                <a:solidFill>
                  <a:schemeClr val="tx1"/>
                </a:solidFill>
                <a:effectLst/>
              </a:rPr>
              <a:t>and </a:t>
            </a:r>
            <a:r>
              <a:rPr lang="en-US" altLang="zh-CN" sz="2400" dirty="0" smtClean="0">
                <a:solidFill>
                  <a:schemeClr val="tx1"/>
                </a:solidFill>
                <a:effectLst/>
              </a:rPr>
              <a:t>      explain </a:t>
            </a:r>
            <a:r>
              <a:rPr lang="en-US" altLang="zh-CN" sz="2400" dirty="0">
                <a:solidFill>
                  <a:schemeClr val="tx1"/>
                </a:solidFill>
                <a:effectLst/>
              </a:rPr>
              <a:t>this phenomenon. </a:t>
            </a:r>
            <a:endParaRPr lang="en-US" altLang="zh-CN" sz="2400" dirty="0">
              <a:solidFill>
                <a:schemeClr val="tx1"/>
              </a:solidFill>
            </a:endParaRPr>
          </a:p>
        </p:txBody>
      </p:sp>
      <p:cxnSp>
        <p:nvCxnSpPr>
          <p:cNvPr id="12" name="직선 연결선 11"/>
          <p:cNvCxnSpPr/>
          <p:nvPr/>
        </p:nvCxnSpPr>
        <p:spPr>
          <a:xfrm flipV="1">
            <a:off x="2714612" y="1785932"/>
            <a:ext cx="3786214" cy="1"/>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60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en-US" altLang="ko-KR" dirty="0" smtClean="0"/>
              <a:t>KEY WORDS ANALYSIS</a:t>
            </a:r>
            <a:endParaRPr lang="ko-KR" altLang="en-US" dirty="0"/>
          </a:p>
        </p:txBody>
      </p:sp>
      <p:sp>
        <p:nvSpPr>
          <p:cNvPr id="3" name="텍스트 개체 틀 2"/>
          <p:cNvSpPr>
            <a:spLocks noGrp="1"/>
          </p:cNvSpPr>
          <p:nvPr>
            <p:ph type="body" sz="quarter" idx="13"/>
          </p:nvPr>
        </p:nvSpPr>
        <p:spPr>
          <a:xfrm flipH="1">
            <a:off x="688369" y="578240"/>
            <a:ext cx="7767262" cy="166199"/>
          </a:xfrm>
        </p:spPr>
        <p:txBody>
          <a:bodyPr/>
          <a:lstStyle/>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5</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987574"/>
            <a:ext cx="5628652" cy="3839826"/>
          </a:xfrm>
          <a:prstGeom prst="rect">
            <a:avLst/>
          </a:prstGeom>
        </p:spPr>
      </p:pic>
      <p:sp>
        <p:nvSpPr>
          <p:cNvPr id="10" name="Rectangle 3"/>
          <p:cNvSpPr txBox="1">
            <a:spLocks noChangeArrowheads="1"/>
          </p:cNvSpPr>
          <p:nvPr/>
        </p:nvSpPr>
        <p:spPr bwMode="auto">
          <a:xfrm>
            <a:off x="2714612" y="1704166"/>
            <a:ext cx="2357454" cy="1477328"/>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lnSpc>
                <a:spcPct val="150000"/>
              </a:lnSpc>
              <a:buFont typeface="Wingdings" pitchFamily="2" charset="2"/>
              <a:buChar char="l"/>
            </a:pPr>
            <a:r>
              <a:rPr lang="en-US" altLang="ko-KR" sz="1600" dirty="0" smtClean="0">
                <a:solidFill>
                  <a:schemeClr val="tx1"/>
                </a:solidFill>
                <a:effectLst/>
              </a:rPr>
              <a:t> Paper</a:t>
            </a:r>
          </a:p>
          <a:p>
            <a:pPr algn="l">
              <a:lnSpc>
                <a:spcPct val="150000"/>
              </a:lnSpc>
              <a:buFont typeface="Wingdings" pitchFamily="2" charset="2"/>
              <a:buChar char="l"/>
            </a:pPr>
            <a:r>
              <a:rPr lang="en-US" altLang="ko-KR" sz="1600" dirty="0" smtClean="0">
                <a:solidFill>
                  <a:schemeClr val="tx1"/>
                </a:solidFill>
                <a:effectLst/>
              </a:rPr>
              <a:t> </a:t>
            </a:r>
            <a:r>
              <a:rPr lang="en-US" altLang="zh-CN" sz="1600" dirty="0" smtClean="0">
                <a:solidFill>
                  <a:schemeClr val="tx1"/>
                </a:solidFill>
                <a:effectLst/>
              </a:rPr>
              <a:t>Wet</a:t>
            </a:r>
            <a:endParaRPr lang="en-US" altLang="ko-KR" sz="1600" dirty="0" smtClean="0">
              <a:solidFill>
                <a:schemeClr val="tx1"/>
              </a:solidFill>
              <a:effectLst/>
            </a:endParaRPr>
          </a:p>
          <a:p>
            <a:pPr algn="l">
              <a:lnSpc>
                <a:spcPct val="150000"/>
              </a:lnSpc>
              <a:buFont typeface="Wingdings" pitchFamily="2" charset="2"/>
              <a:buChar char="l"/>
            </a:pPr>
            <a:r>
              <a:rPr lang="en-US" altLang="ko-KR" sz="1600" dirty="0" smtClean="0">
                <a:solidFill>
                  <a:schemeClr val="tx1"/>
                </a:solidFill>
                <a:effectLst/>
              </a:rPr>
              <a:t> </a:t>
            </a:r>
            <a:r>
              <a:rPr lang="en-US" altLang="zh-CN" sz="1600" dirty="0" smtClean="0">
                <a:solidFill>
                  <a:schemeClr val="tx1"/>
                </a:solidFill>
                <a:effectLst/>
              </a:rPr>
              <a:t>Dry</a:t>
            </a:r>
            <a:endParaRPr lang="en-US" altLang="ko-KR" sz="1600" dirty="0" smtClean="0">
              <a:solidFill>
                <a:schemeClr val="tx1"/>
              </a:solidFill>
              <a:effectLst/>
            </a:endParaRPr>
          </a:p>
          <a:p>
            <a:pPr algn="l">
              <a:lnSpc>
                <a:spcPct val="150000"/>
              </a:lnSpc>
              <a:buFont typeface="Wingdings" pitchFamily="2" charset="2"/>
              <a:buChar char="l"/>
            </a:pPr>
            <a:r>
              <a:rPr lang="en-US" altLang="ko-KR" sz="1600" dirty="0" smtClean="0">
                <a:solidFill>
                  <a:schemeClr val="tx1"/>
                </a:solidFill>
                <a:effectLst/>
              </a:rPr>
              <a:t> Wrinkles</a:t>
            </a:r>
          </a:p>
        </p:txBody>
      </p:sp>
      <p:sp>
        <p:nvSpPr>
          <p:cNvPr id="11" name="Rectangle 3"/>
          <p:cNvSpPr txBox="1">
            <a:spLocks noChangeArrowheads="1"/>
          </p:cNvSpPr>
          <p:nvPr/>
        </p:nvSpPr>
        <p:spPr bwMode="auto">
          <a:xfrm>
            <a:off x="3643306" y="1373926"/>
            <a:ext cx="1857388"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r>
              <a:rPr lang="en-US" altLang="ko-KR" sz="1600" dirty="0" smtClean="0">
                <a:solidFill>
                  <a:schemeClr val="tx1"/>
                </a:solidFill>
                <a:effectLst/>
              </a:rPr>
              <a:t>KEY WORDS</a:t>
            </a:r>
            <a:endParaRPr lang="en-US" altLang="ko-KR" sz="1600" dirty="0">
              <a:solidFill>
                <a:schemeClr val="tx1"/>
              </a:solidFill>
              <a:effectLst/>
            </a:endParaRPr>
          </a:p>
        </p:txBody>
      </p:sp>
      <p:cxnSp>
        <p:nvCxnSpPr>
          <p:cNvPr id="12" name="직선 연결선 11"/>
          <p:cNvCxnSpPr/>
          <p:nvPr/>
        </p:nvCxnSpPr>
        <p:spPr>
          <a:xfrm flipV="1">
            <a:off x="2714612" y="1731116"/>
            <a:ext cx="3786214" cy="1"/>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604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4"/>
          <p:cNvSpPr>
            <a:spLocks noGrp="1"/>
          </p:cNvSpPr>
          <p:nvPr>
            <p:ph type="body" sz="quarter" idx="10"/>
          </p:nvPr>
        </p:nvSpPr>
        <p:spPr>
          <a:xfrm flipH="1">
            <a:off x="2106486" y="2643758"/>
            <a:ext cx="5328592" cy="332399"/>
          </a:xfrm>
        </p:spPr>
        <p:txBody>
          <a:bodyPr/>
          <a:lstStyle/>
          <a:p>
            <a:r>
              <a:rPr lang="en-US" altLang="ko-KR" dirty="0" smtClean="0"/>
              <a:t>THEORETICAL ANALYSIS</a:t>
            </a:r>
            <a:endParaRPr lang="ko-KR" altLang="en-US" dirty="0"/>
          </a:p>
        </p:txBody>
      </p:sp>
      <p:sp>
        <p:nvSpPr>
          <p:cNvPr id="4" name="텍스트 개체 틀 6"/>
          <p:cNvSpPr>
            <a:spLocks noGrp="1"/>
          </p:cNvSpPr>
          <p:nvPr>
            <p:ph type="body" sz="quarter" idx="14"/>
          </p:nvPr>
        </p:nvSpPr>
        <p:spPr>
          <a:xfrm flipH="1">
            <a:off x="2106486" y="1451161"/>
            <a:ext cx="1656184" cy="830997"/>
          </a:xfrm>
        </p:spPr>
        <p:txBody>
          <a:bodyPr/>
          <a:lstStyle/>
          <a:p>
            <a:r>
              <a:rPr lang="en-US" altLang="ko-KR" sz="6000" dirty="0" smtClean="0">
                <a:ln w="31750">
                  <a:solidFill>
                    <a:srgbClr val="222D47"/>
                  </a:solidFill>
                </a:ln>
                <a:noFill/>
                <a:ea typeface="Tahoma" panose="020B0604030504040204" pitchFamily="34" charset="0"/>
              </a:rPr>
              <a:t>0</a:t>
            </a:r>
            <a:r>
              <a:rPr lang="en-US" altLang="zh-CN" sz="6000" dirty="0" smtClean="0">
                <a:ln w="31750">
                  <a:solidFill>
                    <a:srgbClr val="222D47"/>
                  </a:solidFill>
                </a:ln>
                <a:noFill/>
                <a:ea typeface="Tahoma" panose="020B0604030504040204" pitchFamily="34" charset="0"/>
              </a:rPr>
              <a:t>2</a:t>
            </a:r>
            <a:endParaRPr lang="ko-KR" altLang="en-US" sz="6000" dirty="0">
              <a:ln w="31750">
                <a:solidFill>
                  <a:srgbClr val="222D47"/>
                </a:solidFill>
              </a:ln>
              <a:noFill/>
              <a:ea typeface="Tahoma" panose="020B0604030504040204" pitchFamily="34" charset="0"/>
            </a:endParaRPr>
          </a:p>
        </p:txBody>
      </p:sp>
      <p:cxnSp>
        <p:nvCxnSpPr>
          <p:cNvPr id="6" name="직선 연결선 5"/>
          <p:cNvCxnSpPr/>
          <p:nvPr/>
        </p:nvCxnSpPr>
        <p:spPr>
          <a:xfrm>
            <a:off x="2106486" y="1399701"/>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106486" y="2540132"/>
            <a:ext cx="541461"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61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flipH="1">
            <a:off x="688369" y="242266"/>
            <a:ext cx="7767262" cy="276999"/>
          </a:xfrm>
        </p:spPr>
        <p:txBody>
          <a:bodyPr/>
          <a:lstStyle/>
          <a:p>
            <a:r>
              <a:rPr lang="en-US" altLang="ko-KR" dirty="0" smtClean="0"/>
              <a:t>Theoretical Analysis</a:t>
            </a:r>
            <a:endParaRPr lang="ko-KR" altLang="en-US" dirty="0"/>
          </a:p>
        </p:txBody>
      </p:sp>
      <p:sp>
        <p:nvSpPr>
          <p:cNvPr id="3" name="텍스트 개체 틀 2"/>
          <p:cNvSpPr>
            <a:spLocks noGrp="1"/>
          </p:cNvSpPr>
          <p:nvPr>
            <p:ph type="body" sz="quarter" idx="13"/>
          </p:nvPr>
        </p:nvSpPr>
        <p:spPr>
          <a:xfrm flipH="1">
            <a:off x="688369" y="578240"/>
            <a:ext cx="7767262" cy="166199"/>
          </a:xfrm>
        </p:spPr>
        <p:txBody>
          <a:bodyPr/>
          <a:lstStyle/>
          <a:p>
            <a:endParaRPr lang="ko-KR" altLang="en-US" dirty="0">
              <a:solidFill>
                <a:srgbClr val="FA4147"/>
              </a:solidFill>
            </a:endParaRPr>
          </a:p>
        </p:txBody>
      </p:sp>
      <p:cxnSp>
        <p:nvCxnSpPr>
          <p:cNvPr id="4" name="직선 연결선 3"/>
          <p:cNvCxnSpPr/>
          <p:nvPr/>
        </p:nvCxnSpPr>
        <p:spPr>
          <a:xfrm>
            <a:off x="4301270" y="143356"/>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468358" y="4843754"/>
            <a:ext cx="207284" cy="0"/>
          </a:xfrm>
          <a:prstGeom prst="line">
            <a:avLst/>
          </a:prstGeom>
          <a:ln>
            <a:solidFill>
              <a:srgbClr val="222D47"/>
            </a:solidFill>
          </a:ln>
        </p:spPr>
        <p:style>
          <a:lnRef idx="1">
            <a:schemeClr val="accent1"/>
          </a:lnRef>
          <a:fillRef idx="0">
            <a:schemeClr val="accent1"/>
          </a:fillRef>
          <a:effectRef idx="0">
            <a:schemeClr val="accent1"/>
          </a:effectRef>
          <a:fontRef idx="minor">
            <a:schemeClr val="tx1"/>
          </a:fontRef>
        </p:style>
      </p:cxnSp>
      <p:sp>
        <p:nvSpPr>
          <p:cNvPr id="6" name="슬라이드 번호 개체 틀 5"/>
          <p:cNvSpPr>
            <a:spLocks noGrp="1"/>
          </p:cNvSpPr>
          <p:nvPr>
            <p:ph type="sldNum" sz="quarter" idx="12"/>
          </p:nvPr>
        </p:nvSpPr>
        <p:spPr/>
        <p:txBody>
          <a:bodyPr/>
          <a:lstStyle/>
          <a:p>
            <a:fld id="{6D496982-6B67-48BF-BE88-CEE75E286A28}" type="slidenum">
              <a:rPr lang="ko-KR" altLang="en-US" smtClean="0"/>
              <a:pPr/>
              <a:t>7</a:t>
            </a:fld>
            <a:endParaRPr lang="ko-KR" altLang="en-US"/>
          </a:p>
        </p:txBody>
      </p:sp>
      <p:pic>
        <p:nvPicPr>
          <p:cNvPr id="8"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sp>
        <p:nvSpPr>
          <p:cNvPr id="10" name="Rectangle 3"/>
          <p:cNvSpPr txBox="1">
            <a:spLocks noChangeArrowheads="1"/>
          </p:cNvSpPr>
          <p:nvPr/>
        </p:nvSpPr>
        <p:spPr bwMode="auto">
          <a:xfrm>
            <a:off x="2630824" y="1795583"/>
            <a:ext cx="4089636" cy="2585323"/>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a:r>
              <a:rPr lang="en-US" altLang="zh-CN" sz="2400" b="0" dirty="0" smtClean="0">
                <a:solidFill>
                  <a:schemeClr val="tx1"/>
                </a:solidFill>
                <a:latin typeface="Tahoma" charset="0"/>
                <a:ea typeface="Tahoma" charset="0"/>
                <a:cs typeface="Tahoma" charset="0"/>
              </a:rPr>
              <a:t>The </a:t>
            </a:r>
            <a:r>
              <a:rPr lang="en-US" altLang="zh-CN" sz="2400" b="0" dirty="0">
                <a:solidFill>
                  <a:schemeClr val="tx1"/>
                </a:solidFill>
                <a:latin typeface="Tahoma" charset="0"/>
                <a:ea typeface="Tahoma" charset="0"/>
                <a:cs typeface="Tahoma" charset="0"/>
              </a:rPr>
              <a:t>paper is essentially an amorphous polymer.  Wetting it heavily opens the </a:t>
            </a:r>
            <a:r>
              <a:rPr lang="en-US" altLang="zh-CN" sz="2400" b="0" dirty="0" smtClean="0">
                <a:solidFill>
                  <a:schemeClr val="tx1"/>
                </a:solidFill>
                <a:latin typeface="Tahoma" charset="0"/>
                <a:ea typeface="Tahoma" charset="0"/>
                <a:cs typeface="Tahoma" charset="0"/>
              </a:rPr>
              <a:t>polymer      </a:t>
            </a:r>
            <a:r>
              <a:rPr lang="en-US" altLang="zh-CN" sz="2400" b="0" dirty="0">
                <a:solidFill>
                  <a:schemeClr val="tx1"/>
                </a:solidFill>
                <a:latin typeface="Tahoma" charset="0"/>
                <a:ea typeface="Tahoma" charset="0"/>
                <a:cs typeface="Tahoma" charset="0"/>
              </a:rPr>
              <a:t>structure by allowing water to penetrate the matrix of </a:t>
            </a:r>
            <a:r>
              <a:rPr lang="en-US" altLang="zh-CN" sz="2400" b="0" dirty="0" smtClean="0">
                <a:solidFill>
                  <a:schemeClr val="tx1"/>
                </a:solidFill>
                <a:latin typeface="Tahoma" charset="0"/>
                <a:ea typeface="Tahoma" charset="0"/>
                <a:cs typeface="Tahoma" charset="0"/>
              </a:rPr>
              <a:t>        hydrogen-bonded </a:t>
            </a:r>
            <a:r>
              <a:rPr lang="en-US" altLang="zh-CN" sz="2400" b="0" dirty="0">
                <a:solidFill>
                  <a:schemeClr val="tx1"/>
                </a:solidFill>
                <a:latin typeface="Tahoma" charset="0"/>
                <a:ea typeface="Tahoma" charset="0"/>
                <a:cs typeface="Tahoma" charset="0"/>
              </a:rPr>
              <a:t>vegetable </a:t>
            </a:r>
            <a:r>
              <a:rPr lang="en-US" altLang="zh-CN" sz="2400" b="0" dirty="0" smtClean="0">
                <a:solidFill>
                  <a:schemeClr val="tx1"/>
                </a:solidFill>
                <a:latin typeface="Tahoma" charset="0"/>
                <a:ea typeface="Tahoma" charset="0"/>
                <a:cs typeface="Tahoma" charset="0"/>
              </a:rPr>
              <a:t>   fibers </a:t>
            </a:r>
            <a:r>
              <a:rPr lang="en-US" altLang="zh-CN" sz="2400" b="0" dirty="0">
                <a:solidFill>
                  <a:schemeClr val="tx1"/>
                </a:solidFill>
                <a:latin typeface="Tahoma" charset="0"/>
                <a:ea typeface="Tahoma" charset="0"/>
                <a:cs typeface="Tahoma" charset="0"/>
              </a:rPr>
              <a:t>and separate them. </a:t>
            </a:r>
            <a:endParaRPr lang="en-US" altLang="ko-KR" sz="2400" b="0" dirty="0" smtClean="0">
              <a:solidFill>
                <a:schemeClr val="tx1"/>
              </a:solidFill>
              <a:effectLst/>
              <a:latin typeface="Tahoma" charset="0"/>
              <a:ea typeface="Tahoma" charset="0"/>
              <a:cs typeface="Tahoma" charset="0"/>
            </a:endParaRPr>
          </a:p>
        </p:txBody>
      </p:sp>
      <p:sp>
        <p:nvSpPr>
          <p:cNvPr id="11" name="Rectangle 3"/>
          <p:cNvSpPr txBox="1">
            <a:spLocks noChangeArrowheads="1"/>
          </p:cNvSpPr>
          <p:nvPr/>
        </p:nvSpPr>
        <p:spPr bwMode="auto">
          <a:xfrm>
            <a:off x="3643306" y="1428742"/>
            <a:ext cx="1857388" cy="246221"/>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r>
              <a:rPr lang="en-US" altLang="ko-KR" sz="1600" dirty="0" smtClean="0">
                <a:solidFill>
                  <a:schemeClr val="tx1"/>
                </a:solidFill>
                <a:effectLst/>
              </a:rPr>
              <a:t>BASIC THEORY</a:t>
            </a:r>
            <a:endParaRPr lang="en-US" altLang="ko-KR" sz="1600" dirty="0">
              <a:solidFill>
                <a:schemeClr val="tx1"/>
              </a:solidFill>
              <a:effectLst/>
            </a:endParaRPr>
          </a:p>
        </p:txBody>
      </p:sp>
      <p:cxnSp>
        <p:nvCxnSpPr>
          <p:cNvPr id="12" name="직선 연결선 11"/>
          <p:cNvCxnSpPr/>
          <p:nvPr/>
        </p:nvCxnSpPr>
        <p:spPr>
          <a:xfrm flipV="1">
            <a:off x="2714612" y="1785932"/>
            <a:ext cx="3786214" cy="1"/>
          </a:xfrm>
          <a:prstGeom prst="line">
            <a:avLst/>
          </a:prstGeom>
          <a:ln w="57150">
            <a:solidFill>
              <a:srgbClr val="222D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60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6D496982-6B67-48BF-BE88-CEE75E286A28}" type="slidenum">
              <a:rPr lang="ko-KR" altLang="en-US" smtClean="0"/>
              <a:pPr/>
              <a:t>8</a:t>
            </a:fld>
            <a:endParaRPr lang="ko-KR" altLang="en-US"/>
          </a:p>
        </p:txBody>
      </p:sp>
      <p:sp>
        <p:nvSpPr>
          <p:cNvPr id="3" name="文本占位符 2"/>
          <p:cNvSpPr>
            <a:spLocks noGrp="1"/>
          </p:cNvSpPr>
          <p:nvPr>
            <p:ph type="body" sz="quarter" idx="10"/>
          </p:nvPr>
        </p:nvSpPr>
        <p:spPr/>
        <p:txBody>
          <a:bodyPr/>
          <a:lstStyle/>
          <a:p>
            <a:r>
              <a:rPr kumimoji="1" lang="en-US" altLang="zh-CN" dirty="0" smtClean="0"/>
              <a:t>Theoretical Analysis</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pic>
        <p:nvPicPr>
          <p:cNvPr id="5"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987574"/>
            <a:ext cx="5628652" cy="3839826"/>
          </a:xfrm>
          <a:prstGeom prst="rect">
            <a:avLst/>
          </a:prstGeom>
        </p:spPr>
      </p:pic>
      <p:sp>
        <p:nvSpPr>
          <p:cNvPr id="6" name="矩形 5"/>
          <p:cNvSpPr/>
          <p:nvPr/>
        </p:nvSpPr>
        <p:spPr>
          <a:xfrm>
            <a:off x="2286000" y="1419622"/>
            <a:ext cx="4572000" cy="2677656"/>
          </a:xfrm>
          <a:prstGeom prst="rect">
            <a:avLst/>
          </a:prstGeom>
        </p:spPr>
        <p:txBody>
          <a:bodyPr>
            <a:spAutoFit/>
          </a:bodyPr>
          <a:lstStyle/>
          <a:p>
            <a:r>
              <a:rPr lang="en-US" altLang="zh-CN" dirty="0">
                <a:latin typeface="Tahoma" charset="0"/>
                <a:ea typeface="Tahoma" charset="0"/>
                <a:cs typeface="Tahoma" charset="0"/>
              </a:rPr>
              <a:t> </a:t>
            </a:r>
            <a:r>
              <a:rPr lang="en-US" altLang="zh-CN" sz="2400" dirty="0">
                <a:latin typeface="Tahoma" charset="0"/>
                <a:ea typeface="Tahoma" charset="0"/>
                <a:cs typeface="Tahoma" charset="0"/>
              </a:rPr>
              <a:t>This leads to a bunch of related phenomenon, such as </a:t>
            </a:r>
            <a:r>
              <a:rPr lang="en-US" altLang="zh-CN" sz="2400" dirty="0" smtClean="0">
                <a:latin typeface="Tahoma" charset="0"/>
                <a:ea typeface="Tahoma" charset="0"/>
                <a:cs typeface="Tahoma" charset="0"/>
              </a:rPr>
              <a:t>decreased </a:t>
            </a:r>
            <a:r>
              <a:rPr lang="en-US" altLang="zh-CN" sz="2400" dirty="0">
                <a:latin typeface="Tahoma" charset="0"/>
                <a:ea typeface="Tahoma" charset="0"/>
                <a:cs typeface="Tahoma" charset="0"/>
              </a:rPr>
              <a:t>wet strength, volume </a:t>
            </a:r>
            <a:r>
              <a:rPr lang="en-US" altLang="zh-CN" sz="2400" dirty="0" smtClean="0">
                <a:latin typeface="Tahoma" charset="0"/>
                <a:ea typeface="Tahoma" charset="0"/>
                <a:cs typeface="Tahoma" charset="0"/>
              </a:rPr>
              <a:t>expansion </a:t>
            </a:r>
            <a:r>
              <a:rPr lang="en-US" altLang="zh-CN" sz="2400" dirty="0">
                <a:latin typeface="Tahoma" charset="0"/>
                <a:ea typeface="Tahoma" charset="0"/>
                <a:cs typeface="Tahoma" charset="0"/>
              </a:rPr>
              <a:t>(from the expansion of the matrix) and a conformational </a:t>
            </a:r>
            <a:r>
              <a:rPr lang="en-US" altLang="zh-CN" sz="2400" dirty="0" smtClean="0">
                <a:latin typeface="Tahoma" charset="0"/>
                <a:ea typeface="Tahoma" charset="0"/>
                <a:cs typeface="Tahoma" charset="0"/>
              </a:rPr>
              <a:t>change </a:t>
            </a:r>
            <a:r>
              <a:rPr lang="en-US" altLang="zh-CN" sz="2400" dirty="0">
                <a:latin typeface="Tahoma" charset="0"/>
                <a:ea typeface="Tahoma" charset="0"/>
                <a:cs typeface="Tahoma" charset="0"/>
              </a:rPr>
              <a:t>that comes from </a:t>
            </a:r>
            <a:r>
              <a:rPr lang="en-US" altLang="zh-CN" sz="2400" dirty="0" smtClean="0">
                <a:latin typeface="Tahoma" charset="0"/>
                <a:ea typeface="Tahoma" charset="0"/>
                <a:cs typeface="Tahoma" charset="0"/>
              </a:rPr>
              <a:t>the impingement </a:t>
            </a:r>
            <a:r>
              <a:rPr lang="en-US" altLang="zh-CN" sz="2400" dirty="0">
                <a:latin typeface="Tahoma" charset="0"/>
                <a:ea typeface="Tahoma" charset="0"/>
                <a:cs typeface="Tahoma" charset="0"/>
              </a:rPr>
              <a:t>of water</a:t>
            </a:r>
            <a:r>
              <a:rPr lang="en-US" altLang="zh-CN" dirty="0">
                <a:latin typeface="Tahoma" charset="0"/>
                <a:ea typeface="Tahoma" charset="0"/>
                <a:cs typeface="Tahoma" charset="0"/>
              </a:rPr>
              <a:t>. </a:t>
            </a:r>
            <a:endParaRPr lang="en-US" altLang="ko-KR" dirty="0">
              <a:latin typeface="Tahoma" charset="0"/>
              <a:ea typeface="Tahoma" charset="0"/>
              <a:cs typeface="Tahoma" charset="0"/>
            </a:endParaRPr>
          </a:p>
        </p:txBody>
      </p:sp>
    </p:spTree>
    <p:extLst>
      <p:ext uri="{BB962C8B-B14F-4D97-AF65-F5344CB8AC3E}">
        <p14:creationId xmlns:p14="http://schemas.microsoft.com/office/powerpoint/2010/main" val="210967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7674" y="1147313"/>
            <a:ext cx="5628652" cy="3839826"/>
          </a:xfrm>
          <a:prstGeom prst="rect">
            <a:avLst/>
          </a:prstGeom>
        </p:spPr>
      </p:pic>
      <p:sp>
        <p:nvSpPr>
          <p:cNvPr id="2" name="幻灯片编号占位符 1"/>
          <p:cNvSpPr>
            <a:spLocks noGrp="1"/>
          </p:cNvSpPr>
          <p:nvPr>
            <p:ph type="sldNum" sz="quarter" idx="12"/>
          </p:nvPr>
        </p:nvSpPr>
        <p:spPr/>
        <p:txBody>
          <a:bodyPr/>
          <a:lstStyle/>
          <a:p>
            <a:fld id="{6D496982-6B67-48BF-BE88-CEE75E286A28}" type="slidenum">
              <a:rPr lang="ko-KR" altLang="en-US" smtClean="0"/>
              <a:pPr/>
              <a:t>9</a:t>
            </a:fld>
            <a:endParaRPr lang="ko-KR" altLang="en-US"/>
          </a:p>
        </p:txBody>
      </p:sp>
      <p:sp>
        <p:nvSpPr>
          <p:cNvPr id="3" name="文本占位符 2"/>
          <p:cNvSpPr>
            <a:spLocks noGrp="1"/>
          </p:cNvSpPr>
          <p:nvPr>
            <p:ph type="body" sz="quarter" idx="10"/>
          </p:nvPr>
        </p:nvSpPr>
        <p:spPr/>
        <p:txBody>
          <a:bodyPr/>
          <a:lstStyle/>
          <a:p>
            <a:r>
              <a:rPr kumimoji="1" lang="en-US" altLang="zh-CN" dirty="0" smtClean="0"/>
              <a:t>Theoretical Analysis</a:t>
            </a:r>
            <a:endParaRPr kumimoji="1" lang="zh-CN" altLang="en-US" dirty="0"/>
          </a:p>
        </p:txBody>
      </p:sp>
      <p:sp>
        <p:nvSpPr>
          <p:cNvPr id="4" name="文本占位符 3"/>
          <p:cNvSpPr>
            <a:spLocks noGrp="1"/>
          </p:cNvSpPr>
          <p:nvPr>
            <p:ph type="body" sz="quarter" idx="13"/>
          </p:nvPr>
        </p:nvSpPr>
        <p:spPr/>
        <p:txBody>
          <a:bodyPr/>
          <a:lstStyle/>
          <a:p>
            <a:endParaRPr kumimoji="1" lang="zh-CN" altLang="en-US"/>
          </a:p>
        </p:txBody>
      </p:sp>
      <p:sp>
        <p:nvSpPr>
          <p:cNvPr id="8" name="矩形 7"/>
          <p:cNvSpPr/>
          <p:nvPr/>
        </p:nvSpPr>
        <p:spPr>
          <a:xfrm>
            <a:off x="2286000" y="1556088"/>
            <a:ext cx="4572000" cy="2677656"/>
          </a:xfrm>
          <a:prstGeom prst="rect">
            <a:avLst/>
          </a:prstGeom>
        </p:spPr>
        <p:txBody>
          <a:bodyPr>
            <a:spAutoFit/>
          </a:bodyPr>
          <a:lstStyle/>
          <a:p>
            <a:r>
              <a:rPr lang="en-US" altLang="zh-CN" sz="2400" dirty="0">
                <a:latin typeface="Tahoma" charset="0"/>
                <a:ea typeface="Tahoma" charset="0"/>
                <a:cs typeface="Tahoma" charset="0"/>
              </a:rPr>
              <a:t>When paper is dried, this conformational change becomes locked in and usually results in </a:t>
            </a:r>
            <a:r>
              <a:rPr lang="en-US" altLang="zh-CN" sz="2400" dirty="0" smtClean="0">
                <a:latin typeface="Tahoma" charset="0"/>
                <a:ea typeface="Tahoma" charset="0"/>
                <a:cs typeface="Tahoma" charset="0"/>
              </a:rPr>
              <a:t>       wrinkles </a:t>
            </a:r>
            <a:r>
              <a:rPr lang="en-US" altLang="zh-CN" sz="2400" dirty="0">
                <a:latin typeface="Tahoma" charset="0"/>
                <a:ea typeface="Tahoma" charset="0"/>
                <a:cs typeface="Tahoma" charset="0"/>
              </a:rPr>
              <a:t>because that's a lower </a:t>
            </a:r>
            <a:r>
              <a:rPr lang="en-US" altLang="zh-CN" sz="2400" dirty="0" smtClean="0">
                <a:latin typeface="Tahoma" charset="0"/>
                <a:ea typeface="Tahoma" charset="0"/>
                <a:cs typeface="Tahoma" charset="0"/>
              </a:rPr>
              <a:t>        energy </a:t>
            </a:r>
            <a:r>
              <a:rPr lang="en-US" altLang="zh-CN" sz="2400" dirty="0">
                <a:latin typeface="Tahoma" charset="0"/>
                <a:ea typeface="Tahoma" charset="0"/>
                <a:cs typeface="Tahoma" charset="0"/>
              </a:rPr>
              <a:t>state than a completely </a:t>
            </a:r>
            <a:r>
              <a:rPr lang="en-US" altLang="zh-CN" sz="2400" dirty="0" smtClean="0">
                <a:latin typeface="Tahoma" charset="0"/>
                <a:ea typeface="Tahoma" charset="0"/>
                <a:cs typeface="Tahoma" charset="0"/>
              </a:rPr>
              <a:t>  flat </a:t>
            </a:r>
            <a:r>
              <a:rPr lang="en-US" altLang="zh-CN" sz="2400" dirty="0">
                <a:latin typeface="Tahoma" charset="0"/>
                <a:ea typeface="Tahoma" charset="0"/>
                <a:cs typeface="Tahoma" charset="0"/>
              </a:rPr>
              <a:t>sheet of paper. </a:t>
            </a:r>
          </a:p>
          <a:p>
            <a:pPr>
              <a:buFont typeface="Wingdings" pitchFamily="2" charset="2"/>
              <a:buChar char="p"/>
            </a:pPr>
            <a:endParaRPr lang="en-US" altLang="ko-KR" sz="2400" dirty="0">
              <a:latin typeface="Tahoma" charset="0"/>
              <a:ea typeface="Tahoma" charset="0"/>
              <a:cs typeface="Tahoma" charset="0"/>
            </a:endParaRPr>
          </a:p>
        </p:txBody>
      </p:sp>
    </p:spTree>
    <p:extLst>
      <p:ext uri="{BB962C8B-B14F-4D97-AF65-F5344CB8AC3E}">
        <p14:creationId xmlns:p14="http://schemas.microsoft.com/office/powerpoint/2010/main" val="121140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851a12fdce4dd3f9e72ffb430d6b981bd0d25b"/>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527</Words>
  <Application>Microsoft Macintosh PowerPoint</Application>
  <PresentationFormat>全屏显示(16:9)</PresentationFormat>
  <Paragraphs>85</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 Rounded MT Bold</vt:lpstr>
      <vt:lpstr>Malgun Gothic Semilight</vt:lpstr>
      <vt:lpstr>Tahoma</vt:lpstr>
      <vt:lpstr>Wingdings</vt:lpstr>
      <vt:lpstr>Yu Gothic UI Semibold</vt:lpstr>
      <vt:lpstr>宋体</vt:lpstr>
      <vt:lpstr>맑은 고딕</vt:lpstr>
      <vt:lpstr>Arial</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cp:lastModifiedBy>Microsoft Office 用户</cp:lastModifiedBy>
  <cp:revision>112</cp:revision>
  <dcterms:created xsi:type="dcterms:W3CDTF">2014-02-18T09:33:50Z</dcterms:created>
  <dcterms:modified xsi:type="dcterms:W3CDTF">2017-06-29T14:47:41Z</dcterms:modified>
  <cp:category>第一PPT模板网-WWW.1PPT.COM</cp:category>
</cp:coreProperties>
</file>