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9" r:id="rId2"/>
    <p:sldId id="263" r:id="rId3"/>
    <p:sldId id="300" r:id="rId4"/>
    <p:sldId id="323" r:id="rId5"/>
    <p:sldId id="324" r:id="rId6"/>
    <p:sldId id="325" r:id="rId7"/>
    <p:sldId id="326" r:id="rId8"/>
    <p:sldId id="343" r:id="rId9"/>
    <p:sldId id="327" r:id="rId10"/>
    <p:sldId id="328" r:id="rId11"/>
    <p:sldId id="329" r:id="rId12"/>
    <p:sldId id="338" r:id="rId13"/>
    <p:sldId id="340" r:id="rId14"/>
    <p:sldId id="339" r:id="rId15"/>
    <p:sldId id="330" r:id="rId16"/>
    <p:sldId id="341" r:id="rId17"/>
    <p:sldId id="333" r:id="rId18"/>
    <p:sldId id="342" r:id="rId19"/>
    <p:sldId id="334" r:id="rId20"/>
    <p:sldId id="332" r:id="rId21"/>
    <p:sldId id="347" r:id="rId22"/>
    <p:sldId id="348" r:id="rId23"/>
    <p:sldId id="346" r:id="rId24"/>
    <p:sldId id="345" r:id="rId25"/>
    <p:sldId id="344" r:id="rId26"/>
    <p:sldId id="335" r:id="rId27"/>
    <p:sldId id="337" r:id="rId28"/>
    <p:sldId id="336" r:id="rId29"/>
    <p:sldId id="322" r:id="rId30"/>
  </p:sldIdLst>
  <p:sldSz cx="9144000" cy="5143500" type="screen16x9"/>
  <p:notesSz cx="6858000" cy="9144000"/>
  <p:embeddedFontLst>
    <p:embeddedFont>
      <p:font typeface="Tahoma" pitchFamily="34" charset="0"/>
      <p:regular r:id="rId33"/>
      <p:bold r:id="rId34"/>
    </p:embeddedFont>
    <p:embeddedFont>
      <p:font typeface="맑은 고딕" pitchFamily="34" charset="-127"/>
      <p:regular r:id="rId35"/>
      <p:bold r:id="rId36"/>
    </p:embeddedFont>
    <p:embeddedFont>
      <p:font typeface="Arial Rounded MT Bold" pitchFamily="34" charset="0"/>
      <p:regular r:id="rId37"/>
    </p:embeddedFont>
    <p:embeddedFont>
      <p:font typeface="Goudy Old Style" pitchFamily="18" charset="0"/>
      <p:regular r:id="rId38"/>
      <p:bold r:id="rId39"/>
      <p:italic r:id="rId40"/>
    </p:embeddedFont>
    <p:embeddedFont>
      <p:font typeface="Wingdings 2" pitchFamily="18" charset="2"/>
      <p:regular r:id="rId41"/>
    </p:embeddedFont>
    <p:embeddedFont>
      <p:font typeface="Corbel" pitchFamily="34" charset="0"/>
      <p:regular r:id="rId42"/>
      <p:bold r:id="rId43"/>
      <p:italic r:id="rId44"/>
      <p:boldItalic r:id="rId45"/>
    </p:embeddedFont>
    <p:embeddedFont>
      <p:font typeface="Yu Mincho Demibold" pitchFamily="18" charset="-128"/>
      <p:bold r:id="rId46"/>
    </p:embeddedFont>
    <p:embeddedFont>
      <p:font typeface="Wingdings 3" pitchFamily="18" charset="2"/>
      <p:regular r:id="rId47"/>
    </p:embeddedFont>
    <p:embeddedFont>
      <p:font typeface="Consolas" pitchFamily="49" charset="0"/>
      <p:regular r:id="rId48"/>
      <p:bold r:id="rId49"/>
      <p:italic r:id="rId50"/>
      <p:boldItalic r:id="rId51"/>
    </p:embeddedFont>
    <p:embeddedFont>
      <p:font typeface="华文楷体" pitchFamily="2" charset="-122"/>
      <p:regular r:id="rId52"/>
    </p:embeddedFont>
    <p:embeddedFont>
      <p:font typeface="Calibri" pitchFamily="34" charset="0"/>
      <p:regular r:id="rId53"/>
      <p:bold r:id="rId54"/>
      <p:italic r:id="rId55"/>
      <p:boldItalic r:id="rId56"/>
    </p:embeddedFont>
  </p:embeddedFontLst>
  <p:custDataLst>
    <p:tags r:id="rId57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58">
          <p15:clr>
            <a:srgbClr val="A4A3A4"/>
          </p15:clr>
        </p15:guide>
        <p15:guide id="4" pos="5602">
          <p15:clr>
            <a:srgbClr val="A4A3A4"/>
          </p15:clr>
        </p15:guide>
        <p15:guide id="5" pos="34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5D00"/>
    <a:srgbClr val="FA4147"/>
    <a:srgbClr val="155193"/>
    <a:srgbClr val="FB8C2F"/>
    <a:srgbClr val="FF7021"/>
    <a:srgbClr val="B05408"/>
    <a:srgbClr val="5B8CC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5" autoAdjust="0"/>
    <p:restoredTop sz="99789" autoAdjust="0"/>
  </p:normalViewPr>
  <p:slideViewPr>
    <p:cSldViewPr>
      <p:cViewPr>
        <p:scale>
          <a:sx n="100" d="100"/>
          <a:sy n="100" d="100"/>
        </p:scale>
        <p:origin x="360" y="-60"/>
      </p:cViewPr>
      <p:guideLst>
        <p:guide orient="horz" pos="1620"/>
        <p:guide pos="2880"/>
        <p:guide pos="158"/>
        <p:guide pos="5602"/>
        <p:guide pos="3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5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98AA6-5827-40AE-9AAC-6E5EA34AAC9C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E4679-5EA5-4083-B2D9-784C35FBFD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CB773-35B0-4E20-AC78-3B098412549D}" type="datetimeFigureOut">
              <a:rPr lang="ko-KR" altLang="en-US" smtClean="0"/>
              <a:pPr/>
              <a:t>2017-06-30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967EE-9FC9-4A40-9F37-B0BEB7914B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9649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11C32-672A-47CA-8EFB-AB9415D8F73E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881FB-1334-4DC7-B50C-5E30E5B460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11C32-672A-47CA-8EFB-AB9415D8F73E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881FB-1334-4DC7-B50C-5E30E5B460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11C32-672A-47CA-8EFB-AB9415D8F73E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881FB-1334-4DC7-B50C-5E30E5B460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13183" y="340471"/>
            <a:ext cx="6917634" cy="4586804"/>
          </a:xfrm>
          <a:prstGeom prst="rect">
            <a:avLst/>
          </a:prstGeom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102910" y="2345003"/>
            <a:ext cx="4927908" cy="457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TITLE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3102910" y="2961879"/>
            <a:ext cx="4927908" cy="2561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0788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577470" cy="5143501"/>
          </a:xfrm>
          <a:prstGeom prst="rect">
            <a:avLst/>
          </a:prstGeom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112" y="883314"/>
            <a:ext cx="2123728" cy="642919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000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12" y="891706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  <a:endParaRPr lang="ko-KR" altLang="en-US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3779912" y="1851670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  <a:endParaRPr lang="ko-KR" altLang="en-US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3779912" y="2772708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03. CONTENTS TITLE</a:t>
            </a:r>
            <a:endParaRPr lang="ko-KR" altLang="en-US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4130013" y="1190997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01-1. CONTENTS SUB TITLE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4130013" y="1427303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01-2. CONTENTS SUB TITLE</a:t>
            </a:r>
            <a:endParaRPr lang="ko-KR" altLang="en-US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4130013" y="2141614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02-1. CONTENTS SUB TITLE</a:t>
            </a:r>
            <a:endParaRPr lang="ko-KR" altLang="en-US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4130013" y="2377920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02-2. CONTENTS SUB TITLE</a:t>
            </a:r>
            <a:endParaRPr lang="ko-KR" altLang="en-US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4130013" y="3063579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03-1. CONTENTS SUB TITLE</a:t>
            </a:r>
            <a:endParaRPr lang="ko-KR" altLang="en-US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4130013" y="3299885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03-2. CONTENTS SUB TITLE</a:t>
            </a:r>
            <a:endParaRPr lang="ko-KR" altLang="en-US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3779912" y="3717225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04. CONTENTS TITLE</a:t>
            </a:r>
            <a:endParaRPr lang="ko-KR" altLang="en-US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4130013" y="4008096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04-1. CONTENTS SUB TITLE</a:t>
            </a:r>
            <a:endParaRPr lang="ko-KR" altLang="en-US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4130013" y="4244402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04-2. CONTENTS SUB TITLE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4158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08113" y="0"/>
            <a:ext cx="8527774" cy="993914"/>
          </a:xfrm>
          <a:prstGeom prst="rect">
            <a:avLst/>
          </a:prstGeom>
        </p:spPr>
      </p:pic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505200" y="4834104"/>
            <a:ext cx="2133600" cy="259030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496982-6B67-48BF-BE88-CEE75E286A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688369" y="202510"/>
            <a:ext cx="77672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0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88369" y="558362"/>
            <a:ext cx="7767262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2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4158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600201" y="380615"/>
            <a:ext cx="5943600" cy="4238254"/>
          </a:xfrm>
          <a:prstGeom prst="rect">
            <a:avLst/>
          </a:prstGeom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650733" y="2015888"/>
            <a:ext cx="3842534" cy="63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93234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53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11C32-672A-47CA-8EFB-AB9415D8F73E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881FB-1334-4DC7-B50C-5E30E5B460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任意多边形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任意多边形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任意多边形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任意多边形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任意多边形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任意多边形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任意多边形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任意多边形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任意多边形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任意多边形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任意多边形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11C32-672A-47CA-8EFB-AB9415D8F73E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881FB-1334-4DC7-B50C-5E30E5B460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11C32-672A-47CA-8EFB-AB9415D8F73E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881FB-1334-4DC7-B50C-5E30E5B460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11C32-672A-47CA-8EFB-AB9415D8F73E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881FB-1334-4DC7-B50C-5E30E5B460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11C32-672A-47CA-8EFB-AB9415D8F73E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881FB-1334-4DC7-B50C-5E30E5B460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11C32-672A-47CA-8EFB-AB9415D8F73E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881FB-1334-4DC7-B50C-5E30E5B460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11C32-672A-47CA-8EFB-AB9415D8F73E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881FB-1334-4DC7-B50C-5E30E5B460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直接连接符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直接连接符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直接连接符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77000" y="41625"/>
            <a:ext cx="2133600" cy="273844"/>
          </a:xfrm>
        </p:spPr>
        <p:txBody>
          <a:bodyPr/>
          <a:lstStyle>
            <a:extLst/>
          </a:lstStyle>
          <a:p>
            <a:fld id="{DCC11C32-672A-47CA-8EFB-AB9415D8F73E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41625"/>
            <a:ext cx="5562600" cy="273844"/>
          </a:xfr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41625"/>
            <a:ext cx="457200" cy="273844"/>
          </a:xfrm>
        </p:spPr>
        <p:txBody>
          <a:bodyPr/>
          <a:lstStyle>
            <a:extLst/>
          </a:lstStyle>
          <a:p>
            <a:fld id="{A1E881FB-1334-4DC7-B50C-5E30E5B460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C11C32-672A-47CA-8EFB-AB9415D8F73E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1E881FB-1334-4DC7-B50C-5E30E5B460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8" name="그림 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1" r:id="rId14"/>
    <p:sldLayoutId id="2147483712" r:id="rId15"/>
    <p:sldLayoutId id="2147483659" r:id="rId1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lenovo\Desktop\&#40654;&#24320;&#31649;&#23454;&#39564;&#22768;&#38899;.m4a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Users\lenovo\Desktop\IYNT&#27604;&#36187;\&#35838;&#39064;10%20ppt\&#40654;&#24320;&#31649;&#23454;&#39564;&#24405;&#20687;.MO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174917" y="2316356"/>
            <a:ext cx="4637443" cy="457013"/>
          </a:xfrm>
        </p:spPr>
        <p:txBody>
          <a:bodyPr>
            <a:normAutofit fontScale="40000" lnSpcReduction="20000"/>
          </a:bodyPr>
          <a:lstStyle/>
          <a:p>
            <a:r>
              <a:rPr lang="en-US" altLang="zh-CN" sz="6500" dirty="0" smtClean="0">
                <a:solidFill>
                  <a:srgbClr val="FD5D00"/>
                </a:solidFill>
              </a:rPr>
              <a:t>10. </a:t>
            </a:r>
            <a:r>
              <a:rPr lang="en-US" altLang="zh-CN" sz="6500" dirty="0" err="1" smtClean="0">
                <a:solidFill>
                  <a:srgbClr val="FD5D00"/>
                </a:solidFill>
              </a:rPr>
              <a:t>Rijke’s</a:t>
            </a:r>
            <a:r>
              <a:rPr lang="en-US" altLang="zh-CN" sz="6500" dirty="0" smtClean="0">
                <a:solidFill>
                  <a:srgbClr val="FD5D00"/>
                </a:solidFill>
              </a:rPr>
              <a:t> Tube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2928927" y="2859782"/>
            <a:ext cx="4883434" cy="256136"/>
          </a:xfrm>
        </p:spPr>
        <p:txBody>
          <a:bodyPr>
            <a:noAutofit/>
          </a:bodyPr>
          <a:lstStyle/>
          <a:p>
            <a:r>
              <a:rPr lang="en-US" altLang="ko-KR" sz="2800" dirty="0" err="1" smtClean="0">
                <a:solidFill>
                  <a:srgbClr val="FA4147"/>
                </a:solidFill>
                <a:latin typeface="Arial Rounded MT Bold" pitchFamily="34" charset="0"/>
                <a:ea typeface="Yu Gothic UI Semibold" pitchFamily="34" charset="-128"/>
                <a:cs typeface="Malgun Gothic Semilight" pitchFamily="34" charset="-122"/>
              </a:rPr>
              <a:t>LaplaceWitches</a:t>
            </a:r>
            <a:endParaRPr lang="ko-KR" altLang="en-US" sz="2800" dirty="0">
              <a:solidFill>
                <a:srgbClr val="FA4147"/>
              </a:solidFill>
              <a:latin typeface="Arial Rounded MT Bold" pitchFamily="34" charset="0"/>
              <a:ea typeface="Malgun Gothic Semilight" pitchFamily="34" charset="-122"/>
              <a:cs typeface="Malgun Gothic Semilight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174918" y="3557715"/>
            <a:ext cx="4248472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Nanjing Foreign Language School</a:t>
            </a:r>
          </a:p>
          <a:p>
            <a:pPr eaLnBrk="1" hangingPunct="1"/>
            <a:r>
              <a:rPr kumimoji="0" lang="en-US" altLang="ko-KR" sz="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2017.6.29-2017.7.4</a:t>
            </a:r>
            <a:endParaRPr kumimoji="0" lang="en-US" altLang="ko-KR" sz="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286116" y="2285998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198066" y="3477412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44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276999"/>
          </a:xfrm>
        </p:spPr>
        <p:txBody>
          <a:bodyPr/>
          <a:lstStyle/>
          <a:p>
            <a:r>
              <a:rPr lang="en-US" altLang="ko-KR" sz="2000" dirty="0" smtClean="0">
                <a:solidFill>
                  <a:srgbClr val="FA4147"/>
                </a:solidFill>
              </a:rPr>
              <a:t>Physical   Theory</a:t>
            </a:r>
            <a:endParaRPr lang="ko-KR" altLang="en-US" sz="2000" dirty="0">
              <a:solidFill>
                <a:srgbClr val="FA4147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内容占位符 2"/>
          <p:cNvSpPr txBox="1">
            <a:spLocks/>
          </p:cNvSpPr>
          <p:nvPr/>
        </p:nvSpPr>
        <p:spPr>
          <a:xfrm>
            <a:off x="4857752" y="2143122"/>
            <a:ext cx="3829048" cy="2543185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285984" y="1214428"/>
            <a:ext cx="5100342" cy="313684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28860" y="171449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latinLnBrk="0">
              <a:spcBef>
                <a:spcPct val="20000"/>
              </a:spcBef>
              <a:buClr>
                <a:srgbClr val="E1F0FF"/>
              </a:buClr>
              <a:buSzPct val="60000"/>
              <a:buFont typeface="Wingdings 2"/>
              <a:buChar char=""/>
            </a:pPr>
            <a:r>
              <a:rPr lang="en-US" altLang="zh-CN" sz="2000" dirty="0" smtClean="0">
                <a:solidFill>
                  <a:schemeClr val="bg1"/>
                </a:solidFill>
                <a:latin typeface="Goudy Old Style"/>
              </a:rPr>
              <a:t>Theoretical reason</a:t>
            </a:r>
          </a:p>
        </p:txBody>
      </p:sp>
    </p:spTree>
    <p:extLst>
      <p:ext uri="{BB962C8B-B14F-4D97-AF65-F5344CB8AC3E}">
        <p14:creationId xmlns=""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276999"/>
          </a:xfrm>
        </p:spPr>
        <p:txBody>
          <a:bodyPr/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Experiment A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57674" y="1147313"/>
            <a:ext cx="6171912" cy="379589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500298" y="2143122"/>
            <a:ext cx="4929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0">
              <a:spcBef>
                <a:spcPct val="20000"/>
              </a:spcBef>
              <a:buClr>
                <a:srgbClr val="E1F0FF"/>
              </a:buClr>
              <a:buSzPct val="60000"/>
            </a:pPr>
            <a:r>
              <a:rPr lang="en-US" altLang="zh-CN" sz="2400" b="1" dirty="0" smtClean="0">
                <a:solidFill>
                  <a:schemeClr val="bg1"/>
                </a:solidFill>
                <a:latin typeface="Goudy Old Style"/>
              </a:rPr>
              <a:t>Control the </a:t>
            </a:r>
            <a:r>
              <a:rPr lang="en-US" altLang="zh-CN" sz="2400" b="1" dirty="0" smtClean="0">
                <a:solidFill>
                  <a:srgbClr val="00B050"/>
                </a:solidFill>
                <a:latin typeface="Goudy Old Style"/>
              </a:rPr>
              <a:t>temperature</a:t>
            </a:r>
            <a:r>
              <a:rPr lang="en-US" altLang="zh-CN" sz="2400" b="1" dirty="0" smtClean="0">
                <a:solidFill>
                  <a:schemeClr val="bg1"/>
                </a:solidFill>
                <a:latin typeface="Goudy Old Style"/>
              </a:rPr>
              <a:t> of the gauze.  (temperature, loudness and lasting time of the sound)</a:t>
            </a:r>
          </a:p>
        </p:txBody>
      </p:sp>
    </p:spTree>
    <p:extLst>
      <p:ext uri="{BB962C8B-B14F-4D97-AF65-F5344CB8AC3E}">
        <p14:creationId xmlns=""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 flipH="1">
            <a:off x="688369" y="202510"/>
            <a:ext cx="7767262" cy="276999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D5D00"/>
                </a:solidFill>
              </a:rPr>
              <a:t>Chart of the result of experiment A</a:t>
            </a:r>
            <a:endParaRPr lang="zh-CN" altLang="en-US" dirty="0">
              <a:solidFill>
                <a:srgbClr val="FD5D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 flipH="1">
            <a:off x="500034" y="1000114"/>
            <a:ext cx="7767262" cy="3786214"/>
          </a:xfrm>
        </p:spPr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42910" y="1142991"/>
          <a:ext cx="7500990" cy="3725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165"/>
                <a:gridCol w="1250165"/>
                <a:gridCol w="1250165"/>
                <a:gridCol w="1250165"/>
                <a:gridCol w="1250165"/>
                <a:gridCol w="1250165"/>
              </a:tblGrid>
              <a:tr h="56064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6160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Temperature of the gauze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700</a:t>
                      </a:r>
                      <a:endParaRPr lang="zh-CN" altLang="en-US" dirty="0"/>
                    </a:p>
                  </a:txBody>
                  <a:tcPr/>
                </a:tc>
              </a:tr>
              <a:tr h="1061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Producing sounds of(dB)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51</a:t>
                      </a:r>
                      <a:endParaRPr lang="zh-CN" altLang="en-US" dirty="0"/>
                    </a:p>
                  </a:txBody>
                  <a:tcPr/>
                </a:tc>
              </a:tr>
              <a:tr h="816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Lasting</a:t>
                      </a:r>
                      <a:r>
                        <a:rPr lang="en-US" altLang="zh-CN" baseline="0" dirty="0" smtClean="0"/>
                        <a:t> for (s)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D5D00"/>
                </a:solidFill>
              </a:rPr>
              <a:t>Experiment B </a:t>
            </a:r>
            <a:endParaRPr lang="zh-CN" altLang="en-US" dirty="0">
              <a:solidFill>
                <a:srgbClr val="FD5D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 flipH="1">
            <a:off x="285720" y="1071552"/>
            <a:ext cx="8643998" cy="3150093"/>
          </a:xfrm>
        </p:spPr>
        <p:txBody>
          <a:bodyPr/>
          <a:lstStyle/>
          <a:p>
            <a:pPr algn="l"/>
            <a:r>
              <a:rPr lang="en-US" sz="2800" b="0" dirty="0" smtClean="0"/>
              <a:t>Controlling the layers of gauzes.</a:t>
            </a:r>
            <a:endParaRPr lang="zh-CN" altLang="en-US" sz="2800" b="0" dirty="0" smtClean="0"/>
          </a:p>
          <a:p>
            <a:pPr algn="l"/>
            <a:r>
              <a:rPr lang="en-US" sz="2800" b="0" dirty="0" smtClean="0"/>
              <a:t>  (measure the temperature, the loudness and lasting time of the sound) </a:t>
            </a:r>
            <a:endParaRPr lang="zh-CN" altLang="en-US" sz="2800" b="0" dirty="0" smtClean="0"/>
          </a:p>
          <a:p>
            <a:pPr algn="l"/>
            <a:r>
              <a:rPr lang="en-US" sz="2800" b="0" dirty="0" smtClean="0"/>
              <a:t>  I heated layers(1,2,3,4) of gauzes into 670 degrees and put them in the same position of the gauze(1/4 from the bottom). Then I record the sound. Take notes of the lasting time and maximum sound.</a:t>
            </a:r>
            <a:endParaRPr lang="zh-CN" altLang="en-US" sz="2800" b="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D5D00"/>
                </a:solidFill>
              </a:rPr>
              <a:t>The result of Experiment B</a:t>
            </a:r>
            <a:endParaRPr lang="zh-CN" altLang="en-US" dirty="0">
              <a:solidFill>
                <a:srgbClr val="FD5D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 flipH="1">
            <a:off x="214282" y="1000114"/>
            <a:ext cx="8786874" cy="3786214"/>
          </a:xfrm>
        </p:spPr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00034" y="1214428"/>
          <a:ext cx="8286810" cy="342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135"/>
                <a:gridCol w="1381135"/>
                <a:gridCol w="1381135"/>
                <a:gridCol w="1381135"/>
                <a:gridCol w="1381135"/>
                <a:gridCol w="1381135"/>
              </a:tblGrid>
              <a:tr h="84841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6020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Layers of gauzes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6020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Lasting time</a:t>
                      </a:r>
                    </a:p>
                    <a:p>
                      <a:r>
                        <a:rPr lang="en-US" altLang="zh-CN" dirty="0" smtClean="0"/>
                        <a:t>(s)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6020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Loudest sound(dB)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276999"/>
          </a:xfrm>
        </p:spPr>
        <p:txBody>
          <a:bodyPr/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Different Layers of Gauzes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内容占位符 3" descr="C:\Users\chenw2\Desktop\四分之一处叠加加热层图片\离底部四分之一处叠加一层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90"/>
            <a:ext cx="642942" cy="3357585"/>
          </a:xfrm>
          <a:prstGeom prst="rect">
            <a:avLst/>
          </a:prstGeom>
          <a:noFill/>
        </p:spPr>
      </p:pic>
      <p:pic>
        <p:nvPicPr>
          <p:cNvPr id="10" name="图片 9" descr="C:\Users\chenw2\Desktop\四分之一处叠加加热层图片\离底部四分之一处叠加三层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142991"/>
            <a:ext cx="642942" cy="3357585"/>
          </a:xfrm>
          <a:prstGeom prst="rect">
            <a:avLst/>
          </a:prstGeom>
          <a:noFill/>
        </p:spPr>
      </p:pic>
      <p:pic>
        <p:nvPicPr>
          <p:cNvPr id="11" name="图片 10" descr="C:\Users\lenovo\Desktop\黎开管草稿\源图片\四分之一处叠加加热层图片\离底部四分之一处叠加二层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142990"/>
            <a:ext cx="6429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C:\Users\lenovo\Desktop\黎开管草稿\源图片\四分之一处叠加加热层图片\离底部四分之一处叠加四层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142990"/>
            <a:ext cx="6429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1"/>
          <p:cNvSpPr>
            <a:spLocks noChangeArrowheads="1"/>
          </p:cNvSpPr>
          <p:nvPr/>
        </p:nvSpPr>
        <p:spPr bwMode="gray">
          <a:xfrm>
            <a:off x="2214546" y="1142990"/>
            <a:ext cx="642942" cy="3357586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>
              <a:ea typeface="宋体" charset="-122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3571868" y="1142990"/>
            <a:ext cx="642942" cy="3357586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>
              <a:ea typeface="宋体" charset="-122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gray">
          <a:xfrm>
            <a:off x="5072066" y="1142990"/>
            <a:ext cx="642942" cy="3357586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>
              <a:ea typeface="宋体" charset="-122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gray">
          <a:xfrm>
            <a:off x="6500826" y="1142990"/>
            <a:ext cx="642942" cy="3357586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>
              <a:ea typeface="宋体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D5D00"/>
                </a:solidFill>
              </a:rPr>
              <a:t>Experiment  C</a:t>
            </a:r>
            <a:endParaRPr lang="zh-CN" altLang="en-US" dirty="0">
              <a:solidFill>
                <a:srgbClr val="FD5D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 flipH="1">
            <a:off x="214282" y="1071552"/>
            <a:ext cx="8572560" cy="2651495"/>
          </a:xfrm>
        </p:spPr>
        <p:txBody>
          <a:bodyPr/>
          <a:lstStyle/>
          <a:p>
            <a:endParaRPr lang="en-US" sz="3200" b="0" dirty="0" smtClean="0"/>
          </a:p>
          <a:p>
            <a:pPr algn="l"/>
            <a:r>
              <a:rPr lang="en-US" sz="3200" b="0" dirty="0" smtClean="0"/>
              <a:t>I put one layer of gauze in different positions to control the heating point of the tube. </a:t>
            </a:r>
            <a:endParaRPr lang="zh-CN" altLang="en-US" sz="3200" b="0" dirty="0" smtClean="0"/>
          </a:p>
          <a:p>
            <a:pPr algn="l"/>
            <a:r>
              <a:rPr lang="en-US" sz="3200" b="0" dirty="0" smtClean="0"/>
              <a:t>      (Record the heating point, the lasting time and loudness of the sound.)</a:t>
            </a:r>
            <a:endParaRPr lang="zh-CN" altLang="en-US" sz="3200" b="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276999"/>
          </a:xfrm>
        </p:spPr>
        <p:txBody>
          <a:bodyPr/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Gauzes in different positions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内容占位符 3" descr="C:\Users\chenw2\Desktop\加热层不同位置图片\离底部八分之四新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71934" y="1285866"/>
            <a:ext cx="857256" cy="3357586"/>
          </a:xfrm>
          <a:prstGeom prst="rect">
            <a:avLst/>
          </a:prstGeom>
          <a:noFill/>
        </p:spPr>
      </p:pic>
      <p:pic>
        <p:nvPicPr>
          <p:cNvPr id="9" name="图片 8" descr="C:\Users\chenw2\Desktop\加热层不同位置图片\离底部八分之六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85866"/>
            <a:ext cx="857256" cy="3357586"/>
          </a:xfrm>
          <a:prstGeom prst="rect">
            <a:avLst/>
          </a:prstGeom>
          <a:noFill/>
        </p:spPr>
      </p:pic>
      <p:pic>
        <p:nvPicPr>
          <p:cNvPr id="10" name="图片 9" descr="C:\Users\chenw2\Desktop\加热层不同位置图片\离底部八分之二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285866"/>
            <a:ext cx="857256" cy="3429024"/>
          </a:xfrm>
          <a:prstGeom prst="rect">
            <a:avLst/>
          </a:prstGeom>
          <a:noFill/>
        </p:spPr>
      </p:pic>
      <p:sp>
        <p:nvSpPr>
          <p:cNvPr id="11" name="AutoShape 11"/>
          <p:cNvSpPr>
            <a:spLocks noChangeArrowheads="1"/>
          </p:cNvSpPr>
          <p:nvPr/>
        </p:nvSpPr>
        <p:spPr bwMode="gray">
          <a:xfrm>
            <a:off x="2357422" y="1285866"/>
            <a:ext cx="857256" cy="3357586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>
              <a:ea typeface="宋体" charset="-122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gray">
          <a:xfrm>
            <a:off x="5715008" y="1285866"/>
            <a:ext cx="857256" cy="3357586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>
              <a:ea typeface="宋体" charset="-122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gray">
          <a:xfrm>
            <a:off x="4071934" y="1285866"/>
            <a:ext cx="857256" cy="3357586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>
              <a:ea typeface="宋体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D5D00"/>
                </a:solidFill>
              </a:rPr>
              <a:t>Looking for the best position</a:t>
            </a:r>
            <a:endParaRPr lang="zh-CN" altLang="en-US" dirty="0">
              <a:solidFill>
                <a:srgbClr val="FD5D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 flipH="1">
            <a:off x="357158" y="1142990"/>
            <a:ext cx="8501122" cy="2519664"/>
          </a:xfrm>
        </p:spPr>
        <p:txBody>
          <a:bodyPr/>
          <a:lstStyle/>
          <a:p>
            <a:pPr algn="l"/>
            <a:r>
              <a:rPr lang="en-US" sz="2400" b="0" dirty="0" smtClean="0"/>
              <a:t>I noticed that the position of the gauze in the tube is not critical as long as it is in the  lower half</a:t>
            </a:r>
          </a:p>
          <a:p>
            <a:pPr algn="l"/>
            <a:endParaRPr lang="en-US" altLang="zh-CN" sz="2400" b="0" dirty="0" smtClean="0"/>
          </a:p>
          <a:p>
            <a:pPr algn="l"/>
            <a:r>
              <a:rPr lang="en-US" sz="2400" b="0" dirty="0" smtClean="0"/>
              <a:t>When I placed the gauze midway between these two positions (one quarter of the way in</a:t>
            </a:r>
            <a:r>
              <a:rPr lang="zh-CN" altLang="en-US" sz="2400" b="0" dirty="0" smtClean="0"/>
              <a:t> </a:t>
            </a:r>
            <a:r>
              <a:rPr lang="en-US" sz="2400" b="0" dirty="0" smtClean="0"/>
              <a:t>from the bottom end) I came close to the optimal placement.</a:t>
            </a:r>
            <a:endParaRPr lang="zh-CN" altLang="en-US" sz="2400" b="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785786" y="500048"/>
            <a:ext cx="7767262" cy="276999"/>
          </a:xfrm>
        </p:spPr>
        <p:txBody>
          <a:bodyPr/>
          <a:lstStyle/>
          <a:p>
            <a:r>
              <a:rPr lang="en-US" altLang="ko-KR" sz="2000" dirty="0" smtClean="0">
                <a:solidFill>
                  <a:srgbClr val="FF0000"/>
                </a:solidFill>
              </a:rPr>
              <a:t>Analysis of the sound when the gauze is 1/4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52"/>
            <a:ext cx="80010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黎开管实验声音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3429006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9"/>
          <p:cNvSpPr>
            <a:spLocks noGrp="1"/>
          </p:cNvSpPr>
          <p:nvPr>
            <p:ph type="body" sz="quarter" idx="10"/>
          </p:nvPr>
        </p:nvSpPr>
        <p:spPr>
          <a:xfrm>
            <a:off x="214282" y="883314"/>
            <a:ext cx="2955739" cy="642919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2017 IYNT </a:t>
            </a:r>
          </a:p>
          <a:p>
            <a:r>
              <a:rPr lang="en-US" altLang="zh-CN" dirty="0" smtClean="0"/>
              <a:t>010 </a:t>
            </a:r>
            <a:r>
              <a:rPr lang="en-US" altLang="zh-CN" dirty="0" err="1" smtClean="0"/>
              <a:t>Rijke’s</a:t>
            </a:r>
            <a:r>
              <a:rPr lang="en-US" altLang="zh-CN" dirty="0" smtClean="0"/>
              <a:t> Tube</a:t>
            </a:r>
            <a:endParaRPr lang="ko-KR" altLang="en-US" dirty="0"/>
          </a:p>
        </p:txBody>
      </p:sp>
      <p:sp>
        <p:nvSpPr>
          <p:cNvPr id="3" name="텍스트 개체 틀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01. </a:t>
            </a:r>
            <a:r>
              <a:rPr kumimoji="1" lang="en-US" altLang="zh-CN" dirty="0" smtClean="0"/>
              <a:t>INITIAL THOUGHTS </a:t>
            </a:r>
            <a:endParaRPr lang="ko-KR" altLang="en-US" dirty="0"/>
          </a:p>
        </p:txBody>
      </p:sp>
      <p:sp>
        <p:nvSpPr>
          <p:cNvPr id="4" name="텍스트 개체 틀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02. </a:t>
            </a:r>
            <a:r>
              <a:rPr kumimoji="1" lang="en-US" altLang="zh-CN" dirty="0" smtClean="0"/>
              <a:t>THE EXPERIMENT</a:t>
            </a:r>
            <a:endParaRPr lang="ko-KR" altLang="en-US" dirty="0"/>
          </a:p>
        </p:txBody>
      </p:sp>
      <p:sp>
        <p:nvSpPr>
          <p:cNvPr id="6" name="텍스트 개체 틀 13"/>
          <p:cNvSpPr>
            <a:spLocks noGrp="1"/>
          </p:cNvSpPr>
          <p:nvPr>
            <p:ph type="body" sz="quarter" idx="14"/>
          </p:nvPr>
        </p:nvSpPr>
        <p:spPr>
          <a:xfrm>
            <a:off x="4143372" y="1357304"/>
            <a:ext cx="3954859" cy="309183"/>
          </a:xfrm>
        </p:spPr>
        <p:txBody>
          <a:bodyPr/>
          <a:lstStyle/>
          <a:p>
            <a:pPr marL="342900" indent="-342900"/>
            <a:r>
              <a:rPr kumimoji="1" lang="en-US" altLang="ko-KR" sz="1400" dirty="0" smtClean="0">
                <a:solidFill>
                  <a:srgbClr val="C00000"/>
                </a:solidFill>
              </a:rPr>
              <a:t>1.   Project Review</a:t>
            </a:r>
            <a:endParaRPr kumimoji="1" lang="ko-KR" alt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928794" y="1643056"/>
            <a:ext cx="1351589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eaLnBrk="1" hangingPunct="1">
              <a:spcBef>
                <a:spcPct val="20000"/>
              </a:spcBef>
            </a:pPr>
            <a:r>
              <a:rPr kumimoji="0" lang="en-US" altLang="ko-KR" sz="1200" dirty="0" err="1" smtClean="0">
                <a:solidFill>
                  <a:srgbClr val="FA4147"/>
                </a:solidFill>
                <a:latin typeface="Arial Rounded MT Bold" pitchFamily="34" charset="0"/>
                <a:ea typeface="Yu Gothic UI Semibold" pitchFamily="34" charset="-128"/>
                <a:cs typeface="Malgun Gothic Semilight" pitchFamily="34" charset="-122"/>
              </a:rPr>
              <a:t>LaplaceWitches</a:t>
            </a:r>
            <a:endParaRPr kumimoji="0" lang="ko-KR" altLang="en-US" sz="1200" dirty="0">
              <a:solidFill>
                <a:srgbClr val="FA4147"/>
              </a:solidFill>
              <a:latin typeface="Arial Rounded MT Bold" pitchFamily="34" charset="0"/>
              <a:ea typeface="Malgun Gothic Semilight" pitchFamily="34" charset="-122"/>
              <a:cs typeface="Malgun Gothic Semilight" pitchFamily="34" charset="-122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628560" y="823680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13"/>
          <p:cNvSpPr>
            <a:spLocks noGrp="1"/>
          </p:cNvSpPr>
          <p:nvPr>
            <p:ph type="body" sz="quarter" idx="14"/>
          </p:nvPr>
        </p:nvSpPr>
        <p:spPr>
          <a:xfrm>
            <a:off x="4143372" y="1643056"/>
            <a:ext cx="3954859" cy="309183"/>
          </a:xfrm>
        </p:spPr>
        <p:txBody>
          <a:bodyPr/>
          <a:lstStyle/>
          <a:p>
            <a:pPr marL="342900" indent="-342900"/>
            <a:r>
              <a:rPr kumimoji="1" lang="en-US" altLang="ko-KR" sz="1400" dirty="0" smtClean="0">
                <a:solidFill>
                  <a:srgbClr val="C00000"/>
                </a:solidFill>
              </a:rPr>
              <a:t>2.   Key  Words</a:t>
            </a:r>
            <a:endParaRPr kumimoji="1" lang="ko-KR" altLang="en-US" sz="1400" dirty="0" smtClean="0">
              <a:solidFill>
                <a:srgbClr val="C00000"/>
              </a:solidFill>
            </a:endParaRPr>
          </a:p>
          <a:p>
            <a:pPr marL="342900" indent="-342900"/>
            <a:endParaRPr kumimoji="1" lang="ko-KR" alt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15" name="텍스트 개체 틀 13"/>
          <p:cNvSpPr>
            <a:spLocks noGrp="1"/>
          </p:cNvSpPr>
          <p:nvPr>
            <p:ph type="body" sz="quarter" idx="14"/>
          </p:nvPr>
        </p:nvSpPr>
        <p:spPr>
          <a:xfrm>
            <a:off x="4143372" y="2500312"/>
            <a:ext cx="3954859" cy="309183"/>
          </a:xfrm>
        </p:spPr>
        <p:txBody>
          <a:bodyPr/>
          <a:lstStyle/>
          <a:p>
            <a:pPr marL="342900" indent="-342900"/>
            <a:r>
              <a:rPr kumimoji="1" lang="en-US" altLang="ko-KR" sz="1400" dirty="0" smtClean="0">
                <a:solidFill>
                  <a:srgbClr val="C00000"/>
                </a:solidFill>
              </a:rPr>
              <a:t>5.   </a:t>
            </a:r>
            <a:r>
              <a:rPr lang="en-US" altLang="ko-KR" sz="1400" dirty="0" smtClean="0">
                <a:solidFill>
                  <a:srgbClr val="C00000"/>
                </a:solidFill>
              </a:rPr>
              <a:t>Physical   Theory</a:t>
            </a:r>
            <a:endParaRPr lang="ko-KR" altLang="en-US" sz="1400" dirty="0" smtClean="0">
              <a:solidFill>
                <a:srgbClr val="C00000"/>
              </a:solidFill>
            </a:endParaRPr>
          </a:p>
          <a:p>
            <a:pPr marL="342900" indent="-342900"/>
            <a:endParaRPr kumimoji="1" lang="ko-KR" altLang="en-US" sz="1400" dirty="0" smtClean="0">
              <a:solidFill>
                <a:srgbClr val="C00000"/>
              </a:solidFill>
            </a:endParaRPr>
          </a:p>
          <a:p>
            <a:pPr marL="342900" indent="-342900"/>
            <a:endParaRPr kumimoji="1" lang="ko-KR" alt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16" name="텍스트 개체 틀 13"/>
          <p:cNvSpPr>
            <a:spLocks noGrp="1"/>
          </p:cNvSpPr>
          <p:nvPr>
            <p:ph type="body" sz="quarter" idx="14"/>
          </p:nvPr>
        </p:nvSpPr>
        <p:spPr>
          <a:xfrm>
            <a:off x="4143372" y="2214560"/>
            <a:ext cx="3811983" cy="380621"/>
          </a:xfrm>
        </p:spPr>
        <p:txBody>
          <a:bodyPr/>
          <a:lstStyle/>
          <a:p>
            <a:pPr marL="342900" indent="-342900"/>
            <a:r>
              <a:rPr kumimoji="1" lang="en-US" altLang="ko-KR" sz="1400" dirty="0" smtClean="0">
                <a:solidFill>
                  <a:srgbClr val="C00000"/>
                </a:solidFill>
              </a:rPr>
              <a:t>4.   </a:t>
            </a:r>
            <a:r>
              <a:rPr lang="en-US" altLang="ko-KR" sz="1400" dirty="0" smtClean="0">
                <a:solidFill>
                  <a:srgbClr val="C00000"/>
                </a:solidFill>
              </a:rPr>
              <a:t>Pre-experiment</a:t>
            </a:r>
            <a:endParaRPr lang="ko-KR" altLang="en-US" sz="1400" dirty="0" smtClean="0">
              <a:solidFill>
                <a:srgbClr val="C00000"/>
              </a:solidFill>
            </a:endParaRPr>
          </a:p>
          <a:p>
            <a:pPr marL="342900" indent="-342900"/>
            <a:endParaRPr kumimoji="1" lang="ko-KR" altLang="en-US" sz="1400" dirty="0" smtClean="0">
              <a:solidFill>
                <a:srgbClr val="C00000"/>
              </a:solidFill>
            </a:endParaRPr>
          </a:p>
          <a:p>
            <a:pPr marL="342900" indent="-342900"/>
            <a:endParaRPr kumimoji="1" lang="ko-KR" alt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17" name="텍스트 개체 틀 13"/>
          <p:cNvSpPr>
            <a:spLocks noGrp="1"/>
          </p:cNvSpPr>
          <p:nvPr>
            <p:ph type="body" sz="quarter" idx="14"/>
          </p:nvPr>
        </p:nvSpPr>
        <p:spPr>
          <a:xfrm>
            <a:off x="4143372" y="2786064"/>
            <a:ext cx="3811983" cy="357190"/>
          </a:xfrm>
        </p:spPr>
        <p:txBody>
          <a:bodyPr/>
          <a:lstStyle/>
          <a:p>
            <a:pPr marL="342900" indent="-342900"/>
            <a:r>
              <a:rPr kumimoji="1" lang="en-US" altLang="ko-KR" sz="1400" dirty="0" smtClean="0">
                <a:solidFill>
                  <a:srgbClr val="C00000"/>
                </a:solidFill>
              </a:rPr>
              <a:t>6.   </a:t>
            </a:r>
            <a:r>
              <a:rPr lang="en-US" altLang="zh-CN" sz="1400" dirty="0" smtClean="0">
                <a:solidFill>
                  <a:srgbClr val="C00000"/>
                </a:solidFill>
              </a:rPr>
              <a:t>Experiment ABCDE.</a:t>
            </a:r>
            <a:endParaRPr lang="ko-KR" altLang="en-US" sz="1400" dirty="0" smtClean="0">
              <a:solidFill>
                <a:srgbClr val="C00000"/>
              </a:solidFill>
            </a:endParaRPr>
          </a:p>
          <a:p>
            <a:pPr marL="342900" indent="-342900"/>
            <a:endParaRPr kumimoji="1" lang="ko-KR" altLang="en-US" sz="1400" dirty="0" smtClean="0">
              <a:solidFill>
                <a:srgbClr val="C00000"/>
              </a:solidFill>
            </a:endParaRPr>
          </a:p>
          <a:p>
            <a:pPr marL="342900" indent="-342900"/>
            <a:endParaRPr kumimoji="1" lang="ko-KR" alt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20" name="텍스트 개체 틀 13"/>
          <p:cNvSpPr>
            <a:spLocks noGrp="1"/>
          </p:cNvSpPr>
          <p:nvPr>
            <p:ph type="body" sz="quarter" idx="14"/>
          </p:nvPr>
        </p:nvSpPr>
        <p:spPr>
          <a:xfrm>
            <a:off x="4143372" y="1928808"/>
            <a:ext cx="3954859" cy="309183"/>
          </a:xfrm>
        </p:spPr>
        <p:txBody>
          <a:bodyPr/>
          <a:lstStyle/>
          <a:p>
            <a:pPr marL="342900" indent="-342900"/>
            <a:r>
              <a:rPr kumimoji="1" lang="en-US" altLang="ko-KR" sz="1400" dirty="0" smtClean="0">
                <a:solidFill>
                  <a:srgbClr val="C00000"/>
                </a:solidFill>
              </a:rPr>
              <a:t>3.   Analysis  of  the  Research</a:t>
            </a:r>
            <a:endParaRPr kumimoji="1" lang="ko-KR" altLang="en-US" sz="1400" dirty="0" smtClean="0">
              <a:solidFill>
                <a:srgbClr val="C00000"/>
              </a:solidFill>
            </a:endParaRPr>
          </a:p>
          <a:p>
            <a:pPr marL="342900" indent="-342900"/>
            <a:endParaRPr kumimoji="1" lang="ko-KR" altLang="en-US" sz="1400" dirty="0" smtClean="0">
              <a:solidFill>
                <a:srgbClr val="C00000"/>
              </a:solidFill>
            </a:endParaRPr>
          </a:p>
          <a:p>
            <a:pPr marL="342900" indent="-342900"/>
            <a:endParaRPr kumimoji="1" lang="ko-KR" alt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22" name="텍스트 개체 틀 13"/>
          <p:cNvSpPr>
            <a:spLocks noGrp="1"/>
          </p:cNvSpPr>
          <p:nvPr>
            <p:ph type="body" sz="quarter" idx="14"/>
          </p:nvPr>
        </p:nvSpPr>
        <p:spPr>
          <a:xfrm>
            <a:off x="4143372" y="3071816"/>
            <a:ext cx="3811983" cy="357190"/>
          </a:xfrm>
        </p:spPr>
        <p:txBody>
          <a:bodyPr/>
          <a:lstStyle/>
          <a:p>
            <a:pPr marL="342900" indent="-342900"/>
            <a:r>
              <a:rPr kumimoji="1" lang="en-US" altLang="ko-KR" sz="1400" dirty="0" smtClean="0">
                <a:solidFill>
                  <a:srgbClr val="C00000"/>
                </a:solidFill>
              </a:rPr>
              <a:t>7. Comparing, </a:t>
            </a:r>
            <a:r>
              <a:rPr kumimoji="1" lang="en-US" altLang="ko-KR" sz="1400" dirty="0" err="1" smtClean="0">
                <a:solidFill>
                  <a:srgbClr val="C00000"/>
                </a:solidFill>
              </a:rPr>
              <a:t>discusion</a:t>
            </a:r>
            <a:r>
              <a:rPr kumimoji="1" lang="en-US" altLang="ko-KR" sz="1400" dirty="0" smtClean="0">
                <a:solidFill>
                  <a:srgbClr val="C00000"/>
                </a:solidFill>
              </a:rPr>
              <a:t>, improving, references.</a:t>
            </a:r>
            <a:endParaRPr kumimoji="1" lang="ko-KR" altLang="en-US" sz="1400" dirty="0" smtClean="0">
              <a:solidFill>
                <a:srgbClr val="C00000"/>
              </a:solidFill>
            </a:endParaRPr>
          </a:p>
          <a:p>
            <a:pPr marL="342900" indent="-342900"/>
            <a:endParaRPr kumimoji="1" lang="ko-KR" altLang="en-US" sz="1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4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276999"/>
          </a:xfrm>
        </p:spPr>
        <p:txBody>
          <a:bodyPr/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The Image of ¼ sound producing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71552"/>
            <a:ext cx="6000792" cy="338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D5D00"/>
                </a:solidFill>
              </a:rPr>
              <a:t>Sound producing process</a:t>
            </a:r>
            <a:endParaRPr lang="zh-CN" altLang="en-US" dirty="0">
              <a:solidFill>
                <a:srgbClr val="FD5D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 flipH="1">
            <a:off x="285720" y="1142990"/>
            <a:ext cx="8429684" cy="35719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3" descr="C:\Users\lenovo\Desktop\Working_of_RijkeTub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785800"/>
            <a:ext cx="8572560" cy="43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D5D00"/>
                </a:solidFill>
              </a:rPr>
              <a:t>Upper half</a:t>
            </a:r>
            <a:endParaRPr lang="zh-CN" altLang="en-US" dirty="0">
              <a:solidFill>
                <a:srgbClr val="FD5D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 flipH="1">
            <a:off x="285720" y="1071552"/>
            <a:ext cx="8501122" cy="3643338"/>
          </a:xfrm>
        </p:spPr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42910" y="1071551"/>
          <a:ext cx="7858179" cy="371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97"/>
                <a:gridCol w="1122597"/>
                <a:gridCol w="1122597"/>
                <a:gridCol w="1122597"/>
                <a:gridCol w="1122597"/>
                <a:gridCol w="1122597"/>
                <a:gridCol w="1122597"/>
              </a:tblGrid>
              <a:tr h="82935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2670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Gauze position(from the bottom)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1/4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1/2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3/4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2935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Lasting time(s)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2935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Loudness(dB)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88369" y="202510"/>
            <a:ext cx="7767262" cy="387798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FD5D00"/>
                </a:solidFill>
              </a:rPr>
              <a:t>Experiment  D</a:t>
            </a:r>
            <a:endParaRPr lang="zh-CN" altLang="en-US" sz="2800" dirty="0">
              <a:solidFill>
                <a:srgbClr val="FD5D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 flipH="1">
            <a:off x="357158" y="1142990"/>
            <a:ext cx="8429684" cy="2374496"/>
          </a:xfrm>
        </p:spPr>
        <p:txBody>
          <a:bodyPr/>
          <a:lstStyle/>
          <a:p>
            <a:pPr algn="l"/>
            <a:r>
              <a:rPr lang="en-US" sz="2800" b="0" dirty="0" smtClean="0"/>
              <a:t>I controlled the temperature of air in the tube and put one layer of gauze heated to 670 degrees in the 1/4 position of the tube. </a:t>
            </a:r>
          </a:p>
          <a:p>
            <a:pPr algn="l"/>
            <a:r>
              <a:rPr lang="en-US" sz="2800" b="0" dirty="0" smtClean="0"/>
              <a:t>Measured the lasting time and the maximum loudness of the tube.</a:t>
            </a:r>
            <a:endParaRPr lang="zh-CN" altLang="en-US" sz="2800" b="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88369" y="202510"/>
            <a:ext cx="7767262" cy="387798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FD5D00"/>
                </a:solidFill>
              </a:rPr>
              <a:t>Result of Experiment D</a:t>
            </a:r>
            <a:endParaRPr lang="zh-CN" altLang="en-US" sz="2800" dirty="0">
              <a:solidFill>
                <a:srgbClr val="FD5D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 flipH="1">
            <a:off x="285720" y="1285866"/>
            <a:ext cx="8643998" cy="3357586"/>
          </a:xfrm>
        </p:spPr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57158" y="785800"/>
          <a:ext cx="8429680" cy="392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"/>
                <a:gridCol w="842968"/>
                <a:gridCol w="842968"/>
                <a:gridCol w="842968"/>
                <a:gridCol w="842968"/>
                <a:gridCol w="842968"/>
                <a:gridCol w="842968"/>
                <a:gridCol w="842968"/>
                <a:gridCol w="842968"/>
                <a:gridCol w="842968"/>
              </a:tblGrid>
              <a:tr h="75085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2084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Temperature inside(degrees)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6108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Lasting time(s)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5085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Loudness(dB)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88369" y="202510"/>
            <a:ext cx="7767262" cy="387798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FD5D00"/>
                </a:solidFill>
              </a:rPr>
              <a:t>Experiment    E</a:t>
            </a:r>
            <a:endParaRPr lang="zh-CN" altLang="en-US" sz="2800" dirty="0">
              <a:solidFill>
                <a:srgbClr val="FD5D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 flipH="1">
            <a:off x="428596" y="1142990"/>
            <a:ext cx="8429684" cy="2250360"/>
          </a:xfrm>
        </p:spPr>
        <p:txBody>
          <a:bodyPr/>
          <a:lstStyle/>
          <a:p>
            <a:pPr algn="l"/>
            <a:r>
              <a:rPr lang="en-US" sz="3600" b="0" dirty="0" smtClean="0">
                <a:latin typeface="Yu Mincho Demibold" pitchFamily="18" charset="-128"/>
                <a:ea typeface="Yu Mincho Demibold" pitchFamily="18" charset="-128"/>
              </a:rPr>
              <a:t>I used tubes made of copper, plastic and borosilicate glass. I repeated the experiment on each tube three times and got the same data.</a:t>
            </a:r>
            <a:endParaRPr lang="zh-CN" altLang="en-US" sz="3600" b="0" dirty="0" smtClean="0">
              <a:latin typeface="Yu Mincho Demibold" pitchFamily="18" charset="-128"/>
              <a:ea typeface="Yu Mincho Demibold" pitchFamily="18" charset="-128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276999"/>
          </a:xfrm>
        </p:spPr>
        <p:txBody>
          <a:bodyPr/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Comparing and Discussions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57674" y="1147313"/>
            <a:ext cx="6171912" cy="3795890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2285984" y="1571618"/>
            <a:ext cx="4857784" cy="2357454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F0FF"/>
              </a:buClr>
              <a:buSzPct val="60000"/>
              <a:buFont typeface="Wingdings 2"/>
              <a:buChar char="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宋体"/>
                <a:cs typeface="+mn-cs"/>
              </a:rPr>
              <a:t>Comparing with the theory: Well matched.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F0FF"/>
              </a:buClr>
              <a:buSzPct val="60000"/>
              <a:buFont typeface="Wingdings 2"/>
              <a:buChar char="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宋体"/>
                <a:cs typeface="+mn-cs"/>
              </a:rPr>
              <a:t>Things that might have influenced: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F0FF"/>
              </a:buClr>
              <a:buSzPct val="6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      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The temperature may not last long. </a:t>
            </a:r>
            <a:endParaRPr kumimoji="0" lang="zh-CN" alt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oudy Old Style"/>
              <a:ea typeface="宋体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F0FF"/>
              </a:buClr>
              <a:buSzPct val="60000"/>
              <a:buFont typeface="Wingdings 2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       The temperature of the environment may have slight effect. </a:t>
            </a:r>
            <a:endParaRPr kumimoji="0" lang="zh-CN" alt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oudy Old Style"/>
              <a:ea typeface="宋体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F0FF"/>
              </a:buClr>
              <a:buSzPct val="60000"/>
              <a:buFont typeface="Wingdings 2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       The air stream may have been effected by the gauze. </a:t>
            </a:r>
            <a:endParaRPr kumimoji="0" lang="zh-CN" alt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oudy Old Style"/>
              <a:ea typeface="宋体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F0FF"/>
              </a:buClr>
              <a:buSzPct val="60000"/>
              <a:buFont typeface="Wingdings 2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udy Old Style"/>
                <a:ea typeface="宋体"/>
                <a:cs typeface="+mn-cs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udy Old Style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276999"/>
          </a:xfrm>
        </p:spPr>
        <p:txBody>
          <a:bodyPr/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Further improving and exploring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57674" y="1147313"/>
            <a:ext cx="6171912" cy="3795890"/>
          </a:xfrm>
          <a:prstGeom prst="rect">
            <a:avLst/>
          </a:prstGeom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2357422" y="1643056"/>
            <a:ext cx="5143536" cy="271464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F0FF"/>
              </a:buClr>
              <a:buSzPct val="60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udy Old Style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7422" y="1571618"/>
            <a:ext cx="50006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D5D00"/>
                </a:solidFill>
              </a:rPr>
              <a:t>1 Use a highly developed electrical gauze. </a:t>
            </a:r>
          </a:p>
          <a:p>
            <a:r>
              <a:rPr lang="en-US" b="1" dirty="0" smtClean="0">
                <a:solidFill>
                  <a:srgbClr val="FD5D00"/>
                </a:solidFill>
              </a:rPr>
              <a:t>2  Controlling the temperature of the experiment room.</a:t>
            </a:r>
            <a:endParaRPr lang="zh-CN" altLang="en-US" b="1" dirty="0" smtClean="0">
              <a:solidFill>
                <a:srgbClr val="FD5D00"/>
              </a:solidFill>
            </a:endParaRPr>
          </a:p>
          <a:p>
            <a:r>
              <a:rPr lang="en-US" b="1" dirty="0" smtClean="0">
                <a:solidFill>
                  <a:srgbClr val="FD5D00"/>
                </a:solidFill>
              </a:rPr>
              <a:t> 3 Improving the size and shape of the gauze, make sure that it fits well with the edge of  the tube. </a:t>
            </a:r>
            <a:endParaRPr lang="zh-CN" altLang="en-US" b="1" dirty="0" smtClean="0">
              <a:solidFill>
                <a:srgbClr val="FD5D00"/>
              </a:solidFill>
            </a:endParaRPr>
          </a:p>
          <a:p>
            <a:r>
              <a:rPr lang="en-US" b="1" dirty="0" smtClean="0">
                <a:solidFill>
                  <a:srgbClr val="FD5D00"/>
                </a:solidFill>
              </a:rPr>
              <a:t>  4 Explore whether the leaning influences.</a:t>
            </a:r>
            <a:endParaRPr lang="zh-CN" altLang="en-US" b="1" dirty="0" smtClean="0">
              <a:solidFill>
                <a:srgbClr val="FD5D00"/>
              </a:solidFill>
            </a:endParaRPr>
          </a:p>
          <a:p>
            <a:r>
              <a:rPr lang="en-US" b="1" dirty="0" smtClean="0">
                <a:solidFill>
                  <a:srgbClr val="FD5D00"/>
                </a:solidFill>
              </a:rPr>
              <a:t>  5 Explore the material of the tube.</a:t>
            </a:r>
            <a:endParaRPr lang="zh-CN" altLang="en-US" b="1" dirty="0" smtClean="0">
              <a:solidFill>
                <a:srgbClr val="FD5D00"/>
              </a:solidFill>
            </a:endParaRPr>
          </a:p>
          <a:p>
            <a:r>
              <a:rPr lang="en-US" b="1" dirty="0" smtClean="0">
                <a:solidFill>
                  <a:srgbClr val="FD5D00"/>
                </a:solidFill>
              </a:rPr>
              <a:t> 6  Explore the size of the tube. </a:t>
            </a:r>
            <a:endParaRPr lang="zh-CN" altLang="en-US" b="1" dirty="0">
              <a:solidFill>
                <a:srgbClr val="FD5D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276999"/>
          </a:xfrm>
        </p:spPr>
        <p:txBody>
          <a:bodyPr/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References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85852" y="785800"/>
            <a:ext cx="7286676" cy="4357699"/>
          </a:xfrm>
          <a:prstGeom prst="rect">
            <a:avLst/>
          </a:prstGeom>
        </p:spPr>
      </p:pic>
      <p:sp>
        <p:nvSpPr>
          <p:cNvPr id="14" name="内容占位符 2"/>
          <p:cNvSpPr txBox="1">
            <a:spLocks/>
          </p:cNvSpPr>
          <p:nvPr/>
        </p:nvSpPr>
        <p:spPr>
          <a:xfrm>
            <a:off x="1571604" y="1142990"/>
            <a:ext cx="6543692" cy="3429024"/>
          </a:xfrm>
          <a:prstGeom prst="rect">
            <a:avLst/>
          </a:prstGeom>
        </p:spPr>
        <p:txBody>
          <a:bodyPr vert="horz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F0FF"/>
              </a:buClr>
              <a:buSzPct val="60000"/>
              <a:buFont typeface="Wingdings 2"/>
              <a:buChar char="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Pieter L.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Rijke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(1859) “On the vibration of the air in a tube open at both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endsAnnalen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der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Physik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und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Chemie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, </a:t>
            </a:r>
            <a:endParaRPr kumimoji="0" lang="zh-CN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udy Old Style"/>
              <a:ea typeface="宋体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F0FF"/>
              </a:buClr>
              <a:buSzPct val="60000"/>
              <a:buFont typeface="Wingdings 2"/>
              <a:buChar char="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John Wm.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Strutt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(Lord Rayleigh) (1879) “Acoustical observations,” Philosophical Magazine, 5th series, vol. 7, pages 149-162.</a:t>
            </a:r>
            <a:endParaRPr kumimoji="0" lang="zh-CN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udy Old Style"/>
              <a:ea typeface="宋体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F0FF"/>
              </a:buClr>
              <a:buSzPct val="60000"/>
              <a:buFont typeface="Wingdings 2"/>
              <a:buChar char="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      P.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Riess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(1860)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Annalen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der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Physik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und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Chemie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, series 2, vol. 109, pages 145-147 </a:t>
            </a:r>
            <a:endParaRPr kumimoji="0" lang="zh-CN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udy Old Style"/>
              <a:ea typeface="宋体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F0FF"/>
              </a:buClr>
              <a:buSzPct val="60000"/>
              <a:buFont typeface="Wingdings 2"/>
              <a:buChar char="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Lord Rayleigh mentions the discoveries of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Bosscha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and of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Riess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in: John Wm.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Strutt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(Baron Rayleigh), The Theory of Sound, 2nd ed. [London: Macmillan, 1896], vol. 2, pages 233-234.</a:t>
            </a:r>
            <a:endParaRPr kumimoji="0" lang="zh-CN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udy Old Style"/>
              <a:ea typeface="宋体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F0FF"/>
              </a:buClr>
              <a:buSzPct val="60000"/>
              <a:buFont typeface="Wingdings 2"/>
              <a:buChar char="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John Wm.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Strutt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(Lord Rayleigh) (18 July 1878) “The explanation of certain acoustical phenomena,” Nature, vol. 18, pages 319-321. See also: John Wm.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Strutt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 (Baron Rayleigh), The Theory of Sound, 2nd ed. (London: Macmillan, 1896), vol. 2, pages 231-234.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 </a:t>
            </a:r>
            <a:endParaRPr kumimoji="0" lang="zh-CN" altLang="en-US" sz="31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udy Old Style"/>
              <a:ea typeface="宋体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F0FF"/>
              </a:buClr>
              <a:buSzPct val="60000"/>
              <a:buFont typeface="Wingdings 2"/>
              <a:buChar char="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udy Old Style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6"/>
          <p:cNvSpPr>
            <a:spLocks noGrp="1"/>
          </p:cNvSpPr>
          <p:nvPr>
            <p:ph type="body" sz="quarter" idx="10"/>
          </p:nvPr>
        </p:nvSpPr>
        <p:spPr>
          <a:xfrm>
            <a:off x="2817698" y="2323474"/>
            <a:ext cx="3842534" cy="455600"/>
          </a:xfrm>
        </p:spPr>
        <p:txBody>
          <a:bodyPr/>
          <a:lstStyle/>
          <a:p>
            <a:r>
              <a:rPr lang="en-US" altLang="ko-KR" sz="2400" smtClean="0"/>
              <a:t>THANK YOU</a:t>
            </a:r>
            <a:endParaRPr lang="ko-KR" altLang="en-US" sz="2400"/>
          </a:p>
        </p:txBody>
      </p:sp>
      <p:cxnSp>
        <p:nvCxnSpPr>
          <p:cNvPr id="4" name="직선 연결선 3"/>
          <p:cNvCxnSpPr/>
          <p:nvPr/>
        </p:nvCxnSpPr>
        <p:spPr>
          <a:xfrm>
            <a:off x="4468235" y="2262175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79512" y="458797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1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276999"/>
          </a:xfrm>
        </p:spPr>
        <p:txBody>
          <a:bodyPr/>
          <a:lstStyle/>
          <a:p>
            <a:r>
              <a:rPr kumimoji="1" lang="en-US" altLang="ko-KR" sz="2000" dirty="0" smtClean="0">
                <a:solidFill>
                  <a:srgbClr val="C00000"/>
                </a:solidFill>
              </a:rPr>
              <a:t>Project Review</a:t>
            </a:r>
            <a:endParaRPr kumimoji="1" lang="ko-KR" altLang="en-US" sz="2000" dirty="0">
              <a:solidFill>
                <a:srgbClr val="C00000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14480" y="1147313"/>
            <a:ext cx="5857916" cy="401549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428860" y="1928808"/>
            <a:ext cx="4357718" cy="359073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800" b="0" dirty="0" smtClean="0">
                <a:solidFill>
                  <a:schemeClr val="tx1"/>
                </a:solidFill>
                <a:effectLst/>
              </a:rPr>
              <a:t>Build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0430" y="1428742"/>
            <a:ext cx="2143140" cy="246221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en-US" altLang="ko-KR" sz="1600" dirty="0" smtClean="0">
                <a:solidFill>
                  <a:schemeClr val="tx1"/>
                </a:solidFill>
                <a:effectLst/>
              </a:rPr>
              <a:t>TORNADO MACHINE</a:t>
            </a:r>
            <a:endParaRPr lang="en-US" altLang="ko-KR" sz="16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2714612" y="1785932"/>
            <a:ext cx="3786214" cy="1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2"/>
          <p:cNvSpPr txBox="1">
            <a:spLocks/>
          </p:cNvSpPr>
          <p:nvPr/>
        </p:nvSpPr>
        <p:spPr>
          <a:xfrm>
            <a:off x="1785918" y="1857370"/>
            <a:ext cx="5572164" cy="157163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F0FF"/>
              </a:buClr>
              <a:buSzPct val="60000"/>
              <a:buFont typeface="Wingdings 2"/>
              <a:buChar char="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if air inside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a vertical cylindrical tube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open at both ends is heated, the tube produces sounds. Study this effect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udy Old Style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276999"/>
          </a:xfrm>
        </p:spPr>
        <p:txBody>
          <a:bodyPr/>
          <a:lstStyle/>
          <a:p>
            <a:r>
              <a:rPr kumimoji="1" lang="en-US" altLang="ko-KR" sz="2000" dirty="0" smtClean="0">
                <a:solidFill>
                  <a:srgbClr val="C00000"/>
                </a:solidFill>
              </a:rPr>
              <a:t>Key  Words</a:t>
            </a:r>
            <a:endParaRPr kumimoji="1" lang="ko-KR" altLang="en-US" sz="2000" dirty="0">
              <a:solidFill>
                <a:srgbClr val="C00000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928794" y="1147313"/>
            <a:ext cx="5695630" cy="3996187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428860" y="1928808"/>
            <a:ext cx="4357718" cy="359073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800" b="0" dirty="0" smtClean="0">
                <a:solidFill>
                  <a:schemeClr val="tx1"/>
                </a:solidFill>
                <a:effectLst/>
              </a:rPr>
              <a:t>Build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0430" y="1428742"/>
            <a:ext cx="2143140" cy="246221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en-US" altLang="ko-KR" sz="1600" dirty="0" smtClean="0">
                <a:solidFill>
                  <a:schemeClr val="tx1"/>
                </a:solidFill>
                <a:effectLst/>
              </a:rPr>
              <a:t>TORNADO MACHINE</a:t>
            </a:r>
            <a:endParaRPr lang="en-US" altLang="ko-KR" sz="16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2714612" y="1785932"/>
            <a:ext cx="3786214" cy="1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286000" y="2110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 smtClean="0">
              <a:solidFill>
                <a:schemeClr val="bg1"/>
              </a:solidFill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2714612" y="1857370"/>
            <a:ext cx="3829048" cy="2543185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cylindrical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at both ends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42910" y="571486"/>
            <a:ext cx="7767262" cy="276999"/>
          </a:xfrm>
        </p:spPr>
        <p:txBody>
          <a:bodyPr/>
          <a:lstStyle/>
          <a:p>
            <a:r>
              <a:rPr kumimoji="1" lang="en-US" altLang="ko-KR" sz="2000" dirty="0" smtClean="0">
                <a:solidFill>
                  <a:srgbClr val="C00000"/>
                </a:solidFill>
              </a:rPr>
              <a:t>Analysis  of  the  Research</a:t>
            </a:r>
            <a:endParaRPr kumimoji="1" lang="ko-KR" altLang="en-US" sz="2000" dirty="0">
              <a:solidFill>
                <a:srgbClr val="C00000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14480" y="1142990"/>
            <a:ext cx="6314788" cy="349614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428860" y="1928808"/>
            <a:ext cx="4143404" cy="369332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algn="l" latinLnBrk="0">
              <a:spcBef>
                <a:spcPts val="0"/>
              </a:spcBef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Goudy Old Style"/>
                <a:ea typeface="宋体"/>
                <a:cs typeface="+mn-cs"/>
              </a:rPr>
              <a:t>Attention</a:t>
            </a:r>
            <a:endParaRPr lang="zh-CN" sz="2400" dirty="0" smtClean="0">
              <a:solidFill>
                <a:schemeClr val="accent1">
                  <a:lumMod val="75000"/>
                </a:schemeClr>
              </a:solidFill>
              <a:effectLst/>
              <a:latin typeface="Goudy Old Style"/>
              <a:ea typeface="宋体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0430" y="1428742"/>
            <a:ext cx="2143140" cy="246221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en-US" altLang="ko-KR" sz="1600" dirty="0" smtClean="0">
                <a:solidFill>
                  <a:schemeClr val="tx1"/>
                </a:solidFill>
                <a:effectLst/>
              </a:rPr>
              <a:t>TORNADO MACHINE</a:t>
            </a:r>
            <a:endParaRPr lang="en-US" altLang="ko-KR" sz="16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2714612" y="1785932"/>
            <a:ext cx="3786214" cy="1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500298" y="23574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D5D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D5D00"/>
                </a:solidFill>
              </a:rPr>
              <a:t>The heating temperature of the gauze.</a:t>
            </a:r>
            <a:endParaRPr lang="zh-CN" altLang="en-US" dirty="0" smtClean="0">
              <a:solidFill>
                <a:srgbClr val="FD5D00"/>
              </a:solidFill>
            </a:endParaRPr>
          </a:p>
          <a:p>
            <a:r>
              <a:rPr lang="en-US" dirty="0" smtClean="0">
                <a:solidFill>
                  <a:srgbClr val="FD5D00"/>
                </a:solidFill>
              </a:rPr>
              <a:t>2.The layers of the gauze.</a:t>
            </a:r>
            <a:endParaRPr lang="zh-CN" altLang="en-US" dirty="0" smtClean="0">
              <a:solidFill>
                <a:srgbClr val="FD5D00"/>
              </a:solidFill>
            </a:endParaRPr>
          </a:p>
          <a:p>
            <a:r>
              <a:rPr lang="en-US" dirty="0" smtClean="0">
                <a:solidFill>
                  <a:srgbClr val="FD5D00"/>
                </a:solidFill>
              </a:rPr>
              <a:t>3.The heating point of the tube</a:t>
            </a:r>
            <a:endParaRPr lang="zh-CN" altLang="en-US" dirty="0" smtClean="0">
              <a:solidFill>
                <a:srgbClr val="FD5D00"/>
              </a:solidFill>
            </a:endParaRPr>
          </a:p>
          <a:p>
            <a:r>
              <a:rPr lang="en-US" dirty="0" smtClean="0">
                <a:solidFill>
                  <a:srgbClr val="FD5D00"/>
                </a:solidFill>
              </a:rPr>
              <a:t>4.The temperature of air in the tube.</a:t>
            </a:r>
            <a:endParaRPr lang="zh-CN" altLang="en-US" dirty="0" smtClean="0">
              <a:solidFill>
                <a:srgbClr val="FD5D00"/>
              </a:solidFill>
            </a:endParaRPr>
          </a:p>
          <a:p>
            <a:r>
              <a:rPr lang="en-US" dirty="0" smtClean="0">
                <a:solidFill>
                  <a:srgbClr val="FD5D00"/>
                </a:solidFill>
              </a:rPr>
              <a:t>5.The material of the tube.</a:t>
            </a:r>
            <a:endParaRPr lang="zh-CN" altLang="en-US" dirty="0">
              <a:solidFill>
                <a:srgbClr val="FD5D00"/>
              </a:solidFill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2714612" y="1857370"/>
            <a:ext cx="3829048" cy="2543185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108" y="2285998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US" altLang="zh-CN" dirty="0" smtClean="0"/>
              <a:t>1</a:t>
            </a:r>
            <a:r>
              <a:rPr lang="en-US" sz="2800" b="1" dirty="0" smtClean="0">
                <a:solidFill>
                  <a:prstClr val="black"/>
                </a:solidFill>
                <a:latin typeface="Goudy Old Style"/>
              </a:rPr>
              <a:t> 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43108" y="2786064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zh-CN" dirty="0" smtClean="0"/>
              <a:t>1</a:t>
            </a:r>
            <a:r>
              <a:rPr lang="en-US" sz="2800" b="1" dirty="0" smtClean="0">
                <a:solidFill>
                  <a:prstClr val="black"/>
                </a:solidFill>
                <a:latin typeface="Goudy Old Style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276999"/>
          </a:xfrm>
        </p:spPr>
        <p:txBody>
          <a:bodyPr/>
          <a:lstStyle/>
          <a:p>
            <a:r>
              <a:rPr lang="en-US" altLang="ko-KR" sz="2000" dirty="0" smtClean="0">
                <a:solidFill>
                  <a:srgbClr val="FA4147"/>
                </a:solidFill>
              </a:rPr>
              <a:t>Pre-experiment</a:t>
            </a:r>
            <a:endParaRPr lang="ko-KR" altLang="en-US" sz="2000" dirty="0">
              <a:solidFill>
                <a:srgbClr val="FA4147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14480" y="1142990"/>
            <a:ext cx="6500858" cy="3786214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0430" y="1428742"/>
            <a:ext cx="2143140" cy="246221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en-US" altLang="ko-KR" sz="1600" dirty="0" smtClean="0">
                <a:solidFill>
                  <a:schemeClr val="tx1"/>
                </a:solidFill>
                <a:effectLst/>
              </a:rPr>
              <a:t>TORNADO MACHINE</a:t>
            </a:r>
            <a:endParaRPr lang="en-US" altLang="ko-KR" sz="16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2714612" y="1785932"/>
            <a:ext cx="3786214" cy="1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内容占位符 2"/>
          <p:cNvSpPr txBox="1">
            <a:spLocks/>
          </p:cNvSpPr>
          <p:nvPr/>
        </p:nvSpPr>
        <p:spPr>
          <a:xfrm>
            <a:off x="2714612" y="1857370"/>
            <a:ext cx="3829048" cy="2543185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84" y="1785932"/>
            <a:ext cx="5429288" cy="278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latinLnBrk="0">
              <a:spcBef>
                <a:spcPct val="20000"/>
              </a:spcBef>
              <a:buClr>
                <a:srgbClr val="E1F0FF"/>
              </a:buClr>
              <a:buSzPct val="60000"/>
            </a:pPr>
            <a:r>
              <a:rPr lang="en-US" altLang="zh-CN" sz="2800" b="1" dirty="0" smtClean="0">
                <a:solidFill>
                  <a:srgbClr val="00B050"/>
                </a:solidFill>
                <a:latin typeface="Goudy Old Style"/>
              </a:rPr>
              <a:t>Equipments</a:t>
            </a:r>
          </a:p>
          <a:p>
            <a:r>
              <a:rPr lang="en-US" sz="1600" dirty="0" smtClean="0">
                <a:solidFill>
                  <a:srgbClr val="FD5D00"/>
                </a:solidFill>
                <a:latin typeface="Goudy Old Style"/>
              </a:rPr>
              <a:t> </a:t>
            </a:r>
            <a:r>
              <a:rPr lang="en-US" sz="1600" dirty="0" smtClean="0">
                <a:solidFill>
                  <a:srgbClr val="FD5D00"/>
                </a:solidFill>
              </a:rPr>
              <a:t>1 Vertical </a:t>
            </a:r>
            <a:r>
              <a:rPr lang="en-US" sz="1600" dirty="0" err="1" smtClean="0">
                <a:solidFill>
                  <a:srgbClr val="FD5D00"/>
                </a:solidFill>
              </a:rPr>
              <a:t>tubeTubes</a:t>
            </a:r>
            <a:r>
              <a:rPr lang="en-US" sz="1600" dirty="0" smtClean="0">
                <a:solidFill>
                  <a:srgbClr val="FD5D00"/>
                </a:solidFill>
              </a:rPr>
              <a:t> made of borosilicate, plastic and copper which are 80CM in length, 12.4cm in outer diameter, 12.00cm of inner diameter</a:t>
            </a:r>
            <a:r>
              <a:rPr lang="zh-CN" altLang="en-US" sz="1600" dirty="0" smtClean="0">
                <a:solidFill>
                  <a:srgbClr val="FD5D00"/>
                </a:solidFill>
              </a:rPr>
              <a:t>， </a:t>
            </a:r>
          </a:p>
          <a:p>
            <a:r>
              <a:rPr lang="en-US" sz="1600" dirty="0" smtClean="0">
                <a:solidFill>
                  <a:srgbClr val="FD5D00"/>
                </a:solidFill>
              </a:rPr>
              <a:t>2 Gauze</a:t>
            </a:r>
            <a:r>
              <a:rPr lang="zh-CN" altLang="en-US" sz="1600" dirty="0" smtClean="0">
                <a:solidFill>
                  <a:srgbClr val="FD5D00"/>
                </a:solidFill>
              </a:rPr>
              <a:t>：</a:t>
            </a:r>
            <a:r>
              <a:rPr lang="en-US" sz="1600" dirty="0" smtClean="0">
                <a:solidFill>
                  <a:srgbClr val="FD5D00"/>
                </a:solidFill>
              </a:rPr>
              <a:t>One role of copper wire of 1meter in length, which weighed 130 grams. 5 roles of copper wire of 1 meter in length, which weighed 50 grams. </a:t>
            </a:r>
            <a:endParaRPr lang="zh-CN" altLang="en-US" sz="1600" dirty="0" smtClean="0">
              <a:solidFill>
                <a:srgbClr val="FD5D00"/>
              </a:solidFill>
            </a:endParaRPr>
          </a:p>
          <a:p>
            <a:r>
              <a:rPr lang="en-US" sz="1600" dirty="0" smtClean="0">
                <a:solidFill>
                  <a:srgbClr val="FD5D00"/>
                </a:solidFill>
              </a:rPr>
              <a:t>3 An electric heater. A long ruler.</a:t>
            </a:r>
            <a:endParaRPr lang="zh-CN" altLang="en-US" sz="1600" dirty="0" smtClean="0">
              <a:solidFill>
                <a:srgbClr val="FD5D00"/>
              </a:solidFill>
            </a:endParaRPr>
          </a:p>
          <a:p>
            <a:r>
              <a:rPr lang="en-US" sz="1600" dirty="0" smtClean="0">
                <a:solidFill>
                  <a:srgbClr val="FD5D00"/>
                </a:solidFill>
              </a:rPr>
              <a:t>4 Computer soft-wear to analyze the sound wave. </a:t>
            </a:r>
            <a:endParaRPr lang="zh-CN" altLang="en-US" sz="1600" dirty="0" smtClean="0">
              <a:solidFill>
                <a:srgbClr val="FD5D00"/>
              </a:solidFill>
            </a:endParaRPr>
          </a:p>
          <a:p>
            <a:pPr marL="342900" lvl="0" indent="-342900" latinLnBrk="0">
              <a:spcBef>
                <a:spcPct val="20000"/>
              </a:spcBef>
              <a:buClr>
                <a:srgbClr val="E1F0FF"/>
              </a:buClr>
              <a:buSzPct val="60000"/>
            </a:pPr>
            <a:endParaRPr lang="zh-CN" altLang="en-US" sz="1600" dirty="0" smtClean="0">
              <a:solidFill>
                <a:srgbClr val="FD5D00"/>
              </a:solidFill>
              <a:latin typeface="Goudy Old Styl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276999"/>
          </a:xfrm>
        </p:spPr>
        <p:txBody>
          <a:bodyPr/>
          <a:lstStyle/>
          <a:p>
            <a:r>
              <a:rPr lang="en-US" altLang="ko-KR" sz="2000" dirty="0" smtClean="0">
                <a:solidFill>
                  <a:srgbClr val="FA4147"/>
                </a:solidFill>
              </a:rPr>
              <a:t>Pre-experiment</a:t>
            </a:r>
            <a:endParaRPr lang="ko-KR" altLang="en-US" sz="2000" dirty="0">
              <a:solidFill>
                <a:srgbClr val="FA4147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内容占位符 2"/>
          <p:cNvSpPr txBox="1">
            <a:spLocks/>
          </p:cNvSpPr>
          <p:nvPr/>
        </p:nvSpPr>
        <p:spPr>
          <a:xfrm>
            <a:off x="4857752" y="2143122"/>
            <a:ext cx="3829048" cy="2543185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7356" y="100011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latinLnBrk="0">
              <a:spcBef>
                <a:spcPct val="20000"/>
              </a:spcBef>
              <a:buClr>
                <a:srgbClr val="E1F0FF"/>
              </a:buClr>
              <a:buSzPct val="60000"/>
            </a:pPr>
            <a:r>
              <a:rPr lang="en-US" altLang="zh-CN" sz="2800" b="1" dirty="0" smtClean="0">
                <a:solidFill>
                  <a:srgbClr val="00B050"/>
                </a:solidFill>
                <a:latin typeface="Goudy Old Style"/>
              </a:rPr>
              <a:t>Equipments</a:t>
            </a:r>
          </a:p>
        </p:txBody>
      </p:sp>
      <p:pic>
        <p:nvPicPr>
          <p:cNvPr id="13" name="内容占位符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6"/>
            <a:ext cx="7858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C:\Users\chenw2\Desktop\加热盘图片\加热盘一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786064"/>
            <a:ext cx="1714512" cy="1571636"/>
          </a:xfrm>
          <a:prstGeom prst="rect">
            <a:avLst/>
          </a:prstGeom>
          <a:noFill/>
        </p:spPr>
      </p:pic>
      <p:pic>
        <p:nvPicPr>
          <p:cNvPr id="15" name="图片 14" descr="IMG_20170529_1506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14626"/>
            <a:ext cx="2000264" cy="157163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6" name="图片 15" descr="C:\Users\chenw2\Desktop\加热盘图片\加热器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714626"/>
            <a:ext cx="1571636" cy="1643074"/>
          </a:xfrm>
          <a:prstGeom prst="rect">
            <a:avLst/>
          </a:prstGeom>
          <a:noFill/>
        </p:spPr>
      </p:pic>
      <p:sp>
        <p:nvSpPr>
          <p:cNvPr id="19" name="AutoShape 11"/>
          <p:cNvSpPr>
            <a:spLocks noChangeArrowheads="1"/>
          </p:cNvSpPr>
          <p:nvPr/>
        </p:nvSpPr>
        <p:spPr bwMode="gray">
          <a:xfrm>
            <a:off x="2714612" y="2786064"/>
            <a:ext cx="1714512" cy="1571636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>
              <a:ea typeface="宋体" charset="-122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gray">
          <a:xfrm>
            <a:off x="4572000" y="2714626"/>
            <a:ext cx="2000264" cy="1587012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>
              <a:ea typeface="宋体" charset="-122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gray">
          <a:xfrm>
            <a:off x="6858016" y="2714626"/>
            <a:ext cx="1571636" cy="1643074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>
              <a:ea typeface="宋体" charset="-122"/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1643043" y="1285866"/>
            <a:ext cx="785817" cy="3500462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>
              <a:ea typeface="宋体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D5D00"/>
                </a:solidFill>
              </a:rPr>
              <a:t>Experiment Video</a:t>
            </a:r>
            <a:endParaRPr lang="zh-CN" altLang="en-US" dirty="0">
              <a:solidFill>
                <a:srgbClr val="FD5D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 flipH="1">
            <a:off x="285720" y="1071552"/>
            <a:ext cx="8429684" cy="364333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黎开管实验录像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00430" y="1071552"/>
            <a:ext cx="2000264" cy="3500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6999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88369" y="578240"/>
            <a:ext cx="7767262" cy="276999"/>
          </a:xfrm>
        </p:spPr>
        <p:txBody>
          <a:bodyPr/>
          <a:lstStyle/>
          <a:p>
            <a:r>
              <a:rPr lang="en-US" altLang="ko-KR" sz="2000" dirty="0" smtClean="0">
                <a:solidFill>
                  <a:srgbClr val="FA4147"/>
                </a:solidFill>
              </a:rPr>
              <a:t>Physical   Theory</a:t>
            </a:r>
            <a:endParaRPr lang="ko-KR" altLang="en-US" sz="2000" dirty="0">
              <a:solidFill>
                <a:srgbClr val="FA4147"/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内容占位符 2"/>
          <p:cNvSpPr txBox="1">
            <a:spLocks/>
          </p:cNvSpPr>
          <p:nvPr/>
        </p:nvSpPr>
        <p:spPr>
          <a:xfrm>
            <a:off x="4857752" y="2143122"/>
            <a:ext cx="3829048" cy="2543185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内容占位符 3" descr="C:\Users\lenovo\Desktop\Working_of_RijkeTub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8662" y="1142990"/>
            <a:ext cx="7929619" cy="342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51a12fdce4dd3f9e72ffb430d6b981bd0d25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穿越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穿越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1067</Words>
  <Application>Microsoft Macintosh PowerPoint</Application>
  <PresentationFormat>全屏显示(16:9)</PresentationFormat>
  <Paragraphs>228</Paragraphs>
  <Slides>29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Arial</vt:lpstr>
      <vt:lpstr>宋体</vt:lpstr>
      <vt:lpstr>Tahoma</vt:lpstr>
      <vt:lpstr>맑은 고딕</vt:lpstr>
      <vt:lpstr>Wingdings</vt:lpstr>
      <vt:lpstr>Arial Rounded MT Bold</vt:lpstr>
      <vt:lpstr>Yu Gothic UI Semibold</vt:lpstr>
      <vt:lpstr>Malgun Gothic Semilight</vt:lpstr>
      <vt:lpstr>Goudy Old Style</vt:lpstr>
      <vt:lpstr>Wingdings 2</vt:lpstr>
      <vt:lpstr>Corbel</vt:lpstr>
      <vt:lpstr>Yu Mincho Demibold</vt:lpstr>
      <vt:lpstr>Wingdings 3</vt:lpstr>
      <vt:lpstr>Consolas</vt:lpstr>
      <vt:lpstr>华文楷体</vt:lpstr>
      <vt:lpstr>Calibri</vt:lpstr>
      <vt:lpstr>穿越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cp:lastModifiedBy>lenovo</cp:lastModifiedBy>
  <cp:revision>159</cp:revision>
  <dcterms:created xsi:type="dcterms:W3CDTF">2014-02-18T09:33:50Z</dcterms:created>
  <dcterms:modified xsi:type="dcterms:W3CDTF">2017-06-30T10:01:20Z</dcterms:modified>
  <cp:category>第一PPT模板网-WWW.1PPT.COM</cp:category>
</cp:coreProperties>
</file>