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3"/>
    <p:sldId id="263" r:id="rId4"/>
    <p:sldId id="260" r:id="rId5"/>
    <p:sldId id="300" r:id="rId6"/>
    <p:sldId id="377" r:id="rId7"/>
    <p:sldId id="301" r:id="rId8"/>
    <p:sldId id="408" r:id="rId9"/>
    <p:sldId id="360" r:id="rId10"/>
    <p:sldId id="361" r:id="rId11"/>
    <p:sldId id="412" r:id="rId12"/>
    <p:sldId id="297" r:id="rId13"/>
    <p:sldId id="354" r:id="rId14"/>
    <p:sldId id="410" r:id="rId15"/>
    <p:sldId id="373" r:id="rId16"/>
    <p:sldId id="299" r:id="rId17"/>
    <p:sldId id="319" r:id="rId18"/>
    <p:sldId id="32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147"/>
    <a:srgbClr val="155193"/>
    <a:srgbClr val="FB8C2F"/>
    <a:srgbClr val="FD5D00"/>
    <a:srgbClr val="FF7021"/>
    <a:srgbClr val="B05408"/>
    <a:srgbClr val="5B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8"/>
    <p:restoredTop sz="95714" autoAdjust="0"/>
  </p:normalViewPr>
  <p:slideViewPr>
    <p:cSldViewPr>
      <p:cViewPr>
        <p:scale>
          <a:sx n="139" d="100"/>
          <a:sy n="139" d="100"/>
        </p:scale>
        <p:origin x="144" y="160"/>
      </p:cViewPr>
      <p:guideLst>
        <p:guide orient="horz" pos="1620"/>
        <p:guide pos="2880"/>
        <p:guide pos="158"/>
        <p:guide pos="5602"/>
        <p:guide pos="3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B773-35B0-4E20-AC78-3B098412549D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67EE-9FC9-4A40-9F37-B0BEB7914B3F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113183" y="340471"/>
            <a:ext cx="6917634" cy="458680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102910" y="2345003"/>
            <a:ext cx="4927908" cy="457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3102910" y="2961879"/>
            <a:ext cx="4927908" cy="2561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8577470" cy="51435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112" y="883314"/>
            <a:ext cx="2123728" cy="642919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000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91706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779912" y="1851670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2" y="2772708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0013" y="1190997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0013" y="1427303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0013" y="2141614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0013" y="2377920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0013" y="3063579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4130013" y="3299885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3779912" y="3717225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130013" y="4008096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4130013" y="4244402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04-2. CONTENTS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03852" y="208887"/>
            <a:ext cx="7136296" cy="48683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698491" flipV="1">
            <a:off x="6615190" y="1428844"/>
            <a:ext cx="950100" cy="3552890"/>
          </a:xfrm>
          <a:prstGeom prst="rect">
            <a:avLst/>
          </a:prstGeom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194334" y="2667293"/>
            <a:ext cx="501943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194334" y="3108905"/>
            <a:ext cx="501943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194334" y="1520521"/>
            <a:ext cx="1560094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08113" y="0"/>
            <a:ext cx="8527774" cy="993914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834104"/>
            <a:ext cx="2133600" cy="25903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88369" y="202510"/>
            <a:ext cx="77672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0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88369" y="558362"/>
            <a:ext cx="7767262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2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600201" y="380615"/>
            <a:ext cx="5943600" cy="423825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650733" y="2015888"/>
            <a:ext cx="3842534" cy="63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7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microsoft.com/office/2007/relationships/media" Target="file:///C:\Users\lenovo\Desktop\QQ&#35270;&#39057;20170702164225.mp4" TargetMode="External"/><Relationship Id="rId1" Type="http://schemas.openxmlformats.org/officeDocument/2006/relationships/video" Target="file:///C:\Users\lenovo\Desktop\QQ&#35270;&#39057;20170702164225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174917" y="2316356"/>
            <a:ext cx="4637443" cy="457013"/>
          </a:xfrm>
        </p:spPr>
        <p:txBody>
          <a:bodyPr/>
          <a:lstStyle/>
          <a:p>
            <a:r>
              <a:rPr lang="en-US" altLang="zh-CN" dirty="0" smtClean="0"/>
              <a:t> 23. ROTATING LIGHT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3174917" y="2859782"/>
            <a:ext cx="4637443" cy="25613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A4147"/>
                </a:solidFill>
                <a:latin typeface="Arial Rounded MT Bold" pitchFamily="34" charset="0"/>
                <a:ea typeface="Yu Gothic UI Semibold" panose="020B0700000000000000" pitchFamily="34" charset="-128"/>
                <a:cs typeface="Malgun Gothic Semilight" panose="020B0502040204020203" pitchFamily="34" charset="-122"/>
              </a:rPr>
              <a:t>Laplace Witches</a:t>
            </a:r>
            <a:endParaRPr lang="ko-KR" altLang="en-US" dirty="0">
              <a:solidFill>
                <a:srgbClr val="FA4147"/>
              </a:solidFill>
              <a:latin typeface="Arial Rounded MT Bold" pitchFamily="34" charset="0"/>
              <a:ea typeface="Malgun Gothic Semilight" panose="020B0502040204020203" pitchFamily="34" charset="-122"/>
              <a:cs typeface="Malgun Gothic Semilight" panose="020B0502040204020203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74918" y="3557715"/>
            <a:ext cx="424847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Nanjing Foreign Language School</a:t>
            </a:r>
            <a:endParaRPr kumimoji="0" lang="en-US" altLang="ko-KR" sz="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kumimoji="0" lang="en-US" altLang="ko-KR" sz="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2017.6.29-2017.7.4</a:t>
            </a:r>
            <a:endParaRPr kumimoji="0" lang="en-US" altLang="ko-KR" sz="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198066" y="2265061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198066" y="3477412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 flipH="1">
            <a:off x="621059" y="-82605"/>
            <a:ext cx="7767262" cy="636270"/>
          </a:xfrm>
        </p:spPr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optical rotation</a:t>
            </a:r>
            <a:endParaRPr kumimoji="1" lang="en-US" altLang="zh-CN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文本占位符 4"/>
          <p:cNvSpPr/>
          <p:nvPr>
            <p:ph type="body" sz="quarter" idx="13"/>
          </p:nvPr>
        </p:nvSpPr>
        <p:spPr>
          <a:xfrm flipH="1">
            <a:off x="3020724" y="1308297"/>
            <a:ext cx="7767262" cy="3174365"/>
          </a:xfrm>
        </p:spPr>
        <p:txBody>
          <a:bodyPr/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alpha(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):the inclination of the light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L(dm)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length of the test tube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(filled with solution=the length of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solution)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C(g/ml): the concentration of the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t:temperature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wavelength of the light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29381f30e924b899d6ddda8d69061d950b7bf6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030" y="2424430"/>
            <a:ext cx="2149475" cy="83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738664"/>
          </a:xfrm>
        </p:spPr>
        <p:txBody>
          <a:bodyPr/>
          <a:lstStyle/>
          <a:p>
            <a:r>
              <a:rPr lang="en-US" altLang="ko-KR" dirty="0" smtClean="0"/>
              <a:t>EXPERIMENTATION</a:t>
            </a:r>
            <a:endParaRPr lang="en-US" altLang="ko-KR" dirty="0" smtClean="0"/>
          </a:p>
          <a:p>
            <a:r>
              <a:rPr lang="en-US" altLang="ko-KR" dirty="0" smtClean="0"/>
              <a:t>AND CONCLUSION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</a:t>
            </a:r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3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PRELIMINARY EXPERIMENT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688369" y="558362"/>
            <a:ext cx="7767262" cy="180340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QQ视频20170702164225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766185" y="1294130"/>
            <a:ext cx="1778635" cy="315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en-US" altLang="ko-KR" smtClean="0"/>
            </a:fld>
            <a:r>
              <a:rPr lang="en-US" altLang="ko-KR" smtClean="0"/>
              <a:t>ructos</a:t>
            </a:r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 flipH="1">
            <a:off x="688369" y="202510"/>
            <a:ext cx="7767262" cy="300990"/>
          </a:xfrm>
        </p:spPr>
        <p:txBody>
          <a:bodyPr/>
          <a:lstStyle/>
          <a:p>
            <a:r>
              <a:rPr kumimoji="1" lang="en-US" altLang="zh-CN" dirty="0"/>
              <a:t>data</a:t>
            </a:r>
            <a:endParaRPr kumimoji="1"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1153824" y="1654372"/>
            <a:ext cx="7767262" cy="1946910"/>
          </a:xfrm>
        </p:spPr>
        <p:txBody>
          <a:bodyPr/>
          <a:lstStyle/>
          <a:p>
            <a:pPr algn="just" fontAlgn="auto">
              <a:spcBef>
                <a:spcPts val="0"/>
              </a:spcBef>
            </a:pPr>
            <a:r>
              <a:rPr kumimoji="1" lang="en-US" altLang="zh-CN" sz="2000" dirty="0">
                <a:solidFill>
                  <a:schemeClr val="tx1"/>
                </a:solidFill>
              </a:rPr>
              <a:t>D-Glucos (+53 [deg dm-1cm3g-1], clockwise)</a:t>
            </a:r>
            <a:endParaRPr kumimoji="1" lang="en-US" altLang="zh-CN" sz="2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</a:pPr>
            <a:endParaRPr kumimoji="1" lang="en-US" altLang="zh-CN" sz="2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</a:pPr>
            <a:r>
              <a:rPr kumimoji="1" lang="en-US" altLang="zh-CN" sz="2000" dirty="0">
                <a:solidFill>
                  <a:schemeClr val="tx1"/>
                </a:solidFill>
              </a:rPr>
              <a:t>D-Fructose (-92 [deg dm-1cm3g-1], counter clockwise)</a:t>
            </a:r>
            <a:endParaRPr kumimoji="1" lang="en-US" altLang="zh-CN" sz="2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</a:pPr>
            <a:endParaRPr kumimoji="1" lang="en-US" altLang="zh-CN" sz="2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</a:pPr>
            <a:r>
              <a:rPr kumimoji="1" lang="en-US" altLang="zh-CN" sz="2000" dirty="0">
                <a:solidFill>
                  <a:schemeClr val="tx1"/>
                </a:solidFill>
              </a:rPr>
              <a:t>Surcrose( +66 [deg dm-1cm3g-1], clockwise)</a:t>
            </a:r>
            <a:endParaRPr kumimoji="1" lang="en-US" altLang="zh-CN" sz="2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</a:pPr>
            <a:endParaRPr kumimoji="1" lang="en-US" altLang="zh-CN" sz="20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</a:pPr>
            <a:r>
              <a:rPr kumimoji="1" lang="en-US" altLang="zh-CN" sz="2000" dirty="0">
                <a:solidFill>
                  <a:schemeClr val="tx1"/>
                </a:solidFill>
              </a:rPr>
              <a:t>Penicillin V (+233 [deg dm-1cm3g-1], clockwise)</a:t>
            </a:r>
            <a:endParaRPr kumimoji="1"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 flipH="1">
            <a:off x="688369" y="202510"/>
            <a:ext cx="7767262" cy="300990"/>
          </a:xfrm>
        </p:spPr>
        <p:txBody>
          <a:bodyPr/>
          <a:lstStyle/>
          <a:p>
            <a:r>
              <a:rPr kumimoji="1" lang="en-US" altLang="zh-CN" smtClean="0"/>
              <a:t>EXPERIMENT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49555" y="3619500"/>
            <a:ext cx="4792980" cy="1473835"/>
          </a:xfrm>
        </p:spPr>
        <p:txBody>
          <a:bodyPr wrap="square"/>
          <a:lstStyle/>
          <a:p>
            <a:pPr algn="l"/>
            <a:r>
              <a:rPr kumimoji="1" lang="en-US" altLang="zh-CN" sz="1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used the polarized mirror </a:t>
            </a:r>
            <a:endParaRPr kumimoji="1" lang="en-US" altLang="zh-CN" sz="1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kumimoji="1" lang="en-US" altLang="zh-CN" sz="1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measure the angle of light </a:t>
            </a:r>
            <a:endParaRPr kumimoji="1" lang="en-US" altLang="zh-CN" sz="1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kumimoji="1" lang="en-US" altLang="zh-CN" sz="1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whcih is through the solution.</a:t>
            </a:r>
            <a:endParaRPr kumimoji="1" lang="en-US" altLang="zh-CN" sz="1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kumimoji="1" lang="en-US" altLang="zh-CN" sz="1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kumimoji="1" lang="en-US" altLang="zh-CN" sz="1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kumimoji="1" lang="en-US" altLang="zh-CN" sz="1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~6G8%0]QZNCMOB4%{QIGI{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" y="890905"/>
            <a:ext cx="3448050" cy="2590800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/>
        </p:nvGraphicFramePr>
        <p:xfrm>
          <a:off x="3966210" y="953770"/>
          <a:ext cx="5979160" cy="291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75"/>
                <a:gridCol w="854075"/>
                <a:gridCol w="854075"/>
                <a:gridCol w="854710"/>
                <a:gridCol w="854075"/>
                <a:gridCol w="854075"/>
                <a:gridCol w="854075"/>
              </a:tblGrid>
              <a:tr h="3867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353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experiment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45-60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60-70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45-60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(180)+45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610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standard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223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353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conclusion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Glucose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Surcrose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Fructose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Glucose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Penicillin 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6371590" y="2931795"/>
            <a:ext cx="1080135" cy="79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87900" y="2860040"/>
            <a:ext cx="791845" cy="791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51725" y="2931795"/>
            <a:ext cx="791845" cy="791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738664"/>
          </a:xfrm>
        </p:spPr>
        <p:txBody>
          <a:bodyPr/>
          <a:lstStyle/>
          <a:p>
            <a:r>
              <a:rPr kumimoji="1" lang="en-US" altLang="zh-CN" dirty="0" smtClean="0"/>
              <a:t>FURTHER DISCUSSION </a:t>
            </a:r>
            <a:endParaRPr kumimoji="1" lang="en-US" altLang="zh-CN" dirty="0" smtClean="0"/>
          </a:p>
          <a:p>
            <a:r>
              <a:rPr kumimoji="1" lang="en-US" altLang="zh-CN" dirty="0" smtClean="0"/>
              <a:t>AND IMPROVEMENTS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</a:t>
            </a:r>
            <a:r>
              <a:rPr lang="en-US" altLang="zh-CN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4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grpSp>
        <p:nvGrpSpPr>
          <p:cNvPr id="7" name="그룹 46"/>
          <p:cNvGrpSpPr/>
          <p:nvPr/>
        </p:nvGrpSpPr>
        <p:grpSpPr>
          <a:xfrm>
            <a:off x="632175" y="1355481"/>
            <a:ext cx="7823456" cy="3160485"/>
            <a:chOff x="6009545" y="2924841"/>
            <a:chExt cx="1593890" cy="1655192"/>
          </a:xfrm>
        </p:grpSpPr>
        <p:grpSp>
          <p:nvGrpSpPr>
            <p:cNvPr id="8" name="그룹 24"/>
            <p:cNvGrpSpPr/>
            <p:nvPr/>
          </p:nvGrpSpPr>
          <p:grpSpPr>
            <a:xfrm>
              <a:off x="6009545" y="2924841"/>
              <a:ext cx="1593890" cy="1655192"/>
              <a:chOff x="1259632" y="2708920"/>
              <a:chExt cx="1872208" cy="1944216"/>
            </a:xfrm>
          </p:grpSpPr>
          <p:sp>
            <p:nvSpPr>
              <p:cNvPr id="36" name="한쪽 모서리가 잘린 사각형 25"/>
              <p:cNvSpPr/>
              <p:nvPr/>
            </p:nvSpPr>
            <p:spPr>
              <a:xfrm>
                <a:off x="1259632" y="2708920"/>
                <a:ext cx="1872208" cy="1944216"/>
              </a:xfrm>
              <a:prstGeom prst="snip1Rect">
                <a:avLst>
                  <a:gd name="adj" fmla="val 7615"/>
                </a:avLst>
              </a:prstGeom>
              <a:noFill/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7" name="직각 삼각형 26"/>
              <p:cNvSpPr/>
              <p:nvPr/>
            </p:nvSpPr>
            <p:spPr>
              <a:xfrm>
                <a:off x="2987824" y="2708920"/>
                <a:ext cx="144016" cy="144016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113494" y="3607259"/>
              <a:ext cx="1432771" cy="2168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fontAlgn="auto">
                <a:lnSpc>
                  <a:spcPct val="150000"/>
                </a:lnSpc>
                <a:spcAft>
                  <a:spcPts val="0"/>
                </a:spcAft>
                <a:defRPr/>
              </a:pPr>
              <a:endParaRPr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68031" y="1781561"/>
            <a:ext cx="7563632" cy="258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dirty="0"/>
              <a:t>Use lights of other colors, such as red light</a:t>
            </a:r>
            <a:endParaRPr lang="en-US" altLang="zh-CN" dirty="0"/>
          </a:p>
          <a:p>
            <a:pPr indent="0">
              <a:buNone/>
            </a:pPr>
            <a:endParaRPr lang="en-US" altLang="zh-CN" dirty="0" smtClean="0"/>
          </a:p>
          <a:p>
            <a:pPr indent="0">
              <a:buNone/>
            </a:pPr>
            <a:r>
              <a:rPr lang="en-US" altLang="zh-CN" dirty="0" smtClean="0"/>
              <a:t>repeat the experiment </a:t>
            </a:r>
            <a:endParaRPr lang="en-US" altLang="zh-CN" dirty="0" smtClean="0"/>
          </a:p>
          <a:p>
            <a:pPr indent="0">
              <a:buNone/>
            </a:pPr>
            <a:endParaRPr lang="en-US" altLang="zh-CN" dirty="0" smtClean="0"/>
          </a:p>
          <a:p>
            <a:pPr indent="0">
              <a:buNone/>
            </a:pPr>
            <a:r>
              <a:rPr lang="en-US" altLang="zh-CN" dirty="0" smtClean="0"/>
              <a:t>use equipment with higher accuracy( use a light sensor to measure the light intensity to determine whether the light intensity has reached its maximum point.)</a:t>
            </a:r>
            <a:endParaRPr lang="en-US" altLang="zh-CN" dirty="0" smtClean="0"/>
          </a:p>
          <a:p>
            <a:pPr indent="0">
              <a:buNone/>
            </a:pPr>
            <a:endParaRPr lang="en-US" altLang="zh-CN" dirty="0" smtClean="0"/>
          </a:p>
          <a:p>
            <a:pPr indent="0">
              <a:buNone/>
            </a:pPr>
            <a:r>
              <a:rPr lang="en-US" altLang="zh-CN" dirty="0" smtClean="0"/>
              <a:t>consider the influence of the glass beaker</a:t>
            </a:r>
            <a:endParaRPr lang="en-US" altLang="zh-CN" dirty="0" smtClean="0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0"/>
          </p:nvPr>
        </p:nvSpPr>
        <p:spPr>
          <a:xfrm flipH="1">
            <a:off x="688369" y="322995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IMPROVEMENTS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2817698" y="2323474"/>
            <a:ext cx="3842534" cy="455600"/>
          </a:xfrm>
        </p:spPr>
        <p:txBody>
          <a:bodyPr/>
          <a:lstStyle/>
          <a:p>
            <a:r>
              <a:rPr lang="en-US" altLang="ko-KR" sz="2400" dirty="0" smtClean="0"/>
              <a:t>THANK YOU</a:t>
            </a:r>
            <a:endParaRPr lang="ko-KR" altLang="en-US" sz="24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468235" y="2262175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9512" y="458797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/>
          <p:cNvSpPr>
            <a:spLocks noGrp="1"/>
          </p:cNvSpPr>
          <p:nvPr>
            <p:ph type="body" sz="quarter" idx="10"/>
          </p:nvPr>
        </p:nvSpPr>
        <p:spPr>
          <a:xfrm>
            <a:off x="214282" y="883314"/>
            <a:ext cx="2955739" cy="642919"/>
          </a:xfrm>
        </p:spPr>
        <p:txBody>
          <a:bodyPr/>
          <a:lstStyle/>
          <a:p>
            <a:r>
              <a:rPr lang="en-US" altLang="zh-CN" dirty="0" smtClean="0"/>
              <a:t>2017 IYNT </a:t>
            </a:r>
            <a:endParaRPr lang="en-US" altLang="zh-CN" dirty="0"/>
          </a:p>
          <a:p>
            <a:r>
              <a:rPr lang="en-US" altLang="zh-CN" dirty="0" smtClean="0"/>
              <a:t>23 RORATING LIGHT</a:t>
            </a:r>
            <a:endParaRPr lang="en-US" altLang="zh-CN" dirty="0" smtClean="0"/>
          </a:p>
        </p:txBody>
      </p:sp>
      <p:sp>
        <p:nvSpPr>
          <p:cNvPr id="3" name="텍스트 개체 틀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kumimoji="1" lang="en-US" altLang="ko-KR" dirty="0" smtClean="0"/>
              <a:t>Problem Review</a:t>
            </a:r>
            <a:endParaRPr lang="ko-KR" altLang="en-US" dirty="0"/>
          </a:p>
        </p:txBody>
      </p:sp>
      <p:sp>
        <p:nvSpPr>
          <p:cNvPr id="4" name="텍스트 개체 틀 11"/>
          <p:cNvSpPr>
            <a:spLocks noGrp="1"/>
          </p:cNvSpPr>
          <p:nvPr>
            <p:ph type="body" sz="quarter" idx="12"/>
          </p:nvPr>
        </p:nvSpPr>
        <p:spPr>
          <a:xfrm>
            <a:off x="3779912" y="1538705"/>
            <a:ext cx="4392488" cy="247227"/>
          </a:xfrm>
        </p:spPr>
        <p:txBody>
          <a:bodyPr/>
          <a:lstStyle/>
          <a:p>
            <a:r>
              <a:rPr lang="en-US" altLang="ko-KR" dirty="0" smtClean="0"/>
              <a:t>02. Theoretical Analysis</a:t>
            </a:r>
            <a:endParaRPr lang="ko-KR" altLang="en-US" dirty="0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/>
          </p:nvPr>
        </p:nvSpPr>
        <p:spPr>
          <a:xfrm>
            <a:off x="3763912" y="2185704"/>
            <a:ext cx="4392488" cy="247227"/>
          </a:xfrm>
        </p:spPr>
        <p:txBody>
          <a:bodyPr/>
          <a:lstStyle/>
          <a:p>
            <a:r>
              <a:rPr lang="en-US" altLang="ko-KR" dirty="0" smtClean="0"/>
              <a:t>03. Experimentation and Conclusion</a:t>
            </a:r>
            <a:endParaRPr lang="ko-KR" altLang="en-US" dirty="0"/>
          </a:p>
        </p:txBody>
      </p:sp>
      <p:sp>
        <p:nvSpPr>
          <p:cNvPr id="6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30013" y="1190997"/>
            <a:ext cx="3954859" cy="594935"/>
          </a:xfrm>
        </p:spPr>
        <p:txBody>
          <a:bodyPr/>
          <a:lstStyle/>
          <a:p>
            <a:endParaRPr kumimoji="1" lang="en-US" altLang="zh-CN" sz="900" dirty="0" smtClean="0"/>
          </a:p>
        </p:txBody>
      </p:sp>
      <p:sp>
        <p:nvSpPr>
          <p:cNvPr id="12" name="텍스트 개체 틀 22"/>
          <p:cNvSpPr>
            <a:spLocks noGrp="1"/>
          </p:cNvSpPr>
          <p:nvPr>
            <p:ph type="body" sz="quarter" idx="20"/>
          </p:nvPr>
        </p:nvSpPr>
        <p:spPr>
          <a:xfrm>
            <a:off x="3763912" y="2894774"/>
            <a:ext cx="4392488" cy="247227"/>
          </a:xfrm>
        </p:spPr>
        <p:txBody>
          <a:bodyPr/>
          <a:lstStyle/>
          <a:p>
            <a:r>
              <a:rPr lang="en-US" altLang="ko-KR" dirty="0" smtClean="0"/>
              <a:t>04. Further Discussion and Improvements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05. References</a:t>
            </a:r>
            <a:endParaRPr lang="en-US" altLang="ko-KR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928794" y="1643056"/>
            <a:ext cx="135158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eaLnBrk="1" hangingPunct="1">
              <a:spcBef>
                <a:spcPct val="20000"/>
              </a:spcBef>
            </a:pPr>
            <a:r>
              <a:rPr kumimoji="0" lang="en-US" altLang="ko-KR" sz="1200" dirty="0" smtClean="0">
                <a:solidFill>
                  <a:srgbClr val="FA4147"/>
                </a:solidFill>
                <a:latin typeface="Arial Rounded MT Bold" pitchFamily="34" charset="0"/>
                <a:ea typeface="Yu Gothic UI Semibold" panose="020B0700000000000000" pitchFamily="34" charset="-128"/>
                <a:cs typeface="Malgun Gothic Semilight" panose="020B0502040204020203" pitchFamily="34" charset="-122"/>
              </a:rPr>
              <a:t>Laplace Witches</a:t>
            </a:r>
            <a:endParaRPr kumimoji="0" lang="ko-KR" altLang="en-US" sz="1200" dirty="0">
              <a:solidFill>
                <a:srgbClr val="FA4147"/>
              </a:solidFill>
              <a:latin typeface="Arial Rounded MT Bold" pitchFamily="34" charset="0"/>
              <a:ea typeface="Malgun Gothic Semilight" panose="020B0502040204020203" pitchFamily="34" charset="-122"/>
              <a:cs typeface="Malgun Gothic Semilight" panose="020B0502040204020203" pitchFamily="34" charset="-122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628560" y="823680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928794" y="19368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  <a:endParaRPr kumimoji="1" lang="zh-CN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332399"/>
          </a:xfrm>
        </p:spPr>
        <p:txBody>
          <a:bodyPr/>
          <a:lstStyle/>
          <a:p>
            <a:r>
              <a:rPr lang="en-US" altLang="ko-KR" dirty="0" smtClean="0"/>
              <a:t>PROBLEM REVIEW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01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lang="en-US" altLang="ko-KR" dirty="0" smtClean="0"/>
              <a:t>Problem 23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166199"/>
          </a:xfrm>
        </p:spPr>
        <p:txBody>
          <a:bodyPr/>
          <a:lstStyle/>
          <a:p>
            <a:endParaRPr lang="ko-KR" altLang="en-US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84306" y="2043993"/>
            <a:ext cx="4375388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kumimoji="1" lang="en-US" altLang="zh-CN" sz="1800" b="0" dirty="0" smtClean="0">
                <a:solidFill>
                  <a:schemeClr val="tx1"/>
                </a:solidFill>
              </a:rPr>
              <a:t>Some molecules have a property called optical activity: they rotate polarized light.  This property can be observed using a polarizer and a laptop/phone screen as a source of plane polarized light. </a:t>
            </a:r>
            <a:endParaRPr kumimoji="1" lang="zh-CN" altLang="en-US" sz="1800" b="0" dirty="0">
              <a:solidFill>
                <a:schemeClr val="tx1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82535" y="1944267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47550" y="14727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/>
              <a:t>Problem</a:t>
            </a:r>
            <a:endParaRPr kumimoji="1"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757674" y="1147313"/>
            <a:ext cx="5628652" cy="3839826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53865" y="1901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kumimoji="1"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Investigate the optical activity in solutions of glucose, fructose, sucrose, and penicillin V to find the beaker </a:t>
            </a:r>
            <a:r>
              <a:rPr kumimoji="1" lang="en-US" altLang="zh-C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containing </a:t>
            </a:r>
            <a:r>
              <a:rPr kumimoji="1"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fructose. Try to specify the other </a:t>
            </a:r>
            <a:r>
              <a:rPr kumimoji="1" lang="en-US" altLang="zh-C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beaker the other </a:t>
            </a:r>
            <a:r>
              <a:rPr kumimoji="1"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1" lang="en-US" altLang="zh-C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eakers. Note, there are two beakers with one of the compounds. </a:t>
            </a:r>
            <a:endParaRPr kumimoji="1" lang="zh-CN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图片 6" descr=")NQS`X(VAN]J438OX0R5XF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1670685"/>
            <a:ext cx="3336925" cy="2503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lang="en-US" altLang="ko-KR" dirty="0" smtClean="0"/>
              <a:t>KEY WORDS ANALYSIS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166199"/>
          </a:xfrm>
        </p:spPr>
        <p:txBody>
          <a:bodyPr/>
          <a:lstStyle/>
          <a:p>
            <a:endParaRPr lang="ko-KR" altLang="en-US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757674" y="987574"/>
            <a:ext cx="5628652" cy="383982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03748" y="1842086"/>
            <a:ext cx="4572508" cy="1097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lvl="0" indent="-342900" algn="just">
              <a:buAutoNum type="arabicPeriod"/>
            </a:pPr>
            <a:r>
              <a:rPr lang="en-US" altLang="zh-CN" sz="1800" b="0" dirty="0" smtClean="0">
                <a:solidFill>
                  <a:schemeClr val="tx1"/>
                </a:solidFill>
                <a:effectLst/>
              </a:rPr>
              <a:t>Optical Activity</a:t>
            </a:r>
            <a:endParaRPr lang="en-US" altLang="zh-CN" sz="1800" b="0" dirty="0" smtClean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en-US" altLang="zh-CN" sz="1800" b="0" dirty="0" smtClean="0">
                <a:solidFill>
                  <a:schemeClr val="tx1"/>
                </a:solidFill>
                <a:effectLst/>
              </a:rPr>
              <a:t>Optical Activity is the ability of a substance to rotate the plane of polarization of plane-polarized light.</a:t>
            </a:r>
            <a:endParaRPr lang="zh-CN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43306" y="1373926"/>
            <a:ext cx="185738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KEY WORDS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31116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lang="en-US" altLang="ko-KR" dirty="0" smtClean="0"/>
              <a:t>KEY WORDS ANALYSIS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166199"/>
          </a:xfrm>
        </p:spPr>
        <p:txBody>
          <a:bodyPr/>
          <a:lstStyle/>
          <a:p>
            <a:endParaRPr lang="ko-KR" altLang="en-US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757674" y="987574"/>
            <a:ext cx="5628652" cy="383982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03748" y="1842086"/>
            <a:ext cx="4572508" cy="5492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indent="0" algn="just"/>
            <a:r>
              <a:rPr lang="en-US" altLang="zh-CN" sz="1800" b="0" dirty="0" smtClean="0">
                <a:solidFill>
                  <a:schemeClr val="tx1"/>
                </a:solidFill>
                <a:effectLst/>
              </a:rPr>
              <a:t>2.polarized light </a:t>
            </a:r>
            <a:endParaRPr lang="en-US" altLang="zh-CN" sz="1800" b="0" dirty="0" smtClean="0">
              <a:solidFill>
                <a:schemeClr val="tx1"/>
              </a:solidFill>
              <a:effectLst/>
            </a:endParaRPr>
          </a:p>
          <a:p>
            <a:pPr lvl="0" indent="0" algn="just"/>
            <a:endParaRPr lang="zh-CN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43306" y="1373926"/>
            <a:ext cx="185738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KEY WORDS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31116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_WGZUC~)BTV5OI70~9VM%$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145" y="1903095"/>
            <a:ext cx="1581150" cy="2108200"/>
          </a:xfrm>
          <a:prstGeom prst="rect">
            <a:avLst/>
          </a:prstGeom>
        </p:spPr>
      </p:pic>
      <p:pic>
        <p:nvPicPr>
          <p:cNvPr id="17" name="图片 16" descr="Circular.Polarization.Circularly.Polarized.Light_Right.Handed.Animation.305x190.255Colo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40" y="2572385"/>
            <a:ext cx="193675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486" y="2643758"/>
            <a:ext cx="5328592" cy="332399"/>
          </a:xfrm>
        </p:spPr>
        <p:txBody>
          <a:bodyPr/>
          <a:lstStyle/>
          <a:p>
            <a:r>
              <a:rPr lang="en-US" altLang="ko-KR" dirty="0" smtClean="0"/>
              <a:t>Theoretical Analysis</a:t>
            </a:r>
            <a:endParaRPr lang="ko-KR" altLang="en-US" dirty="0"/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</a:t>
            </a:r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2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8764" y="1095678"/>
            <a:ext cx="5628652" cy="3839826"/>
          </a:xfrm>
          <a:prstGeom prst="rect">
            <a:avLst/>
          </a:prstGeom>
        </p:spPr>
      </p:pic>
      <p:cxnSp>
        <p:nvCxnSpPr>
          <p:cNvPr id="7" name="직선 연결선 11"/>
          <p:cNvCxnSpPr/>
          <p:nvPr/>
        </p:nvCxnSpPr>
        <p:spPr>
          <a:xfrm flipV="1">
            <a:off x="829698" y="1910660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546090" y="1462515"/>
            <a:ext cx="26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Analysis</a:t>
            </a:r>
            <a:endParaRPr kumimoji="1" lang="zh-CN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图片 9" descr="b8014a90f603738db329d311b11bb051f819eca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10" y="2029460"/>
            <a:ext cx="2905125" cy="19710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9945" y="2070735"/>
            <a:ext cx="39681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chiral </a:t>
            </a:r>
            <a:r>
              <a:rPr lang="en-US" altLang="zh-CN"/>
              <a:t>molecules= optical activity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(Chirality=An object or a system is </a:t>
            </a:r>
            <a:r>
              <a:rPr lang="en-US" altLang="zh-CN" i="1"/>
              <a:t>chiral</a:t>
            </a:r>
            <a:r>
              <a:rPr lang="en-US" altLang="zh-CN"/>
              <a:t> means that it is distinguishable from its mirror image; that is, it cannot be superposed onto it. )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2680</Words>
  <Application>WPS 演示</Application>
  <PresentationFormat>全屏显示(16:9)</PresentationFormat>
  <Paragraphs>190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Tahoma</vt:lpstr>
      <vt:lpstr>Arial Rounded MT Bold</vt:lpstr>
      <vt:lpstr>Yu Gothic UI Semibold</vt:lpstr>
      <vt:lpstr>Malgun Gothic Semilight</vt:lpstr>
      <vt:lpstr>굴림</vt:lpstr>
      <vt:lpstr>微软雅黑</vt:lpstr>
      <vt:lpstr>Malgun Gothic</vt:lpstr>
      <vt:lpstr>Microsoft Sans Serif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category>第一PPT模板网-WWW.1PPT.COM</cp:category>
  <cp:lastModifiedBy>lenovo</cp:lastModifiedBy>
  <cp:revision>171</cp:revision>
  <dcterms:created xsi:type="dcterms:W3CDTF">2014-02-18T09:33:00Z</dcterms:created>
  <dcterms:modified xsi:type="dcterms:W3CDTF">2017-07-02T10:07:31Z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