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62" r:id="rId3"/>
    <p:sldId id="274" r:id="rId4"/>
    <p:sldId id="275" r:id="rId5"/>
    <p:sldId id="281" r:id="rId6"/>
    <p:sldId id="282" r:id="rId7"/>
    <p:sldId id="314" r:id="rId8"/>
    <p:sldId id="316" r:id="rId9"/>
    <p:sldId id="317" r:id="rId10"/>
    <p:sldId id="334" r:id="rId11"/>
    <p:sldId id="318" r:id="rId12"/>
    <p:sldId id="319" r:id="rId13"/>
    <p:sldId id="277" r:id="rId14"/>
    <p:sldId id="313" r:id="rId15"/>
    <p:sldId id="321" r:id="rId16"/>
    <p:sldId id="320" r:id="rId17"/>
    <p:sldId id="323" r:id="rId18"/>
    <p:sldId id="324" r:id="rId19"/>
    <p:sldId id="328" r:id="rId20"/>
    <p:sldId id="327" r:id="rId21"/>
    <p:sldId id="278" r:id="rId22"/>
    <p:sldId id="325" r:id="rId23"/>
    <p:sldId id="326" r:id="rId24"/>
    <p:sldId id="329" r:id="rId25"/>
    <p:sldId id="332" r:id="rId26"/>
    <p:sldId id="279" r:id="rId27"/>
    <p:sldId id="330" r:id="rId28"/>
    <p:sldId id="280" r:id="rId29"/>
    <p:sldId id="331" r:id="rId30"/>
    <p:sldId id="322" r:id="rId31"/>
    <p:sldId id="333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>
      <p:cViewPr varScale="1">
        <p:scale>
          <a:sx n="89" d="100"/>
          <a:sy n="89" d="100"/>
        </p:scale>
        <p:origin x="77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/>
            <a:t>Experimental Setup</a:t>
          </a:r>
          <a:endParaRPr lang="zh-CN" altLang="en-US" dirty="0"/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 dirty="0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/>
            <a:t>Experiment result</a:t>
          </a:r>
          <a:endParaRPr lang="zh-CN" altLang="en-US" dirty="0"/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/>
            <a:t>Theoretical Investigation </a:t>
          </a:r>
          <a:endParaRPr lang="zh-CN" altLang="en-US" dirty="0"/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/>
            <a:t>Influence factors</a:t>
          </a:r>
          <a:endParaRPr lang="zh-CN" altLang="en-US" dirty="0"/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/>
            <a:t>Conclusion</a:t>
          </a:r>
          <a:endParaRPr lang="zh-CN" altLang="en-US" dirty="0"/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/>
            <a:t>Improvement</a:t>
          </a:r>
          <a:endParaRPr lang="zh-CN" altLang="en-US" dirty="0"/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/>
            <a:t>Experimental Setup</a:t>
          </a:r>
          <a:endParaRPr lang="zh-CN" altLang="en-US" dirty="0"/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/>
            <a:t>Experiment result</a:t>
          </a:r>
          <a:endParaRPr lang="zh-CN" altLang="en-US" dirty="0">
            <a:solidFill>
              <a:schemeClr val="bg2"/>
            </a:solidFill>
          </a:endParaRPr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Theoretical Investigation </a:t>
          </a:r>
          <a:endParaRPr lang="zh-CN" altLang="en-US" dirty="0">
            <a:solidFill>
              <a:schemeClr val="bg2"/>
            </a:solidFill>
          </a:endParaRPr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Influence factors</a:t>
          </a:r>
          <a:endParaRPr lang="zh-CN" altLang="en-US" dirty="0">
            <a:solidFill>
              <a:schemeClr val="bg1">
                <a:lumMod val="85000"/>
              </a:schemeClr>
            </a:solidFill>
          </a:endParaRPr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Conclusion</a:t>
          </a:r>
          <a:endParaRPr lang="zh-CN" altLang="en-US" dirty="0">
            <a:solidFill>
              <a:schemeClr val="bg2"/>
            </a:solidFill>
          </a:endParaRPr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dirty="0">
            <a:solidFill>
              <a:schemeClr val="bg1">
                <a:lumMod val="85000"/>
              </a:schemeClr>
            </a:solidFill>
          </a:endParaRPr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Experimental Setup</a:t>
          </a:r>
          <a:endParaRPr lang="zh-CN" altLang="en-US" dirty="0">
            <a:solidFill>
              <a:schemeClr val="bg2"/>
            </a:solidFill>
          </a:endParaRPr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dirty="0">
            <a:solidFill>
              <a:schemeClr val="bg1">
                <a:lumMod val="85000"/>
              </a:schemeClr>
            </a:solidFill>
          </a:endParaRPr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Theoretical Investigation </a:t>
          </a:r>
          <a:endParaRPr lang="zh-CN" altLang="en-US" dirty="0">
            <a:solidFill>
              <a:schemeClr val="tx1"/>
            </a:solidFill>
          </a:endParaRPr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Influence factors</a:t>
          </a:r>
          <a:endParaRPr lang="zh-CN" altLang="en-US" dirty="0">
            <a:solidFill>
              <a:schemeClr val="bg1">
                <a:lumMod val="85000"/>
              </a:schemeClr>
            </a:solidFill>
          </a:endParaRPr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Conclusion</a:t>
          </a:r>
          <a:endParaRPr lang="zh-CN" altLang="en-US" dirty="0">
            <a:solidFill>
              <a:schemeClr val="bg2"/>
            </a:solidFill>
          </a:endParaRPr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dirty="0">
            <a:solidFill>
              <a:schemeClr val="bg2"/>
            </a:solidFill>
          </a:endParaRPr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Experimental Setup</a:t>
          </a:r>
          <a:endParaRPr lang="zh-CN" altLang="en-US" dirty="0">
            <a:solidFill>
              <a:schemeClr val="bg2"/>
            </a:solidFill>
          </a:endParaRPr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dirty="0">
            <a:solidFill>
              <a:schemeClr val="bg2"/>
            </a:solidFill>
          </a:endParaRPr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Theoretical Investigation </a:t>
          </a:r>
          <a:endParaRPr lang="zh-CN" altLang="en-US" dirty="0">
            <a:solidFill>
              <a:schemeClr val="bg2"/>
            </a:solidFill>
          </a:endParaRPr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/>
            <a:t>Influence factors</a:t>
          </a:r>
          <a:endParaRPr lang="zh-CN" altLang="en-US" dirty="0">
            <a:solidFill>
              <a:schemeClr val="tx1"/>
            </a:solidFill>
          </a:endParaRPr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Conclusion</a:t>
          </a:r>
          <a:endParaRPr lang="zh-CN" altLang="en-US" dirty="0">
            <a:solidFill>
              <a:schemeClr val="bg2"/>
            </a:solidFill>
          </a:endParaRPr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dirty="0">
            <a:solidFill>
              <a:schemeClr val="bg2"/>
            </a:solidFill>
          </a:endParaRPr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Experimental Setup</a:t>
          </a:r>
          <a:endParaRPr lang="zh-CN" altLang="en-US" dirty="0">
            <a:solidFill>
              <a:schemeClr val="bg2"/>
            </a:solidFill>
          </a:endParaRPr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dirty="0">
            <a:solidFill>
              <a:schemeClr val="bg2"/>
            </a:solidFill>
          </a:endParaRPr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Theoretical Investigation </a:t>
          </a:r>
          <a:endParaRPr lang="zh-CN" altLang="en-US" dirty="0">
            <a:solidFill>
              <a:schemeClr val="bg2"/>
            </a:solidFill>
          </a:endParaRPr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Data Analysis</a:t>
          </a:r>
          <a:endParaRPr lang="zh-CN" altLang="en-US" dirty="0">
            <a:solidFill>
              <a:schemeClr val="bg2"/>
            </a:solidFill>
          </a:endParaRPr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Conclusion</a:t>
          </a:r>
          <a:endParaRPr lang="zh-CN" altLang="en-US" dirty="0">
            <a:solidFill>
              <a:schemeClr val="bg2"/>
            </a:solidFill>
          </a:endParaRPr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Improvement</a:t>
          </a:r>
          <a:endParaRPr lang="zh-CN" altLang="en-US" dirty="0">
            <a:solidFill>
              <a:schemeClr val="tx1"/>
            </a:solidFill>
          </a:endParaRPr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C8B5E-0A09-4292-BD67-E9CA531A6DEC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71FDF0A-35A4-4CC5-A8E5-1661C358A277}">
      <dgm:prSet phldrT="[文本]" phldr="1"/>
      <dgm:spPr/>
      <dgm:t>
        <a:bodyPr/>
        <a:lstStyle/>
        <a:p>
          <a:endParaRPr lang="zh-CN" altLang="en-US" dirty="0"/>
        </a:p>
      </dgm:t>
    </dgm:pt>
    <dgm:pt modelId="{23EA900B-E3B0-4098-862D-EBF3B1FB3766}" type="par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5CF3BC8E-96FA-4700-A20B-9FEC4D92901D}" type="sibTrans" cxnId="{A353CA9A-4117-4330-AA46-54A9FBFFA68A}">
      <dgm:prSet/>
      <dgm:spPr/>
      <dgm:t>
        <a:bodyPr/>
        <a:lstStyle/>
        <a:p>
          <a:endParaRPr lang="zh-CN" altLang="en-US"/>
        </a:p>
      </dgm:t>
    </dgm:pt>
    <dgm:pt modelId="{659FB7A8-E6F3-4942-BC0C-92EF56650CC7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Experimental Setup</a:t>
          </a:r>
          <a:endParaRPr lang="zh-CN" altLang="en-US" dirty="0">
            <a:solidFill>
              <a:schemeClr val="bg2"/>
            </a:solidFill>
          </a:endParaRPr>
        </a:p>
      </dgm:t>
    </dgm:pt>
    <dgm:pt modelId="{F26F4EDD-5F3E-4581-B5E7-6B9C8276D044}" type="par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61577BCD-40FB-4176-A8C3-E3E19BAE18B9}" type="sibTrans" cxnId="{5B075288-7AA3-4EED-9405-C12FBFABA7A8}">
      <dgm:prSet/>
      <dgm:spPr/>
      <dgm:t>
        <a:bodyPr/>
        <a:lstStyle/>
        <a:p>
          <a:endParaRPr lang="zh-CN" altLang="en-US"/>
        </a:p>
      </dgm:t>
    </dgm:pt>
    <dgm:pt modelId="{28357CBB-8925-4E56-A614-6BBEC11CB7C2}">
      <dgm:prSet phldrT="[文本]" phldr="1"/>
      <dgm:spPr/>
      <dgm:t>
        <a:bodyPr/>
        <a:lstStyle/>
        <a:p>
          <a:endParaRPr lang="zh-CN" altLang="en-US"/>
        </a:p>
      </dgm:t>
    </dgm:pt>
    <dgm:pt modelId="{AD922AE4-EEE2-46BF-A760-ED3933320530}" type="par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48AE910B-E290-455E-AF09-1144EBB9EF44}" type="sibTrans" cxnId="{F0E55B31-844B-4617-BBB2-FBB16B87BB74}">
      <dgm:prSet/>
      <dgm:spPr/>
      <dgm:t>
        <a:bodyPr/>
        <a:lstStyle/>
        <a:p>
          <a:endParaRPr lang="zh-CN" altLang="en-US"/>
        </a:p>
      </dgm:t>
    </dgm:pt>
    <dgm:pt modelId="{2352CD0D-1144-4D9A-8DFF-2773D344AF25}">
      <dgm:prSet phldrT="[文本]"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dirty="0">
            <a:solidFill>
              <a:schemeClr val="bg2"/>
            </a:solidFill>
          </a:endParaRPr>
        </a:p>
      </dgm:t>
    </dgm:pt>
    <dgm:pt modelId="{8CD12442-2378-4850-ABBC-C46D710B7285}" type="par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0417F223-FB3D-425A-8590-57B627BDA2C8}" type="sibTrans" cxnId="{3783A9EE-7C3F-4E27-8C2F-60B39C6EEC5C}">
      <dgm:prSet/>
      <dgm:spPr/>
      <dgm:t>
        <a:bodyPr/>
        <a:lstStyle/>
        <a:p>
          <a:endParaRPr lang="zh-CN" altLang="en-US"/>
        </a:p>
      </dgm:t>
    </dgm:pt>
    <dgm:pt modelId="{285E3CBE-8174-4BA8-B031-7C5391EB556D}">
      <dgm:prSet phldrT="[文本]" phldr="1"/>
      <dgm:spPr/>
      <dgm:t>
        <a:bodyPr/>
        <a:lstStyle/>
        <a:p>
          <a:endParaRPr lang="zh-CN" altLang="en-US"/>
        </a:p>
      </dgm:t>
    </dgm:pt>
    <dgm:pt modelId="{13135DB8-195B-450A-A673-10B3B62E88BA}" type="par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46F337A2-BDF2-4F1E-A3AD-66173301C951}" type="sibTrans" cxnId="{0350EA5B-A9F0-4342-8161-237762A42DAE}">
      <dgm:prSet/>
      <dgm:spPr/>
      <dgm:t>
        <a:bodyPr/>
        <a:lstStyle/>
        <a:p>
          <a:endParaRPr lang="zh-CN" altLang="en-US"/>
        </a:p>
      </dgm:t>
    </dgm:pt>
    <dgm:pt modelId="{CEADC05F-90C8-4BE6-8838-F7DEF64CA3D0}">
      <dgm:prSet phldrT="[文本]"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Theoretical Investigation </a:t>
          </a:r>
          <a:endParaRPr lang="zh-CN" altLang="en-US" dirty="0">
            <a:solidFill>
              <a:schemeClr val="bg2"/>
            </a:solidFill>
          </a:endParaRPr>
        </a:p>
      </dgm:t>
    </dgm:pt>
    <dgm:pt modelId="{DA77E2BF-B333-4694-86F0-FA324BC62C52}" type="par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F20193AF-E203-4C77-88C6-CE45D1AF7F71}" type="sibTrans" cxnId="{D3D7F0BF-B210-4F53-AE7A-09D2E42BFABE}">
      <dgm:prSet/>
      <dgm:spPr/>
      <dgm:t>
        <a:bodyPr/>
        <a:lstStyle/>
        <a:p>
          <a:endParaRPr lang="zh-CN" altLang="en-US"/>
        </a:p>
      </dgm:t>
    </dgm:pt>
    <dgm:pt modelId="{269C692C-EC32-4029-9045-12738DCD8B4F}">
      <dgm:prSet/>
      <dgm:spPr/>
      <dgm:t>
        <a:bodyPr/>
        <a:lstStyle/>
        <a:p>
          <a:endParaRPr lang="zh-CN" altLang="en-US"/>
        </a:p>
      </dgm:t>
    </dgm:pt>
    <dgm:pt modelId="{6EE9047B-9AEE-4E2E-BDA4-3C401873F9F2}" type="par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A67D5B8E-FCDA-4B09-8775-D02A09267A00}" type="sibTrans" cxnId="{102A6763-AC34-4859-A9D5-821B4DBFA81C}">
      <dgm:prSet/>
      <dgm:spPr/>
      <dgm:t>
        <a:bodyPr/>
        <a:lstStyle/>
        <a:p>
          <a:endParaRPr lang="zh-CN" altLang="en-US"/>
        </a:p>
      </dgm:t>
    </dgm:pt>
    <dgm:pt modelId="{DB5E1EFE-BBEB-4B69-A7B4-6EACACF4F285}">
      <dgm:prSet/>
      <dgm:spPr/>
      <dgm:t>
        <a:bodyPr/>
        <a:lstStyle/>
        <a:p>
          <a:endParaRPr lang="zh-CN" altLang="en-US"/>
        </a:p>
      </dgm:t>
    </dgm:pt>
    <dgm:pt modelId="{221A99A0-77C7-47FC-ADAF-E28BB1CD61F9}" type="par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E42A202-21FE-4E07-A0BB-1114B42B0555}" type="sibTrans" cxnId="{CEB09069-62B7-4CB3-B81D-BBCA59CF8F11}">
      <dgm:prSet/>
      <dgm:spPr/>
      <dgm:t>
        <a:bodyPr/>
        <a:lstStyle/>
        <a:p>
          <a:endParaRPr lang="zh-CN" altLang="en-US"/>
        </a:p>
      </dgm:t>
    </dgm:pt>
    <dgm:pt modelId="{337BA0AA-9E13-4359-8906-7526A46C8D03}">
      <dgm:prSet/>
      <dgm:spPr/>
      <dgm:t>
        <a:bodyPr/>
        <a:lstStyle/>
        <a:p>
          <a:endParaRPr lang="zh-CN" altLang="en-US"/>
        </a:p>
      </dgm:t>
    </dgm:pt>
    <dgm:pt modelId="{BD5FDAA5-5F15-4863-9800-0FF56DCD7D1B}" type="par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247B095-CD5C-436F-868A-DE51BAB62E64}" type="sibTrans" cxnId="{A9F4EA3D-953C-4C5C-8CBC-ED45709F2812}">
      <dgm:prSet/>
      <dgm:spPr/>
      <dgm:t>
        <a:bodyPr/>
        <a:lstStyle/>
        <a:p>
          <a:endParaRPr lang="zh-CN" altLang="en-US"/>
        </a:p>
      </dgm:t>
    </dgm:pt>
    <dgm:pt modelId="{489D9FE5-84C4-4D3A-B5BC-E4CD279D34C3}">
      <dgm:prSet/>
      <dgm:spPr/>
      <dgm:t>
        <a:bodyPr/>
        <a:lstStyle/>
        <a:p>
          <a:r>
            <a:rPr lang="en-US" altLang="zh-CN" dirty="0">
              <a:solidFill>
                <a:schemeClr val="bg2"/>
              </a:solidFill>
            </a:rPr>
            <a:t>Data Analysis</a:t>
          </a:r>
          <a:endParaRPr lang="zh-CN" altLang="en-US" dirty="0">
            <a:solidFill>
              <a:schemeClr val="bg2"/>
            </a:solidFill>
          </a:endParaRPr>
        </a:p>
      </dgm:t>
    </dgm:pt>
    <dgm:pt modelId="{683A6F90-1CAF-4526-9EB4-8031E92C1325}" type="par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754EAAC4-2A5D-4B60-8041-2A82AC6A13E4}" type="sibTrans" cxnId="{12AE2EAB-1E0E-4DE0-B4AC-0829DBCFCBE7}">
      <dgm:prSet/>
      <dgm:spPr/>
      <dgm:t>
        <a:bodyPr/>
        <a:lstStyle/>
        <a:p>
          <a:endParaRPr lang="zh-CN" altLang="en-US"/>
        </a:p>
      </dgm:t>
    </dgm:pt>
    <dgm:pt modelId="{EEED9F81-062F-42B9-BBD3-CAA5782F8F96}">
      <dgm:prSet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Conclusion</a:t>
          </a:r>
          <a:endParaRPr lang="zh-CN" altLang="en-US" dirty="0">
            <a:solidFill>
              <a:schemeClr val="tx1"/>
            </a:solidFill>
          </a:endParaRPr>
        </a:p>
      </dgm:t>
    </dgm:pt>
    <dgm:pt modelId="{FDCB47B7-AEFE-4A28-9907-49447465C537}" type="par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80901547-799F-43D5-9347-C57F7CB3C468}" type="sibTrans" cxnId="{483336B3-CC31-4808-8744-B8E2822EC1C9}">
      <dgm:prSet/>
      <dgm:spPr/>
      <dgm:t>
        <a:bodyPr/>
        <a:lstStyle/>
        <a:p>
          <a:endParaRPr lang="zh-CN" altLang="en-US"/>
        </a:p>
      </dgm:t>
    </dgm:pt>
    <dgm:pt modelId="{233E3A6F-50D0-4A5E-8465-4554628EEA5F}">
      <dgm:prSet/>
      <dgm:spPr/>
      <dgm:t>
        <a:bodyPr/>
        <a:lstStyle/>
        <a:p>
          <a:r>
            <a:rPr lang="en-US" altLang="zh-CN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dirty="0">
            <a:solidFill>
              <a:schemeClr val="bg2"/>
            </a:solidFill>
          </a:endParaRPr>
        </a:p>
      </dgm:t>
    </dgm:pt>
    <dgm:pt modelId="{D468BBBD-CF49-4792-84BF-A2A6FBEEFFC4}" type="par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59A1052B-4101-4E53-AF1C-71963CDB009F}" type="sibTrans" cxnId="{D0A44D3C-2FC0-48F2-855B-8A0952A49F44}">
      <dgm:prSet/>
      <dgm:spPr/>
      <dgm:t>
        <a:bodyPr/>
        <a:lstStyle/>
        <a:p>
          <a:endParaRPr lang="zh-CN" altLang="en-US"/>
        </a:p>
      </dgm:t>
    </dgm:pt>
    <dgm:pt modelId="{CCA04622-C8F8-4D9D-848F-6CFA614007EF}" type="pres">
      <dgm:prSet presAssocID="{204C8B5E-0A09-4292-BD67-E9CA531A6DEC}" presName="linearFlow" presStyleCnt="0">
        <dgm:presLayoutVars>
          <dgm:dir/>
          <dgm:animLvl val="lvl"/>
          <dgm:resizeHandles val="exact"/>
        </dgm:presLayoutVars>
      </dgm:prSet>
      <dgm:spPr/>
    </dgm:pt>
    <dgm:pt modelId="{684E0C5A-8C9A-45D4-B16F-391660A59BC8}" type="pres">
      <dgm:prSet presAssocID="{271FDF0A-35A4-4CC5-A8E5-1661C358A277}" presName="composite" presStyleCnt="0"/>
      <dgm:spPr/>
    </dgm:pt>
    <dgm:pt modelId="{0995C468-90B5-46FC-A75F-8ACEFB111947}" type="pres">
      <dgm:prSet presAssocID="{271FDF0A-35A4-4CC5-A8E5-1661C358A27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4C82BDD-C9A8-4473-BABA-61E9D574A870}" type="pres">
      <dgm:prSet presAssocID="{271FDF0A-35A4-4CC5-A8E5-1661C358A277}" presName="descendantText" presStyleLbl="alignAcc1" presStyleIdx="0" presStyleCnt="6">
        <dgm:presLayoutVars>
          <dgm:bulletEnabled val="1"/>
        </dgm:presLayoutVars>
      </dgm:prSet>
      <dgm:spPr/>
    </dgm:pt>
    <dgm:pt modelId="{7F9A91A0-9A84-4AE2-9045-343AC1DF6C95}" type="pres">
      <dgm:prSet presAssocID="{5CF3BC8E-96FA-4700-A20B-9FEC4D92901D}" presName="sp" presStyleCnt="0"/>
      <dgm:spPr/>
    </dgm:pt>
    <dgm:pt modelId="{C965481C-3C61-4D37-97CA-24CF5251DFD4}" type="pres">
      <dgm:prSet presAssocID="{28357CBB-8925-4E56-A614-6BBEC11CB7C2}" presName="composite" presStyleCnt="0"/>
      <dgm:spPr/>
    </dgm:pt>
    <dgm:pt modelId="{54BD51D9-1C8F-4487-8C68-0C10811489B9}" type="pres">
      <dgm:prSet presAssocID="{28357CBB-8925-4E56-A614-6BBEC11CB7C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96A206D-0C93-4F50-996C-226E2FB57BE9}" type="pres">
      <dgm:prSet presAssocID="{28357CBB-8925-4E56-A614-6BBEC11CB7C2}" presName="descendantText" presStyleLbl="alignAcc1" presStyleIdx="1" presStyleCnt="6">
        <dgm:presLayoutVars>
          <dgm:bulletEnabled val="1"/>
        </dgm:presLayoutVars>
      </dgm:prSet>
      <dgm:spPr/>
    </dgm:pt>
    <dgm:pt modelId="{5090D062-E78B-46E0-94B0-58122125B066}" type="pres">
      <dgm:prSet presAssocID="{48AE910B-E290-455E-AF09-1144EBB9EF44}" presName="sp" presStyleCnt="0"/>
      <dgm:spPr/>
    </dgm:pt>
    <dgm:pt modelId="{F6658EBB-30A3-4D7E-9455-A7FDAFCBF7F8}" type="pres">
      <dgm:prSet presAssocID="{285E3CBE-8174-4BA8-B031-7C5391EB556D}" presName="composite" presStyleCnt="0"/>
      <dgm:spPr/>
    </dgm:pt>
    <dgm:pt modelId="{CFCEE787-AAC5-448D-9F51-BA4E2DAA0199}" type="pres">
      <dgm:prSet presAssocID="{285E3CBE-8174-4BA8-B031-7C5391EB556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78DB01A-5316-4088-8F2C-5FE0BA6F7DC4}" type="pres">
      <dgm:prSet presAssocID="{285E3CBE-8174-4BA8-B031-7C5391EB556D}" presName="descendantText" presStyleLbl="alignAcc1" presStyleIdx="2" presStyleCnt="6">
        <dgm:presLayoutVars>
          <dgm:bulletEnabled val="1"/>
        </dgm:presLayoutVars>
      </dgm:prSet>
      <dgm:spPr/>
    </dgm:pt>
    <dgm:pt modelId="{E7107186-BC38-4AEB-ACBC-01AEC9FB4361}" type="pres">
      <dgm:prSet presAssocID="{46F337A2-BDF2-4F1E-A3AD-66173301C951}" presName="sp" presStyleCnt="0"/>
      <dgm:spPr/>
    </dgm:pt>
    <dgm:pt modelId="{7BC2AA26-D482-4B48-ABD1-E3E1CC649AF2}" type="pres">
      <dgm:prSet presAssocID="{269C692C-EC32-4029-9045-12738DCD8B4F}" presName="composite" presStyleCnt="0"/>
      <dgm:spPr/>
    </dgm:pt>
    <dgm:pt modelId="{CE2C1B28-28EB-4BB7-B8FC-C791E5911715}" type="pres">
      <dgm:prSet presAssocID="{269C692C-EC32-4029-9045-12738DCD8B4F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782A2A8-07E7-4C60-8913-2CA4B927548E}" type="pres">
      <dgm:prSet presAssocID="{269C692C-EC32-4029-9045-12738DCD8B4F}" presName="descendantText" presStyleLbl="alignAcc1" presStyleIdx="3" presStyleCnt="6" custLinFactNeighborY="0">
        <dgm:presLayoutVars>
          <dgm:bulletEnabled val="1"/>
        </dgm:presLayoutVars>
      </dgm:prSet>
      <dgm:spPr/>
    </dgm:pt>
    <dgm:pt modelId="{C950AAD9-877D-4DF6-975E-AF11C8BF9858}" type="pres">
      <dgm:prSet presAssocID="{A67D5B8E-FCDA-4B09-8775-D02A09267A00}" presName="sp" presStyleCnt="0"/>
      <dgm:spPr/>
    </dgm:pt>
    <dgm:pt modelId="{AC9DF390-B76F-4EB6-96A2-2FD8B68E9383}" type="pres">
      <dgm:prSet presAssocID="{DB5E1EFE-BBEB-4B69-A7B4-6EACACF4F285}" presName="composite" presStyleCnt="0"/>
      <dgm:spPr/>
    </dgm:pt>
    <dgm:pt modelId="{1D8E80B6-6092-465B-9080-88847A86551E}" type="pres">
      <dgm:prSet presAssocID="{DB5E1EFE-BBEB-4B69-A7B4-6EACACF4F28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6D24065-5D77-4A98-81CE-CF922103F604}" type="pres">
      <dgm:prSet presAssocID="{DB5E1EFE-BBEB-4B69-A7B4-6EACACF4F285}" presName="descendantText" presStyleLbl="alignAcc1" presStyleIdx="4" presStyleCnt="6">
        <dgm:presLayoutVars>
          <dgm:bulletEnabled val="1"/>
        </dgm:presLayoutVars>
      </dgm:prSet>
      <dgm:spPr/>
    </dgm:pt>
    <dgm:pt modelId="{427E42DC-1DF1-45F2-9759-6E74E393E107}" type="pres">
      <dgm:prSet presAssocID="{3E42A202-21FE-4E07-A0BB-1114B42B0555}" presName="sp" presStyleCnt="0"/>
      <dgm:spPr/>
    </dgm:pt>
    <dgm:pt modelId="{5C544F3B-6659-4D9D-B7D2-5DAAAFAB67BF}" type="pres">
      <dgm:prSet presAssocID="{337BA0AA-9E13-4359-8906-7526A46C8D03}" presName="composite" presStyleCnt="0"/>
      <dgm:spPr/>
    </dgm:pt>
    <dgm:pt modelId="{EECD3B0D-C94A-4251-9B3B-68EFCC3BC3F6}" type="pres">
      <dgm:prSet presAssocID="{337BA0AA-9E13-4359-8906-7526A46C8D0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C9643486-5AC3-465C-B76B-828F5DED798B}" type="pres">
      <dgm:prSet presAssocID="{337BA0AA-9E13-4359-8906-7526A46C8D0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230EC00-78A8-45BD-98E1-1D2FC90413F4}" type="presOf" srcId="{337BA0AA-9E13-4359-8906-7526A46C8D03}" destId="{EECD3B0D-C94A-4251-9B3B-68EFCC3BC3F6}" srcOrd="0" destOrd="0" presId="urn:microsoft.com/office/officeart/2005/8/layout/chevron2"/>
    <dgm:cxn modelId="{8956AB06-EF02-4DBE-97CD-829B1FA186BF}" type="presOf" srcId="{2352CD0D-1144-4D9A-8DFF-2773D344AF25}" destId="{796A206D-0C93-4F50-996C-226E2FB57BE9}" srcOrd="0" destOrd="0" presId="urn:microsoft.com/office/officeart/2005/8/layout/chevron2"/>
    <dgm:cxn modelId="{115B9923-55CC-4312-94A3-466713534A6E}" type="presOf" srcId="{233E3A6F-50D0-4A5E-8465-4554628EEA5F}" destId="{16D24065-5D77-4A98-81CE-CF922103F604}" srcOrd="0" destOrd="0" presId="urn:microsoft.com/office/officeart/2005/8/layout/chevron2"/>
    <dgm:cxn modelId="{F0E55B31-844B-4617-BBB2-FBB16B87BB74}" srcId="{204C8B5E-0A09-4292-BD67-E9CA531A6DEC}" destId="{28357CBB-8925-4E56-A614-6BBEC11CB7C2}" srcOrd="1" destOrd="0" parTransId="{AD922AE4-EEE2-46BF-A760-ED3933320530}" sibTransId="{48AE910B-E290-455E-AF09-1144EBB9EF44}"/>
    <dgm:cxn modelId="{D0A44D3C-2FC0-48F2-855B-8A0952A49F44}" srcId="{DB5E1EFE-BBEB-4B69-A7B4-6EACACF4F285}" destId="{233E3A6F-50D0-4A5E-8465-4554628EEA5F}" srcOrd="0" destOrd="0" parTransId="{D468BBBD-CF49-4792-84BF-A2A6FBEEFFC4}" sibTransId="{59A1052B-4101-4E53-AF1C-71963CDB009F}"/>
    <dgm:cxn modelId="{A9F4EA3D-953C-4C5C-8CBC-ED45709F2812}" srcId="{204C8B5E-0A09-4292-BD67-E9CA531A6DEC}" destId="{337BA0AA-9E13-4359-8906-7526A46C8D03}" srcOrd="5" destOrd="0" parTransId="{BD5FDAA5-5F15-4863-9800-0FF56DCD7D1B}" sibTransId="{4247B095-CD5C-436F-868A-DE51BAB62E64}"/>
    <dgm:cxn modelId="{0350EA5B-A9F0-4342-8161-237762A42DAE}" srcId="{204C8B5E-0A09-4292-BD67-E9CA531A6DEC}" destId="{285E3CBE-8174-4BA8-B031-7C5391EB556D}" srcOrd="2" destOrd="0" parTransId="{13135DB8-195B-450A-A673-10B3B62E88BA}" sibTransId="{46F337A2-BDF2-4F1E-A3AD-66173301C951}"/>
    <dgm:cxn modelId="{102A6763-AC34-4859-A9D5-821B4DBFA81C}" srcId="{204C8B5E-0A09-4292-BD67-E9CA531A6DEC}" destId="{269C692C-EC32-4029-9045-12738DCD8B4F}" srcOrd="3" destOrd="0" parTransId="{6EE9047B-9AEE-4E2E-BDA4-3C401873F9F2}" sibTransId="{A67D5B8E-FCDA-4B09-8775-D02A09267A00}"/>
    <dgm:cxn modelId="{6B678E43-B788-413B-96EB-110861B4909D}" type="presOf" srcId="{285E3CBE-8174-4BA8-B031-7C5391EB556D}" destId="{CFCEE787-AAC5-448D-9F51-BA4E2DAA0199}" srcOrd="0" destOrd="0" presId="urn:microsoft.com/office/officeart/2005/8/layout/chevron2"/>
    <dgm:cxn modelId="{CEB09069-62B7-4CB3-B81D-BBCA59CF8F11}" srcId="{204C8B5E-0A09-4292-BD67-E9CA531A6DEC}" destId="{DB5E1EFE-BBEB-4B69-A7B4-6EACACF4F285}" srcOrd="4" destOrd="0" parTransId="{221A99A0-77C7-47FC-ADAF-E28BB1CD61F9}" sibTransId="{3E42A202-21FE-4E07-A0BB-1114B42B0555}"/>
    <dgm:cxn modelId="{FA4BDB6C-CAF3-44D6-BAAE-F0A49B330E65}" type="presOf" srcId="{CEADC05F-90C8-4BE6-8838-F7DEF64CA3D0}" destId="{178DB01A-5316-4088-8F2C-5FE0BA6F7DC4}" srcOrd="0" destOrd="0" presId="urn:microsoft.com/office/officeart/2005/8/layout/chevron2"/>
    <dgm:cxn modelId="{68842474-05CC-4D74-AE64-52E0C574209F}" type="presOf" srcId="{DB5E1EFE-BBEB-4B69-A7B4-6EACACF4F285}" destId="{1D8E80B6-6092-465B-9080-88847A86551E}" srcOrd="0" destOrd="0" presId="urn:microsoft.com/office/officeart/2005/8/layout/chevron2"/>
    <dgm:cxn modelId="{0AF3E581-9FE5-4395-8D7E-6B2F5DB80254}" type="presOf" srcId="{28357CBB-8925-4E56-A614-6BBEC11CB7C2}" destId="{54BD51D9-1C8F-4487-8C68-0C10811489B9}" srcOrd="0" destOrd="0" presId="urn:microsoft.com/office/officeart/2005/8/layout/chevron2"/>
    <dgm:cxn modelId="{5B075288-7AA3-4EED-9405-C12FBFABA7A8}" srcId="{271FDF0A-35A4-4CC5-A8E5-1661C358A277}" destId="{659FB7A8-E6F3-4942-BC0C-92EF56650CC7}" srcOrd="0" destOrd="0" parTransId="{F26F4EDD-5F3E-4581-B5E7-6B9C8276D044}" sibTransId="{61577BCD-40FB-4176-A8C3-E3E19BAE18B9}"/>
    <dgm:cxn modelId="{7EF18399-B7B5-4F52-A3A8-D7EF8F6C8D16}" type="presOf" srcId="{204C8B5E-0A09-4292-BD67-E9CA531A6DEC}" destId="{CCA04622-C8F8-4D9D-848F-6CFA614007EF}" srcOrd="0" destOrd="0" presId="urn:microsoft.com/office/officeart/2005/8/layout/chevron2"/>
    <dgm:cxn modelId="{A353CA9A-4117-4330-AA46-54A9FBFFA68A}" srcId="{204C8B5E-0A09-4292-BD67-E9CA531A6DEC}" destId="{271FDF0A-35A4-4CC5-A8E5-1661C358A277}" srcOrd="0" destOrd="0" parTransId="{23EA900B-E3B0-4098-862D-EBF3B1FB3766}" sibTransId="{5CF3BC8E-96FA-4700-A20B-9FEC4D92901D}"/>
    <dgm:cxn modelId="{6D8E47A4-81A8-454C-AD1A-346B931693B3}" type="presOf" srcId="{659FB7A8-E6F3-4942-BC0C-92EF56650CC7}" destId="{94C82BDD-C9A8-4473-BABA-61E9D574A870}" srcOrd="0" destOrd="0" presId="urn:microsoft.com/office/officeart/2005/8/layout/chevron2"/>
    <dgm:cxn modelId="{12AE2EAB-1E0E-4DE0-B4AC-0829DBCFCBE7}" srcId="{269C692C-EC32-4029-9045-12738DCD8B4F}" destId="{489D9FE5-84C4-4D3A-B5BC-E4CD279D34C3}" srcOrd="0" destOrd="0" parTransId="{683A6F90-1CAF-4526-9EB4-8031E92C1325}" sibTransId="{754EAAC4-2A5D-4B60-8041-2A82AC6A13E4}"/>
    <dgm:cxn modelId="{47BE38B1-7B7B-4CD3-A8CC-481DDBE17D93}" type="presOf" srcId="{489D9FE5-84C4-4D3A-B5BC-E4CD279D34C3}" destId="{9782A2A8-07E7-4C60-8913-2CA4B927548E}" srcOrd="0" destOrd="0" presId="urn:microsoft.com/office/officeart/2005/8/layout/chevron2"/>
    <dgm:cxn modelId="{483336B3-CC31-4808-8744-B8E2822EC1C9}" srcId="{337BA0AA-9E13-4359-8906-7526A46C8D03}" destId="{EEED9F81-062F-42B9-BBD3-CAA5782F8F96}" srcOrd="0" destOrd="0" parTransId="{FDCB47B7-AEFE-4A28-9907-49447465C537}" sibTransId="{80901547-799F-43D5-9347-C57F7CB3C468}"/>
    <dgm:cxn modelId="{D3D7F0BF-B210-4F53-AE7A-09D2E42BFABE}" srcId="{285E3CBE-8174-4BA8-B031-7C5391EB556D}" destId="{CEADC05F-90C8-4BE6-8838-F7DEF64CA3D0}" srcOrd="0" destOrd="0" parTransId="{DA77E2BF-B333-4694-86F0-FA324BC62C52}" sibTransId="{F20193AF-E203-4C77-88C6-CE45D1AF7F71}"/>
    <dgm:cxn modelId="{EEBF95CC-BCEB-4170-95B5-CD0289B07940}" type="presOf" srcId="{271FDF0A-35A4-4CC5-A8E5-1661C358A277}" destId="{0995C468-90B5-46FC-A75F-8ACEFB111947}" srcOrd="0" destOrd="0" presId="urn:microsoft.com/office/officeart/2005/8/layout/chevron2"/>
    <dgm:cxn modelId="{70F044D3-1C54-4B6E-BB27-7C5B7719CE83}" type="presOf" srcId="{EEED9F81-062F-42B9-BBD3-CAA5782F8F96}" destId="{C9643486-5AC3-465C-B76B-828F5DED798B}" srcOrd="0" destOrd="0" presId="urn:microsoft.com/office/officeart/2005/8/layout/chevron2"/>
    <dgm:cxn modelId="{820E7DDA-EB6E-46C2-BA04-FA1DEE16EDA2}" type="presOf" srcId="{269C692C-EC32-4029-9045-12738DCD8B4F}" destId="{CE2C1B28-28EB-4BB7-B8FC-C791E5911715}" srcOrd="0" destOrd="0" presId="urn:microsoft.com/office/officeart/2005/8/layout/chevron2"/>
    <dgm:cxn modelId="{3783A9EE-7C3F-4E27-8C2F-60B39C6EEC5C}" srcId="{28357CBB-8925-4E56-A614-6BBEC11CB7C2}" destId="{2352CD0D-1144-4D9A-8DFF-2773D344AF25}" srcOrd="0" destOrd="0" parTransId="{8CD12442-2378-4850-ABBC-C46D710B7285}" sibTransId="{0417F223-FB3D-425A-8590-57B627BDA2C8}"/>
    <dgm:cxn modelId="{6179E0CA-EA48-4032-AFAB-9CDADEA35FAF}" type="presParOf" srcId="{CCA04622-C8F8-4D9D-848F-6CFA614007EF}" destId="{684E0C5A-8C9A-45D4-B16F-391660A59BC8}" srcOrd="0" destOrd="0" presId="urn:microsoft.com/office/officeart/2005/8/layout/chevron2"/>
    <dgm:cxn modelId="{F3D40DAB-EFD0-4384-A94E-87DE98D2D314}" type="presParOf" srcId="{684E0C5A-8C9A-45D4-B16F-391660A59BC8}" destId="{0995C468-90B5-46FC-A75F-8ACEFB111947}" srcOrd="0" destOrd="0" presId="urn:microsoft.com/office/officeart/2005/8/layout/chevron2"/>
    <dgm:cxn modelId="{7043E907-F5E5-4325-A157-38194773222D}" type="presParOf" srcId="{684E0C5A-8C9A-45D4-B16F-391660A59BC8}" destId="{94C82BDD-C9A8-4473-BABA-61E9D574A870}" srcOrd="1" destOrd="0" presId="urn:microsoft.com/office/officeart/2005/8/layout/chevron2"/>
    <dgm:cxn modelId="{5F84FF02-C803-44A7-9204-51CEF48EE55E}" type="presParOf" srcId="{CCA04622-C8F8-4D9D-848F-6CFA614007EF}" destId="{7F9A91A0-9A84-4AE2-9045-343AC1DF6C95}" srcOrd="1" destOrd="0" presId="urn:microsoft.com/office/officeart/2005/8/layout/chevron2"/>
    <dgm:cxn modelId="{7A4DF1FF-86CF-48E0-A5F2-BB8D846A3B61}" type="presParOf" srcId="{CCA04622-C8F8-4D9D-848F-6CFA614007EF}" destId="{C965481C-3C61-4D37-97CA-24CF5251DFD4}" srcOrd="2" destOrd="0" presId="urn:microsoft.com/office/officeart/2005/8/layout/chevron2"/>
    <dgm:cxn modelId="{784ABA6E-8A14-41A8-BDDE-69B1CC8CDBFF}" type="presParOf" srcId="{C965481C-3C61-4D37-97CA-24CF5251DFD4}" destId="{54BD51D9-1C8F-4487-8C68-0C10811489B9}" srcOrd="0" destOrd="0" presId="urn:microsoft.com/office/officeart/2005/8/layout/chevron2"/>
    <dgm:cxn modelId="{E44AFBD3-C958-4A09-915E-7A29A21CC334}" type="presParOf" srcId="{C965481C-3C61-4D37-97CA-24CF5251DFD4}" destId="{796A206D-0C93-4F50-996C-226E2FB57BE9}" srcOrd="1" destOrd="0" presId="urn:microsoft.com/office/officeart/2005/8/layout/chevron2"/>
    <dgm:cxn modelId="{3FBD7150-0246-4BC5-BBA7-671E0247BC8C}" type="presParOf" srcId="{CCA04622-C8F8-4D9D-848F-6CFA614007EF}" destId="{5090D062-E78B-46E0-94B0-58122125B066}" srcOrd="3" destOrd="0" presId="urn:microsoft.com/office/officeart/2005/8/layout/chevron2"/>
    <dgm:cxn modelId="{6AFCFFCB-83B8-42F1-B67B-8334161E210E}" type="presParOf" srcId="{CCA04622-C8F8-4D9D-848F-6CFA614007EF}" destId="{F6658EBB-30A3-4D7E-9455-A7FDAFCBF7F8}" srcOrd="4" destOrd="0" presId="urn:microsoft.com/office/officeart/2005/8/layout/chevron2"/>
    <dgm:cxn modelId="{23793A54-EC7A-4BED-B17A-F8E6DDFB4676}" type="presParOf" srcId="{F6658EBB-30A3-4D7E-9455-A7FDAFCBF7F8}" destId="{CFCEE787-AAC5-448D-9F51-BA4E2DAA0199}" srcOrd="0" destOrd="0" presId="urn:microsoft.com/office/officeart/2005/8/layout/chevron2"/>
    <dgm:cxn modelId="{8094D41B-CD6A-465D-9B20-E4E73AD3DDDF}" type="presParOf" srcId="{F6658EBB-30A3-4D7E-9455-A7FDAFCBF7F8}" destId="{178DB01A-5316-4088-8F2C-5FE0BA6F7DC4}" srcOrd="1" destOrd="0" presId="urn:microsoft.com/office/officeart/2005/8/layout/chevron2"/>
    <dgm:cxn modelId="{4863B931-9AB3-4FDB-9B46-65CA0FA7115D}" type="presParOf" srcId="{CCA04622-C8F8-4D9D-848F-6CFA614007EF}" destId="{E7107186-BC38-4AEB-ACBC-01AEC9FB4361}" srcOrd="5" destOrd="0" presId="urn:microsoft.com/office/officeart/2005/8/layout/chevron2"/>
    <dgm:cxn modelId="{F43AB7BD-5E3B-4624-A309-BEDA4BCEF0F2}" type="presParOf" srcId="{CCA04622-C8F8-4D9D-848F-6CFA614007EF}" destId="{7BC2AA26-D482-4B48-ABD1-E3E1CC649AF2}" srcOrd="6" destOrd="0" presId="urn:microsoft.com/office/officeart/2005/8/layout/chevron2"/>
    <dgm:cxn modelId="{F41E3DBA-F055-47C6-A267-DA6D56B31E62}" type="presParOf" srcId="{7BC2AA26-D482-4B48-ABD1-E3E1CC649AF2}" destId="{CE2C1B28-28EB-4BB7-B8FC-C791E5911715}" srcOrd="0" destOrd="0" presId="urn:microsoft.com/office/officeart/2005/8/layout/chevron2"/>
    <dgm:cxn modelId="{CB340BD0-16AB-4DBB-9875-D80998077EAC}" type="presParOf" srcId="{7BC2AA26-D482-4B48-ABD1-E3E1CC649AF2}" destId="{9782A2A8-07E7-4C60-8913-2CA4B927548E}" srcOrd="1" destOrd="0" presId="urn:microsoft.com/office/officeart/2005/8/layout/chevron2"/>
    <dgm:cxn modelId="{9C641CA5-6CEB-404E-8835-4389D3653F5D}" type="presParOf" srcId="{CCA04622-C8F8-4D9D-848F-6CFA614007EF}" destId="{C950AAD9-877D-4DF6-975E-AF11C8BF9858}" srcOrd="7" destOrd="0" presId="urn:microsoft.com/office/officeart/2005/8/layout/chevron2"/>
    <dgm:cxn modelId="{E894CD10-68FB-4104-BA98-79233C6316E4}" type="presParOf" srcId="{CCA04622-C8F8-4D9D-848F-6CFA614007EF}" destId="{AC9DF390-B76F-4EB6-96A2-2FD8B68E9383}" srcOrd="8" destOrd="0" presId="urn:microsoft.com/office/officeart/2005/8/layout/chevron2"/>
    <dgm:cxn modelId="{2D9BF630-E7FC-473B-9597-ED769CE3148B}" type="presParOf" srcId="{AC9DF390-B76F-4EB6-96A2-2FD8B68E9383}" destId="{1D8E80B6-6092-465B-9080-88847A86551E}" srcOrd="0" destOrd="0" presId="urn:microsoft.com/office/officeart/2005/8/layout/chevron2"/>
    <dgm:cxn modelId="{8318BBBE-3041-49F0-A079-DE671113EEFB}" type="presParOf" srcId="{AC9DF390-B76F-4EB6-96A2-2FD8B68E9383}" destId="{16D24065-5D77-4A98-81CE-CF922103F604}" srcOrd="1" destOrd="0" presId="urn:microsoft.com/office/officeart/2005/8/layout/chevron2"/>
    <dgm:cxn modelId="{1CD67347-7F86-45EA-A45A-ACA44D2DB25C}" type="presParOf" srcId="{CCA04622-C8F8-4D9D-848F-6CFA614007EF}" destId="{427E42DC-1DF1-45F2-9759-6E74E393E107}" srcOrd="9" destOrd="0" presId="urn:microsoft.com/office/officeart/2005/8/layout/chevron2"/>
    <dgm:cxn modelId="{A088038D-01BD-4858-9A15-735FB83F5BE3}" type="presParOf" srcId="{CCA04622-C8F8-4D9D-848F-6CFA614007EF}" destId="{5C544F3B-6659-4D9D-B7D2-5DAAAFAB67BF}" srcOrd="10" destOrd="0" presId="urn:microsoft.com/office/officeart/2005/8/layout/chevron2"/>
    <dgm:cxn modelId="{9A8217DB-CF9E-406A-A526-086D11A7AC06}" type="presParOf" srcId="{5C544F3B-6659-4D9D-B7D2-5DAAAFAB67BF}" destId="{EECD3B0D-C94A-4251-9B3B-68EFCC3BC3F6}" srcOrd="0" destOrd="0" presId="urn:microsoft.com/office/officeart/2005/8/layout/chevron2"/>
    <dgm:cxn modelId="{889535A9-ECDA-4B47-AA12-D3462884EDA4}" type="presParOf" srcId="{5C544F3B-6659-4D9D-B7D2-5DAAAFAB67BF}" destId="{C9643486-5AC3-465C-B76B-828F5DED79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Experimental Setup</a:t>
          </a:r>
          <a:endParaRPr lang="zh-CN" altLang="en-US" sz="2300" kern="1200" dirty="0"/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Experiment result</a:t>
          </a:r>
          <a:endParaRPr lang="zh-CN" altLang="en-US" sz="2300" kern="1200" dirty="0"/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Theoretical Investigation </a:t>
          </a:r>
          <a:endParaRPr lang="zh-CN" altLang="en-US" sz="2300" kern="1200" dirty="0"/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Influence factors</a:t>
          </a:r>
          <a:endParaRPr lang="zh-CN" altLang="en-US" sz="2300" kern="1200" dirty="0"/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Improvement</a:t>
          </a:r>
          <a:endParaRPr lang="zh-CN" altLang="en-US" sz="2300" kern="1200" dirty="0"/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Conclusion</a:t>
          </a:r>
          <a:endParaRPr lang="zh-CN" altLang="en-US" sz="2300" kern="1200" dirty="0"/>
        </a:p>
      </dsp:txBody>
      <dsp:txXfrm rot="-5400000">
        <a:off x="475726" y="2910171"/>
        <a:ext cx="5242122" cy="39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Experimental Setup</a:t>
          </a:r>
          <a:endParaRPr lang="zh-CN" altLang="en-US" sz="2300" kern="1200" dirty="0"/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Experiment result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Theoretical Investigation 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Influence factors</a:t>
          </a:r>
          <a:endParaRPr lang="zh-CN" altLang="en-US" sz="23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sz="23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Conclusion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910171"/>
        <a:ext cx="5242122" cy="398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Experimental Setup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sz="23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tx1"/>
              </a:solidFill>
            </a:rPr>
            <a:t>Theoretical Investigation 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Influence factors</a:t>
          </a:r>
          <a:endParaRPr lang="zh-CN" altLang="en-US" sz="2300" kern="1200" dirty="0">
            <a:solidFill>
              <a:schemeClr val="bg1">
                <a:lumMod val="85000"/>
              </a:schemeClr>
            </a:solidFill>
          </a:endParaRPr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Conclusion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910171"/>
        <a:ext cx="5242122" cy="398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Experimental Setup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Theoretical Investigation 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/>
            <a:t>Influence factors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Conclusion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910171"/>
        <a:ext cx="5242122" cy="398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Experimental Setup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Theoretical Investigation 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Data Analysis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tx1"/>
              </a:solidFill>
            </a:rPr>
            <a:t>Improvement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Conclusion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910171"/>
        <a:ext cx="5242122" cy="398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5C468-90B5-46FC-A75F-8ACEFB111947}">
      <dsp:nvSpPr>
        <dsp:cNvPr id="0" name=""/>
        <dsp:cNvSpPr/>
      </dsp:nvSpPr>
      <dsp:spPr>
        <a:xfrm rot="5400000">
          <a:off x="-101941" y="102546"/>
          <a:ext cx="679609" cy="4757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 dirty="0"/>
        </a:p>
      </dsp:txBody>
      <dsp:txXfrm rot="-5400000">
        <a:off x="1" y="238467"/>
        <a:ext cx="475726" cy="203883"/>
      </dsp:txXfrm>
    </dsp:sp>
    <dsp:sp modelId="{94C82BDD-C9A8-4473-BABA-61E9D574A870}">
      <dsp:nvSpPr>
        <dsp:cNvPr id="0" name=""/>
        <dsp:cNvSpPr/>
      </dsp:nvSpPr>
      <dsp:spPr>
        <a:xfrm rot="5400000">
          <a:off x="2886696" y="-2410364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Experimental Setup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2170"/>
        <a:ext cx="5242122" cy="398618"/>
      </dsp:txXfrm>
    </dsp:sp>
    <dsp:sp modelId="{54BD51D9-1C8F-4487-8C68-0C10811489B9}">
      <dsp:nvSpPr>
        <dsp:cNvPr id="0" name=""/>
        <dsp:cNvSpPr/>
      </dsp:nvSpPr>
      <dsp:spPr>
        <a:xfrm rot="5400000">
          <a:off x="-101941" y="680147"/>
          <a:ext cx="679609" cy="475726"/>
        </a:xfrm>
        <a:prstGeom prst="chevron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816068"/>
        <a:ext cx="475726" cy="203883"/>
      </dsp:txXfrm>
    </dsp:sp>
    <dsp:sp modelId="{796A206D-0C93-4F50-996C-226E2FB57BE9}">
      <dsp:nvSpPr>
        <dsp:cNvPr id="0" name=""/>
        <dsp:cNvSpPr/>
      </dsp:nvSpPr>
      <dsp:spPr>
        <a:xfrm rot="5400000">
          <a:off x="2886696" y="-18327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Experiment result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599771"/>
        <a:ext cx="5242122" cy="398618"/>
      </dsp:txXfrm>
    </dsp:sp>
    <dsp:sp modelId="{CFCEE787-AAC5-448D-9F51-BA4E2DAA0199}">
      <dsp:nvSpPr>
        <dsp:cNvPr id="0" name=""/>
        <dsp:cNvSpPr/>
      </dsp:nvSpPr>
      <dsp:spPr>
        <a:xfrm rot="5400000">
          <a:off x="-101941" y="1257747"/>
          <a:ext cx="679609" cy="475726"/>
        </a:xfrm>
        <a:prstGeom prst="chevron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393668"/>
        <a:ext cx="475726" cy="203883"/>
      </dsp:txXfrm>
    </dsp:sp>
    <dsp:sp modelId="{178DB01A-5316-4088-8F2C-5FE0BA6F7DC4}">
      <dsp:nvSpPr>
        <dsp:cNvPr id="0" name=""/>
        <dsp:cNvSpPr/>
      </dsp:nvSpPr>
      <dsp:spPr>
        <a:xfrm rot="5400000">
          <a:off x="2886696" y="-12551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Theoretical Investigation 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177371"/>
        <a:ext cx="5242122" cy="398618"/>
      </dsp:txXfrm>
    </dsp:sp>
    <dsp:sp modelId="{CE2C1B28-28EB-4BB7-B8FC-C791E5911715}">
      <dsp:nvSpPr>
        <dsp:cNvPr id="0" name=""/>
        <dsp:cNvSpPr/>
      </dsp:nvSpPr>
      <dsp:spPr>
        <a:xfrm rot="5400000">
          <a:off x="-101941" y="1835348"/>
          <a:ext cx="679609" cy="475726"/>
        </a:xfrm>
        <a:prstGeom prst="chevron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1971269"/>
        <a:ext cx="475726" cy="203883"/>
      </dsp:txXfrm>
    </dsp:sp>
    <dsp:sp modelId="{9782A2A8-07E7-4C60-8913-2CA4B927548E}">
      <dsp:nvSpPr>
        <dsp:cNvPr id="0" name=""/>
        <dsp:cNvSpPr/>
      </dsp:nvSpPr>
      <dsp:spPr>
        <a:xfrm rot="5400000">
          <a:off x="2886696" y="-677563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2"/>
              </a:solidFill>
            </a:rPr>
            <a:t>Data Analysis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1754971"/>
        <a:ext cx="5242122" cy="398618"/>
      </dsp:txXfrm>
    </dsp:sp>
    <dsp:sp modelId="{1D8E80B6-6092-465B-9080-88847A86551E}">
      <dsp:nvSpPr>
        <dsp:cNvPr id="0" name=""/>
        <dsp:cNvSpPr/>
      </dsp:nvSpPr>
      <dsp:spPr>
        <a:xfrm rot="5400000">
          <a:off x="-101941" y="2412948"/>
          <a:ext cx="679609" cy="475726"/>
        </a:xfrm>
        <a:prstGeom prst="chevron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2548869"/>
        <a:ext cx="475726" cy="203883"/>
      </dsp:txXfrm>
    </dsp:sp>
    <dsp:sp modelId="{16D24065-5D77-4A98-81CE-CF922103F604}">
      <dsp:nvSpPr>
        <dsp:cNvPr id="0" name=""/>
        <dsp:cNvSpPr/>
      </dsp:nvSpPr>
      <dsp:spPr>
        <a:xfrm rot="5400000">
          <a:off x="2886696" y="-99962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bg1">
                  <a:lumMod val="85000"/>
                </a:schemeClr>
              </a:solidFill>
            </a:rPr>
            <a:t>Improvement</a:t>
          </a:r>
          <a:endParaRPr lang="zh-CN" altLang="en-US" sz="2300" kern="1200" dirty="0">
            <a:solidFill>
              <a:schemeClr val="bg2"/>
            </a:solidFill>
          </a:endParaRPr>
        </a:p>
      </dsp:txBody>
      <dsp:txXfrm rot="-5400000">
        <a:off x="475726" y="2332572"/>
        <a:ext cx="5242122" cy="398618"/>
      </dsp:txXfrm>
    </dsp:sp>
    <dsp:sp modelId="{EECD3B0D-C94A-4251-9B3B-68EFCC3BC3F6}">
      <dsp:nvSpPr>
        <dsp:cNvPr id="0" name=""/>
        <dsp:cNvSpPr/>
      </dsp:nvSpPr>
      <dsp:spPr>
        <a:xfrm rot="5400000">
          <a:off x="-101941" y="2990549"/>
          <a:ext cx="679609" cy="47572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 rot="-5400000">
        <a:off x="1" y="3126470"/>
        <a:ext cx="475726" cy="203883"/>
      </dsp:txXfrm>
    </dsp:sp>
    <dsp:sp modelId="{C9643486-5AC3-465C-B76B-828F5DED798B}">
      <dsp:nvSpPr>
        <dsp:cNvPr id="0" name=""/>
        <dsp:cNvSpPr/>
      </dsp:nvSpPr>
      <dsp:spPr>
        <a:xfrm rot="5400000">
          <a:off x="2886696" y="477637"/>
          <a:ext cx="441746" cy="526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300" kern="1200" dirty="0">
              <a:solidFill>
                <a:schemeClr val="tx1"/>
              </a:solidFill>
            </a:rPr>
            <a:t>Conclusion</a:t>
          </a:r>
          <a:endParaRPr lang="zh-CN" altLang="en-US" sz="2300" kern="1200" dirty="0">
            <a:solidFill>
              <a:schemeClr val="tx1"/>
            </a:solidFill>
          </a:endParaRPr>
        </a:p>
      </dsp:txBody>
      <dsp:txXfrm rot="-5400000">
        <a:off x="475726" y="2910171"/>
        <a:ext cx="5242122" cy="39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7D37-0606-41DA-877A-82361D23106F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3C6D7-F41B-4559-9D48-620D3ACAB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4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First, I’m going to introduce my experimental setup and the key observation in the preliminary experiment.</a:t>
            </a:r>
          </a:p>
          <a:p>
            <a:r>
              <a:rPr lang="en-US" altLang="zh-CN" dirty="0"/>
              <a:t>Then, I’ll speak my theoretical investigation by 2 parts.</a:t>
            </a:r>
          </a:p>
          <a:p>
            <a:r>
              <a:rPr lang="en-US" altLang="zh-CN" dirty="0"/>
              <a:t>At last, I’ll come up with my conclusion and analyze the uncertainties to propose further insight.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FF446-579C-41E7-BAAC-B99934D8BA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72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Theoretical analysis 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50C0-E411-48F6-8448-D71052912998}" type="datetime1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Qingdao No.2 High School</a:t>
            </a: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335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912" y="837473"/>
            <a:ext cx="7811438" cy="35771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904C-B84A-4417-B7AE-5E21F9855E7B}" type="datetime1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Qingdao No.2 High School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>
            <a:cxnSpLocks/>
          </p:cNvCxnSpPr>
          <p:nvPr userDrawn="1"/>
        </p:nvCxnSpPr>
        <p:spPr>
          <a:xfrm>
            <a:off x="703912" y="762000"/>
            <a:ext cx="7811438" cy="14522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703912" y="273844"/>
            <a:ext cx="7811438" cy="427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Theoretical analysis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730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F4D7-B2BE-40F1-AB80-7F71541AA2D5}" type="datetime1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Qingdao No.2 High School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>
            <a:cxnSpLocks/>
          </p:cNvCxnSpPr>
          <p:nvPr userDrawn="1"/>
        </p:nvCxnSpPr>
        <p:spPr>
          <a:xfrm>
            <a:off x="703912" y="762000"/>
            <a:ext cx="7811438" cy="14522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703912" y="273850"/>
            <a:ext cx="7811438" cy="48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Theoretical analysis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9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9" b="14075"/>
          <a:stretch/>
        </p:blipFill>
        <p:spPr>
          <a:xfrm>
            <a:off x="0" y="4517050"/>
            <a:ext cx="9144000" cy="6264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1" y="6928"/>
            <a:ext cx="698554" cy="90289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3912" y="273846"/>
            <a:ext cx="7811438" cy="48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Theoretical analysis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3913" y="1012214"/>
            <a:ext cx="7811437" cy="340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F198-A94B-40F2-967A-45BA2E9F7215}" type="datetime1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Qingdao No.2 High School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>
                <a:solidFill>
                  <a:schemeClr val="bg1"/>
                </a:solidFill>
              </a:defRPr>
            </a:lvl1pPr>
          </a:lstStyle>
          <a:p>
            <a:fld id="{BD4A4703-0FC2-4EA4-917B-CD6E597DA5F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675" y="6927"/>
            <a:ext cx="769327" cy="760672"/>
          </a:xfrm>
          <a:prstGeom prst="ellipse">
            <a:avLst/>
          </a:prstGeom>
          <a:ln>
            <a:noFill/>
          </a:ln>
          <a:effectLst>
            <a:outerShdw dir="5400000" sx="10000" sy="10000" algn="ctr" rotWithShape="0">
              <a:schemeClr val="bg1"/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68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Calibri" panose="020F0502020204030204" pitchFamily="34" charset="0"/>
          <a:ea typeface="Microsoft JhengHei Light" panose="020B0304030504040204" pitchFamily="34" charset="-120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printing.hc360.com/2008/03/17090674423-2.s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9" b="14075"/>
          <a:stretch/>
        </p:blipFill>
        <p:spPr>
          <a:xfrm>
            <a:off x="0" y="4643452"/>
            <a:ext cx="9144000" cy="5000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2" y="9237"/>
            <a:ext cx="931405" cy="1203857"/>
          </a:xfrm>
          <a:prstGeom prst="rect">
            <a:avLst/>
          </a:prstGeom>
        </p:spPr>
      </p:pic>
      <p:sp>
        <p:nvSpPr>
          <p:cNvPr id="6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357158" y="4706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A100F198-A94B-40F2-967A-45BA2E9F7215}" type="datetime1">
              <a:rPr lang="zh-CN" altLang="en-US" sz="2000" smtClean="0"/>
              <a:pPr/>
              <a:t>2017/6/30</a:t>
            </a:fld>
            <a:endParaRPr lang="zh-CN" altLang="en-US" sz="2000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2500298" y="47148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Qingdao No.2 High school 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215074" y="4706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sz="1800" dirty="0"/>
              <a:t>Speaker: Sheng Xin</a:t>
            </a:r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35" y="2"/>
            <a:ext cx="1025769" cy="1014229"/>
          </a:xfrm>
          <a:prstGeom prst="ellipse">
            <a:avLst/>
          </a:prstGeom>
          <a:ln>
            <a:noFill/>
          </a:ln>
          <a:effectLst>
            <a:outerShdw dir="5400000" sx="10000" sy="10000" algn="ctr" rotWithShape="0">
              <a:schemeClr val="bg1"/>
            </a:outerShdw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142976" y="285735"/>
            <a:ext cx="7605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 No.16 Paper wrinkles 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zh-CN" alt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843" y="1109940"/>
            <a:ext cx="726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When a piece of paper dries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being wet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, it can get wrinkled. Investigate and explain this phenomenon.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7FEEC3-EDEE-49C9-A0F5-731B9B02A1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31" y="2253885"/>
            <a:ext cx="3281561" cy="2187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DD8F92-79F7-4BB1-95E0-0CFF249B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D298E1-C96D-41B7-8CCF-EB096818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6CCC73F-B1B3-496D-9D18-01692B40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Four different methods to dry the paper (2)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471287-A5DD-47AE-A3FF-8AA121326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84662"/>
            <a:ext cx="4428492" cy="2952328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77E985-9645-4F8B-A63C-6A349131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837473"/>
            <a:ext cx="3312368" cy="3577187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Use blower</a:t>
            </a:r>
          </a:p>
        </p:txBody>
      </p:sp>
    </p:spTree>
    <p:extLst>
      <p:ext uri="{BB962C8B-B14F-4D97-AF65-F5344CB8AC3E}">
        <p14:creationId xmlns:p14="http://schemas.microsoft.com/office/powerpoint/2010/main" val="378144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4E73CA0-5CBA-4224-8825-098893A11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10215" r="18425" b="11266"/>
          <a:stretch/>
        </p:blipFill>
        <p:spPr>
          <a:xfrm>
            <a:off x="2339752" y="915566"/>
            <a:ext cx="4260588" cy="3503412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BF926A-6D4A-4DC5-9342-FE8128C8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4B869B-1716-4774-B371-84138FB7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C22F14A-E580-4464-8901-098D1D92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Result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C3668D-65F6-4D79-AEEB-A084F609D87D}"/>
              </a:ext>
            </a:extLst>
          </p:cNvPr>
          <p:cNvSpPr txBox="1"/>
          <p:nvPr/>
        </p:nvSpPr>
        <p:spPr>
          <a:xfrm>
            <a:off x="1115616" y="3291830"/>
            <a:ext cx="14812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Blower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9E38CE-5735-4B72-9EE4-D0C536B3B763}"/>
              </a:ext>
            </a:extLst>
          </p:cNvPr>
          <p:cNvSpPr txBox="1"/>
          <p:nvPr/>
        </p:nvSpPr>
        <p:spPr>
          <a:xfrm>
            <a:off x="1316198" y="1400838"/>
            <a:ext cx="116756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Fridge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132158-B7A7-43A2-95A4-93859A912780}"/>
              </a:ext>
            </a:extLst>
          </p:cNvPr>
          <p:cNvSpPr txBox="1"/>
          <p:nvPr/>
        </p:nvSpPr>
        <p:spPr>
          <a:xfrm>
            <a:off x="6466400" y="3435846"/>
            <a:ext cx="156198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Natural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55A1F0-67E8-4132-ADAD-C82D295E06DE}"/>
              </a:ext>
            </a:extLst>
          </p:cNvPr>
          <p:cNvSpPr txBox="1"/>
          <p:nvPr/>
        </p:nvSpPr>
        <p:spPr>
          <a:xfrm>
            <a:off x="6466399" y="1375973"/>
            <a:ext cx="1561983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Between pages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  <a:endParaRPr lang="en-US" altLang="zh-CN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12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3492467572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4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8E5DBFF-83A9-4931-999B-FB5C10CE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/>
              <a:t>Macroscopic:</a:t>
            </a:r>
          </a:p>
          <a:p>
            <a:r>
              <a:rPr lang="en-US" altLang="zh-CN" sz="2000" b="1" dirty="0"/>
              <a:t>Paper bending</a:t>
            </a:r>
          </a:p>
          <a:p>
            <a:r>
              <a:rPr lang="en-US" altLang="zh-CN" sz="2000" b="1" dirty="0"/>
              <a:t>Irregular </a:t>
            </a:r>
          </a:p>
          <a:p>
            <a:r>
              <a:rPr lang="en-US" altLang="zh-CN" sz="2000" b="1" dirty="0"/>
              <a:t>Waterlogging </a:t>
            </a:r>
          </a:p>
          <a:p>
            <a:endParaRPr lang="en-US" altLang="zh-CN" sz="2000" b="1" dirty="0"/>
          </a:p>
          <a:p>
            <a:r>
              <a:rPr lang="en-US" altLang="zh-CN" sz="2000" b="1" dirty="0"/>
              <a:t>Microcosmic</a:t>
            </a:r>
          </a:p>
          <a:p>
            <a:pPr marL="0" indent="0">
              <a:buNone/>
            </a:pPr>
            <a:r>
              <a:rPr lang="en-US" altLang="zh-CN" sz="2000" b="1" dirty="0"/>
              <a:t>(Surface roughening):</a:t>
            </a:r>
          </a:p>
          <a:p>
            <a:r>
              <a:rPr lang="en-US" altLang="zh-CN" sz="2000" b="1" dirty="0"/>
              <a:t>Fiber apophysis</a:t>
            </a:r>
          </a:p>
          <a:p>
            <a:r>
              <a:rPr lang="en-US" altLang="zh-CN" sz="2000" b="1" dirty="0"/>
              <a:t>Fiber rising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D715D0-EAB2-4BBE-A5C8-7E38D20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5C1EC7-4E08-48E9-B987-D7DF3B10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276339C-A058-4B4E-B418-FC70C472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Theoretical Investigation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45492A-0AB6-4CCB-8A2C-EBF2FE692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20177"/>
            <a:ext cx="4217665" cy="281177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6000A65-8AF1-4D27-B501-AD3DEEFD4EA4}"/>
              </a:ext>
            </a:extLst>
          </p:cNvPr>
          <p:cNvSpPr txBox="1"/>
          <p:nvPr/>
        </p:nvSpPr>
        <p:spPr>
          <a:xfrm>
            <a:off x="7472956" y="1563638"/>
            <a:ext cx="148128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Blower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(bending)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07CF69F-D8A7-4635-B55F-81FAD3181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29" y="1222096"/>
            <a:ext cx="3746477" cy="28098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F5E9EFF-8B98-4100-B793-04EBCB719B74}"/>
              </a:ext>
            </a:extLst>
          </p:cNvPr>
          <p:cNvSpPr txBox="1"/>
          <p:nvPr/>
        </p:nvSpPr>
        <p:spPr>
          <a:xfrm>
            <a:off x="6937072" y="1716038"/>
            <a:ext cx="216957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Naturally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(waterlogging)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片包含 干草&#10;&#10;已生成高可信度的说明">
            <a:extLst>
              <a:ext uri="{FF2B5EF4-FFF2-40B4-BE49-F238E27FC236}">
                <a16:creationId xmlns:a16="http://schemas.microsoft.com/office/drawing/2014/main" id="{576CF21F-AC86-47AD-A37C-8AF635F0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3638"/>
            <a:ext cx="3448366" cy="1779357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D6F10D-69D5-43AA-BA8B-9AC5E4C5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EA4820-4C56-44F9-A8B7-814DF15D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F5AC61A-9375-4728-8B16-B614C122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Why paper can absorb water, and why it will dry out?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F687F6-140F-4D0C-A313-E9B5D19E4F69}"/>
              </a:ext>
            </a:extLst>
          </p:cNvPr>
          <p:cNvSpPr txBox="1"/>
          <p:nvPr/>
        </p:nvSpPr>
        <p:spPr>
          <a:xfrm>
            <a:off x="3995936" y="1275606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Paper’s fiber has many gap</a:t>
            </a:r>
          </a:p>
          <a:p>
            <a:r>
              <a:rPr lang="en-US" altLang="zh-CN" sz="2400" b="1" dirty="0"/>
              <a:t>Expand and hold water</a:t>
            </a:r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Water evaporates and fiber shrinks</a:t>
            </a:r>
          </a:p>
          <a:p>
            <a:endParaRPr lang="en-US" altLang="zh-CN" sz="2400" dirty="0"/>
          </a:p>
          <a:p>
            <a:r>
              <a:rPr lang="en-US" altLang="zh-CN" sz="2400" dirty="0"/>
              <a:t> </a:t>
            </a:r>
            <a:endParaRPr lang="zh-CN" altLang="en-US" sz="2400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115878C5-B60C-47E1-A472-7A6285E86AFB}"/>
              </a:ext>
            </a:extLst>
          </p:cNvPr>
          <p:cNvSpPr/>
          <p:nvPr/>
        </p:nvSpPr>
        <p:spPr>
          <a:xfrm>
            <a:off x="6264188" y="2267464"/>
            <a:ext cx="576064" cy="787499"/>
          </a:xfrm>
          <a:prstGeom prst="downArrow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7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87A1CF8-03BF-4AB9-BAC3-54DD3587B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12" y="843558"/>
            <a:ext cx="7811438" cy="3577187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Bending and irregular:</a:t>
            </a:r>
          </a:p>
          <a:p>
            <a:r>
              <a:rPr lang="en-US" altLang="zh-CN" sz="2000" b="1" dirty="0"/>
              <a:t>(1) Not perfectly smooth</a:t>
            </a:r>
          </a:p>
          <a:p>
            <a:r>
              <a:rPr lang="en-US" altLang="zh-CN" sz="2000" b="1" dirty="0"/>
              <a:t>(2) Very complex structure with fiber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Absorb water unevenly </a:t>
            </a:r>
          </a:p>
          <a:p>
            <a:r>
              <a:rPr lang="en-US" altLang="zh-CN" sz="2000" b="1" dirty="0"/>
              <a:t>Destroy primary structure</a:t>
            </a:r>
          </a:p>
          <a:p>
            <a:endParaRPr lang="zh-CN" altLang="en-US" sz="2000" b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EA7AD9-8B16-4859-ADF7-53C2D73B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D718C2-3475-43D3-9C44-BEDF8E65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B764D4A-87E6-4CCF-9670-69F13E72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(1) Macroscopic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13AE38-3AA2-42AD-B3F8-77EE704964A8}"/>
              </a:ext>
            </a:extLst>
          </p:cNvPr>
          <p:cNvSpPr/>
          <p:nvPr/>
        </p:nvSpPr>
        <p:spPr>
          <a:xfrm>
            <a:off x="5364088" y="1336007"/>
            <a:ext cx="3240360" cy="2592288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E80229AF-E028-47E1-BED0-F200A8C51B46}"/>
              </a:ext>
            </a:extLst>
          </p:cNvPr>
          <p:cNvSpPr/>
          <p:nvPr/>
        </p:nvSpPr>
        <p:spPr>
          <a:xfrm>
            <a:off x="6296585" y="1719958"/>
            <a:ext cx="322729" cy="710005"/>
          </a:xfrm>
          <a:custGeom>
            <a:avLst/>
            <a:gdLst>
              <a:gd name="connsiteX0" fmla="*/ 43030 w 322729"/>
              <a:gd name="connsiteY0" fmla="*/ 0 h 710005"/>
              <a:gd name="connsiteX1" fmla="*/ 43030 w 322729"/>
              <a:gd name="connsiteY1" fmla="*/ 0 h 710005"/>
              <a:gd name="connsiteX2" fmla="*/ 21515 w 322729"/>
              <a:gd name="connsiteY2" fmla="*/ 365760 h 710005"/>
              <a:gd name="connsiteX3" fmla="*/ 0 w 322729"/>
              <a:gd name="connsiteY3" fmla="*/ 419548 h 710005"/>
              <a:gd name="connsiteX4" fmla="*/ 10757 w 322729"/>
              <a:gd name="connsiteY4" fmla="*/ 462579 h 710005"/>
              <a:gd name="connsiteX5" fmla="*/ 53788 w 322729"/>
              <a:gd name="connsiteY5" fmla="*/ 527125 h 710005"/>
              <a:gd name="connsiteX6" fmla="*/ 322729 w 322729"/>
              <a:gd name="connsiteY6" fmla="*/ 710005 h 7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29" h="710005">
                <a:moveTo>
                  <a:pt x="43030" y="0"/>
                </a:moveTo>
                <a:lnTo>
                  <a:pt x="43030" y="0"/>
                </a:lnTo>
                <a:cubicBezTo>
                  <a:pt x="41718" y="39352"/>
                  <a:pt x="57015" y="259262"/>
                  <a:pt x="21515" y="365760"/>
                </a:cubicBezTo>
                <a:cubicBezTo>
                  <a:pt x="15408" y="384079"/>
                  <a:pt x="7172" y="401619"/>
                  <a:pt x="0" y="419548"/>
                </a:cubicBezTo>
                <a:cubicBezTo>
                  <a:pt x="3586" y="433892"/>
                  <a:pt x="4145" y="449355"/>
                  <a:pt x="10757" y="462579"/>
                </a:cubicBezTo>
                <a:cubicBezTo>
                  <a:pt x="22321" y="485707"/>
                  <a:pt x="53788" y="527125"/>
                  <a:pt x="53788" y="527125"/>
                </a:cubicBezTo>
                <a:lnTo>
                  <a:pt x="322729" y="710005"/>
                </a:ln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42EE75A-E705-481C-BD8F-6AA45BE04164}"/>
              </a:ext>
            </a:extLst>
          </p:cNvPr>
          <p:cNvSpPr/>
          <p:nvPr/>
        </p:nvSpPr>
        <p:spPr>
          <a:xfrm>
            <a:off x="7453454" y="1732557"/>
            <a:ext cx="538386" cy="1225668"/>
          </a:xfrm>
          <a:custGeom>
            <a:avLst/>
            <a:gdLst>
              <a:gd name="connsiteX0" fmla="*/ 43030 w 322729"/>
              <a:gd name="connsiteY0" fmla="*/ 0 h 710005"/>
              <a:gd name="connsiteX1" fmla="*/ 43030 w 322729"/>
              <a:gd name="connsiteY1" fmla="*/ 0 h 710005"/>
              <a:gd name="connsiteX2" fmla="*/ 21515 w 322729"/>
              <a:gd name="connsiteY2" fmla="*/ 365760 h 710005"/>
              <a:gd name="connsiteX3" fmla="*/ 0 w 322729"/>
              <a:gd name="connsiteY3" fmla="*/ 419548 h 710005"/>
              <a:gd name="connsiteX4" fmla="*/ 10757 w 322729"/>
              <a:gd name="connsiteY4" fmla="*/ 462579 h 710005"/>
              <a:gd name="connsiteX5" fmla="*/ 53788 w 322729"/>
              <a:gd name="connsiteY5" fmla="*/ 527125 h 710005"/>
              <a:gd name="connsiteX6" fmla="*/ 322729 w 322729"/>
              <a:gd name="connsiteY6" fmla="*/ 710005 h 71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29" h="710005">
                <a:moveTo>
                  <a:pt x="43030" y="0"/>
                </a:moveTo>
                <a:lnTo>
                  <a:pt x="43030" y="0"/>
                </a:lnTo>
                <a:cubicBezTo>
                  <a:pt x="41718" y="39352"/>
                  <a:pt x="57015" y="259262"/>
                  <a:pt x="21515" y="365760"/>
                </a:cubicBezTo>
                <a:cubicBezTo>
                  <a:pt x="15408" y="384079"/>
                  <a:pt x="7172" y="401619"/>
                  <a:pt x="0" y="419548"/>
                </a:cubicBezTo>
                <a:cubicBezTo>
                  <a:pt x="3586" y="433892"/>
                  <a:pt x="4145" y="449355"/>
                  <a:pt x="10757" y="462579"/>
                </a:cubicBezTo>
                <a:cubicBezTo>
                  <a:pt x="22321" y="485707"/>
                  <a:pt x="53788" y="527125"/>
                  <a:pt x="53788" y="527125"/>
                </a:cubicBezTo>
                <a:lnTo>
                  <a:pt x="322729" y="710005"/>
                </a:ln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7D128EB-B247-451E-A755-636C7174F481}"/>
              </a:ext>
            </a:extLst>
          </p:cNvPr>
          <p:cNvSpPr/>
          <p:nvPr/>
        </p:nvSpPr>
        <p:spPr>
          <a:xfrm>
            <a:off x="5976410" y="2759430"/>
            <a:ext cx="1043492" cy="839397"/>
          </a:xfrm>
          <a:custGeom>
            <a:avLst/>
            <a:gdLst>
              <a:gd name="connsiteX0" fmla="*/ 96819 w 1043492"/>
              <a:gd name="connsiteY0" fmla="*/ 333787 h 839397"/>
              <a:gd name="connsiteX1" fmla="*/ 107577 w 1043492"/>
              <a:gd name="connsiteY1" fmla="*/ 505910 h 839397"/>
              <a:gd name="connsiteX2" fmla="*/ 139850 w 1043492"/>
              <a:gd name="connsiteY2" fmla="*/ 538183 h 839397"/>
              <a:gd name="connsiteX3" fmla="*/ 150608 w 1043492"/>
              <a:gd name="connsiteY3" fmla="*/ 570456 h 839397"/>
              <a:gd name="connsiteX4" fmla="*/ 301215 w 1043492"/>
              <a:gd name="connsiteY4" fmla="*/ 559698 h 839397"/>
              <a:gd name="connsiteX5" fmla="*/ 365760 w 1043492"/>
              <a:gd name="connsiteY5" fmla="*/ 538183 h 839397"/>
              <a:gd name="connsiteX6" fmla="*/ 408791 w 1043492"/>
              <a:gd name="connsiteY6" fmla="*/ 527425 h 839397"/>
              <a:gd name="connsiteX7" fmla="*/ 451822 w 1043492"/>
              <a:gd name="connsiteY7" fmla="*/ 581213 h 839397"/>
              <a:gd name="connsiteX8" fmla="*/ 494852 w 1043492"/>
              <a:gd name="connsiteY8" fmla="*/ 645759 h 839397"/>
              <a:gd name="connsiteX9" fmla="*/ 505610 w 1043492"/>
              <a:gd name="connsiteY9" fmla="*/ 678032 h 839397"/>
              <a:gd name="connsiteX10" fmla="*/ 527125 w 1043492"/>
              <a:gd name="connsiteY10" fmla="*/ 721063 h 839397"/>
              <a:gd name="connsiteX11" fmla="*/ 537883 w 1043492"/>
              <a:gd name="connsiteY11" fmla="*/ 764093 h 839397"/>
              <a:gd name="connsiteX12" fmla="*/ 602429 w 1043492"/>
              <a:gd name="connsiteY12" fmla="*/ 839397 h 839397"/>
              <a:gd name="connsiteX13" fmla="*/ 645459 w 1043492"/>
              <a:gd name="connsiteY13" fmla="*/ 807124 h 839397"/>
              <a:gd name="connsiteX14" fmla="*/ 656217 w 1043492"/>
              <a:gd name="connsiteY14" fmla="*/ 774851 h 839397"/>
              <a:gd name="connsiteX15" fmla="*/ 753036 w 1043492"/>
              <a:gd name="connsiteY15" fmla="*/ 721063 h 839397"/>
              <a:gd name="connsiteX16" fmla="*/ 839097 w 1043492"/>
              <a:gd name="connsiteY16" fmla="*/ 667274 h 839397"/>
              <a:gd name="connsiteX17" fmla="*/ 957431 w 1043492"/>
              <a:gd name="connsiteY17" fmla="*/ 581213 h 839397"/>
              <a:gd name="connsiteX18" fmla="*/ 1021977 w 1043492"/>
              <a:gd name="connsiteY18" fmla="*/ 462879 h 839397"/>
              <a:gd name="connsiteX19" fmla="*/ 1043492 w 1043492"/>
              <a:gd name="connsiteY19" fmla="*/ 355303 h 839397"/>
              <a:gd name="connsiteX20" fmla="*/ 968189 w 1043492"/>
              <a:gd name="connsiteY20" fmla="*/ 236969 h 839397"/>
              <a:gd name="connsiteX21" fmla="*/ 957431 w 1043492"/>
              <a:gd name="connsiteY21" fmla="*/ 193938 h 839397"/>
              <a:gd name="connsiteX22" fmla="*/ 839097 w 1043492"/>
              <a:gd name="connsiteY22" fmla="*/ 43331 h 839397"/>
              <a:gd name="connsiteX23" fmla="*/ 817582 w 1043492"/>
              <a:gd name="connsiteY23" fmla="*/ 300 h 839397"/>
              <a:gd name="connsiteX24" fmla="*/ 720763 w 1043492"/>
              <a:gd name="connsiteY24" fmla="*/ 32573 h 839397"/>
              <a:gd name="connsiteX25" fmla="*/ 699248 w 1043492"/>
              <a:gd name="connsiteY25" fmla="*/ 54089 h 839397"/>
              <a:gd name="connsiteX26" fmla="*/ 591671 w 1043492"/>
              <a:gd name="connsiteY26" fmla="*/ 64846 h 839397"/>
              <a:gd name="connsiteX27" fmla="*/ 548640 w 1043492"/>
              <a:gd name="connsiteY27" fmla="*/ 97119 h 839397"/>
              <a:gd name="connsiteX28" fmla="*/ 484095 w 1043492"/>
              <a:gd name="connsiteY28" fmla="*/ 150907 h 839397"/>
              <a:gd name="connsiteX29" fmla="*/ 398033 w 1043492"/>
              <a:gd name="connsiteY29" fmla="*/ 183180 h 839397"/>
              <a:gd name="connsiteX30" fmla="*/ 258184 w 1043492"/>
              <a:gd name="connsiteY30" fmla="*/ 193938 h 839397"/>
              <a:gd name="connsiteX31" fmla="*/ 193638 w 1043492"/>
              <a:gd name="connsiteY31" fmla="*/ 172423 h 839397"/>
              <a:gd name="connsiteX32" fmla="*/ 182880 w 1043492"/>
              <a:gd name="connsiteY32" fmla="*/ 129392 h 839397"/>
              <a:gd name="connsiteX33" fmla="*/ 172123 w 1043492"/>
              <a:gd name="connsiteY33" fmla="*/ 54089 h 839397"/>
              <a:gd name="connsiteX34" fmla="*/ 139850 w 1043492"/>
              <a:gd name="connsiteY34" fmla="*/ 32573 h 839397"/>
              <a:gd name="connsiteX35" fmla="*/ 107577 w 1043492"/>
              <a:gd name="connsiteY35" fmla="*/ 54089 h 839397"/>
              <a:gd name="connsiteX36" fmla="*/ 32273 w 1043492"/>
              <a:gd name="connsiteY36" fmla="*/ 75604 h 839397"/>
              <a:gd name="connsiteX37" fmla="*/ 21516 w 1043492"/>
              <a:gd name="connsiteY37" fmla="*/ 107877 h 839397"/>
              <a:gd name="connsiteX38" fmla="*/ 0 w 1043492"/>
              <a:gd name="connsiteY38" fmla="*/ 193938 h 839397"/>
              <a:gd name="connsiteX39" fmla="*/ 21516 w 1043492"/>
              <a:gd name="connsiteY39" fmla="*/ 301514 h 839397"/>
              <a:gd name="connsiteX40" fmla="*/ 53789 w 1043492"/>
              <a:gd name="connsiteY40" fmla="*/ 323030 h 839397"/>
              <a:gd name="connsiteX41" fmla="*/ 96819 w 1043492"/>
              <a:gd name="connsiteY41" fmla="*/ 333787 h 83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43492" h="839397">
                <a:moveTo>
                  <a:pt x="96819" y="333787"/>
                </a:moveTo>
                <a:cubicBezTo>
                  <a:pt x="105784" y="364267"/>
                  <a:pt x="95734" y="449657"/>
                  <a:pt x="107577" y="505910"/>
                </a:cubicBezTo>
                <a:cubicBezTo>
                  <a:pt x="110711" y="520797"/>
                  <a:pt x="131411" y="525525"/>
                  <a:pt x="139850" y="538183"/>
                </a:cubicBezTo>
                <a:cubicBezTo>
                  <a:pt x="146140" y="547618"/>
                  <a:pt x="147022" y="559698"/>
                  <a:pt x="150608" y="570456"/>
                </a:cubicBezTo>
                <a:cubicBezTo>
                  <a:pt x="200810" y="566870"/>
                  <a:pt x="251442" y="567164"/>
                  <a:pt x="301215" y="559698"/>
                </a:cubicBezTo>
                <a:cubicBezTo>
                  <a:pt x="323643" y="556334"/>
                  <a:pt x="343758" y="543684"/>
                  <a:pt x="365760" y="538183"/>
                </a:cubicBezTo>
                <a:lnTo>
                  <a:pt x="408791" y="527425"/>
                </a:lnTo>
                <a:cubicBezTo>
                  <a:pt x="467522" y="547003"/>
                  <a:pt x="422105" y="521779"/>
                  <a:pt x="451822" y="581213"/>
                </a:cubicBezTo>
                <a:cubicBezTo>
                  <a:pt x="463386" y="604341"/>
                  <a:pt x="482294" y="623155"/>
                  <a:pt x="494852" y="645759"/>
                </a:cubicBezTo>
                <a:cubicBezTo>
                  <a:pt x="500359" y="655672"/>
                  <a:pt x="501143" y="667609"/>
                  <a:pt x="505610" y="678032"/>
                </a:cubicBezTo>
                <a:cubicBezTo>
                  <a:pt x="511927" y="692772"/>
                  <a:pt x="521494" y="706047"/>
                  <a:pt x="527125" y="721063"/>
                </a:cubicBezTo>
                <a:cubicBezTo>
                  <a:pt x="532316" y="734906"/>
                  <a:pt x="532059" y="750504"/>
                  <a:pt x="537883" y="764093"/>
                </a:cubicBezTo>
                <a:cubicBezTo>
                  <a:pt x="550171" y="792766"/>
                  <a:pt x="582386" y="819354"/>
                  <a:pt x="602429" y="839397"/>
                </a:cubicBezTo>
                <a:cubicBezTo>
                  <a:pt x="616772" y="828639"/>
                  <a:pt x="633981" y="820898"/>
                  <a:pt x="645459" y="807124"/>
                </a:cubicBezTo>
                <a:cubicBezTo>
                  <a:pt x="652718" y="798413"/>
                  <a:pt x="647362" y="781935"/>
                  <a:pt x="656217" y="774851"/>
                </a:cubicBezTo>
                <a:cubicBezTo>
                  <a:pt x="685046" y="751788"/>
                  <a:pt x="720763" y="738992"/>
                  <a:pt x="753036" y="721063"/>
                </a:cubicBezTo>
                <a:cubicBezTo>
                  <a:pt x="840094" y="604985"/>
                  <a:pt x="723046" y="741124"/>
                  <a:pt x="839097" y="667274"/>
                </a:cubicBezTo>
                <a:cubicBezTo>
                  <a:pt x="1037612" y="540947"/>
                  <a:pt x="799034" y="644574"/>
                  <a:pt x="957431" y="581213"/>
                </a:cubicBezTo>
                <a:cubicBezTo>
                  <a:pt x="988024" y="535324"/>
                  <a:pt x="1008146" y="514744"/>
                  <a:pt x="1021977" y="462879"/>
                </a:cubicBezTo>
                <a:cubicBezTo>
                  <a:pt x="1031399" y="427545"/>
                  <a:pt x="1036320" y="391162"/>
                  <a:pt x="1043492" y="355303"/>
                </a:cubicBezTo>
                <a:cubicBezTo>
                  <a:pt x="994911" y="185266"/>
                  <a:pt x="1060620" y="360209"/>
                  <a:pt x="968189" y="236969"/>
                </a:cubicBezTo>
                <a:cubicBezTo>
                  <a:pt x="959318" y="225141"/>
                  <a:pt x="964043" y="207162"/>
                  <a:pt x="957431" y="193938"/>
                </a:cubicBezTo>
                <a:cubicBezTo>
                  <a:pt x="889930" y="58935"/>
                  <a:pt x="921573" y="84568"/>
                  <a:pt x="839097" y="43331"/>
                </a:cubicBezTo>
                <a:cubicBezTo>
                  <a:pt x="831925" y="28987"/>
                  <a:pt x="833553" y="1752"/>
                  <a:pt x="817582" y="300"/>
                </a:cubicBezTo>
                <a:cubicBezTo>
                  <a:pt x="783703" y="-2780"/>
                  <a:pt x="751732" y="18496"/>
                  <a:pt x="720763" y="32573"/>
                </a:cubicBezTo>
                <a:cubicBezTo>
                  <a:pt x="711530" y="36770"/>
                  <a:pt x="709088" y="51629"/>
                  <a:pt x="699248" y="54089"/>
                </a:cubicBezTo>
                <a:cubicBezTo>
                  <a:pt x="664286" y="62829"/>
                  <a:pt x="627530" y="61260"/>
                  <a:pt x="591671" y="64846"/>
                </a:cubicBezTo>
                <a:cubicBezTo>
                  <a:pt x="577327" y="75604"/>
                  <a:pt x="562641" y="85918"/>
                  <a:pt x="548640" y="97119"/>
                </a:cubicBezTo>
                <a:cubicBezTo>
                  <a:pt x="526771" y="114614"/>
                  <a:pt x="507039" y="134846"/>
                  <a:pt x="484095" y="150907"/>
                </a:cubicBezTo>
                <a:cubicBezTo>
                  <a:pt x="461600" y="166654"/>
                  <a:pt x="425497" y="179949"/>
                  <a:pt x="398033" y="183180"/>
                </a:cubicBezTo>
                <a:cubicBezTo>
                  <a:pt x="351599" y="188643"/>
                  <a:pt x="304800" y="190352"/>
                  <a:pt x="258184" y="193938"/>
                </a:cubicBezTo>
                <a:cubicBezTo>
                  <a:pt x="236669" y="186766"/>
                  <a:pt x="210857" y="187182"/>
                  <a:pt x="193638" y="172423"/>
                </a:cubicBezTo>
                <a:cubicBezTo>
                  <a:pt x="182412" y="162801"/>
                  <a:pt x="185525" y="143939"/>
                  <a:pt x="182880" y="129392"/>
                </a:cubicBezTo>
                <a:cubicBezTo>
                  <a:pt x="178344" y="104445"/>
                  <a:pt x="182421" y="77259"/>
                  <a:pt x="172123" y="54089"/>
                </a:cubicBezTo>
                <a:cubicBezTo>
                  <a:pt x="166872" y="42274"/>
                  <a:pt x="150608" y="39745"/>
                  <a:pt x="139850" y="32573"/>
                </a:cubicBezTo>
                <a:cubicBezTo>
                  <a:pt x="129092" y="39745"/>
                  <a:pt x="119581" y="49287"/>
                  <a:pt x="107577" y="54089"/>
                </a:cubicBezTo>
                <a:cubicBezTo>
                  <a:pt x="83338" y="63784"/>
                  <a:pt x="54411" y="61768"/>
                  <a:pt x="32273" y="75604"/>
                </a:cubicBezTo>
                <a:cubicBezTo>
                  <a:pt x="22657" y="81614"/>
                  <a:pt x="24266" y="96876"/>
                  <a:pt x="21516" y="107877"/>
                </a:cubicBezTo>
                <a:lnTo>
                  <a:pt x="0" y="193938"/>
                </a:lnTo>
                <a:cubicBezTo>
                  <a:pt x="7172" y="229797"/>
                  <a:pt x="7451" y="267758"/>
                  <a:pt x="21516" y="301514"/>
                </a:cubicBezTo>
                <a:cubicBezTo>
                  <a:pt x="26489" y="313449"/>
                  <a:pt x="42563" y="316615"/>
                  <a:pt x="53789" y="323030"/>
                </a:cubicBezTo>
                <a:cubicBezTo>
                  <a:pt x="97053" y="347752"/>
                  <a:pt x="87854" y="303307"/>
                  <a:pt x="96819" y="333787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39000">
                <a:srgbClr val="00B0F0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0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C1F2D4-09AA-4D76-81E7-04D5E19F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/>
              <a:t>Waterlogging : </a:t>
            </a:r>
          </a:p>
          <a:p>
            <a:r>
              <a:rPr lang="en-US" altLang="zh-CN" sz="2000" b="1" dirty="0"/>
              <a:t>(1) Impurities(such as metal salt) in water remain while water evaporates </a:t>
            </a:r>
          </a:p>
          <a:p>
            <a:r>
              <a:rPr lang="en-US" altLang="zh-CN" sz="2000" b="1" dirty="0"/>
              <a:t>(2) Fiber </a:t>
            </a:r>
            <a:r>
              <a:rPr lang="en-US" altLang="zh-CN" sz="2000" b="1" dirty="0" err="1"/>
              <a:t>oxidates</a:t>
            </a:r>
            <a:r>
              <a:rPr lang="en-US" altLang="zh-CN" sz="2000" b="1" dirty="0"/>
              <a:t> and </a:t>
            </a:r>
          </a:p>
          <a:p>
            <a:pPr marL="0" indent="0">
              <a:buNone/>
            </a:pPr>
            <a:r>
              <a:rPr lang="en-US" altLang="zh-CN" sz="2000" b="1" dirty="0"/>
              <a:t>become fragile and yellow</a:t>
            </a:r>
          </a:p>
          <a:p>
            <a:pPr marL="0" indent="0">
              <a:buNone/>
            </a:pPr>
            <a:r>
              <a:rPr lang="zh-CN" altLang="en-US" sz="2000" b="1" dirty="0"/>
              <a:t>（</a:t>
            </a:r>
            <a:r>
              <a:rPr lang="en-US" altLang="zh-CN" sz="2000" b="1" dirty="0"/>
              <a:t>BUT it takes a long time</a:t>
            </a:r>
            <a:r>
              <a:rPr lang="zh-CN" altLang="en-US" sz="2000" b="1" dirty="0"/>
              <a:t>）</a:t>
            </a:r>
            <a:endParaRPr lang="en-US" altLang="zh-CN" sz="2000" b="1" dirty="0"/>
          </a:p>
          <a:p>
            <a:endParaRPr lang="en-US" altLang="zh-CN" sz="2000" b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CFC9C0-C896-4C6B-B6C3-A748400C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6C90E1-75E6-4B33-A69B-888DD2D5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0DD1CA3-D5DE-4210-8057-A1A6B258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2" y="273844"/>
            <a:ext cx="7811438" cy="427211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(1) Macroscopic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589A4F-CDA3-4979-BFB7-DE9440F34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7974"/>
            <a:ext cx="3746477" cy="280985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3F8A995-A477-414D-A8D4-A762201A5295}"/>
              </a:ext>
            </a:extLst>
          </p:cNvPr>
          <p:cNvSpPr/>
          <p:nvPr/>
        </p:nvSpPr>
        <p:spPr>
          <a:xfrm>
            <a:off x="5076056" y="2355726"/>
            <a:ext cx="1944216" cy="158417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BA4067-3885-4122-8B45-2EFE2DCB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Surface roughening(lignin)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Hydrogen bonds break and connect again(but not original)</a:t>
            </a:r>
          </a:p>
          <a:p>
            <a:endParaRPr lang="en-US" altLang="zh-CN" b="1" dirty="0"/>
          </a:p>
          <a:p>
            <a:r>
              <a:rPr lang="en-US" altLang="zh-CN" b="1" dirty="0"/>
              <a:t>Cause structure changed</a:t>
            </a:r>
          </a:p>
          <a:p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AD37DD-BE39-4FD6-942F-55D065B2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055FA2-9EC8-4E14-BCEB-76D0F205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AB5D0F7-AEC9-4580-BAC3-8323F943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(2) Microcosmic</a:t>
            </a:r>
            <a:endParaRPr lang="zh-CN" altLang="en-US" dirty="0"/>
          </a:p>
        </p:txBody>
      </p:sp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43386C5F-1E40-420E-925F-FF0E1FE1B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23" y="1973516"/>
            <a:ext cx="4582654" cy="2441144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3D7EEC8F-9E2F-472A-B51F-57EA47C82AEE}"/>
              </a:ext>
            </a:extLst>
          </p:cNvPr>
          <p:cNvSpPr/>
          <p:nvPr/>
        </p:nvSpPr>
        <p:spPr>
          <a:xfrm>
            <a:off x="4572000" y="1884995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25B3CCE-60AC-4508-BDC1-39897B3D4CE3}"/>
              </a:ext>
            </a:extLst>
          </p:cNvPr>
          <p:cNvSpPr/>
          <p:nvPr/>
        </p:nvSpPr>
        <p:spPr>
          <a:xfrm>
            <a:off x="5293913" y="1973516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82B2F4-28AE-484E-B461-4CD68C859EE7}"/>
              </a:ext>
            </a:extLst>
          </p:cNvPr>
          <p:cNvSpPr/>
          <p:nvPr/>
        </p:nvSpPr>
        <p:spPr>
          <a:xfrm>
            <a:off x="6042190" y="2009067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72C1932-C01D-42CA-9DCA-260513DC63EA}"/>
              </a:ext>
            </a:extLst>
          </p:cNvPr>
          <p:cNvSpPr/>
          <p:nvPr/>
        </p:nvSpPr>
        <p:spPr>
          <a:xfrm>
            <a:off x="7256892" y="1899030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BF7205A-6247-43DB-9A05-144ECFDFD5E3}"/>
              </a:ext>
            </a:extLst>
          </p:cNvPr>
          <p:cNvSpPr/>
          <p:nvPr/>
        </p:nvSpPr>
        <p:spPr>
          <a:xfrm>
            <a:off x="4572000" y="3237062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73322B0-66A5-446A-9D10-DBA88FEDAA22}"/>
              </a:ext>
            </a:extLst>
          </p:cNvPr>
          <p:cNvSpPr/>
          <p:nvPr/>
        </p:nvSpPr>
        <p:spPr>
          <a:xfrm>
            <a:off x="6545475" y="2762040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F2B43BA-4C23-4A74-A3C7-CD7724138F08}"/>
              </a:ext>
            </a:extLst>
          </p:cNvPr>
          <p:cNvSpPr/>
          <p:nvPr/>
        </p:nvSpPr>
        <p:spPr>
          <a:xfrm>
            <a:off x="6079050" y="3372326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31F834F-E904-4D99-8A06-A4FACF63520D}"/>
              </a:ext>
            </a:extLst>
          </p:cNvPr>
          <p:cNvSpPr/>
          <p:nvPr/>
        </p:nvSpPr>
        <p:spPr>
          <a:xfrm>
            <a:off x="6776288" y="3304125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17C5A71-5401-4C21-9BA4-E65997C4C6F8}"/>
              </a:ext>
            </a:extLst>
          </p:cNvPr>
          <p:cNvSpPr/>
          <p:nvPr/>
        </p:nvSpPr>
        <p:spPr>
          <a:xfrm>
            <a:off x="4752357" y="2520781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3B103BB-4489-4EC4-B0E8-6FC27656C6FB}"/>
              </a:ext>
            </a:extLst>
          </p:cNvPr>
          <p:cNvSpPr/>
          <p:nvPr/>
        </p:nvSpPr>
        <p:spPr>
          <a:xfrm>
            <a:off x="7057085" y="2457575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FD22B50-9540-43DD-B7E4-D72A6B6DE01C}"/>
              </a:ext>
            </a:extLst>
          </p:cNvPr>
          <p:cNvSpPr/>
          <p:nvPr/>
        </p:nvSpPr>
        <p:spPr>
          <a:xfrm>
            <a:off x="7631827" y="2178303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F3024D0-E888-43F5-ADCF-F38C13C306C9}"/>
              </a:ext>
            </a:extLst>
          </p:cNvPr>
          <p:cNvSpPr/>
          <p:nvPr/>
        </p:nvSpPr>
        <p:spPr>
          <a:xfrm>
            <a:off x="4832075" y="3982612"/>
            <a:ext cx="466425" cy="43204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2980374-D3FF-4DD3-8D28-5BF5108E3338}"/>
              </a:ext>
            </a:extLst>
          </p:cNvPr>
          <p:cNvSpPr/>
          <p:nvPr/>
        </p:nvSpPr>
        <p:spPr>
          <a:xfrm>
            <a:off x="6115050" y="3993884"/>
            <a:ext cx="460540" cy="460376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416A1C2-14C9-44EB-88C5-BEEBDA9C6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61623"/>
            <a:ext cx="4546080" cy="2239776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CE420-69A8-4E36-85E0-EF3BA88B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AFB410-AC2A-44B4-B521-3596AA0C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508F638-8F8A-4411-92F0-AFD917FF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/>
              <a:t>Fiber rising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31D88B0-95D9-4312-B394-06C6290CE122}"/>
              </a:ext>
            </a:extLst>
          </p:cNvPr>
          <p:cNvSpPr/>
          <p:nvPr/>
        </p:nvSpPr>
        <p:spPr>
          <a:xfrm>
            <a:off x="5148064" y="3050949"/>
            <a:ext cx="3600400" cy="60844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C18A61-8898-46E1-9138-5544346EA410}"/>
              </a:ext>
            </a:extLst>
          </p:cNvPr>
          <p:cNvSpPr/>
          <p:nvPr/>
        </p:nvSpPr>
        <p:spPr>
          <a:xfrm>
            <a:off x="5131274" y="2508118"/>
            <a:ext cx="1800200" cy="60844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21D827-1C73-4711-8776-5404E4EB920B}"/>
              </a:ext>
            </a:extLst>
          </p:cNvPr>
          <p:cNvSpPr/>
          <p:nvPr/>
        </p:nvSpPr>
        <p:spPr>
          <a:xfrm>
            <a:off x="6914683" y="2508118"/>
            <a:ext cx="1800200" cy="608449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02264-0D96-40CC-A72E-4F5EA74D02D7}"/>
              </a:ext>
            </a:extLst>
          </p:cNvPr>
          <p:cNvSpPr txBox="1"/>
          <p:nvPr/>
        </p:nvSpPr>
        <p:spPr>
          <a:xfrm>
            <a:off x="6457950" y="2548701"/>
            <a:ext cx="120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Y-H—X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31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6C7D99C-A460-46ED-963E-DC6C18150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725" y="1347614"/>
            <a:ext cx="6038850" cy="2305050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7E3356-E09B-4848-A1C8-B4EFC389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175CFF-EF07-4DD2-8875-8786C67F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B5CDD1B-BC20-4D31-849B-A4A0372A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(2) Microcosmic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4F67B2-36E1-425A-A4AC-DA0EFC6B194C}"/>
              </a:ext>
            </a:extLst>
          </p:cNvPr>
          <p:cNvSpPr/>
          <p:nvPr/>
        </p:nvSpPr>
        <p:spPr>
          <a:xfrm>
            <a:off x="1615206" y="1548829"/>
            <a:ext cx="2385205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i="1" dirty="0">
                <a:latin typeface="Cambria Math" panose="02040503050406030204" pitchFamily="18" charset="0"/>
              </a:rPr>
              <a:t>Fiber expanding</a:t>
            </a:r>
            <a:endParaRPr lang="zh-CN" altLang="en-US" sz="2400" i="1" dirty="0">
              <a:latin typeface="Cambria Math" panose="020405030504060302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5ECDC9-8063-44CD-8528-296C3B6D2DC0}"/>
              </a:ext>
            </a:extLst>
          </p:cNvPr>
          <p:cNvSpPr/>
          <p:nvPr/>
        </p:nvSpPr>
        <p:spPr>
          <a:xfrm>
            <a:off x="4492785" y="1537799"/>
            <a:ext cx="2196191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i="1" dirty="0">
                <a:latin typeface="Cambria Math" panose="02040503050406030204" pitchFamily="18" charset="0"/>
              </a:rPr>
              <a:t>Recovering</a:t>
            </a:r>
            <a:endParaRPr lang="zh-CN" altLang="en-US" sz="2400" i="1" dirty="0">
              <a:latin typeface="Cambria Math" panose="020405030504060302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4EC0DD-BCE1-4420-829E-A867E779FA33}"/>
              </a:ext>
            </a:extLst>
          </p:cNvPr>
          <p:cNvSpPr/>
          <p:nvPr/>
        </p:nvSpPr>
        <p:spPr>
          <a:xfrm>
            <a:off x="1437725" y="3161744"/>
            <a:ext cx="2196191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400" i="1" dirty="0">
                <a:latin typeface="Cambria Math" panose="02040503050406030204" pitchFamily="18" charset="0"/>
              </a:rPr>
              <a:t>Release force</a:t>
            </a:r>
            <a:endParaRPr lang="zh-CN" altLang="en-US" sz="2400" i="1" dirty="0">
              <a:latin typeface="Cambria Math" panose="020405030504060302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1092E8-F5CB-4B7F-85CF-32FB1E451EEB}"/>
              </a:ext>
            </a:extLst>
          </p:cNvPr>
          <p:cNvSpPr/>
          <p:nvPr/>
        </p:nvSpPr>
        <p:spPr>
          <a:xfrm>
            <a:off x="4609631" y="3213373"/>
            <a:ext cx="2196191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i="1" dirty="0">
                <a:latin typeface="Cambria Math" panose="02040503050406030204" pitchFamily="18" charset="0"/>
              </a:rPr>
              <a:t>Bonds</a:t>
            </a:r>
            <a:r>
              <a:rPr lang="zh-CN" altLang="en-US" sz="2400" i="1" dirty="0">
                <a:latin typeface="Cambria Math" panose="02040503050406030204" pitchFamily="18" charset="0"/>
              </a:rPr>
              <a:t> </a:t>
            </a:r>
            <a:r>
              <a:rPr lang="en-US" altLang="zh-CN" sz="2400" i="1" dirty="0">
                <a:latin typeface="Cambria Math" panose="02040503050406030204" pitchFamily="18" charset="0"/>
              </a:rPr>
              <a:t>break</a:t>
            </a:r>
            <a:endParaRPr lang="zh-CN" altLang="en-US" sz="2400" i="1" dirty="0">
              <a:latin typeface="Cambria Math" panose="02040503050406030204" pitchFamily="18" charset="0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72256B1-0E00-460B-893D-E0C6F915F0D1}"/>
              </a:ext>
            </a:extLst>
          </p:cNvPr>
          <p:cNvSpPr/>
          <p:nvPr/>
        </p:nvSpPr>
        <p:spPr>
          <a:xfrm>
            <a:off x="3022899" y="2377440"/>
            <a:ext cx="699247" cy="290456"/>
          </a:xfrm>
          <a:custGeom>
            <a:avLst/>
            <a:gdLst>
              <a:gd name="connsiteX0" fmla="*/ 75303 w 699247"/>
              <a:gd name="connsiteY0" fmla="*/ 0 h 290456"/>
              <a:gd name="connsiteX1" fmla="*/ 677732 w 699247"/>
              <a:gd name="connsiteY1" fmla="*/ 0 h 290456"/>
              <a:gd name="connsiteX2" fmla="*/ 699247 w 699247"/>
              <a:gd name="connsiteY2" fmla="*/ 290456 h 290456"/>
              <a:gd name="connsiteX3" fmla="*/ 419548 w 699247"/>
              <a:gd name="connsiteY3" fmla="*/ 290456 h 290456"/>
              <a:gd name="connsiteX4" fmla="*/ 86061 w 699247"/>
              <a:gd name="connsiteY4" fmla="*/ 225911 h 290456"/>
              <a:gd name="connsiteX5" fmla="*/ 0 w 699247"/>
              <a:gd name="connsiteY5" fmla="*/ 182880 h 290456"/>
              <a:gd name="connsiteX6" fmla="*/ 75303 w 699247"/>
              <a:gd name="connsiteY6" fmla="*/ 0 h 2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247" h="290456">
                <a:moveTo>
                  <a:pt x="75303" y="0"/>
                </a:moveTo>
                <a:lnTo>
                  <a:pt x="677732" y="0"/>
                </a:lnTo>
                <a:lnTo>
                  <a:pt x="699247" y="290456"/>
                </a:lnTo>
                <a:lnTo>
                  <a:pt x="419548" y="290456"/>
                </a:lnTo>
                <a:lnTo>
                  <a:pt x="86061" y="225911"/>
                </a:lnTo>
                <a:lnTo>
                  <a:pt x="0" y="182880"/>
                </a:lnTo>
                <a:lnTo>
                  <a:pt x="75303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1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 dirty="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2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713494512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62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  <a:endParaRPr lang="en-US" altLang="zh-CN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20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3131818432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580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片包含 室内, 就坐&#10;&#10;已生成高可信度的说明">
            <a:extLst>
              <a:ext uri="{FF2B5EF4-FFF2-40B4-BE49-F238E27FC236}">
                <a16:creationId xmlns:a16="http://schemas.microsoft.com/office/drawing/2014/main" id="{3737F386-38ED-439B-A8EB-D5E1CB69A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2" y="1059582"/>
            <a:ext cx="4644517" cy="3096344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A97E99-C904-48BF-8CAA-464C4573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9538A4-20DA-4CC1-BAB7-A03A6693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69C6D3A-0FB3-4190-B452-DAB33205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1.Temperature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FE7025-6493-48FE-BAA5-67465C9DBB97}"/>
              </a:ext>
            </a:extLst>
          </p:cNvPr>
          <p:cNvSpPr txBox="1"/>
          <p:nvPr/>
        </p:nvSpPr>
        <p:spPr>
          <a:xfrm>
            <a:off x="5724128" y="1203598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Low</a:t>
            </a:r>
            <a:r>
              <a:rPr lang="zh-CN" altLang="en-US" sz="2400" dirty="0"/>
              <a:t> </a:t>
            </a:r>
            <a:r>
              <a:rPr lang="en-US" altLang="zh-CN" sz="2400" dirty="0"/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Dry out more slowly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More balance drying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37A65232-8140-4BF3-94EF-EB266494ABB3}"/>
              </a:ext>
            </a:extLst>
          </p:cNvPr>
          <p:cNvSpPr/>
          <p:nvPr/>
        </p:nvSpPr>
        <p:spPr>
          <a:xfrm>
            <a:off x="6903715" y="1779662"/>
            <a:ext cx="432048" cy="504056"/>
          </a:xfrm>
          <a:prstGeom prst="downArrow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FFCEE43E-A8E3-499D-84BC-FF01F55DAAF6}"/>
              </a:ext>
            </a:extLst>
          </p:cNvPr>
          <p:cNvSpPr/>
          <p:nvPr/>
        </p:nvSpPr>
        <p:spPr>
          <a:xfrm>
            <a:off x="6903715" y="2859782"/>
            <a:ext cx="432048" cy="504056"/>
          </a:xfrm>
          <a:prstGeom prst="downArrow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ctr"/>
            <a:endParaRPr lang="zh-CN" altLang="en-US" sz="2400" i="1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6D7C4085-4790-4641-B6EF-BF631FCC7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2" y="1059582"/>
            <a:ext cx="4644516" cy="3096344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79D3A6-E52B-4151-9435-D43F77DC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7A82EE-9824-4FD0-B4A9-294899B5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125F06D-C973-4157-96E2-CB6AD495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2.Wind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2A8715-AF92-4F89-8F75-147F93A8FBD7}"/>
              </a:ext>
            </a:extLst>
          </p:cNvPr>
          <p:cNvSpPr txBox="1"/>
          <p:nvPr/>
        </p:nvSpPr>
        <p:spPr>
          <a:xfrm>
            <a:off x="5724128" y="1203598"/>
            <a:ext cx="2791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Fast wind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Some places dry out faster than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Not smooth</a:t>
            </a:r>
          </a:p>
        </p:txBody>
      </p:sp>
    </p:spTree>
    <p:extLst>
      <p:ext uri="{BB962C8B-B14F-4D97-AF65-F5344CB8AC3E}">
        <p14:creationId xmlns:p14="http://schemas.microsoft.com/office/powerpoint/2010/main" val="30458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FF62696-77EB-4995-BE56-D070F63A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132" y="866771"/>
            <a:ext cx="2193316" cy="3577187"/>
          </a:xfrm>
        </p:spPr>
        <p:txBody>
          <a:bodyPr>
            <a:normAutofit/>
          </a:bodyPr>
          <a:lstStyle/>
          <a:p>
            <a:r>
              <a:rPr lang="en-US" altLang="zh-CN" sz="2000" b="1" dirty="0"/>
              <a:t>Alcohol has less surface tension</a:t>
            </a:r>
          </a:p>
          <a:p>
            <a:endParaRPr lang="en-US" altLang="zh-CN" sz="2000" b="1" dirty="0"/>
          </a:p>
          <a:p>
            <a:r>
              <a:rPr lang="en-US" altLang="zh-CN" sz="2000" b="1" dirty="0"/>
              <a:t>Less permeate force</a:t>
            </a:r>
          </a:p>
          <a:p>
            <a:endParaRPr lang="en-US" altLang="zh-CN" sz="2000" b="1" dirty="0"/>
          </a:p>
          <a:p>
            <a:r>
              <a:rPr lang="en-US" altLang="zh-CN" sz="2000" b="1" dirty="0"/>
              <a:t>Destroy less</a:t>
            </a:r>
            <a:endParaRPr lang="zh-CN" altLang="en-US" sz="2000" b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A82DD2-A902-433A-B870-1D16C953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F180D2-7748-491E-BB9D-B0F5C31B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E882895-00E0-4BD6-A507-3DB51E68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3.Variety of liquid</a:t>
            </a:r>
            <a:endParaRPr lang="zh-CN" altLang="en-US" dirty="0"/>
          </a:p>
        </p:txBody>
      </p:sp>
      <p:pic>
        <p:nvPicPr>
          <p:cNvPr id="6" name="内容占位符 10" descr="图片包含 室内, 墙壁&#10;&#10;已生成极高可信度的说明">
            <a:extLst>
              <a:ext uri="{FF2B5EF4-FFF2-40B4-BE49-F238E27FC236}">
                <a16:creationId xmlns:a16="http://schemas.microsoft.com/office/drawing/2014/main" id="{5B06919D-8881-47C0-9D67-B872D8901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7320"/>
            <a:ext cx="4768850" cy="35766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DD800A3-057B-4EAD-924D-B13350CC74AF}"/>
              </a:ext>
            </a:extLst>
          </p:cNvPr>
          <p:cNvSpPr txBox="1"/>
          <p:nvPr/>
        </p:nvSpPr>
        <p:spPr>
          <a:xfrm>
            <a:off x="179512" y="2241959"/>
            <a:ext cx="1080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Water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27C82A-443F-428D-AE1C-C98A27A7EEBE}"/>
              </a:ext>
            </a:extLst>
          </p:cNvPr>
          <p:cNvSpPr txBox="1"/>
          <p:nvPr/>
        </p:nvSpPr>
        <p:spPr>
          <a:xfrm>
            <a:off x="4294770" y="2193974"/>
            <a:ext cx="202726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Ethyl alcohol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片包含 文字&#10;&#10;已生成极高可信度的说明">
            <a:extLst>
              <a:ext uri="{FF2B5EF4-FFF2-40B4-BE49-F238E27FC236}">
                <a16:creationId xmlns:a16="http://schemas.microsoft.com/office/drawing/2014/main" id="{840CD66C-E161-49A1-9013-6604BA8A9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9" y="915566"/>
            <a:ext cx="4932909" cy="3288606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F81B66-1453-4FEF-8CA1-EE22AC0A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9FFEA5-FDF5-48DF-9E08-58B6500F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30CA728-02F2-4ED2-A885-3D33D73A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4.Pressure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E19BB8-79C4-4812-895A-1CB02BB093FF}"/>
              </a:ext>
            </a:extLst>
          </p:cNvPr>
          <p:cNvSpPr txBox="1"/>
          <p:nvPr/>
        </p:nvSpPr>
        <p:spPr>
          <a:xfrm>
            <a:off x="6115050" y="915566"/>
            <a:ext cx="263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Pressure on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Prevent bending and irregularity  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355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  <a:endParaRPr lang="en-US" altLang="zh-CN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25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441643527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56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F560D9-28C4-4E88-BFAA-98864F06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/>
              <a:t>1.More kinds of paper(hard and soft, large and small )</a:t>
            </a:r>
          </a:p>
          <a:p>
            <a:r>
              <a:rPr lang="en-US" altLang="zh-CN" sz="2400" b="1" dirty="0"/>
              <a:t>2.More experiments(reduce error)</a:t>
            </a:r>
          </a:p>
          <a:p>
            <a:r>
              <a:rPr lang="en-US" altLang="zh-CN" sz="2400" b="1" dirty="0"/>
              <a:t>3.More directly measure</a:t>
            </a:r>
          </a:p>
          <a:p>
            <a:r>
              <a:rPr lang="en-US" altLang="zh-CN" sz="2400" b="1" dirty="0"/>
              <a:t>4.More details about paper wrinkles(shape</a:t>
            </a:r>
            <a:r>
              <a:rPr lang="en-US" altLang="zh-CN" sz="2400" b="1"/>
              <a:t>, flatness)</a:t>
            </a:r>
            <a:endParaRPr lang="zh-CN" altLang="en-US" sz="2400" b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9975FB-EE13-45E7-A61C-EC61E855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83D864-3299-4123-9636-3EAAC467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283DE79-03F4-4181-9B8F-C7BD6E65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Improvement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197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  <a:endParaRPr lang="en-US" altLang="zh-CN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27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3376118182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828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D407CDF-04D5-4E15-A46D-F222C1AC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dirty="0"/>
              <a:t>1.Paper’s wrinkles have two parts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2.Fiber expands, Hydrogen bonds, fiber’s expansion are important</a:t>
            </a:r>
          </a:p>
          <a:p>
            <a:r>
              <a:rPr lang="en-US" altLang="zh-CN" sz="2000" b="1" dirty="0"/>
              <a:t>3.Tempurature, wind, varieties of liquid, pressure have influence on wrinkles</a:t>
            </a:r>
            <a:endParaRPr lang="zh-CN" altLang="en-US" sz="2000" b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301C49-E67C-4382-91BF-557FA6AC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FDEE05-F427-4DE4-8D17-2AEC8A26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2CDC4FA-BA11-4DB5-9219-6449E081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8E17E0B5-9542-4CBA-A075-F75E51A54411}"/>
              </a:ext>
            </a:extLst>
          </p:cNvPr>
          <p:cNvSpPr/>
          <p:nvPr/>
        </p:nvSpPr>
        <p:spPr>
          <a:xfrm>
            <a:off x="5076056" y="1275605"/>
            <a:ext cx="288032" cy="9361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91B4AF-53E1-465F-A889-54278A2DDFCC}"/>
              </a:ext>
            </a:extLst>
          </p:cNvPr>
          <p:cNvSpPr/>
          <p:nvPr/>
        </p:nvSpPr>
        <p:spPr>
          <a:xfrm>
            <a:off x="5499312" y="1081938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Macroscopic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Microcosmic</a:t>
            </a:r>
          </a:p>
        </p:txBody>
      </p:sp>
    </p:spTree>
    <p:extLst>
      <p:ext uri="{BB962C8B-B14F-4D97-AF65-F5344CB8AC3E}">
        <p14:creationId xmlns:p14="http://schemas.microsoft.com/office/powerpoint/2010/main" val="1252051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95F42CF-FD4D-43CD-B5CC-ECDA28F0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[1] </a:t>
            </a:r>
            <a:r>
              <a:rPr lang="en-US" altLang="zh-CN" dirty="0">
                <a:hlinkClick r:id="rId2"/>
              </a:rPr>
              <a:t>http://info.printing.hc360.com/2008/03/17090674423-2.shtml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[2] Xu Li, Liu </a:t>
            </a:r>
            <a:r>
              <a:rPr lang="en-US" altLang="zh-CN" dirty="0" err="1"/>
              <a:t>Jingang</a:t>
            </a:r>
            <a:r>
              <a:rPr lang="en-US" altLang="zh-CN" dirty="0"/>
              <a:t>. </a:t>
            </a:r>
            <a:r>
              <a:rPr lang="en-US" altLang="zh-CN" i="1" dirty="0"/>
              <a:t>Reason and evaluation method of paper roughening in water </a:t>
            </a:r>
            <a:r>
              <a:rPr lang="en-US" altLang="zh-CN" dirty="0"/>
              <a:t>[R] China pulp and Paper Research Institute, 2009</a:t>
            </a:r>
            <a:endParaRPr lang="zh-CN" altLang="en-US" i="1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14B060-656B-4F47-9BD7-D7208F8F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4368C4-5D93-45A9-903F-5F3B25F0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EFFA775-4BB7-4C7F-8FDB-23F637F4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4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t>Qingdao No.2 High School</a:t>
            </a:r>
            <a:endParaRPr lang="en-US" altLang="zh-CN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D4A4703-0FC2-4EA4-917B-CD6E597DA5FE}" type="slidenum">
              <a: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rPr>
              <a:pPr defTabSz="685800"/>
              <a:t>3</a:t>
            </a:fld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Catalog</a:t>
            </a:r>
            <a:endParaRPr lang="zh-CN" altLang="en-US" dirty="0"/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3080753665"/>
              </p:ext>
            </p:extLst>
          </p:nvPr>
        </p:nvGraphicFramePr>
        <p:xfrm>
          <a:off x="1739931" y="872238"/>
          <a:ext cx="5739413" cy="356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21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314317-9237-47CC-B54D-A4CF3D93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03820-9F29-42D9-BF5B-BE3A1799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1D7867C-B543-4AA1-AABA-FFC87939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2067694"/>
            <a:ext cx="3024336" cy="427211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Thanks for listening!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8399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5FCE909-1C2F-4675-98B2-B325246E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9044E5-69F3-4769-8A24-F43DFC97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93B60A1-6AE4-479E-B90F-0B07B88F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2" y="273844"/>
            <a:ext cx="7811438" cy="42721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Experimental Setup (1)</a:t>
            </a:r>
            <a:endParaRPr lang="zh-CN" altLang="en-US" dirty="0"/>
          </a:p>
        </p:txBody>
      </p:sp>
      <p:pic>
        <p:nvPicPr>
          <p:cNvPr id="6" name="图片 5" descr="图片包含 室内, 地板&#10;&#10;已生成极高可信度的说明">
            <a:extLst>
              <a:ext uri="{FF2B5EF4-FFF2-40B4-BE49-F238E27FC236}">
                <a16:creationId xmlns:a16="http://schemas.microsoft.com/office/drawing/2014/main" id="{61E06ED7-019B-4592-A032-6438FC560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52" y="987574"/>
            <a:ext cx="429309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8196CAE-0A08-4DBE-8706-DC6BDA2C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pic>
        <p:nvPicPr>
          <p:cNvPr id="14" name="内容占位符 13" descr="图片包含 室内, 墙壁, 地板&#10;&#10;已生成高可信度的说明">
            <a:extLst>
              <a:ext uri="{FF2B5EF4-FFF2-40B4-BE49-F238E27FC236}">
                <a16:creationId xmlns:a16="http://schemas.microsoft.com/office/drawing/2014/main" id="{944BE060-31EF-4149-B7CE-0821D0955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558"/>
            <a:ext cx="4768850" cy="3576638"/>
          </a:xfr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63D6015-C93D-48C7-88B1-767B452CEF5E}"/>
              </a:ext>
            </a:extLst>
          </p:cNvPr>
          <p:cNvSpPr txBox="1"/>
          <p:nvPr/>
        </p:nvSpPr>
        <p:spPr>
          <a:xfrm>
            <a:off x="2555776" y="1923677"/>
            <a:ext cx="1080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Water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C77B771-381A-4B65-81EF-27AD5C6938B2}"/>
              </a:ext>
            </a:extLst>
          </p:cNvPr>
          <p:cNvSpPr txBox="1"/>
          <p:nvPr/>
        </p:nvSpPr>
        <p:spPr>
          <a:xfrm>
            <a:off x="4067944" y="1923677"/>
            <a:ext cx="202726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Ethyl alcohol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9A66C9-41B1-40EA-A9D2-98E6AA354FAC}"/>
              </a:ext>
            </a:extLst>
          </p:cNvPr>
          <p:cNvSpPr txBox="1"/>
          <p:nvPr/>
        </p:nvSpPr>
        <p:spPr>
          <a:xfrm>
            <a:off x="5940152" y="240564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Put different liquid to soak the paper completely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Dry out naturally</a:t>
            </a:r>
            <a:endParaRPr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A9364B-369D-4769-9E4E-A7E3409A37F4}"/>
              </a:ext>
            </a:extLst>
          </p:cNvPr>
          <p:cNvSpPr txBox="1"/>
          <p:nvPr/>
        </p:nvSpPr>
        <p:spPr>
          <a:xfrm>
            <a:off x="288548" y="1923676"/>
            <a:ext cx="20512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</a:rPr>
              <a:t>Glycerinum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A90F31-5D01-46B7-9262-20114657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CEB9D9-187F-4B48-9115-EEC6ACFC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50E227E-C2C1-4F8B-B129-DE3FA304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After two days</a:t>
            </a:r>
            <a:endParaRPr lang="zh-CN" altLang="en-US" dirty="0"/>
          </a:p>
        </p:txBody>
      </p:sp>
      <p:pic>
        <p:nvPicPr>
          <p:cNvPr id="11" name="内容占位符 10" descr="图片包含 室内, 墙壁&#10;&#10;已生成极高可信度的说明">
            <a:extLst>
              <a:ext uri="{FF2B5EF4-FFF2-40B4-BE49-F238E27FC236}">
                <a16:creationId xmlns:a16="http://schemas.microsoft.com/office/drawing/2014/main" id="{2AD04AF9-64A8-4B43-9BAC-E7F3D1E7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67320"/>
            <a:ext cx="4768850" cy="3576638"/>
          </a:xfr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49E8462-B611-48DE-A284-2126E9004464}"/>
              </a:ext>
            </a:extLst>
          </p:cNvPr>
          <p:cNvSpPr txBox="1"/>
          <p:nvPr/>
        </p:nvSpPr>
        <p:spPr>
          <a:xfrm>
            <a:off x="179512" y="2241959"/>
            <a:ext cx="1080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Water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61EC664-DD69-4AFE-A6F2-6F55B7E5A79B}"/>
              </a:ext>
            </a:extLst>
          </p:cNvPr>
          <p:cNvSpPr txBox="1"/>
          <p:nvPr/>
        </p:nvSpPr>
        <p:spPr>
          <a:xfrm>
            <a:off x="4294770" y="2193974"/>
            <a:ext cx="202726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Ethyl alcohol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1533B1-56CB-43FB-8DFC-394B83F3D203}"/>
              </a:ext>
            </a:extLst>
          </p:cNvPr>
          <p:cNvSpPr txBox="1"/>
          <p:nvPr/>
        </p:nvSpPr>
        <p:spPr>
          <a:xfrm>
            <a:off x="6068389" y="1316811"/>
            <a:ext cx="3040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Paper soaked by water is more irregular than 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(</a:t>
            </a:r>
            <a:r>
              <a:rPr lang="en-US" altLang="zh-CN" sz="2400" b="1" dirty="0" err="1"/>
              <a:t>Glycerinum</a:t>
            </a:r>
            <a:r>
              <a:rPr lang="en-US" altLang="zh-CN" sz="2400" b="1" dirty="0"/>
              <a:t> do not dry out even after four weeks :)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10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DD8F92-79F7-4BB1-95E0-0CFF249B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D298E1-C96D-41B7-8CCF-EB096818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6CCC73F-B1B3-496D-9D18-01692B40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Four different methods to dry the paper (2)</a:t>
            </a:r>
            <a:endParaRPr lang="zh-CN" altLang="en-US" dirty="0"/>
          </a:p>
        </p:txBody>
      </p:sp>
      <p:pic>
        <p:nvPicPr>
          <p:cNvPr id="11" name="图片 10" descr="图片包含 室内, 餐桌, 墙壁&#10;&#10;已生成极高可信度的说明">
            <a:extLst>
              <a:ext uri="{FF2B5EF4-FFF2-40B4-BE49-F238E27FC236}">
                <a16:creationId xmlns:a16="http://schemas.microsoft.com/office/drawing/2014/main" id="{D7C43E13-4289-4C34-BB6B-C62339099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053481"/>
            <a:ext cx="4583689" cy="3055793"/>
          </a:xfrm>
          <a:prstGeom prst="rect">
            <a:avLst/>
          </a:prstGeo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2546AB-C4DA-45F4-8271-54987D589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053481"/>
            <a:ext cx="3151262" cy="3361179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Dry out naturally</a:t>
            </a:r>
          </a:p>
          <a:p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332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图片包含 室内, 就坐&#10;&#10;已生成高可信度的说明">
            <a:extLst>
              <a:ext uri="{FF2B5EF4-FFF2-40B4-BE49-F238E27FC236}">
                <a16:creationId xmlns:a16="http://schemas.microsoft.com/office/drawing/2014/main" id="{4C248945-8BF6-4CDA-8962-9EE35DFE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2" y="1131590"/>
            <a:ext cx="4212468" cy="2808312"/>
          </a:xfr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DD8F92-79F7-4BB1-95E0-0CFF249B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D298E1-C96D-41B7-8CCF-EB096818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6CCC73F-B1B3-496D-9D18-01692B40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Four different methods to dry the paper (2)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88C0B75-453F-4C23-BDAE-59324CC37916}"/>
              </a:ext>
            </a:extLst>
          </p:cNvPr>
          <p:cNvSpPr txBox="1"/>
          <p:nvPr/>
        </p:nvSpPr>
        <p:spPr>
          <a:xfrm>
            <a:off x="5130974" y="113159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Put into the fridge one day and dry out naturally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821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DD8F92-79F7-4BB1-95E0-0CFF249B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Qingdao No.2 High School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D298E1-C96D-41B7-8CCF-EB096818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4703-0FC2-4EA4-917B-CD6E597DA5F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6CCC73F-B1B3-496D-9D18-01692B40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Four different methods to dry the paper (2)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88C0B75-453F-4C23-BDAE-59324CC37916}"/>
              </a:ext>
            </a:extLst>
          </p:cNvPr>
          <p:cNvSpPr txBox="1"/>
          <p:nvPr/>
        </p:nvSpPr>
        <p:spPr>
          <a:xfrm>
            <a:off x="5130974" y="113159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Put it between pages of a book</a:t>
            </a:r>
            <a:endParaRPr lang="zh-CN" altLang="en-US" sz="2400" b="1" dirty="0"/>
          </a:p>
        </p:txBody>
      </p:sp>
      <p:pic>
        <p:nvPicPr>
          <p:cNvPr id="8" name="图片 7" descr="图片包含 文字&#10;&#10;已生成极高可信度的说明">
            <a:extLst>
              <a:ext uri="{FF2B5EF4-FFF2-40B4-BE49-F238E27FC236}">
                <a16:creationId xmlns:a16="http://schemas.microsoft.com/office/drawing/2014/main" id="{433C441B-7D3A-466F-A153-73C82B6FA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" y="915566"/>
            <a:ext cx="4721721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2400" i="1">
            <a:latin typeface="Cambria Math" panose="02040503050406030204" pitchFamily="18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808</Words>
  <Application>Microsoft Office PowerPoint</Application>
  <PresentationFormat>全屏显示(16:9)</PresentationFormat>
  <Paragraphs>231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Microsoft JhengHei Light</vt:lpstr>
      <vt:lpstr>等线</vt:lpstr>
      <vt:lpstr>宋体</vt:lpstr>
      <vt:lpstr>Arial</vt:lpstr>
      <vt:lpstr>Calibri</vt:lpstr>
      <vt:lpstr>Cambria Math</vt:lpstr>
      <vt:lpstr>Times New Roman</vt:lpstr>
      <vt:lpstr>Office 主题</vt:lpstr>
      <vt:lpstr>Office 主题​​</vt:lpstr>
      <vt:lpstr>PowerPoint 演示文稿</vt:lpstr>
      <vt:lpstr>Catalog</vt:lpstr>
      <vt:lpstr>Catalog</vt:lpstr>
      <vt:lpstr>Experimental Setup (1)</vt:lpstr>
      <vt:lpstr>Experimental Setup</vt:lpstr>
      <vt:lpstr>After two days</vt:lpstr>
      <vt:lpstr>Four different methods to dry the paper (2)</vt:lpstr>
      <vt:lpstr>Four different methods to dry the paper (2)</vt:lpstr>
      <vt:lpstr>Four different methods to dry the paper (2)</vt:lpstr>
      <vt:lpstr>Four different methods to dry the paper (2)</vt:lpstr>
      <vt:lpstr>Result</vt:lpstr>
      <vt:lpstr>Catalog</vt:lpstr>
      <vt:lpstr>Theoretical Investigation </vt:lpstr>
      <vt:lpstr>Why paper can absorb water, and why it will dry out?</vt:lpstr>
      <vt:lpstr>(1) Macroscopic</vt:lpstr>
      <vt:lpstr>(1) Macroscopic</vt:lpstr>
      <vt:lpstr>(2) Microcosmic</vt:lpstr>
      <vt:lpstr>Fiber rising</vt:lpstr>
      <vt:lpstr>(2) Microcosmic</vt:lpstr>
      <vt:lpstr>Catalog</vt:lpstr>
      <vt:lpstr>1.Temperature </vt:lpstr>
      <vt:lpstr>2.Wind </vt:lpstr>
      <vt:lpstr>3.Variety of liquid</vt:lpstr>
      <vt:lpstr>4.Pressure</vt:lpstr>
      <vt:lpstr>Catalog</vt:lpstr>
      <vt:lpstr>Improvement</vt:lpstr>
      <vt:lpstr>Catalog</vt:lpstr>
      <vt:lpstr>Conclusion</vt:lpstr>
      <vt:lpstr>Reference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盛昕</cp:lastModifiedBy>
  <cp:revision>254</cp:revision>
  <dcterms:created xsi:type="dcterms:W3CDTF">2017-02-18T00:30:23Z</dcterms:created>
  <dcterms:modified xsi:type="dcterms:W3CDTF">2017-06-30T01:44:52Z</dcterms:modified>
</cp:coreProperties>
</file>