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1D9F89-491F-4E71-A423-6882B29511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Rotating light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F86FB8E-1B41-4A88-A092-9C1BFF6F6D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Shenzhen Middle School 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605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95378F-CD90-4C7A-8863-AEBCB87E9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Statement of question</a:t>
            </a:r>
            <a:br>
              <a:rPr lang="en-US" altLang="zh-CN" dirty="0"/>
            </a:br>
            <a:r>
              <a:rPr lang="en-US" altLang="zh-CN" dirty="0"/>
              <a:t>(Purpose)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CD0ADA-0E49-4FD5-8282-842AB7D27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Some molecules have a property called </a:t>
            </a:r>
            <a:r>
              <a:rPr lang="en-US" altLang="zh-CN" b="1" dirty="0"/>
              <a:t>optical activity – (rotation polarized light)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Different molecule have different optical activity. Which means they rotate the light through them in different angles.</a:t>
            </a:r>
          </a:p>
          <a:p>
            <a:r>
              <a:rPr lang="en-US" altLang="zh-CN" dirty="0"/>
              <a:t>We use this property to determine different solution.</a:t>
            </a:r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2997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A3D45-F564-4A04-9B71-D3C49EF62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Known information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B5DC1C-0132-470A-A308-6B8A4DE5F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optical activity of different molecules:</a:t>
            </a:r>
          </a:p>
          <a:p>
            <a:endParaRPr lang="en-US" altLang="zh-CN" dirty="0"/>
          </a:p>
          <a:p>
            <a:r>
              <a:rPr lang="en-US" altLang="zh-CN" dirty="0"/>
              <a:t>D-Glucose  +53 (dm</a:t>
            </a:r>
            <a:r>
              <a:rPr lang="en-US" altLang="zh-CN" baseline="30000" dirty="0"/>
              <a:t>-1</a:t>
            </a:r>
            <a:r>
              <a:rPr lang="en-US" altLang="zh-CN" dirty="0"/>
              <a:t>cm</a:t>
            </a:r>
            <a:r>
              <a:rPr lang="en-US" altLang="zh-CN" baseline="30000" dirty="0"/>
              <a:t>3</a:t>
            </a:r>
            <a:r>
              <a:rPr lang="en-US" altLang="zh-CN" dirty="0"/>
              <a:t>g</a:t>
            </a:r>
            <a:r>
              <a:rPr lang="en-US" altLang="zh-CN" baseline="30000" dirty="0"/>
              <a:t>-1</a:t>
            </a:r>
            <a:r>
              <a:rPr lang="en-US" altLang="zh-CN" dirty="0"/>
              <a:t>) </a:t>
            </a:r>
          </a:p>
          <a:p>
            <a:r>
              <a:rPr lang="en-US" altLang="zh-CN" dirty="0"/>
              <a:t>D-Fructose  -92</a:t>
            </a:r>
            <a:r>
              <a:rPr lang="en-US" altLang="zh-CN" dirty="0">
                <a:solidFill>
                  <a:srgbClr val="000000">
                    <a:lumMod val="65000"/>
                    <a:lumOff val="35000"/>
                  </a:srgbClr>
                </a:solidFill>
              </a:rPr>
              <a:t>  (dm</a:t>
            </a:r>
            <a:r>
              <a:rPr lang="en-US" altLang="zh-CN" baseline="30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-1</a:t>
            </a:r>
            <a:r>
              <a:rPr lang="en-US" altLang="zh-CN" dirty="0">
                <a:solidFill>
                  <a:srgbClr val="000000">
                    <a:lumMod val="65000"/>
                    <a:lumOff val="35000"/>
                  </a:srgbClr>
                </a:solidFill>
              </a:rPr>
              <a:t>cm</a:t>
            </a:r>
            <a:r>
              <a:rPr lang="en-US" altLang="zh-CN" baseline="30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3</a:t>
            </a:r>
            <a:r>
              <a:rPr lang="en-US" altLang="zh-CN" dirty="0">
                <a:solidFill>
                  <a:srgbClr val="000000">
                    <a:lumMod val="65000"/>
                    <a:lumOff val="35000"/>
                  </a:srgbClr>
                </a:solidFill>
              </a:rPr>
              <a:t>g</a:t>
            </a:r>
            <a:r>
              <a:rPr lang="en-US" altLang="zh-CN" baseline="30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-1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Sucrose +66</a:t>
            </a:r>
            <a:r>
              <a:rPr lang="en-US" altLang="zh-CN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(dm</a:t>
            </a:r>
            <a:r>
              <a:rPr lang="en-US" altLang="zh-CN" baseline="30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-1</a:t>
            </a:r>
            <a:r>
              <a:rPr lang="en-US" altLang="zh-CN" dirty="0">
                <a:solidFill>
                  <a:srgbClr val="000000">
                    <a:lumMod val="65000"/>
                    <a:lumOff val="35000"/>
                  </a:srgbClr>
                </a:solidFill>
              </a:rPr>
              <a:t>cm</a:t>
            </a:r>
            <a:r>
              <a:rPr lang="en-US" altLang="zh-CN" baseline="30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3</a:t>
            </a:r>
            <a:r>
              <a:rPr lang="en-US" altLang="zh-CN" dirty="0">
                <a:solidFill>
                  <a:srgbClr val="000000">
                    <a:lumMod val="65000"/>
                    <a:lumOff val="35000"/>
                  </a:srgbClr>
                </a:solidFill>
              </a:rPr>
              <a:t>g</a:t>
            </a:r>
            <a:r>
              <a:rPr lang="en-US" altLang="zh-CN" baseline="30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-1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Penicillin V  +233</a:t>
            </a:r>
            <a:r>
              <a:rPr lang="en-US" altLang="zh-CN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(dm</a:t>
            </a:r>
            <a:r>
              <a:rPr lang="en-US" altLang="zh-CN" baseline="30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-1</a:t>
            </a:r>
            <a:r>
              <a:rPr lang="en-US" altLang="zh-CN" dirty="0">
                <a:solidFill>
                  <a:srgbClr val="000000">
                    <a:lumMod val="65000"/>
                    <a:lumOff val="35000"/>
                  </a:srgbClr>
                </a:solidFill>
              </a:rPr>
              <a:t>cm</a:t>
            </a:r>
            <a:r>
              <a:rPr lang="en-US" altLang="zh-CN" baseline="30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3</a:t>
            </a:r>
            <a:r>
              <a:rPr lang="en-US" altLang="zh-CN" dirty="0">
                <a:solidFill>
                  <a:srgbClr val="000000">
                    <a:lumMod val="65000"/>
                    <a:lumOff val="35000"/>
                  </a:srgbClr>
                </a:solidFill>
              </a:rPr>
              <a:t>g</a:t>
            </a:r>
            <a:r>
              <a:rPr lang="en-US" altLang="zh-CN" baseline="30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-1</a:t>
            </a:r>
            <a:r>
              <a:rPr lang="en-US" altLang="zh-CN" dirty="0"/>
              <a:t>)</a:t>
            </a:r>
          </a:p>
          <a:p>
            <a:endParaRPr lang="en-US" altLang="zh-CN" dirty="0"/>
          </a:p>
          <a:p>
            <a:r>
              <a:rPr lang="en-US" altLang="zh-CN" dirty="0"/>
              <a:t>The unit means in a certain temperature, when the light goes through 1mL solution which contains 1g of chiral, how obvious is the rotation.</a:t>
            </a:r>
          </a:p>
          <a:p>
            <a:r>
              <a:rPr lang="en-US" altLang="zh-CN" dirty="0"/>
              <a:t>+ : the rotation is clockwise</a:t>
            </a:r>
          </a:p>
          <a:p>
            <a:r>
              <a:rPr lang="en-US" altLang="zh-CN" dirty="0"/>
              <a:t>- : the rotation is anti-clockwise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441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3193C6-59B8-411D-9ED1-EE939860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Variables &amp;</a:t>
            </a:r>
            <a:br>
              <a:rPr lang="en-US" altLang="zh-CN" dirty="0"/>
            </a:br>
            <a:r>
              <a:rPr lang="en-US" altLang="zh-CN" dirty="0"/>
              <a:t>Controlled conditions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EECF2C-6E92-447F-AC11-DAA670E97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Variables:</a:t>
            </a:r>
          </a:p>
          <a:p>
            <a:r>
              <a:rPr lang="en-US" altLang="zh-CN" dirty="0"/>
              <a:t>Type of solution  </a:t>
            </a:r>
            <a:r>
              <a:rPr lang="en-US" altLang="zh-CN" dirty="0">
                <a:sym typeface="Wingdings" panose="05000000000000000000" pitchFamily="2" charset="2"/>
              </a:rPr>
              <a:t> different optical activity</a:t>
            </a:r>
          </a:p>
          <a:p>
            <a:endParaRPr lang="en-US" altLang="zh-CN" dirty="0">
              <a:sym typeface="Wingdings" panose="05000000000000000000" pitchFamily="2" charset="2"/>
            </a:endParaRPr>
          </a:p>
          <a:p>
            <a:r>
              <a:rPr lang="en-US" altLang="zh-CN" dirty="0">
                <a:sym typeface="Wingdings" panose="05000000000000000000" pitchFamily="2" charset="2"/>
              </a:rPr>
              <a:t>Controlled conditions:</a:t>
            </a:r>
          </a:p>
          <a:p>
            <a:r>
              <a:rPr lang="en-US" altLang="zh-CN" dirty="0">
                <a:sym typeface="Wingdings" panose="05000000000000000000" pitchFamily="2" charset="2"/>
              </a:rPr>
              <a:t>1. Darkness in the lab</a:t>
            </a:r>
          </a:p>
          <a:p>
            <a:r>
              <a:rPr lang="en-US" altLang="zh-CN" dirty="0">
                <a:sym typeface="Wingdings" panose="05000000000000000000" pitchFamily="2" charset="2"/>
              </a:rPr>
              <a:t>2. Distance from the light to the polarizer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8306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CAB71D-3C08-4930-9524-1A777D901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Process of experiment</a:t>
            </a:r>
            <a:endParaRPr lang="zh-CN" altLang="en-US" dirty="0"/>
          </a:p>
        </p:txBody>
      </p:sp>
      <p:pic>
        <p:nvPicPr>
          <p:cNvPr id="5" name="内容占位符 4" descr="图片包含 人员, 红色, 就坐, 妇女&#10;&#10;已生成高可信度的说明">
            <a:extLst>
              <a:ext uri="{FF2B5EF4-FFF2-40B4-BE49-F238E27FC236}">
                <a16:creationId xmlns:a16="http://schemas.microsoft.com/office/drawing/2014/main" id="{23FDAED6-F4A6-4642-8284-4F61F894E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7368494" y="1828925"/>
            <a:ext cx="4254676" cy="3191007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6E72BF1-2D26-4B7E-A5ED-87F8DA57A8CC}"/>
              </a:ext>
            </a:extLst>
          </p:cNvPr>
          <p:cNvSpPr txBox="1"/>
          <p:nvPr/>
        </p:nvSpPr>
        <p:spPr>
          <a:xfrm>
            <a:off x="3691465" y="1583267"/>
            <a:ext cx="38777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We use light from the phone screen as polarized light source.</a:t>
            </a:r>
          </a:p>
          <a:p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/>
              <a:t>The light goes through the polarizer to a white sheet of paper.</a:t>
            </a:r>
          </a:p>
          <a:p>
            <a:pPr marL="342900" indent="-342900">
              <a:buAutoNum type="arabicPeriod"/>
            </a:pPr>
            <a:r>
              <a:rPr lang="en-US" altLang="zh-CN" dirty="0"/>
              <a:t>We rotate the polarizer.</a:t>
            </a:r>
          </a:p>
          <a:p>
            <a:pPr marL="342900" indent="-342900">
              <a:buAutoNum type="arabicPeriod"/>
            </a:pPr>
            <a:r>
              <a:rPr lang="en-US" altLang="zh-CN" dirty="0"/>
              <a:t>We record the change of the light on the paper.</a:t>
            </a:r>
          </a:p>
          <a:p>
            <a:r>
              <a:rPr lang="en-US" altLang="zh-CN" dirty="0"/>
              <a:t>(If it is darkened when we rotate clockwise or brightened when we rotate clockwise)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8060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E6A06F-15AE-468B-9CAE-0400C17C0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br>
              <a:rPr lang="en-US" altLang="zh-CN" dirty="0"/>
            </a:br>
            <a:r>
              <a:rPr lang="en-US" altLang="zh-CN" dirty="0"/>
              <a:t>results</a:t>
            </a:r>
            <a:endParaRPr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C6905D9C-A24F-49A8-BBC4-4CF988E3E8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530233"/>
              </p:ext>
            </p:extLst>
          </p:nvPr>
        </p:nvGraphicFramePr>
        <p:xfrm>
          <a:off x="3894138" y="1879600"/>
          <a:ext cx="7315203" cy="3784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5062">
                  <a:extLst>
                    <a:ext uri="{9D8B030D-6E8A-4147-A177-3AD203B41FA5}">
                      <a16:colId xmlns:a16="http://schemas.microsoft.com/office/drawing/2014/main" val="1317185334"/>
                    </a:ext>
                  </a:extLst>
                </a:gridCol>
                <a:gridCol w="1791745">
                  <a:extLst>
                    <a:ext uri="{9D8B030D-6E8A-4147-A177-3AD203B41FA5}">
                      <a16:colId xmlns:a16="http://schemas.microsoft.com/office/drawing/2014/main" val="2648532219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4280691195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3879402869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3751613354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33264267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877829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Beaker No.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Direction of rotation when the light gets darker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99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Clockwise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588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Anti-clockwise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30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Anti-clockwise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302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Clockwise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268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Clockwise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604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00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426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52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72FE83-A315-4EDF-A268-B67C06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Analysis of the results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BD9F97-37B6-49CD-9F80-0CF3E935C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Because we do not have a polarimeter (a machine that can get quantitative optical activity), we can only determine our solutions by qualitative results.</a:t>
            </a:r>
          </a:p>
          <a:p>
            <a:r>
              <a:rPr lang="en-US" altLang="zh-CN" dirty="0"/>
              <a:t>Luckily, we only have to determine the solution of fructose. And the optical activity of fructose is -92. Which means its rotation direction is different from any other solutions we have got.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1262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E3F463-63B3-4F86-BB5F-3A2E61046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4F9556-7FEC-44F2-BA07-04FE72652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Solutions in beakers No. 2 and No.3 are different from other solutions.</a:t>
            </a:r>
          </a:p>
          <a:p>
            <a:r>
              <a:rPr lang="en-US" altLang="zh-CN" dirty="0"/>
              <a:t>We assume that these beakers contain solution </a:t>
            </a:r>
            <a:r>
              <a:rPr lang="en-US" altLang="zh-CN"/>
              <a:t>of  fructose.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6083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C2D572-96A5-4DDE-AFA9-6DE0142A7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Things to improve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C0EA20-DF66-4638-B2A0-268F6DA89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1. Main problem:</a:t>
            </a:r>
          </a:p>
          <a:p>
            <a:r>
              <a:rPr lang="en-US" altLang="zh-CN" dirty="0"/>
              <a:t>No quantitative index</a:t>
            </a:r>
          </a:p>
          <a:p>
            <a:r>
              <a:rPr lang="en-US" altLang="zh-CN" dirty="0"/>
              <a:t>2. Judges of the change of the darkness were made subjectively.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5892353"/>
      </p:ext>
    </p:extLst>
  </p:cSld>
  <p:clrMapOvr>
    <a:masterClrMapping/>
  </p:clrMapOvr>
</p:sld>
</file>

<file path=ppt/theme/theme1.xml><?xml version="1.0" encoding="utf-8"?>
<a:theme xmlns:a="http://schemas.openxmlformats.org/drawingml/2006/main" name="框架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TM03457475[[fn=框架]]</Template>
  <TotalTime>198</TotalTime>
  <Words>355</Words>
  <Application>Microsoft Office PowerPoint</Application>
  <PresentationFormat>宽屏</PresentationFormat>
  <Paragraphs>55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幼圆</vt:lpstr>
      <vt:lpstr>Corbel</vt:lpstr>
      <vt:lpstr>Wingdings</vt:lpstr>
      <vt:lpstr>Wingdings 2</vt:lpstr>
      <vt:lpstr>框架</vt:lpstr>
      <vt:lpstr>Rotating light</vt:lpstr>
      <vt:lpstr>Statement of question (Purpose)</vt:lpstr>
      <vt:lpstr>Known information</vt:lpstr>
      <vt:lpstr>Variables &amp; Controlled conditions</vt:lpstr>
      <vt:lpstr>Process of experiment</vt:lpstr>
      <vt:lpstr>Experiment results</vt:lpstr>
      <vt:lpstr>Analysis of the results</vt:lpstr>
      <vt:lpstr>Conclusion</vt:lpstr>
      <vt:lpstr>Things to improve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Additional Problem</dc:title>
  <dc:creator>朱冠宇</dc:creator>
  <cp:lastModifiedBy>朱冠宇</cp:lastModifiedBy>
  <cp:revision>7</cp:revision>
  <dcterms:created xsi:type="dcterms:W3CDTF">2017-07-02T05:01:02Z</dcterms:created>
  <dcterms:modified xsi:type="dcterms:W3CDTF">2017-07-02T08:26:48Z</dcterms:modified>
</cp:coreProperties>
</file>