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4" r:id="rId18"/>
    <p:sldId id="271" r:id="rId19"/>
    <p:sldId id="273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643718" cy="1894362"/>
          </a:xfrm>
        </p:spPr>
        <p:txBody>
          <a:bodyPr/>
          <a:lstStyle/>
          <a:p>
            <a:r>
              <a:rPr lang="en-US" altLang="zh-CN" dirty="0" smtClean="0"/>
              <a:t>ANALYTICAL INVESTIGATION OF IYNT 2017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AI XINYUE</a:t>
            </a:r>
          </a:p>
          <a:p>
            <a:r>
              <a:rPr lang="en-US" altLang="zh-CN" dirty="0" smtClean="0"/>
              <a:t>CLASS 13 GRADE 7</a:t>
            </a:r>
          </a:p>
          <a:p>
            <a:r>
              <a:rPr lang="en-US" altLang="zh-CN" dirty="0" smtClean="0"/>
              <a:t>SHENZHEN MIDDLE SCHOOL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 6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They all grew a lot and the plants in the ‘Away from the routers’ ’s plates are notably higher than those in the plates of ‘ Near the routers’. The following photos may provide more info.</a:t>
            </a:r>
            <a:endParaRPr lang="zh-CN" altLang="en-US" dirty="0"/>
          </a:p>
        </p:txBody>
      </p:sp>
      <p:pic>
        <p:nvPicPr>
          <p:cNvPr id="4" name="图片 3" descr="IMG_20170618_15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423876"/>
            <a:ext cx="5000628" cy="3170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2198" y="57150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Near the routers</a:t>
            </a:r>
            <a:endParaRPr lang="zh-CN" altLang="en-US" dirty="0"/>
          </a:p>
        </p:txBody>
      </p:sp>
      <p:pic>
        <p:nvPicPr>
          <p:cNvPr id="6" name="图片 5" descr="IMG_20170618_15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14686"/>
            <a:ext cx="5715008" cy="3209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58578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Away from the routers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20170618_1519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96368" cy="4714884"/>
          </a:xfrm>
        </p:spPr>
      </p:pic>
      <p:pic>
        <p:nvPicPr>
          <p:cNvPr id="5" name="图片 4" descr="IMG_20170618_152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759" y="1857364"/>
            <a:ext cx="8905241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 8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After 2 days, let’s see how the plants grew.</a:t>
            </a:r>
          </a:p>
          <a:p>
            <a:r>
              <a:rPr lang="en-US" altLang="zh-CN" dirty="0" smtClean="0"/>
              <a:t>Despite the height of these plants, dramatically, the plants in the ‘Away from the routers’ ’s plates are greener and also ‘healthier’ than the others. </a:t>
            </a:r>
            <a:endParaRPr lang="zh-CN" altLang="en-US" dirty="0"/>
          </a:p>
        </p:txBody>
      </p:sp>
      <p:pic>
        <p:nvPicPr>
          <p:cNvPr id="4" name="图片 3" descr="IMG_20170620_185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7403" y="3143248"/>
            <a:ext cx="4875367" cy="2737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36" y="60722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Near the routers</a:t>
            </a:r>
            <a:endParaRPr lang="zh-CN" altLang="en-US" dirty="0"/>
          </a:p>
        </p:txBody>
      </p:sp>
      <p:pic>
        <p:nvPicPr>
          <p:cNvPr id="7" name="图片 6" descr="IMG_20170620_185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5715008" cy="3209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56" y="607220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Away from the routers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 9 : away from the routers</a:t>
            </a:r>
            <a:endParaRPr lang="zh-CN" altLang="en-US" dirty="0"/>
          </a:p>
        </p:txBody>
      </p:sp>
      <p:pic>
        <p:nvPicPr>
          <p:cNvPr id="8" name="内容占位符 7" descr="IMG_20170621_1722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8420124" cy="4728224"/>
          </a:xfrm>
        </p:spPr>
      </p:pic>
      <p:pic>
        <p:nvPicPr>
          <p:cNvPr id="9" name="图片 8" descr="IMG_20170621_172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1571612"/>
            <a:ext cx="8396411" cy="4714908"/>
          </a:xfrm>
          <a:prstGeom prst="rect">
            <a:avLst/>
          </a:prstGeom>
        </p:spPr>
      </p:pic>
      <p:pic>
        <p:nvPicPr>
          <p:cNvPr id="12" name="图片 11" descr="IMG_20170621_172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8429683" cy="4719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 9 : NEAR THE ROUTERS</a:t>
            </a:r>
            <a:endParaRPr lang="zh-CN" altLang="en-US" dirty="0"/>
          </a:p>
        </p:txBody>
      </p:sp>
      <p:pic>
        <p:nvPicPr>
          <p:cNvPr id="4" name="内容占位符 3" descr="IMG_20170621_1721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7869802" cy="4419197"/>
          </a:xfrm>
        </p:spPr>
      </p:pic>
      <p:pic>
        <p:nvPicPr>
          <p:cNvPr id="5" name="图片 4" descr="IMG_20170621_172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14290"/>
            <a:ext cx="3851031" cy="650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 10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Unfortunately, our plants died because of they’ve grown so tall and the gravity increased, they just couldn’t manage the mass of its stem</a:t>
            </a:r>
          </a:p>
          <a:p>
            <a:r>
              <a:rPr lang="en-US" altLang="zh-CN" dirty="0" smtClean="0"/>
              <a:t>However, the day before their death, I found out the seeds near the routers just became brown and weak. But the seeds away from the routers can grow well.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germination rates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内容占位符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CN" u="sng" dirty="0" smtClean="0"/>
                  <a:t>Away from the routers:</a:t>
                </a:r>
              </a:p>
              <a:p>
                <a:r>
                  <a:rPr lang="en-US" altLang="zh-CN" dirty="0" smtClean="0"/>
                  <a:t>100 seeds per plate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zh-CN" dirty="0" smtClean="0"/>
                  <a:t>  3 plates</a:t>
                </a:r>
              </a:p>
              <a:p>
                <a:r>
                  <a:rPr lang="en-US" altLang="zh-CN" dirty="0" smtClean="0"/>
                  <a:t>Total</a:t>
                </a:r>
                <a:r>
                  <a:rPr lang="en-US" altLang="zh-CN" dirty="0" smtClean="0"/>
                  <a:t>: 300 seeds</a:t>
                </a:r>
              </a:p>
              <a:p>
                <a:r>
                  <a:rPr lang="en-US" altLang="zh-CN" dirty="0" smtClean="0"/>
                  <a:t>Germinated : 268 seeds   </a:t>
                </a:r>
                <a:r>
                  <a:rPr lang="en-US" altLang="zh-CN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RATE: </a:t>
                </a:r>
                <a:r>
                  <a:rPr lang="en-US" altLang="zh-CN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89.33</a:t>
                </a:r>
                <a:r>
                  <a:rPr lang="zh-CN" alt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％</a:t>
                </a:r>
                <a:endParaRPr lang="en-US" altLang="zh-CN" b="1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endParaRPr lang="en-US" altLang="zh-CN" dirty="0" smtClean="0"/>
              </a:p>
              <a:p>
                <a:r>
                  <a:rPr lang="en-US" altLang="zh-CN" u="sng" dirty="0" smtClean="0"/>
                  <a:t>Near the routers:</a:t>
                </a:r>
              </a:p>
              <a:p>
                <a:pPr lvl="0">
                  <a:buClr>
                    <a:srgbClr val="FE8637"/>
                  </a:buClr>
                </a:pPr>
                <a:r>
                  <a:rPr lang="en-US" altLang="zh-CN" dirty="0" smtClean="0"/>
                  <a:t>100 seeds per plate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  3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plates</a:t>
                </a:r>
                <a:endParaRPr lang="en-US" altLang="zh-CN" dirty="0" smtClean="0"/>
              </a:p>
              <a:p>
                <a:r>
                  <a:rPr lang="en-US" altLang="zh-CN" dirty="0" smtClean="0"/>
                  <a:t>Total </a:t>
                </a:r>
                <a:r>
                  <a:rPr lang="en-US" altLang="zh-CN" dirty="0" smtClean="0"/>
                  <a:t>:300 seeds</a:t>
                </a:r>
              </a:p>
              <a:p>
                <a:r>
                  <a:rPr lang="en-US" altLang="zh-CN" dirty="0" smtClean="0"/>
                  <a:t>Germinated: 205 seeds    </a:t>
                </a:r>
                <a:r>
                  <a:rPr lang="en-US" altLang="zh-CN" b="1" dirty="0">
                    <a:solidFill>
                      <a:schemeClr val="accent3">
                        <a:lumMod val="75000"/>
                      </a:schemeClr>
                    </a:solidFill>
                  </a:rPr>
                  <a:t>RATE 68.33</a:t>
                </a:r>
                <a:r>
                  <a:rPr lang="zh-CN" alt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％</a:t>
                </a:r>
                <a:endParaRPr lang="zh-CN" alt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External factors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Although we tried our best to control the conditions in diverse ways, there were also some factors were not excluded in this experiment.</a:t>
            </a:r>
          </a:p>
          <a:p>
            <a:r>
              <a:rPr lang="zh-CN" altLang="en-US" dirty="0" smtClean="0"/>
              <a:t>①：</a:t>
            </a:r>
            <a:r>
              <a:rPr lang="en-US" altLang="zh-CN" dirty="0" smtClean="0"/>
              <a:t>Wi-Fi routers may produce heat, which may influence the seeds in an enormous effect.</a:t>
            </a:r>
          </a:p>
          <a:p>
            <a:r>
              <a:rPr lang="zh-CN" altLang="en-US" dirty="0" smtClean="0"/>
              <a:t>②：</a:t>
            </a:r>
            <a:r>
              <a:rPr lang="en-US" altLang="zh-CN" dirty="0" smtClean="0"/>
              <a:t>Many conditions affect the moisture’s evaporation. Such as the uncontrolled temperature, wind speed, etc.</a:t>
            </a:r>
          </a:p>
          <a:p>
            <a:r>
              <a:rPr lang="zh-CN" altLang="en-US" dirty="0" smtClean="0"/>
              <a:t>③：</a:t>
            </a:r>
            <a:r>
              <a:rPr lang="en-US" altLang="zh-CN" dirty="0" smtClean="0"/>
              <a:t>Light may also be one external factor.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In conclusion, </a:t>
            </a:r>
            <a:r>
              <a:rPr lang="en-US" altLang="zh-CN" dirty="0" smtClean="0"/>
              <a:t>according to the above experiments and </a:t>
            </a:r>
            <a:r>
              <a:rPr lang="en-US" altLang="zh-CN" dirty="0" smtClean="0"/>
              <a:t>its results </a:t>
            </a:r>
            <a:r>
              <a:rPr lang="en-US" altLang="zh-CN" dirty="0" smtClean="0"/>
              <a:t>along with our investigation, we confirm that </a:t>
            </a:r>
            <a:r>
              <a:rPr lang="en-US" altLang="zh-CN" dirty="0" smtClean="0"/>
              <a:t>Wi-Fi </a:t>
            </a:r>
            <a:r>
              <a:rPr lang="en-US" altLang="zh-CN" dirty="0" smtClean="0"/>
              <a:t>routers affect the growth of garden cress in decreasing its growing speed and </a:t>
            </a:r>
            <a:r>
              <a:rPr lang="en-US" altLang="zh-CN" dirty="0" smtClean="0"/>
              <a:t>inhibiting </a:t>
            </a:r>
            <a:r>
              <a:rPr lang="en-US" altLang="zh-CN" dirty="0" smtClean="0"/>
              <a:t>its germination. However, our experiment dismisses the result of "absolute inhibition in germination" which is claimed by the students in 2013.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 smtClean="0"/>
              <a:t>THANK YOU…</a:t>
            </a:r>
            <a:endParaRPr lang="zh-CN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Description of question</a:t>
            </a:r>
            <a:endParaRPr lang="zh-CN" altLang="en-US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2952" cy="487375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How do </a:t>
            </a:r>
            <a:r>
              <a:rPr lang="en-US" altLang="zh-CN" dirty="0" smtClean="0"/>
              <a:t>Wi-Fi </a:t>
            </a:r>
            <a:r>
              <a:rPr lang="en-US" altLang="zh-CN" dirty="0" smtClean="0"/>
              <a:t>Routers affect the germinating and growing process </a:t>
            </a:r>
            <a:r>
              <a:rPr lang="en-US" altLang="zh-CN" dirty="0" smtClean="0"/>
              <a:t> of the </a:t>
            </a:r>
            <a:r>
              <a:rPr lang="en-US" altLang="zh-CN" dirty="0" smtClean="0"/>
              <a:t>garden cress?</a:t>
            </a:r>
          </a:p>
          <a:p>
            <a:r>
              <a:rPr lang="en-US" altLang="zh-CN" dirty="0" smtClean="0"/>
              <a:t>In 2013, five young students claimed a sensational discovery that garden </a:t>
            </a:r>
            <a:r>
              <a:rPr lang="en-US" altLang="zh-CN" i="1" dirty="0" smtClean="0"/>
              <a:t>cress(</a:t>
            </a:r>
            <a:r>
              <a:rPr lang="en-US" altLang="zh-CN" i="1" dirty="0" err="1" smtClean="0"/>
              <a:t>Lepidium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sativum</a:t>
            </a:r>
            <a:r>
              <a:rPr lang="en-US" altLang="zh-CN" dirty="0" smtClean="0"/>
              <a:t>) will not germinate when placed near two Wi-Fi routers. </a:t>
            </a:r>
          </a:p>
          <a:p>
            <a:r>
              <a:rPr lang="en-US" dirty="0" smtClean="0"/>
              <a:t>We tried to do a partial reproduction of the experiment to see to what end we could reproduce the results</a:t>
            </a:r>
            <a:r>
              <a:rPr lang="en-US" dirty="0" smtClean="0"/>
              <a:t>.(under controlled conditions)</a:t>
            </a:r>
            <a:endParaRPr lang="zh-CN" altLang="en-US" dirty="0"/>
          </a:p>
        </p:txBody>
      </p:sp>
      <p:pic>
        <p:nvPicPr>
          <p:cNvPr id="5122" name="Picture 2" descr="http://p1.so.qhmsg.com/bdr/_240_/t01ffb073c8d1eb4b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364" y="908720"/>
            <a:ext cx="2558658" cy="163754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633635" y="2780928"/>
            <a:ext cx="1172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VS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http://p0.so.qhmsg.com/bdr/_240_/t01fb6e9381b4f7f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933056"/>
            <a:ext cx="2596848" cy="173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Conditions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u="sng" dirty="0" smtClean="0"/>
              <a:t>Controlled conditions</a:t>
            </a:r>
          </a:p>
          <a:p>
            <a:pPr>
              <a:buNone/>
            </a:pPr>
            <a:r>
              <a:rPr lang="en-US" altLang="zh-CN" dirty="0" smtClean="0"/>
              <a:t>All seeds were equally placed in comfortable environment  --a plastic plate with moist tissues. There </a:t>
            </a:r>
            <a:r>
              <a:rPr lang="en-US" altLang="zh-CN" dirty="0" smtClean="0"/>
              <a:t>were100 </a:t>
            </a:r>
            <a:r>
              <a:rPr lang="en-US" altLang="zh-CN" dirty="0" smtClean="0"/>
              <a:t>seeds in each plate.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u="sng" dirty="0" smtClean="0"/>
              <a:t>The variable to be investigated</a:t>
            </a:r>
          </a:p>
          <a:p>
            <a:pPr>
              <a:buNone/>
            </a:pPr>
            <a:r>
              <a:rPr lang="en-US" altLang="zh-CN" dirty="0" smtClean="0"/>
              <a:t>We placed three of them near the Wi-Fi routers (5~10cm) and the others away from the routers (more than 5m).</a:t>
            </a:r>
          </a:p>
        </p:txBody>
      </p:sp>
      <p:pic>
        <p:nvPicPr>
          <p:cNvPr id="4" name="图片 3" descr="微信图片_20170617221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20340" y="2380727"/>
            <a:ext cx="1771439" cy="315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 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The garden cress of both sides didn’t germinate neither, maybe they wanted to absorb as much moisture as they could.</a:t>
            </a:r>
          </a:p>
          <a:p>
            <a:endParaRPr lang="zh-CN" altLang="en-US" dirty="0"/>
          </a:p>
        </p:txBody>
      </p:sp>
      <p:pic>
        <p:nvPicPr>
          <p:cNvPr id="4" name="图片 3" descr="微信图片_20170617221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86058"/>
            <a:ext cx="4069682" cy="228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528638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Away from the routers</a:t>
            </a:r>
            <a:endParaRPr lang="zh-CN" altLang="en-US" dirty="0"/>
          </a:p>
        </p:txBody>
      </p:sp>
      <p:pic>
        <p:nvPicPr>
          <p:cNvPr id="7" name="图片 6" descr="微信图片_20170617221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003811" y="2711439"/>
            <a:ext cx="2708281" cy="2714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6380" y="55721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Near the routers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The garden cress of both sides swelled a little more and changed the dark color into a little lighter one.</a:t>
            </a:r>
            <a:endParaRPr lang="zh-CN" altLang="en-US" dirty="0"/>
          </a:p>
        </p:txBody>
      </p:sp>
      <p:pic>
        <p:nvPicPr>
          <p:cNvPr id="6" name="图片 5" descr="微信图片_201706172208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6284" y="2666998"/>
            <a:ext cx="2428874" cy="3238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57150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Away from the routers</a:t>
            </a:r>
            <a:endParaRPr lang="zh-CN" altLang="en-US" dirty="0"/>
          </a:p>
        </p:txBody>
      </p:sp>
      <p:pic>
        <p:nvPicPr>
          <p:cNvPr id="8" name="图片 7" descr="微信图片_201706172208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29187" y="2643185"/>
            <a:ext cx="2571750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4942" y="58578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Near the routers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 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The garden cress sprouted  a little and the </a:t>
            </a:r>
            <a:r>
              <a:rPr lang="en-US" altLang="zh-CN" dirty="0" smtClean="0"/>
              <a:t>seeds</a:t>
            </a:r>
          </a:p>
          <a:p>
            <a:pPr>
              <a:buNone/>
            </a:pPr>
            <a:r>
              <a:rPr lang="en-US" altLang="zh-CN" dirty="0" smtClean="0"/>
              <a:t>the</a:t>
            </a:r>
            <a:r>
              <a:rPr lang="en-US" altLang="zh-CN" dirty="0" smtClean="0"/>
              <a:t> </a:t>
            </a:r>
            <a:r>
              <a:rPr lang="en-US" altLang="zh-CN" dirty="0" smtClean="0"/>
              <a:t>in three plates away from the routers seemed to grew </a:t>
            </a:r>
            <a:r>
              <a:rPr lang="en-US" altLang="zh-CN" dirty="0" smtClean="0"/>
              <a:t>more naturally than </a:t>
            </a:r>
            <a:r>
              <a:rPr lang="en-US" altLang="zh-CN" dirty="0" smtClean="0"/>
              <a:t>the ones near the routers.</a:t>
            </a:r>
            <a:endParaRPr lang="zh-CN" altLang="en-US" dirty="0"/>
          </a:p>
        </p:txBody>
      </p:sp>
      <p:pic>
        <p:nvPicPr>
          <p:cNvPr id="4" name="图片 3" descr="微信图片_20170617220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141453"/>
            <a:ext cx="4317645" cy="2425302"/>
          </a:xfrm>
          <a:prstGeom prst="rect">
            <a:avLst/>
          </a:prstGeom>
        </p:spPr>
      </p:pic>
      <p:pic>
        <p:nvPicPr>
          <p:cNvPr id="5" name="图片 4" descr="微信图片_201706172209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53972"/>
            <a:ext cx="3560971" cy="200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7150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Away from the routers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57150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Near the routers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 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The cress in three plates away from the routers grew much higher and became much stronger than the ones near the routers. </a:t>
            </a:r>
            <a:endParaRPr lang="zh-CN" altLang="en-US" dirty="0"/>
          </a:p>
        </p:txBody>
      </p:sp>
      <p:pic>
        <p:nvPicPr>
          <p:cNvPr id="4" name="图片 3" descr="微信图片_201706172209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3815326" cy="2143140"/>
          </a:xfrm>
          <a:prstGeom prst="rect">
            <a:avLst/>
          </a:prstGeom>
        </p:spPr>
      </p:pic>
      <p:pic>
        <p:nvPicPr>
          <p:cNvPr id="5" name="图片 4" descr="微信图片_201706172209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34957" y="2280292"/>
            <a:ext cx="2028882" cy="3611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7150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Away from the routers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57150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Near the routers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 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The more nutrition they absorbed, the higher they were. However, although they shared the same amount of sunlight, moisture and temperature– there were still some differences between the two categories.</a:t>
            </a:r>
            <a:endParaRPr lang="zh-CN" altLang="en-US" dirty="0"/>
          </a:p>
        </p:txBody>
      </p:sp>
      <p:pic>
        <p:nvPicPr>
          <p:cNvPr id="5" name="图片 4" descr="微信图片_20170617220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429000"/>
            <a:ext cx="5857884" cy="3290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57150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Away from the routers</a:t>
            </a:r>
            <a:endParaRPr lang="zh-CN" altLang="en-US" dirty="0"/>
          </a:p>
        </p:txBody>
      </p:sp>
      <p:pic>
        <p:nvPicPr>
          <p:cNvPr id="7" name="图片 6" descr="微信图片_201706172209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71876"/>
            <a:ext cx="3936112" cy="2210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9256" y="571501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Near the routers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微信图片_201706172253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0800000">
            <a:off x="857224" y="571480"/>
            <a:ext cx="6500494" cy="4873625"/>
          </a:xfrm>
        </p:spPr>
      </p:pic>
      <p:cxnSp>
        <p:nvCxnSpPr>
          <p:cNvPr id="6" name="直接箭头连接符 5"/>
          <p:cNvCxnSpPr/>
          <p:nvPr/>
        </p:nvCxnSpPr>
        <p:spPr>
          <a:xfrm rot="5400000">
            <a:off x="1285852" y="4929198"/>
            <a:ext cx="2143140" cy="1588"/>
          </a:xfrm>
          <a:prstGeom prst="straightConnector1">
            <a:avLst/>
          </a:prstGeom>
          <a:ln w="38100" cmpd="thinThick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00760" y="464344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Away from  </a:t>
            </a:r>
            <a:r>
              <a:rPr lang="en-US" altLang="zh-CN" dirty="0" smtClean="0"/>
              <a:t>the routers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6010284" y="3581400"/>
            <a:ext cx="2143140" cy="1000132"/>
          </a:xfrm>
          <a:prstGeom prst="straightConnector1">
            <a:avLst/>
          </a:prstGeom>
          <a:ln w="38100" cmpd="thinThick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50800" dist="50800" dir="5400000" algn="ctr" rotWithShape="0">
              <a:srgbClr val="000000">
                <a:alpha val="7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71736" y="592933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Near the routers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636</Words>
  <Application>Microsoft Office PowerPoint</Application>
  <PresentationFormat>全屏显示(4:3)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凸显</vt:lpstr>
      <vt:lpstr>ANALYTICAL INVESTIGATION OF IYNT 2017</vt:lpstr>
      <vt:lpstr>Description of question</vt:lpstr>
      <vt:lpstr>Conditions</vt:lpstr>
      <vt:lpstr>DAY 1</vt:lpstr>
      <vt:lpstr>DAY 2</vt:lpstr>
      <vt:lpstr>DAY 3</vt:lpstr>
      <vt:lpstr>DAY 4</vt:lpstr>
      <vt:lpstr>DAY 5</vt:lpstr>
      <vt:lpstr>幻灯片 9</vt:lpstr>
      <vt:lpstr>DAY 6</vt:lpstr>
      <vt:lpstr>幻灯片 11</vt:lpstr>
      <vt:lpstr>DAY 8</vt:lpstr>
      <vt:lpstr>DAY 9 : away from the routers</vt:lpstr>
      <vt:lpstr>DAY 9 : NEAR THE ROUTERS</vt:lpstr>
      <vt:lpstr>DAY 10</vt:lpstr>
      <vt:lpstr>germination rates</vt:lpstr>
      <vt:lpstr>External factors</vt:lpstr>
      <vt:lpstr>conclusion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INVESTIGATION OF IYNT 2017</dc:title>
  <dc:creator>xinyue ai</dc:creator>
  <cp:lastModifiedBy>LENOVO</cp:lastModifiedBy>
  <cp:revision>43</cp:revision>
  <dcterms:created xsi:type="dcterms:W3CDTF">2017-06-17T13:56:50Z</dcterms:created>
  <dcterms:modified xsi:type="dcterms:W3CDTF">2017-06-24T06:14:15Z</dcterms:modified>
</cp:coreProperties>
</file>