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72567"/>
  </p:normalViewPr>
  <p:slideViewPr>
    <p:cSldViewPr snapToGrid="0" snapToObjects="1">
      <p:cViewPr varScale="1">
        <p:scale>
          <a:sx n="54" d="100"/>
          <a:sy n="54" d="100"/>
        </p:scale>
        <p:origin x="13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77D11-D683-4E82-ACDA-DC9709C7CD6F}"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B0103186-CF4E-4ACB-9576-31E8803A3617}">
      <dgm:prSet phldrT="[Text]"/>
      <dgm:spPr>
        <a:noFill/>
      </dgm:spPr>
      <dgm:t>
        <a:bodyPr/>
        <a:lstStyle/>
        <a:p>
          <a:r>
            <a:rPr lang="en-US" dirty="0" smtClean="0"/>
            <a:t>Theory: cause of browning</a:t>
          </a:r>
          <a:endParaRPr lang="en-US" dirty="0"/>
        </a:p>
      </dgm:t>
    </dgm:pt>
    <dgm:pt modelId="{F3FD0A12-A2C0-4A4E-B037-AFA132848FC2}" type="parTrans" cxnId="{96638AA6-1CB7-4DE3-9628-0E88CCDC2AB6}">
      <dgm:prSet/>
      <dgm:spPr/>
      <dgm:t>
        <a:bodyPr/>
        <a:lstStyle/>
        <a:p>
          <a:endParaRPr lang="en-US"/>
        </a:p>
      </dgm:t>
    </dgm:pt>
    <dgm:pt modelId="{0796F4AF-D6AA-4EFD-85A7-E995BD48C7BA}" type="sibTrans" cxnId="{96638AA6-1CB7-4DE3-9628-0E88CCDC2AB6}">
      <dgm:prSet/>
      <dgm:spPr/>
      <dgm:t>
        <a:bodyPr/>
        <a:lstStyle/>
        <a:p>
          <a:endParaRPr lang="en-US"/>
        </a:p>
      </dgm:t>
    </dgm:pt>
    <dgm:pt modelId="{12887369-8CC1-4CF6-AEA4-8BA7DD976516}">
      <dgm:prSet phldrT="[Text]"/>
      <dgm:spPr>
        <a:noFill/>
      </dgm:spPr>
      <dgm:t>
        <a:bodyPr/>
        <a:lstStyle/>
        <a:p>
          <a:r>
            <a:rPr lang="en-US" dirty="0" smtClean="0"/>
            <a:t>Experiment: speed</a:t>
          </a:r>
          <a:endParaRPr lang="en-US" dirty="0"/>
        </a:p>
      </dgm:t>
    </dgm:pt>
    <dgm:pt modelId="{FCE9A1C9-4440-4BA1-A941-07936F725FAE}" type="parTrans" cxnId="{7ABDA1D8-FBBD-4330-98B5-DE19F6F15937}">
      <dgm:prSet/>
      <dgm:spPr/>
      <dgm:t>
        <a:bodyPr/>
        <a:lstStyle/>
        <a:p>
          <a:endParaRPr lang="en-US"/>
        </a:p>
      </dgm:t>
    </dgm:pt>
    <dgm:pt modelId="{C437294F-04D2-4695-B49B-3C3E898D55BC}" type="sibTrans" cxnId="{7ABDA1D8-FBBD-4330-98B5-DE19F6F15937}">
      <dgm:prSet/>
      <dgm:spPr/>
      <dgm:t>
        <a:bodyPr/>
        <a:lstStyle/>
        <a:p>
          <a:endParaRPr lang="en-US"/>
        </a:p>
      </dgm:t>
    </dgm:pt>
    <dgm:pt modelId="{17780DDE-E04A-41ED-8175-DE099720907B}">
      <dgm:prSet phldrT="[Text]"/>
      <dgm:spPr>
        <a:noFill/>
      </dgm:spPr>
      <dgm:t>
        <a:bodyPr/>
        <a:lstStyle/>
        <a:p>
          <a:r>
            <a:rPr lang="en-US" dirty="0" smtClean="0"/>
            <a:t>Experiment: Method of prevention</a:t>
          </a:r>
          <a:endParaRPr lang="en-US" dirty="0"/>
        </a:p>
      </dgm:t>
    </dgm:pt>
    <dgm:pt modelId="{1ACA4765-A2DF-4D83-B19B-8742166A0585}" type="parTrans" cxnId="{A204E345-DB5A-49DC-9C67-103487E68A3B}">
      <dgm:prSet/>
      <dgm:spPr/>
      <dgm:t>
        <a:bodyPr/>
        <a:lstStyle/>
        <a:p>
          <a:endParaRPr lang="en-US"/>
        </a:p>
      </dgm:t>
    </dgm:pt>
    <dgm:pt modelId="{CD8F79D9-2E3E-4ECA-B255-D058096795B2}" type="sibTrans" cxnId="{A204E345-DB5A-49DC-9C67-103487E68A3B}">
      <dgm:prSet/>
      <dgm:spPr/>
      <dgm:t>
        <a:bodyPr/>
        <a:lstStyle/>
        <a:p>
          <a:endParaRPr lang="en-US"/>
        </a:p>
      </dgm:t>
    </dgm:pt>
    <dgm:pt modelId="{251BB012-9273-445A-B8F4-E81BCA5C5211}">
      <dgm:prSet phldrT="[Text]"/>
      <dgm:spPr>
        <a:noFill/>
      </dgm:spPr>
      <dgm:t>
        <a:bodyPr/>
        <a:lstStyle/>
        <a:p>
          <a:r>
            <a:rPr lang="en-US" dirty="0" smtClean="0"/>
            <a:t>Analysis</a:t>
          </a:r>
          <a:endParaRPr lang="en-US" dirty="0"/>
        </a:p>
      </dgm:t>
    </dgm:pt>
    <dgm:pt modelId="{ACD3A2B8-C9A3-4D86-B9B6-9C1D82D4655C}" type="parTrans" cxnId="{A03A0295-54A8-4036-8F42-6DD3F78EC607}">
      <dgm:prSet/>
      <dgm:spPr/>
      <dgm:t>
        <a:bodyPr/>
        <a:lstStyle/>
        <a:p>
          <a:endParaRPr lang="en-US"/>
        </a:p>
      </dgm:t>
    </dgm:pt>
    <dgm:pt modelId="{182FCAF3-E177-43D8-93F7-15F688E9030D}" type="sibTrans" cxnId="{A03A0295-54A8-4036-8F42-6DD3F78EC607}">
      <dgm:prSet/>
      <dgm:spPr/>
      <dgm:t>
        <a:bodyPr/>
        <a:lstStyle/>
        <a:p>
          <a:endParaRPr lang="en-US"/>
        </a:p>
      </dgm:t>
    </dgm:pt>
    <dgm:pt modelId="{107CB4BD-9418-45D3-A9C2-5FB5BAD56E8E}">
      <dgm:prSet phldrT="[Text]"/>
      <dgm:spPr>
        <a:noFill/>
      </dgm:spPr>
      <dgm:t>
        <a:bodyPr/>
        <a:lstStyle/>
        <a:p>
          <a:r>
            <a:rPr lang="en-US" dirty="0" smtClean="0"/>
            <a:t>Conclusion</a:t>
          </a:r>
          <a:endParaRPr lang="en-US" dirty="0"/>
        </a:p>
      </dgm:t>
    </dgm:pt>
    <dgm:pt modelId="{6634B232-801E-4BFA-9420-F0E9EA07ECD4}" type="parTrans" cxnId="{2A03C1FE-B7A0-41FA-826F-00C09CB46398}">
      <dgm:prSet/>
      <dgm:spPr/>
      <dgm:t>
        <a:bodyPr/>
        <a:lstStyle/>
        <a:p>
          <a:endParaRPr lang="en-US"/>
        </a:p>
      </dgm:t>
    </dgm:pt>
    <dgm:pt modelId="{876A95A3-081E-42BA-BEED-D919A858EA2D}" type="sibTrans" cxnId="{2A03C1FE-B7A0-41FA-826F-00C09CB46398}">
      <dgm:prSet/>
      <dgm:spPr/>
      <dgm:t>
        <a:bodyPr/>
        <a:lstStyle/>
        <a:p>
          <a:endParaRPr lang="en-US"/>
        </a:p>
      </dgm:t>
    </dgm:pt>
    <dgm:pt modelId="{6132E45B-D293-4323-95C6-4CE8A93437FE}" type="pres">
      <dgm:prSet presAssocID="{B3E77D11-D683-4E82-ACDA-DC9709C7CD6F}" presName="diagram" presStyleCnt="0">
        <dgm:presLayoutVars>
          <dgm:dir/>
          <dgm:resizeHandles val="exact"/>
        </dgm:presLayoutVars>
      </dgm:prSet>
      <dgm:spPr/>
      <dgm:t>
        <a:bodyPr/>
        <a:lstStyle/>
        <a:p>
          <a:endParaRPr lang="en-US"/>
        </a:p>
      </dgm:t>
    </dgm:pt>
    <dgm:pt modelId="{DBAE5525-1632-4933-88C3-17DEF9FC529C}" type="pres">
      <dgm:prSet presAssocID="{B0103186-CF4E-4ACB-9576-31E8803A3617}" presName="node" presStyleLbl="node1" presStyleIdx="0" presStyleCnt="5">
        <dgm:presLayoutVars>
          <dgm:bulletEnabled val="1"/>
        </dgm:presLayoutVars>
      </dgm:prSet>
      <dgm:spPr/>
      <dgm:t>
        <a:bodyPr/>
        <a:lstStyle/>
        <a:p>
          <a:endParaRPr lang="en-US"/>
        </a:p>
      </dgm:t>
    </dgm:pt>
    <dgm:pt modelId="{78500228-B122-403F-B372-123555F00BF0}" type="pres">
      <dgm:prSet presAssocID="{0796F4AF-D6AA-4EFD-85A7-E995BD48C7BA}" presName="sibTrans" presStyleLbl="sibTrans2D1" presStyleIdx="0" presStyleCnt="4"/>
      <dgm:spPr/>
      <dgm:t>
        <a:bodyPr/>
        <a:lstStyle/>
        <a:p>
          <a:endParaRPr lang="en-US"/>
        </a:p>
      </dgm:t>
    </dgm:pt>
    <dgm:pt modelId="{EA996C4C-651C-4900-AF5C-5509F1E4762F}" type="pres">
      <dgm:prSet presAssocID="{0796F4AF-D6AA-4EFD-85A7-E995BD48C7BA}" presName="connectorText" presStyleLbl="sibTrans2D1" presStyleIdx="0" presStyleCnt="4"/>
      <dgm:spPr/>
      <dgm:t>
        <a:bodyPr/>
        <a:lstStyle/>
        <a:p>
          <a:endParaRPr lang="en-US"/>
        </a:p>
      </dgm:t>
    </dgm:pt>
    <dgm:pt modelId="{A6EC08E4-972B-4030-8CA3-16E2B2EACD9D}" type="pres">
      <dgm:prSet presAssocID="{12887369-8CC1-4CF6-AEA4-8BA7DD976516}" presName="node" presStyleLbl="node1" presStyleIdx="1" presStyleCnt="5">
        <dgm:presLayoutVars>
          <dgm:bulletEnabled val="1"/>
        </dgm:presLayoutVars>
      </dgm:prSet>
      <dgm:spPr/>
      <dgm:t>
        <a:bodyPr/>
        <a:lstStyle/>
        <a:p>
          <a:endParaRPr lang="en-US"/>
        </a:p>
      </dgm:t>
    </dgm:pt>
    <dgm:pt modelId="{99F46C35-5A46-421F-A639-87DB6227D548}" type="pres">
      <dgm:prSet presAssocID="{C437294F-04D2-4695-B49B-3C3E898D55BC}" presName="sibTrans" presStyleLbl="sibTrans2D1" presStyleIdx="1" presStyleCnt="4"/>
      <dgm:spPr/>
      <dgm:t>
        <a:bodyPr/>
        <a:lstStyle/>
        <a:p>
          <a:endParaRPr lang="en-US"/>
        </a:p>
      </dgm:t>
    </dgm:pt>
    <dgm:pt modelId="{98B6A1DC-F07D-49EF-B654-9EE9D2A7591C}" type="pres">
      <dgm:prSet presAssocID="{C437294F-04D2-4695-B49B-3C3E898D55BC}" presName="connectorText" presStyleLbl="sibTrans2D1" presStyleIdx="1" presStyleCnt="4"/>
      <dgm:spPr/>
      <dgm:t>
        <a:bodyPr/>
        <a:lstStyle/>
        <a:p>
          <a:endParaRPr lang="en-US"/>
        </a:p>
      </dgm:t>
    </dgm:pt>
    <dgm:pt modelId="{2B0A6B50-265D-4018-BD84-F1B82844EC96}" type="pres">
      <dgm:prSet presAssocID="{17780DDE-E04A-41ED-8175-DE099720907B}" presName="node" presStyleLbl="node1" presStyleIdx="2" presStyleCnt="5">
        <dgm:presLayoutVars>
          <dgm:bulletEnabled val="1"/>
        </dgm:presLayoutVars>
      </dgm:prSet>
      <dgm:spPr/>
      <dgm:t>
        <a:bodyPr/>
        <a:lstStyle/>
        <a:p>
          <a:endParaRPr lang="en-US"/>
        </a:p>
      </dgm:t>
    </dgm:pt>
    <dgm:pt modelId="{E1019A93-D08E-4946-95CE-54E7B68FB61E}" type="pres">
      <dgm:prSet presAssocID="{CD8F79D9-2E3E-4ECA-B255-D058096795B2}" presName="sibTrans" presStyleLbl="sibTrans2D1" presStyleIdx="2" presStyleCnt="4"/>
      <dgm:spPr/>
      <dgm:t>
        <a:bodyPr/>
        <a:lstStyle/>
        <a:p>
          <a:endParaRPr lang="en-US"/>
        </a:p>
      </dgm:t>
    </dgm:pt>
    <dgm:pt modelId="{C660D32C-A32E-4626-AA4A-6E4DFE0DCC7E}" type="pres">
      <dgm:prSet presAssocID="{CD8F79D9-2E3E-4ECA-B255-D058096795B2}" presName="connectorText" presStyleLbl="sibTrans2D1" presStyleIdx="2" presStyleCnt="4"/>
      <dgm:spPr/>
      <dgm:t>
        <a:bodyPr/>
        <a:lstStyle/>
        <a:p>
          <a:endParaRPr lang="en-US"/>
        </a:p>
      </dgm:t>
    </dgm:pt>
    <dgm:pt modelId="{84029100-C3B3-4AD2-8DCB-2B5D18F62ED8}" type="pres">
      <dgm:prSet presAssocID="{251BB012-9273-445A-B8F4-E81BCA5C5211}" presName="node" presStyleLbl="node1" presStyleIdx="3" presStyleCnt="5">
        <dgm:presLayoutVars>
          <dgm:bulletEnabled val="1"/>
        </dgm:presLayoutVars>
      </dgm:prSet>
      <dgm:spPr/>
      <dgm:t>
        <a:bodyPr/>
        <a:lstStyle/>
        <a:p>
          <a:endParaRPr lang="en-US"/>
        </a:p>
      </dgm:t>
    </dgm:pt>
    <dgm:pt modelId="{05A309E5-5A09-4DF6-9079-D1CB25485A18}" type="pres">
      <dgm:prSet presAssocID="{182FCAF3-E177-43D8-93F7-15F688E9030D}" presName="sibTrans" presStyleLbl="sibTrans2D1" presStyleIdx="3" presStyleCnt="4"/>
      <dgm:spPr/>
      <dgm:t>
        <a:bodyPr/>
        <a:lstStyle/>
        <a:p>
          <a:endParaRPr lang="en-US"/>
        </a:p>
      </dgm:t>
    </dgm:pt>
    <dgm:pt modelId="{95B72C6D-20BE-4EA4-9E3B-D56D5DE043FA}" type="pres">
      <dgm:prSet presAssocID="{182FCAF3-E177-43D8-93F7-15F688E9030D}" presName="connectorText" presStyleLbl="sibTrans2D1" presStyleIdx="3" presStyleCnt="4"/>
      <dgm:spPr/>
      <dgm:t>
        <a:bodyPr/>
        <a:lstStyle/>
        <a:p>
          <a:endParaRPr lang="en-US"/>
        </a:p>
      </dgm:t>
    </dgm:pt>
    <dgm:pt modelId="{90CD48B9-462C-4B74-908C-709417E519B2}" type="pres">
      <dgm:prSet presAssocID="{107CB4BD-9418-45D3-A9C2-5FB5BAD56E8E}" presName="node" presStyleLbl="node1" presStyleIdx="4" presStyleCnt="5">
        <dgm:presLayoutVars>
          <dgm:bulletEnabled val="1"/>
        </dgm:presLayoutVars>
      </dgm:prSet>
      <dgm:spPr/>
      <dgm:t>
        <a:bodyPr/>
        <a:lstStyle/>
        <a:p>
          <a:endParaRPr lang="en-US"/>
        </a:p>
      </dgm:t>
    </dgm:pt>
  </dgm:ptLst>
  <dgm:cxnLst>
    <dgm:cxn modelId="{A03A0295-54A8-4036-8F42-6DD3F78EC607}" srcId="{B3E77D11-D683-4E82-ACDA-DC9709C7CD6F}" destId="{251BB012-9273-445A-B8F4-E81BCA5C5211}" srcOrd="3" destOrd="0" parTransId="{ACD3A2B8-C9A3-4D86-B9B6-9C1D82D4655C}" sibTransId="{182FCAF3-E177-43D8-93F7-15F688E9030D}"/>
    <dgm:cxn modelId="{52B838A5-5382-C246-A496-5DE6B4700784}" type="presOf" srcId="{0796F4AF-D6AA-4EFD-85A7-E995BD48C7BA}" destId="{78500228-B122-403F-B372-123555F00BF0}" srcOrd="0" destOrd="0" presId="urn:microsoft.com/office/officeart/2005/8/layout/process5"/>
    <dgm:cxn modelId="{FB661B73-AB76-054C-AD97-F3266A698636}" type="presOf" srcId="{182FCAF3-E177-43D8-93F7-15F688E9030D}" destId="{05A309E5-5A09-4DF6-9079-D1CB25485A18}" srcOrd="0" destOrd="0" presId="urn:microsoft.com/office/officeart/2005/8/layout/process5"/>
    <dgm:cxn modelId="{A204E345-DB5A-49DC-9C67-103487E68A3B}" srcId="{B3E77D11-D683-4E82-ACDA-DC9709C7CD6F}" destId="{17780DDE-E04A-41ED-8175-DE099720907B}" srcOrd="2" destOrd="0" parTransId="{1ACA4765-A2DF-4D83-B19B-8742166A0585}" sibTransId="{CD8F79D9-2E3E-4ECA-B255-D058096795B2}"/>
    <dgm:cxn modelId="{25BFCCFE-EA46-2644-B0E0-ECB42E292C2E}" type="presOf" srcId="{107CB4BD-9418-45D3-A9C2-5FB5BAD56E8E}" destId="{90CD48B9-462C-4B74-908C-709417E519B2}" srcOrd="0" destOrd="0" presId="urn:microsoft.com/office/officeart/2005/8/layout/process5"/>
    <dgm:cxn modelId="{EF3B502C-8DA5-A04B-A22C-F8E9492935B7}" type="presOf" srcId="{17780DDE-E04A-41ED-8175-DE099720907B}" destId="{2B0A6B50-265D-4018-BD84-F1B82844EC96}" srcOrd="0" destOrd="0" presId="urn:microsoft.com/office/officeart/2005/8/layout/process5"/>
    <dgm:cxn modelId="{22DC81E0-226E-394C-975D-547CA82F4A00}" type="presOf" srcId="{251BB012-9273-445A-B8F4-E81BCA5C5211}" destId="{84029100-C3B3-4AD2-8DCB-2B5D18F62ED8}" srcOrd="0" destOrd="0" presId="urn:microsoft.com/office/officeart/2005/8/layout/process5"/>
    <dgm:cxn modelId="{929266F5-31FD-5747-B1B6-FFEACC771F16}" type="presOf" srcId="{B0103186-CF4E-4ACB-9576-31E8803A3617}" destId="{DBAE5525-1632-4933-88C3-17DEF9FC529C}" srcOrd="0" destOrd="0" presId="urn:microsoft.com/office/officeart/2005/8/layout/process5"/>
    <dgm:cxn modelId="{2A03C1FE-B7A0-41FA-826F-00C09CB46398}" srcId="{B3E77D11-D683-4E82-ACDA-DC9709C7CD6F}" destId="{107CB4BD-9418-45D3-A9C2-5FB5BAD56E8E}" srcOrd="4" destOrd="0" parTransId="{6634B232-801E-4BFA-9420-F0E9EA07ECD4}" sibTransId="{876A95A3-081E-42BA-BEED-D919A858EA2D}"/>
    <dgm:cxn modelId="{7ABDA1D8-FBBD-4330-98B5-DE19F6F15937}" srcId="{B3E77D11-D683-4E82-ACDA-DC9709C7CD6F}" destId="{12887369-8CC1-4CF6-AEA4-8BA7DD976516}" srcOrd="1" destOrd="0" parTransId="{FCE9A1C9-4440-4BA1-A941-07936F725FAE}" sibTransId="{C437294F-04D2-4695-B49B-3C3E898D55BC}"/>
    <dgm:cxn modelId="{4E95E725-D95A-1F45-9E02-B1F94E1BFA55}" type="presOf" srcId="{CD8F79D9-2E3E-4ECA-B255-D058096795B2}" destId="{C660D32C-A32E-4626-AA4A-6E4DFE0DCC7E}" srcOrd="1" destOrd="0" presId="urn:microsoft.com/office/officeart/2005/8/layout/process5"/>
    <dgm:cxn modelId="{A55D120F-69DB-6D49-A471-85F21A49BB1A}" type="presOf" srcId="{182FCAF3-E177-43D8-93F7-15F688E9030D}" destId="{95B72C6D-20BE-4EA4-9E3B-D56D5DE043FA}" srcOrd="1" destOrd="0" presId="urn:microsoft.com/office/officeart/2005/8/layout/process5"/>
    <dgm:cxn modelId="{D9B81174-ECC6-344D-B2BD-41D8657A70E4}" type="presOf" srcId="{B3E77D11-D683-4E82-ACDA-DC9709C7CD6F}" destId="{6132E45B-D293-4323-95C6-4CE8A93437FE}" srcOrd="0" destOrd="0" presId="urn:microsoft.com/office/officeart/2005/8/layout/process5"/>
    <dgm:cxn modelId="{08FF362A-5081-2144-A840-B64803004EFE}" type="presOf" srcId="{CD8F79D9-2E3E-4ECA-B255-D058096795B2}" destId="{E1019A93-D08E-4946-95CE-54E7B68FB61E}" srcOrd="0" destOrd="0" presId="urn:microsoft.com/office/officeart/2005/8/layout/process5"/>
    <dgm:cxn modelId="{7D51C0E7-7CD3-D54E-A970-D9D1E20D733E}" type="presOf" srcId="{12887369-8CC1-4CF6-AEA4-8BA7DD976516}" destId="{A6EC08E4-972B-4030-8CA3-16E2B2EACD9D}" srcOrd="0" destOrd="0" presId="urn:microsoft.com/office/officeart/2005/8/layout/process5"/>
    <dgm:cxn modelId="{96638AA6-1CB7-4DE3-9628-0E88CCDC2AB6}" srcId="{B3E77D11-D683-4E82-ACDA-DC9709C7CD6F}" destId="{B0103186-CF4E-4ACB-9576-31E8803A3617}" srcOrd="0" destOrd="0" parTransId="{F3FD0A12-A2C0-4A4E-B037-AFA132848FC2}" sibTransId="{0796F4AF-D6AA-4EFD-85A7-E995BD48C7BA}"/>
    <dgm:cxn modelId="{7D4BCA18-3662-E943-B36E-8066794D101A}" type="presOf" srcId="{C437294F-04D2-4695-B49B-3C3E898D55BC}" destId="{99F46C35-5A46-421F-A639-87DB6227D548}" srcOrd="0" destOrd="0" presId="urn:microsoft.com/office/officeart/2005/8/layout/process5"/>
    <dgm:cxn modelId="{EF77F06A-A354-6A4B-88CB-44B21BA52DB7}" type="presOf" srcId="{0796F4AF-D6AA-4EFD-85A7-E995BD48C7BA}" destId="{EA996C4C-651C-4900-AF5C-5509F1E4762F}" srcOrd="1" destOrd="0" presId="urn:microsoft.com/office/officeart/2005/8/layout/process5"/>
    <dgm:cxn modelId="{BD6517F7-E3FA-5D47-AE21-B0D3785A0F12}" type="presOf" srcId="{C437294F-04D2-4695-B49B-3C3E898D55BC}" destId="{98B6A1DC-F07D-49EF-B654-9EE9D2A7591C}" srcOrd="1" destOrd="0" presId="urn:microsoft.com/office/officeart/2005/8/layout/process5"/>
    <dgm:cxn modelId="{EBA72585-4CB1-8543-888B-47EEED1E0550}" type="presParOf" srcId="{6132E45B-D293-4323-95C6-4CE8A93437FE}" destId="{DBAE5525-1632-4933-88C3-17DEF9FC529C}" srcOrd="0" destOrd="0" presId="urn:microsoft.com/office/officeart/2005/8/layout/process5"/>
    <dgm:cxn modelId="{8766D997-D8CD-B84B-AA49-60F5B2806B8B}" type="presParOf" srcId="{6132E45B-D293-4323-95C6-4CE8A93437FE}" destId="{78500228-B122-403F-B372-123555F00BF0}" srcOrd="1" destOrd="0" presId="urn:microsoft.com/office/officeart/2005/8/layout/process5"/>
    <dgm:cxn modelId="{7E49A40C-49BB-E748-B6AF-A0106BAB90E1}" type="presParOf" srcId="{78500228-B122-403F-B372-123555F00BF0}" destId="{EA996C4C-651C-4900-AF5C-5509F1E4762F}" srcOrd="0" destOrd="0" presId="urn:microsoft.com/office/officeart/2005/8/layout/process5"/>
    <dgm:cxn modelId="{F160D350-8679-6E47-8D17-676A2827BD6C}" type="presParOf" srcId="{6132E45B-D293-4323-95C6-4CE8A93437FE}" destId="{A6EC08E4-972B-4030-8CA3-16E2B2EACD9D}" srcOrd="2" destOrd="0" presId="urn:microsoft.com/office/officeart/2005/8/layout/process5"/>
    <dgm:cxn modelId="{B2173E52-53AA-8940-A790-B0AC94FAC431}" type="presParOf" srcId="{6132E45B-D293-4323-95C6-4CE8A93437FE}" destId="{99F46C35-5A46-421F-A639-87DB6227D548}" srcOrd="3" destOrd="0" presId="urn:microsoft.com/office/officeart/2005/8/layout/process5"/>
    <dgm:cxn modelId="{663BDC75-5424-F345-AE2C-C2CB0542F7CA}" type="presParOf" srcId="{99F46C35-5A46-421F-A639-87DB6227D548}" destId="{98B6A1DC-F07D-49EF-B654-9EE9D2A7591C}" srcOrd="0" destOrd="0" presId="urn:microsoft.com/office/officeart/2005/8/layout/process5"/>
    <dgm:cxn modelId="{98AB3064-A25F-C447-B61C-CA62449A9B90}" type="presParOf" srcId="{6132E45B-D293-4323-95C6-4CE8A93437FE}" destId="{2B0A6B50-265D-4018-BD84-F1B82844EC96}" srcOrd="4" destOrd="0" presId="urn:microsoft.com/office/officeart/2005/8/layout/process5"/>
    <dgm:cxn modelId="{AD6559D5-AC19-8B4E-AED6-BBAF36804897}" type="presParOf" srcId="{6132E45B-D293-4323-95C6-4CE8A93437FE}" destId="{E1019A93-D08E-4946-95CE-54E7B68FB61E}" srcOrd="5" destOrd="0" presId="urn:microsoft.com/office/officeart/2005/8/layout/process5"/>
    <dgm:cxn modelId="{9E283481-9D7A-C74E-857A-6B8CD987D4E6}" type="presParOf" srcId="{E1019A93-D08E-4946-95CE-54E7B68FB61E}" destId="{C660D32C-A32E-4626-AA4A-6E4DFE0DCC7E}" srcOrd="0" destOrd="0" presId="urn:microsoft.com/office/officeart/2005/8/layout/process5"/>
    <dgm:cxn modelId="{D460CC35-0AEB-634B-B4C2-17C4741EDAEC}" type="presParOf" srcId="{6132E45B-D293-4323-95C6-4CE8A93437FE}" destId="{84029100-C3B3-4AD2-8DCB-2B5D18F62ED8}" srcOrd="6" destOrd="0" presId="urn:microsoft.com/office/officeart/2005/8/layout/process5"/>
    <dgm:cxn modelId="{10DBF464-2B22-0E42-9EDF-C9A3B8086036}" type="presParOf" srcId="{6132E45B-D293-4323-95C6-4CE8A93437FE}" destId="{05A309E5-5A09-4DF6-9079-D1CB25485A18}" srcOrd="7" destOrd="0" presId="urn:microsoft.com/office/officeart/2005/8/layout/process5"/>
    <dgm:cxn modelId="{4245991B-FA84-2846-8EE2-913DE53B50D6}" type="presParOf" srcId="{05A309E5-5A09-4DF6-9079-D1CB25485A18}" destId="{95B72C6D-20BE-4EA4-9E3B-D56D5DE043FA}" srcOrd="0" destOrd="0" presId="urn:microsoft.com/office/officeart/2005/8/layout/process5"/>
    <dgm:cxn modelId="{C578A620-A950-824E-89CC-FDDD4995957B}" type="presParOf" srcId="{6132E45B-D293-4323-95C6-4CE8A93437FE}" destId="{90CD48B9-462C-4B74-908C-709417E519B2}"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5525-1632-4933-88C3-17DEF9FC529C}">
      <dsp:nvSpPr>
        <dsp:cNvPr id="0" name=""/>
        <dsp:cNvSpPr/>
      </dsp:nvSpPr>
      <dsp:spPr>
        <a:xfrm>
          <a:off x="97043" y="2718"/>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Theory: cause of browning</a:t>
          </a:r>
          <a:endParaRPr lang="en-US" sz="3200" kern="1200" dirty="0"/>
        </a:p>
      </dsp:txBody>
      <dsp:txXfrm>
        <a:off x="144776" y="50451"/>
        <a:ext cx="2620721" cy="1534246"/>
      </dsp:txXfrm>
    </dsp:sp>
    <dsp:sp modelId="{78500228-B122-403F-B372-123555F00BF0}">
      <dsp:nvSpPr>
        <dsp:cNvPr id="0" name=""/>
        <dsp:cNvSpPr/>
      </dsp:nvSpPr>
      <dsp:spPr>
        <a:xfrm>
          <a:off x="3052255" y="480767"/>
          <a:ext cx="575831" cy="67361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052255" y="615490"/>
        <a:ext cx="403082" cy="404168"/>
      </dsp:txXfrm>
    </dsp:sp>
    <dsp:sp modelId="{A6EC08E4-972B-4030-8CA3-16E2B2EACD9D}">
      <dsp:nvSpPr>
        <dsp:cNvPr id="0" name=""/>
        <dsp:cNvSpPr/>
      </dsp:nvSpPr>
      <dsp:spPr>
        <a:xfrm>
          <a:off x="3899706" y="2718"/>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Experiment: speed</a:t>
          </a:r>
          <a:endParaRPr lang="en-US" sz="3200" kern="1200" dirty="0"/>
        </a:p>
      </dsp:txBody>
      <dsp:txXfrm>
        <a:off x="3947439" y="50451"/>
        <a:ext cx="2620721" cy="1534246"/>
      </dsp:txXfrm>
    </dsp:sp>
    <dsp:sp modelId="{99F46C35-5A46-421F-A639-87DB6227D548}">
      <dsp:nvSpPr>
        <dsp:cNvPr id="0" name=""/>
        <dsp:cNvSpPr/>
      </dsp:nvSpPr>
      <dsp:spPr>
        <a:xfrm>
          <a:off x="6854918" y="480767"/>
          <a:ext cx="575831" cy="67361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854918" y="615490"/>
        <a:ext cx="403082" cy="404168"/>
      </dsp:txXfrm>
    </dsp:sp>
    <dsp:sp modelId="{2B0A6B50-265D-4018-BD84-F1B82844EC96}">
      <dsp:nvSpPr>
        <dsp:cNvPr id="0" name=""/>
        <dsp:cNvSpPr/>
      </dsp:nvSpPr>
      <dsp:spPr>
        <a:xfrm>
          <a:off x="7702368" y="2718"/>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Experiment: Method of prevention</a:t>
          </a:r>
          <a:endParaRPr lang="en-US" sz="3200" kern="1200" dirty="0"/>
        </a:p>
      </dsp:txBody>
      <dsp:txXfrm>
        <a:off x="7750101" y="50451"/>
        <a:ext cx="2620721" cy="1534246"/>
      </dsp:txXfrm>
    </dsp:sp>
    <dsp:sp modelId="{E1019A93-D08E-4946-95CE-54E7B68FB61E}">
      <dsp:nvSpPr>
        <dsp:cNvPr id="0" name=""/>
        <dsp:cNvSpPr/>
      </dsp:nvSpPr>
      <dsp:spPr>
        <a:xfrm rot="5400000">
          <a:off x="8772546" y="1822564"/>
          <a:ext cx="575831" cy="67361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5400000">
        <a:off x="8858378" y="1871456"/>
        <a:ext cx="404168" cy="403082"/>
      </dsp:txXfrm>
    </dsp:sp>
    <dsp:sp modelId="{84029100-C3B3-4AD2-8DCB-2B5D18F62ED8}">
      <dsp:nvSpPr>
        <dsp:cNvPr id="0" name=""/>
        <dsp:cNvSpPr/>
      </dsp:nvSpPr>
      <dsp:spPr>
        <a:xfrm>
          <a:off x="7702368" y="2718906"/>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Analysis</a:t>
          </a:r>
          <a:endParaRPr lang="en-US" sz="3200" kern="1200" dirty="0"/>
        </a:p>
      </dsp:txBody>
      <dsp:txXfrm>
        <a:off x="7750101" y="2766639"/>
        <a:ext cx="2620721" cy="1534246"/>
      </dsp:txXfrm>
    </dsp:sp>
    <dsp:sp modelId="{05A309E5-5A09-4DF6-9079-D1CB25485A18}">
      <dsp:nvSpPr>
        <dsp:cNvPr id="0" name=""/>
        <dsp:cNvSpPr/>
      </dsp:nvSpPr>
      <dsp:spPr>
        <a:xfrm rot="10800000">
          <a:off x="6887512" y="3196955"/>
          <a:ext cx="575831" cy="67361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7060261" y="3331678"/>
        <a:ext cx="403082" cy="404168"/>
      </dsp:txXfrm>
    </dsp:sp>
    <dsp:sp modelId="{90CD48B9-462C-4B74-908C-709417E519B2}">
      <dsp:nvSpPr>
        <dsp:cNvPr id="0" name=""/>
        <dsp:cNvSpPr/>
      </dsp:nvSpPr>
      <dsp:spPr>
        <a:xfrm>
          <a:off x="3899706" y="2718906"/>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Conclusion</a:t>
          </a:r>
          <a:endParaRPr lang="en-US" sz="3200" kern="1200" dirty="0"/>
        </a:p>
      </dsp:txBody>
      <dsp:txXfrm>
        <a:off x="3947439" y="2766639"/>
        <a:ext cx="2620721" cy="15342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1830117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dirty="0"/>
              <a:t> </a:t>
            </a:r>
            <a:r>
              <a:rPr b="1" dirty="0"/>
              <a:t>A) Apples </a:t>
            </a:r>
          </a:p>
          <a:p>
            <a:r>
              <a:rPr dirty="0"/>
              <a:t>Why do apple slices turn brown after being cut? Investigate the speed of this process and test methods to prevent browning of apple slices. </a:t>
            </a:r>
          </a:p>
          <a:p>
            <a:pPr>
              <a:defRPr b="1"/>
            </a:pPr>
            <a:endParaRPr dirty="0"/>
          </a:p>
          <a:p>
            <a:pPr>
              <a:defRPr b="1"/>
            </a:pPr>
            <a:r>
              <a:rPr dirty="0"/>
              <a:t>B) Growing through asphalt </a:t>
            </a:r>
          </a:p>
          <a:p>
            <a:r>
              <a:rPr dirty="0"/>
              <a:t>Can a little plant grow straight up through concrete or asphalt? </a:t>
            </a:r>
          </a:p>
          <a:p>
            <a:pPr>
              <a:defRPr b="1"/>
            </a:pPr>
            <a:endParaRPr dirty="0"/>
          </a:p>
          <a:p>
            <a:pPr>
              <a:defRPr b="1"/>
            </a:pPr>
            <a:r>
              <a:rPr dirty="0"/>
              <a:t>C) Tonic water in UV light </a:t>
            </a:r>
          </a:p>
          <a:p>
            <a:r>
              <a:rPr dirty="0"/>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dirty="0"/>
          </a:p>
          <a:p>
            <a:pPr>
              <a:defRPr b="1"/>
            </a:pPr>
            <a:r>
              <a:rPr dirty="0"/>
              <a:t>D) Salt production </a:t>
            </a:r>
          </a:p>
          <a:p>
            <a:r>
              <a:rPr dirty="0"/>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dirty="0"/>
          </a:p>
          <a:p>
            <a:pPr>
              <a:defRPr b="1"/>
            </a:pPr>
            <a:r>
              <a:rPr dirty="0"/>
              <a:t>E) Rijke's tube </a:t>
            </a:r>
          </a:p>
          <a:p>
            <a:r>
              <a:rPr dirty="0"/>
              <a:t>If air inside a vertical cylindrical tube open at both ends is heated, the tube produces sound. Study this effect. </a:t>
            </a:r>
          </a:p>
          <a:p>
            <a:pPr>
              <a:defRPr b="1"/>
            </a:pPr>
            <a:endParaRPr dirty="0"/>
          </a:p>
          <a:p>
            <a:pPr>
              <a:defRPr b="1"/>
            </a:pPr>
            <a:r>
              <a:rPr dirty="0"/>
              <a:t>F) Grow light </a:t>
            </a:r>
          </a:p>
          <a:p>
            <a:r>
              <a:rPr dirty="0"/>
              <a:t>Investigate how different types of artificial lights affect plant growth. What is the role of light spectrum? </a:t>
            </a:r>
          </a:p>
          <a:p>
            <a:pPr>
              <a:defRPr b="1"/>
            </a:pPr>
            <a:endParaRPr dirty="0"/>
          </a:p>
          <a:p>
            <a:pPr>
              <a:defRPr b="1"/>
            </a:pPr>
            <a:r>
              <a:rPr dirty="0"/>
              <a:t>G) Milk </a:t>
            </a:r>
          </a:p>
          <a:p>
            <a:r>
              <a:rPr dirty="0"/>
              <a:t>Develop simple methods allowing determination of some of the important properties of milk. Suggest an investigation requiring comparison of various milk samples. </a:t>
            </a:r>
          </a:p>
          <a:p>
            <a:pPr>
              <a:defRPr b="1"/>
            </a:pPr>
            <a:endParaRPr dirty="0"/>
          </a:p>
          <a:p>
            <a:pPr>
              <a:defRPr b="1"/>
            </a:pPr>
            <a:r>
              <a:rPr dirty="0"/>
              <a:t>H) Allometry </a:t>
            </a:r>
          </a:p>
          <a:p>
            <a:r>
              <a:rPr dirty="0"/>
              <a:t>How do length and thickness of bones scale with overall size and weight of animal? </a:t>
            </a:r>
          </a:p>
          <a:p>
            <a:pPr>
              <a:defRPr b="1"/>
            </a:pPr>
            <a:endParaRPr dirty="0"/>
          </a:p>
          <a:p>
            <a:pPr>
              <a:defRPr b="1"/>
            </a:pPr>
            <a:r>
              <a:rPr dirty="0"/>
              <a:t>I) Routers and garden cress </a:t>
            </a:r>
          </a:p>
          <a:p>
            <a:r>
              <a:rPr dirty="0"/>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dirty="0"/>
          </a:p>
          <a:p>
            <a:pPr>
              <a:defRPr b="1"/>
            </a:pPr>
            <a:r>
              <a:rPr dirty="0"/>
              <a:t>J) Water from the air </a:t>
            </a:r>
          </a:p>
          <a:p>
            <a:r>
              <a:rPr dirty="0"/>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dirty="0"/>
          </a:p>
          <a:p>
            <a:pPr>
              <a:defRPr b="1"/>
            </a:pPr>
            <a:r>
              <a:rPr dirty="0"/>
              <a:t>K) Paper wrinkles </a:t>
            </a:r>
          </a:p>
          <a:p>
            <a:r>
              <a:rPr dirty="0"/>
              <a:t>When a piece of paper dries after being wet, it can get wrinkled. Investigate and explain this phenomenon. </a:t>
            </a:r>
          </a:p>
          <a:p>
            <a:pPr>
              <a:defRPr b="1"/>
            </a:pPr>
            <a:endParaRPr dirty="0"/>
          </a:p>
          <a:p>
            <a:pPr>
              <a:defRPr b="1"/>
            </a:pPr>
            <a:r>
              <a:rPr dirty="0"/>
              <a:t>L) Tornado machine </a:t>
            </a:r>
          </a:p>
          <a:p>
            <a:r>
              <a:rPr dirty="0"/>
              <a:t>Build a machine to produce an indoor air tornado. Investigate the properties and stability of the tornado. Is the machine portative enough to be demonstrated at a Science Fight room of the 1st SYNT? </a:t>
            </a:r>
          </a:p>
        </p:txBody>
      </p:sp>
    </p:spTree>
    <p:extLst>
      <p:ext uri="{BB962C8B-B14F-4D97-AF65-F5344CB8AC3E}">
        <p14:creationId xmlns:p14="http://schemas.microsoft.com/office/powerpoint/2010/main" val="44726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46000">
              <a:srgbClr val="2756A6"/>
            </a:gs>
            <a:gs pos="73000">
              <a:srgbClr val="2A5AAA"/>
            </a:gs>
            <a:gs pos="100000">
              <a:srgbClr val="2D5DAE"/>
            </a:gs>
          </a:gsLst>
          <a:lin ang="2136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1524000" y="2650066"/>
            <a:ext cx="9144000" cy="1557868"/>
          </a:xfrm>
          <a:prstGeom prst="rect">
            <a:avLst/>
          </a:prstGeom>
        </p:spPr>
        <p:txBody>
          <a:bodyPr/>
          <a:lstStyle>
            <a:lvl1pPr marL="0" indent="0" algn="ctr" defTabSz="914377">
              <a:buClrTx/>
              <a:buSzTx/>
              <a:buFontTx/>
              <a:buNone/>
              <a:defRPr sz="2200"/>
            </a:lvl1pPr>
            <a:lvl2pPr marL="0" indent="457189" algn="ctr" defTabSz="914377">
              <a:buClrTx/>
              <a:buSzTx/>
              <a:buFontTx/>
              <a:buNone/>
              <a:defRPr sz="2200"/>
            </a:lvl2pPr>
            <a:lvl3pPr marL="0" indent="914377" algn="ctr" defTabSz="914377">
              <a:buClrTx/>
              <a:buSzTx/>
              <a:buFontTx/>
              <a:buNone/>
              <a:defRPr sz="2200"/>
            </a:lvl3pPr>
            <a:lvl4pPr marL="0" indent="1371565" algn="ctr" defTabSz="914377">
              <a:buClrTx/>
              <a:buSzTx/>
              <a:buFontTx/>
              <a:buNone/>
              <a:defRPr sz="2200"/>
            </a:lvl4pPr>
            <a:lvl5pPr marL="0" indent="1828754" algn="ctr" defTabSz="914377">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2640425" y="1445079"/>
            <a:ext cx="6911150" cy="1150409"/>
          </a:xfrm>
          <a:prstGeom prst="rect">
            <a:avLst/>
          </a:prstGeom>
        </p:spPr>
        <p:txBody>
          <a:bodyPr anchor="b"/>
          <a:lstStyle>
            <a:lvl1pPr algn="ctr" defTabSz="914377">
              <a:defRPr sz="6000"/>
            </a:lvl1pPr>
          </a:lstStyle>
          <a:p>
            <a:r>
              <a:t>Title Text</a:t>
            </a: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86CB4B4D-7CA3-9044-876B-883B54F8677D}" type="slidenum">
              <a:t>‹#›</a:t>
            </a:fld>
            <a:endParaRPr/>
          </a:p>
        </p:txBody>
      </p:sp>
      <p:pic>
        <p:nvPicPr>
          <p:cNvPr id="10" name="image1.png"/>
          <p:cNvPicPr>
            <a:picLocks noChangeAspect="1"/>
          </p:cNvPicPr>
          <p:nvPr userDrawn="1"/>
        </p:nvPicPr>
        <p:blipFill>
          <a:blip r:embed="rId3">
            <a:extLst/>
          </a:blip>
          <a:srcRect t="15279"/>
          <a:stretch>
            <a:fillRect/>
          </a:stretch>
        </p:blipFill>
        <p:spPr>
          <a:xfrm>
            <a:off x="0" y="3720947"/>
            <a:ext cx="12192000" cy="5810105"/>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t>Title Text</a:t>
            </a:r>
          </a:p>
        </p:txBody>
      </p:sp>
      <p:sp>
        <p:nvSpPr>
          <p:cNvPr id="116" name="Shape 1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t>Title Text</a:t>
            </a:r>
          </a:p>
        </p:txBody>
      </p:sp>
      <p:sp>
        <p:nvSpPr>
          <p:cNvPr id="127" name="Shape 127"/>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t>Title Text</a:t>
            </a:r>
          </a:p>
        </p:txBody>
      </p:sp>
      <p:sp>
        <p:nvSpPr>
          <p:cNvPr id="48" name="Shape 48"/>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t>Title Text</a:t>
            </a: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ClrTx/>
              <a:buSzTx/>
              <a:buFontTx/>
              <a:buNone/>
              <a:defRPr sz="2400" b="1"/>
            </a:pPr>
            <a:endParaRP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t>Title Text</a:t>
            </a: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indent="0">
              <a:buClrTx/>
              <a:buSzTx/>
              <a:buFontTx/>
              <a:buNone/>
              <a:defRPr sz="1600"/>
            </a:pPr>
            <a:endParaRP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86CB4B4D-7CA3-9044-876B-883B54F8677D}" type="slidenum">
              <a:t>‹#›</a:t>
            </a:fld>
            <a:endParaRPr/>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38" name="Shape 138"/>
          <p:cNvSpPr>
            <a:spLocks noGrp="1"/>
          </p:cNvSpPr>
          <p:nvPr>
            <p:ph type="subTitle" sz="quarter" idx="1"/>
          </p:nvPr>
        </p:nvSpPr>
        <p:spPr>
          <a:prstGeom prst="rect">
            <a:avLst/>
          </a:prstGeom>
        </p:spPr>
        <p:txBody>
          <a:bodyPr/>
          <a:lstStyle/>
          <a:p>
            <a:r>
              <a:rPr dirty="0"/>
              <a:t>Reporter:</a:t>
            </a:r>
          </a:p>
          <a:p>
            <a:r>
              <a:rPr dirty="0"/>
              <a:t>Opponent</a:t>
            </a:r>
            <a:r>
              <a:rPr dirty="0" smtClean="0"/>
              <a:t>:</a:t>
            </a:r>
            <a:r>
              <a:rPr lang="de-CH" dirty="0" smtClean="0"/>
              <a:t> </a:t>
            </a:r>
            <a:r>
              <a:rPr lang="de-CH" dirty="0" err="1" smtClean="0"/>
              <a:t>Switzerland</a:t>
            </a:r>
            <a:endParaRPr dirty="0"/>
          </a:p>
        </p:txBody>
      </p:sp>
      <p:sp>
        <p:nvSpPr>
          <p:cNvPr id="139" name="Shape 139"/>
          <p:cNvSpPr>
            <a:spLocks noGrp="1"/>
          </p:cNvSpPr>
          <p:nvPr>
            <p:ph type="ctrTitle"/>
          </p:nvPr>
        </p:nvSpPr>
        <p:spPr>
          <a:prstGeom prst="rect">
            <a:avLst/>
          </a:prstGeom>
        </p:spPr>
        <p:txBody>
          <a:bodyPr>
            <a:normAutofit/>
          </a:bodyPr>
          <a:lstStyle>
            <a:lvl1pPr defTabSz="859514">
              <a:defRPr sz="5640"/>
            </a:lvl1pPr>
          </a:lstStyle>
          <a:p>
            <a:r>
              <a:rPr lang="de-CH" dirty="0" smtClean="0"/>
              <a:t>Opposition: </a:t>
            </a:r>
            <a:r>
              <a:rPr lang="de-CH" dirty="0" smtClean="0"/>
              <a:t>Apples </a:t>
            </a:r>
            <a:endParaRPr dirty="0"/>
          </a:p>
        </p:txBody>
      </p:sp>
      <p:sp>
        <p:nvSpPr>
          <p:cNvPr id="140" name="Shape 140"/>
          <p:cNvSpPr/>
          <p:nvPr/>
        </p:nvSpPr>
        <p:spPr>
          <a:xfrm>
            <a:off x="4038600" y="6491452"/>
            <a:ext cx="4114800"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1200">
                <a:solidFill>
                  <a:srgbClr val="FEFDFF"/>
                </a:solidFill>
              </a:defRPr>
            </a:lvl1pPr>
          </a:lstStyle>
          <a:p>
            <a:r>
              <a:t>IYNT 2017-Team Switzerland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lstStyle/>
          <a:p>
            <a:r>
              <a:rPr dirty="0"/>
              <a:t>Problem</a:t>
            </a:r>
          </a:p>
        </p:txBody>
      </p:sp>
      <p:sp>
        <p:nvSpPr>
          <p:cNvPr id="144" name="Shape 144"/>
          <p:cNvSpPr>
            <a:spLocks noGrp="1"/>
          </p:cNvSpPr>
          <p:nvPr>
            <p:ph type="body" sz="quarter" idx="1"/>
          </p:nvPr>
        </p:nvSpPr>
        <p:spPr>
          <a:xfrm>
            <a:off x="838200" y="1825624"/>
            <a:ext cx="10515600" cy="1831975"/>
          </a:xfrm>
          <a:prstGeom prst="rect">
            <a:avLst/>
          </a:prstGeom>
        </p:spPr>
        <p:txBody>
          <a:bodyPr>
            <a:normAutofit/>
          </a:bodyPr>
          <a:lstStyle>
            <a:lvl1pPr marL="0" indent="0">
              <a:buSzTx/>
              <a:buNone/>
            </a:lvl1pPr>
          </a:lstStyle>
          <a:p>
            <a:r>
              <a:rPr lang="en-US" dirty="0" smtClean="0"/>
              <a:t>06</a:t>
            </a:r>
            <a:r>
              <a:rPr lang="en-US" dirty="0" smtClean="0"/>
              <a:t>. </a:t>
            </a:r>
            <a:r>
              <a:rPr lang="en-US" dirty="0" smtClean="0"/>
              <a:t>Apples</a:t>
            </a:r>
            <a:endParaRPr lang="en-US" dirty="0" smtClean="0"/>
          </a:p>
          <a:p>
            <a:r>
              <a:rPr lang="en-US" dirty="0"/>
              <a:t>Why do apple slices turn brown after being cut? Investigate the speed of this process and test methods to prevent browning of apple slices. </a:t>
            </a:r>
            <a:endParaRPr lang="en-US" dirty="0"/>
          </a:p>
        </p:txBody>
      </p:sp>
      <p:sp>
        <p:nvSpPr>
          <p:cNvPr id="145" name="Shape 145"/>
          <p:cNvSpPr/>
          <p:nvPr/>
        </p:nvSpPr>
        <p:spPr>
          <a:xfrm>
            <a:off x="673308" y="5017919"/>
            <a:ext cx="9894571" cy="181588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marL="285750" indent="-285750">
              <a:buClr>
                <a:srgbClr val="0070C0"/>
              </a:buClr>
              <a:buSzPct val="100000"/>
              <a:buFont typeface="Arial"/>
              <a:buChar char="•"/>
              <a:defRPr sz="2800"/>
            </a:lvl1pPr>
          </a:lstStyle>
          <a:p>
            <a:pPr marL="342900" indent="-342900">
              <a:buFont typeface="Wingdings" panose="05000000000000000000" pitchFamily="2" charset="2"/>
              <a:buChar char="Ø"/>
            </a:pPr>
            <a:r>
              <a:rPr lang="en-US" dirty="0">
                <a:solidFill>
                  <a:schemeClr val="tx1">
                    <a:lumMod val="95000"/>
                    <a:lumOff val="5000"/>
                  </a:schemeClr>
                </a:solidFill>
                <a:cs typeface="Times New Roman" panose="02020603050405020304" pitchFamily="18" charset="0"/>
              </a:rPr>
              <a:t>Theory behind cause of browning</a:t>
            </a:r>
          </a:p>
          <a:p>
            <a:pPr marL="342900" indent="-342900">
              <a:buFont typeface="Wingdings" panose="05000000000000000000" pitchFamily="2" charset="2"/>
              <a:buChar char="Ø"/>
            </a:pPr>
            <a:r>
              <a:rPr lang="en-US" dirty="0">
                <a:solidFill>
                  <a:schemeClr val="tx1">
                    <a:lumMod val="95000"/>
                    <a:lumOff val="5000"/>
                  </a:schemeClr>
                </a:solidFill>
                <a:cs typeface="Times New Roman" panose="02020603050405020304" pitchFamily="18" charset="0"/>
              </a:rPr>
              <a:t>How fast process occurs</a:t>
            </a:r>
          </a:p>
          <a:p>
            <a:pPr marL="342900" indent="-342900">
              <a:buFont typeface="Wingdings" panose="05000000000000000000" pitchFamily="2" charset="2"/>
              <a:buChar char="Ø"/>
            </a:pPr>
            <a:r>
              <a:rPr lang="en-US" dirty="0">
                <a:solidFill>
                  <a:schemeClr val="tx1">
                    <a:lumMod val="95000"/>
                    <a:lumOff val="5000"/>
                  </a:schemeClr>
                </a:solidFill>
                <a:cs typeface="Times New Roman" panose="02020603050405020304" pitchFamily="18" charset="0"/>
              </a:rPr>
              <a:t>Ways to prevent browning </a:t>
            </a:r>
          </a:p>
          <a:p>
            <a:pPr marL="0" indent="0">
              <a:buNone/>
            </a:pPr>
            <a:endParaRPr lang="en-US" dirty="0"/>
          </a:p>
        </p:txBody>
      </p:sp>
      <p:sp>
        <p:nvSpPr>
          <p:cNvPr id="146" name="Shape 146"/>
          <p:cNvSpPr/>
          <p:nvPr/>
        </p:nvSpPr>
        <p:spPr>
          <a:xfrm>
            <a:off x="7132133" y="4313078"/>
            <a:ext cx="3947533" cy="526416"/>
          </a:xfrm>
          <a:prstGeom prst="rect">
            <a:avLst/>
          </a:prstGeom>
          <a:solidFill>
            <a:srgbClr val="FFFFFF"/>
          </a:solidFill>
          <a:ln w="28575">
            <a:solidFill>
              <a:srgbClr val="FF0000"/>
            </a:solidFill>
            <a:miter/>
          </a:ln>
          <a:extLst>
            <a:ext uri="{C572A759-6A51-4108-AA02-DFA0A04FC94B}">
              <ma14:wrappingTextBoxFlag xmlns:ma14="http://schemas.microsoft.com/office/mac/drawingml/2011/main" xmlns="" val="1"/>
            </a:ext>
          </a:extLst>
        </p:spPr>
        <p:txBody>
          <a:bodyPr lIns="45719" rIns="45719">
            <a:spAutoFit/>
          </a:bodyPr>
          <a:lstStyle>
            <a:lvl1pPr>
              <a:defRPr sz="2800"/>
            </a:lvl1pPr>
          </a:lstStyle>
          <a:p>
            <a:endParaRPr dirty="0"/>
          </a:p>
        </p:txBody>
      </p:sp>
      <p:sp>
        <p:nvSpPr>
          <p:cNvPr id="147" name="Shape 147"/>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left)">
                                      <p:cBhvr>
                                        <p:cTn id="7" dur="199"/>
                                        <p:tgtEl>
                                          <p:spTgt spid="145">
                                            <p:bg/>
                                          </p:spTgt>
                                        </p:tgtEl>
                                      </p:cBhvr>
                                    </p:animEffect>
                                  </p:childTnLst>
                                </p:cTn>
                              </p:par>
                              <p:par>
                                <p:cTn id="8" presetID="22" presetClass="entr" presetSubtype="8" fill="hold" grpId="1" nodeType="withEffect">
                                  <p:stCondLst>
                                    <p:cond delay="0"/>
                                  </p:stCondLst>
                                  <p:iterate>
                                    <p:tmAbs val="0"/>
                                  </p:iterate>
                                  <p:childTnLst>
                                    <p:set>
                                      <p:cBhvr>
                                        <p:cTn id="9" fill="hold"/>
                                        <p:tgtEl>
                                          <p:spTgt spid="145">
                                            <p:txEl>
                                              <p:pRg st="0" end="0"/>
                                            </p:txEl>
                                          </p:spTgt>
                                        </p:tgtEl>
                                        <p:attrNameLst>
                                          <p:attrName>style.visibility</p:attrName>
                                        </p:attrNameLst>
                                      </p:cBhvr>
                                      <p:to>
                                        <p:strVal val="visible"/>
                                      </p:to>
                                    </p:set>
                                    <p:animEffect transition="in" filter="wipe(left)">
                                      <p:cBhvr>
                                        <p:cTn id="10" dur="199"/>
                                        <p:tgtEl>
                                          <p:spTgt spid="145">
                                            <p:txEl>
                                              <p:pRg st="0" end="0"/>
                                            </p:txEl>
                                          </p:spTgt>
                                        </p:tgtEl>
                                      </p:cBhvr>
                                    </p:animEffect>
                                  </p:childTnLst>
                                </p:cTn>
                              </p:par>
                              <p:par>
                                <p:cTn id="11" presetID="22" presetClass="entr" presetSubtype="8" fill="hold" grpId="1" nodeType="withEffect">
                                  <p:stCondLst>
                                    <p:cond delay="0"/>
                                  </p:stCondLst>
                                  <p:iterate>
                                    <p:tmAbs val="0"/>
                                  </p:iterate>
                                  <p:childTnLst>
                                    <p:set>
                                      <p:cBhvr>
                                        <p:cTn id="12" fill="hold"/>
                                        <p:tgtEl>
                                          <p:spTgt spid="145">
                                            <p:txEl>
                                              <p:pRg st="1" end="1"/>
                                            </p:txEl>
                                          </p:spTgt>
                                        </p:tgtEl>
                                        <p:attrNameLst>
                                          <p:attrName>style.visibility</p:attrName>
                                        </p:attrNameLst>
                                      </p:cBhvr>
                                      <p:to>
                                        <p:strVal val="visible"/>
                                      </p:to>
                                    </p:set>
                                    <p:animEffect transition="in" filter="wipe(left)">
                                      <p:cBhvr>
                                        <p:cTn id="13" dur="199"/>
                                        <p:tgtEl>
                                          <p:spTgt spid="145">
                                            <p:txEl>
                                              <p:pRg st="1" end="1"/>
                                            </p:txEl>
                                          </p:spTgt>
                                        </p:tgtEl>
                                      </p:cBhvr>
                                    </p:animEffect>
                                  </p:childTnLst>
                                </p:cTn>
                              </p:par>
                              <p:par>
                                <p:cTn id="14" presetID="22" presetClass="entr" presetSubtype="8" fill="hold" grpId="1" nodeType="withEffect">
                                  <p:stCondLst>
                                    <p:cond delay="0"/>
                                  </p:stCondLst>
                                  <p:iterate>
                                    <p:tmAbs val="0"/>
                                  </p:iterate>
                                  <p:childTnLst>
                                    <p:set>
                                      <p:cBhvr>
                                        <p:cTn id="15" fill="hold"/>
                                        <p:tgtEl>
                                          <p:spTgt spid="145">
                                            <p:txEl>
                                              <p:pRg st="2" end="2"/>
                                            </p:txEl>
                                          </p:spTgt>
                                        </p:tgtEl>
                                        <p:attrNameLst>
                                          <p:attrName>style.visibility</p:attrName>
                                        </p:attrNameLst>
                                      </p:cBhvr>
                                      <p:to>
                                        <p:strVal val="visible"/>
                                      </p:to>
                                    </p:set>
                                    <p:animEffect transition="in" filter="wipe(left)">
                                      <p:cBhvr>
                                        <p:cTn id="16" dur="199"/>
                                        <p:tgtEl>
                                          <p:spTgt spid="14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p:tmAbs val="0"/>
                                  </p:iterate>
                                  <p:childTnLst>
                                    <p:set>
                                      <p:cBhvr>
                                        <p:cTn id="20" fill="hold"/>
                                        <p:tgtEl>
                                          <p:spTgt spid="146"/>
                                        </p:tgtEl>
                                        <p:attrNameLst>
                                          <p:attrName>style.visibility</p:attrName>
                                        </p:attrNameLst>
                                      </p:cBhvr>
                                      <p:to>
                                        <p:strVal val="visible"/>
                                      </p:to>
                                    </p:set>
                                    <p:animEffect transition="in" filter="dissolve">
                                      <p:cBhvr>
                                        <p:cTn id="21" dur="3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P spid="146"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838199" y="365125"/>
            <a:ext cx="9894572" cy="1325563"/>
          </a:xfrm>
          <a:prstGeom prst="rect">
            <a:avLst/>
          </a:prstGeom>
        </p:spPr>
        <p:txBody>
          <a:bodyPr/>
          <a:lstStyle/>
          <a:p>
            <a:r>
              <a:t>Outline of Report</a:t>
            </a:r>
          </a:p>
        </p:txBody>
      </p:sp>
      <p:grpSp>
        <p:nvGrpSpPr>
          <p:cNvPr id="180" name="Group 180"/>
          <p:cNvGrpSpPr/>
          <p:nvPr/>
        </p:nvGrpSpPr>
        <p:grpSpPr>
          <a:xfrm>
            <a:off x="3096321" y="6332020"/>
            <a:ext cx="5988243" cy="383541"/>
            <a:chOff x="0" y="0"/>
            <a:chExt cx="5988242" cy="383540"/>
          </a:xfrm>
        </p:grpSpPr>
        <p:sp>
          <p:nvSpPr>
            <p:cNvPr id="176" name="Shape 176"/>
            <p:cNvSpPr/>
            <p:nvPr/>
          </p:nvSpPr>
          <p:spPr>
            <a:xfrm>
              <a:off x="33706" y="0"/>
              <a:ext cx="5954537" cy="3835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defRPr sz="2000">
                  <a:solidFill>
                    <a:srgbClr val="92D050"/>
                  </a:solidFill>
                </a:defRPr>
              </a:pPr>
              <a:r>
                <a:rPr dirty="0"/>
                <a:t>▪</a:t>
              </a:r>
              <a:r>
                <a:rPr sz="1800" dirty="0">
                  <a:solidFill>
                    <a:srgbClr val="000000"/>
                  </a:solidFill>
                </a:rPr>
                <a:t> Good		▪ Ok		▪ Needs Improvement</a:t>
              </a:r>
            </a:p>
          </p:txBody>
        </p:sp>
        <p:sp>
          <p:nvSpPr>
            <p:cNvPr id="177" name="Shape 177"/>
            <p:cNvSpPr/>
            <p:nvPr/>
          </p:nvSpPr>
          <p:spPr>
            <a:xfrm>
              <a:off x="0" y="79929"/>
              <a:ext cx="200723" cy="200724"/>
            </a:xfrm>
            <a:prstGeom prst="rect">
              <a:avLst/>
            </a:prstGeom>
            <a:solidFill>
              <a:srgbClr val="92D05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Shape 178"/>
            <p:cNvSpPr/>
            <p:nvPr/>
          </p:nvSpPr>
          <p:spPr>
            <a:xfrm>
              <a:off x="1838093" y="79929"/>
              <a:ext cx="200723" cy="200724"/>
            </a:xfrm>
            <a:prstGeom prst="rect">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Shape 179"/>
            <p:cNvSpPr/>
            <p:nvPr/>
          </p:nvSpPr>
          <p:spPr>
            <a:xfrm>
              <a:off x="3676186" y="99693"/>
              <a:ext cx="200723" cy="200724"/>
            </a:xfrm>
            <a:prstGeom prst="rect">
              <a:avLst/>
            </a:prstGeom>
            <a:solidFill>
              <a:srgbClr val="FF000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1" name="Shape 181"/>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graphicFrame>
        <p:nvGraphicFramePr>
          <p:cNvPr id="33" name="Content Placeholder 4"/>
          <p:cNvGraphicFramePr>
            <a:graphicFrameLocks/>
          </p:cNvGraphicFramePr>
          <p:nvPr>
            <p:extLst>
              <p:ext uri="{D42A27DB-BD31-4B8C-83A1-F6EECF244321}">
                <p14:modId xmlns:p14="http://schemas.microsoft.com/office/powerpoint/2010/main" val="15561977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t>Strengths and Weaknesses</a:t>
            </a:r>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5"/>
            <a:ext cx="5157788"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Strengths</a:t>
            </a:r>
          </a:p>
        </p:txBody>
      </p:sp>
      <p:sp>
        <p:nvSpPr>
          <p:cNvPr id="187" name="Shape 187"/>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5"/>
            <a:ext cx="5183188" cy="38354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Weaknesses</a:t>
            </a:r>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91" name="Shape 191"/>
          <p:cNvSpPr>
            <a:spLocks noGrp="1"/>
          </p:cNvSpPr>
          <p:nvPr>
            <p:ph type="ctrTitle"/>
          </p:nvPr>
        </p:nvSpPr>
        <p:spPr>
          <a:xfrm>
            <a:off x="2640425" y="2448379"/>
            <a:ext cx="6911150" cy="1150409"/>
          </a:xfrm>
          <a:prstGeom prst="rect">
            <a:avLst/>
          </a:prstGeom>
        </p:spPr>
        <p:txBody>
          <a:bodyPr/>
          <a:lstStyle/>
          <a:p>
            <a:r>
              <a:t>Discussion</a:t>
            </a: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504</Words>
  <Application>Microsoft Office PowerPoint</Application>
  <PresentationFormat>Widescreen</PresentationFormat>
  <Paragraphs>63</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Wingdings</vt:lpstr>
      <vt:lpstr>Office Theme</vt:lpstr>
      <vt:lpstr>Opposition: Apples </vt:lpstr>
      <vt:lpstr>Problem</vt:lpstr>
      <vt:lpstr>Outline of Report</vt:lpstr>
      <vt:lpstr>Strengths and Weaknesses</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Problem Name</dc:title>
  <cp:lastModifiedBy>Simran Raheja</cp:lastModifiedBy>
  <cp:revision>7</cp:revision>
  <dcterms:modified xsi:type="dcterms:W3CDTF">2017-06-29T01:15:12Z</dcterms:modified>
</cp:coreProperties>
</file>