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9"/>
  </p:notesMasterIdLst>
  <p:sldIdLst>
    <p:sldId id="256" r:id="rId2"/>
    <p:sldId id="257" r:id="rId3"/>
    <p:sldId id="258" r:id="rId4"/>
    <p:sldId id="273" r:id="rId5"/>
    <p:sldId id="274" r:id="rId6"/>
    <p:sldId id="275" r:id="rId7"/>
    <p:sldId id="271" r:id="rId8"/>
    <p:sldId id="259" r:id="rId9"/>
    <p:sldId id="260" r:id="rId10"/>
    <p:sldId id="262" r:id="rId11"/>
    <p:sldId id="263" r:id="rId12"/>
    <p:sldId id="270" r:id="rId13"/>
    <p:sldId id="272" r:id="rId14"/>
    <p:sldId id="264" r:id="rId15"/>
    <p:sldId id="265" r:id="rId16"/>
    <p:sldId id="269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0"/>
    <p:restoredTop sz="94719"/>
  </p:normalViewPr>
  <p:slideViewPr>
    <p:cSldViewPr snapToGrid="0" snapToObjects="1">
      <p:cViewPr varScale="1">
        <p:scale>
          <a:sx n="128" d="100"/>
          <a:sy n="128" d="100"/>
        </p:scale>
        <p:origin x="208" y="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388FE-9651-C94B-85F1-554DBA476BEB}" type="datetimeFigureOut">
              <a:rPr lang="en-US" smtClean="0"/>
              <a:t>7/2/17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52C89-AF78-0042-86AF-576CF6FB9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52C89-AF78-0042-86AF-576CF6FB99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55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52C89-AF78-0042-86AF-576CF6FB99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8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NULL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4CA7-E323-A04F-A35D-F1B85B6D0D4B}" type="datetime1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3B488-112A-5041-BFF4-1472A2F63404}" type="datetime1">
              <a:rPr lang="en-US" smtClean="0"/>
              <a:t>7/2/17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FCC74-6C1F-0946-BF7A-9C3A2CC8DB6A}" type="datetime1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0728-8898-3245-90FB-202BF249A5FC}" type="datetime1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gradFill flip="none" rotWithShape="1">
          <a:gsLst>
            <a:gs pos="0">
              <a:srgbClr val="23529D"/>
            </a:gs>
            <a:gs pos="46000">
              <a:srgbClr val="2756A6"/>
            </a:gs>
            <a:gs pos="73000">
              <a:srgbClr val="2A5AAA"/>
            </a:gs>
            <a:gs pos="100000">
              <a:srgbClr val="2D5DAE"/>
            </a:gs>
          </a:gsLst>
          <a:lin ang="213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2"/>
            <a:ext cx="12192000" cy="313267"/>
          </a:xfrm>
          <a:prstGeom prst="rect">
            <a:avLst/>
          </a:prstGeom>
          <a:solidFill>
            <a:srgbClr val="D32829"/>
          </a:solidFill>
          <a:ln w="12700">
            <a:solidFill>
              <a:srgbClr val="D22A29"/>
            </a:solidFill>
            <a:miter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11152158" y="35527"/>
            <a:ext cx="242732" cy="242731"/>
          </a:xfrm>
          <a:prstGeom prst="plus">
            <a:avLst>
              <a:gd name="adj" fmla="val 29412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" name="image1.png"/>
          <p:cNvPicPr>
            <a:picLocks noChangeAspect="1"/>
          </p:cNvPicPr>
          <p:nvPr/>
        </p:nvPicPr>
        <p:blipFill>
          <a:blip r:embed="rId2">
            <a:extLst/>
          </a:blip>
          <a:srcRect t="15279"/>
          <a:stretch>
            <a:fillRect/>
          </a:stretch>
        </p:blipFill>
        <p:spPr>
          <a:xfrm>
            <a:off x="0" y="3720947"/>
            <a:ext cx="12192000" cy="581010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6"/>
          <p:cNvSpPr>
            <a:spLocks noGrp="1"/>
          </p:cNvSpPr>
          <p:nvPr>
            <p:ph type="body" sz="quarter" idx="1"/>
          </p:nvPr>
        </p:nvSpPr>
        <p:spPr>
          <a:xfrm>
            <a:off x="1524000" y="2650066"/>
            <a:ext cx="9144000" cy="1557868"/>
          </a:xfrm>
          <a:prstGeom prst="rect">
            <a:avLst/>
          </a:prstGeom>
        </p:spPr>
        <p:txBody>
          <a:bodyPr/>
          <a:lstStyle>
            <a:lvl1pPr marL="0" indent="0" algn="ctr" defTabSz="914377">
              <a:buClrTx/>
              <a:buSzTx/>
              <a:buFontTx/>
              <a:buNone/>
              <a:defRPr sz="2200"/>
            </a:lvl1pPr>
            <a:lvl2pPr marL="0" indent="457189" algn="ctr" defTabSz="914377">
              <a:buClrTx/>
              <a:buSzTx/>
              <a:buFontTx/>
              <a:buNone/>
              <a:defRPr sz="2200"/>
            </a:lvl2pPr>
            <a:lvl3pPr marL="0" indent="914377" algn="ctr" defTabSz="914377">
              <a:buClrTx/>
              <a:buSzTx/>
              <a:buFontTx/>
              <a:buNone/>
              <a:defRPr sz="2200"/>
            </a:lvl3pPr>
            <a:lvl4pPr marL="0" indent="1371565" algn="ctr" defTabSz="914377">
              <a:buClrTx/>
              <a:buSzTx/>
              <a:buFontTx/>
              <a:buNone/>
              <a:defRPr sz="2200"/>
            </a:lvl4pPr>
            <a:lvl5pPr marL="0" indent="1828754" algn="ctr" defTabSz="914377">
              <a:buClrTx/>
              <a:buSzTx/>
              <a:buFont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hape 17"/>
          <p:cNvSpPr/>
          <p:nvPr/>
        </p:nvSpPr>
        <p:spPr>
          <a:xfrm>
            <a:off x="0" y="2"/>
            <a:ext cx="12192000" cy="313267"/>
          </a:xfrm>
          <a:prstGeom prst="rect">
            <a:avLst/>
          </a:prstGeom>
          <a:solidFill>
            <a:srgbClr val="D32829"/>
          </a:solidFill>
          <a:ln w="12700">
            <a:solidFill>
              <a:srgbClr val="D22A29"/>
            </a:solidFill>
            <a:miter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2640425" y="1445079"/>
            <a:ext cx="6911150" cy="1150409"/>
          </a:xfrm>
          <a:prstGeom prst="rect">
            <a:avLst/>
          </a:prstGeom>
        </p:spPr>
        <p:txBody>
          <a:bodyPr anchor="b"/>
          <a:lstStyle>
            <a:lvl1pPr algn="ctr" defTabSz="914377">
              <a:defRPr sz="6000">
                <a:solidFill>
                  <a:schemeClr val="tx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9" name="Shape 19"/>
          <p:cNvSpPr/>
          <p:nvPr/>
        </p:nvSpPr>
        <p:spPr>
          <a:xfrm>
            <a:off x="11152158" y="35527"/>
            <a:ext cx="242732" cy="242731"/>
          </a:xfrm>
          <a:prstGeom prst="plus">
            <a:avLst>
              <a:gd name="adj" fmla="val 29412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" name="image1.png"/>
          <p:cNvPicPr>
            <a:picLocks noChangeAspect="1"/>
          </p:cNvPicPr>
          <p:nvPr userDrawn="1"/>
        </p:nvPicPr>
        <p:blipFill>
          <a:blip r:embed="rId3">
            <a:extLst/>
          </a:blip>
          <a:srcRect t="15279"/>
          <a:stretch>
            <a:fillRect/>
          </a:stretch>
        </p:blipFill>
        <p:spPr>
          <a:xfrm>
            <a:off x="0" y="3720947"/>
            <a:ext cx="12192000" cy="5810105"/>
          </a:xfrm>
          <a:prstGeom prst="rect">
            <a:avLst/>
          </a:prstGeom>
          <a:ln w="12700">
            <a:miter lim="400000"/>
          </a:ln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880D-878E-734A-838F-9A0D8DF1ED63}" type="datetime1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6D63F12-B776-EE43-9F7B-C5DDCC06B0BA}" type="datetime1">
              <a:rPr lang="en-US" smtClean="0"/>
              <a:t>7/2/17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F0E3D-56E0-6843-B18F-C6D15505B0ED}" type="datetime1">
              <a:rPr lang="en-US" smtClean="0"/>
              <a:t>7/2/17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41A8-629A-7947-AA3A-D65ED670151B}" type="datetime1">
              <a:rPr lang="en-US" smtClean="0"/>
              <a:t>7/2/17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9937-7700-5D4A-A057-17DB72A3FDD6}" type="datetime1">
              <a:rPr lang="en-US" smtClean="0"/>
              <a:t>7/2/17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B4249-A180-074A-AE70-0F71B6E429E7}" type="datetime1">
              <a:rPr lang="en-US" smtClean="0"/>
              <a:t>7/2/17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A723A-366D-5A48-8482-D5B229CD55F0}" type="datetime1">
              <a:rPr lang="en-US" smtClean="0"/>
              <a:t>7/2/17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microsoft.com/office/2007/relationships/hdphoto" Target="../media/hdphoto1.wdp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700D49C2-B8D2-BA42-861E-ED17EA1F8670}" type="datetime1">
              <a:rPr lang="en-US" smtClean="0"/>
              <a:t>7/2/17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52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Relationship Id="rId3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Relationship Id="rId3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kickas.org/ubbthreads/ubbthreads.php?ubb=showflat&amp;Number=143543" TargetMode="External"/><Relationship Id="rId3" Type="http://schemas.openxmlformats.org/officeDocument/2006/relationships/hyperlink" Target="http://antoine.frostburg.edu/chem/senese/101/redox/faq/starch-as-redox-indicator.shtm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Team Switzerland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>
                <a:solidFill>
                  <a:schemeClr val="bg1"/>
                </a:solidFill>
              </a:rPr>
              <a:t>Problem 24: </a:t>
            </a:r>
            <a:r>
              <a:rPr lang="en-US" dirty="0">
                <a:solidFill>
                  <a:schemeClr val="bg1"/>
                </a:solidFill>
              </a:rPr>
              <a:t>Mysterious </a:t>
            </a:r>
            <a:r>
              <a:rPr lang="en-US" dirty="0" smtClean="0">
                <a:solidFill>
                  <a:schemeClr val="bg1"/>
                </a:solidFill>
              </a:rPr>
              <a:t>amylase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53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and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smtClean="0"/>
              <a:t>Bread (46.7% starch)</a:t>
            </a:r>
          </a:p>
          <a:p>
            <a:r>
              <a:rPr lang="en-US" sz="3200" dirty="0" smtClean="0"/>
              <a:t>Saliva</a:t>
            </a:r>
          </a:p>
          <a:p>
            <a:r>
              <a:rPr lang="en-US" sz="3200" dirty="0" smtClean="0"/>
              <a:t>Test tubes</a:t>
            </a:r>
          </a:p>
          <a:p>
            <a:r>
              <a:rPr lang="en-US" sz="3200" dirty="0" smtClean="0"/>
              <a:t>Scale</a:t>
            </a:r>
          </a:p>
          <a:p>
            <a:r>
              <a:rPr lang="en-US" sz="3200" dirty="0" smtClean="0"/>
              <a:t>Iodine</a:t>
            </a:r>
          </a:p>
          <a:p>
            <a:r>
              <a:rPr lang="en-US" sz="3200" dirty="0" smtClean="0"/>
              <a:t>Syringe</a:t>
            </a:r>
          </a:p>
          <a:p>
            <a:r>
              <a:rPr lang="en-US" sz="3200" dirty="0" smtClean="0"/>
              <a:t>Timer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405" y="450262"/>
            <a:ext cx="4456389" cy="3342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53" y="2903921"/>
            <a:ext cx="2684080" cy="357877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0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First put 0.5g of bread in the test tube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Then put 0.25ml of iodine in the tube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The iodine turned black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Put in the saliva + start timer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Wait until the iodine brightened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2" t="30533" r="49540" b="2835"/>
          <a:stretch/>
        </p:blipFill>
        <p:spPr>
          <a:xfrm>
            <a:off x="9005159" y="1602617"/>
            <a:ext cx="2123089" cy="456958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76324"/>
            <a:ext cx="10058400" cy="1609344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8389" y="1794295"/>
            <a:ext cx="4090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12% Brightness</a:t>
            </a:r>
            <a:endParaRPr lang="en-US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48230" y="1802922"/>
            <a:ext cx="4747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29% Brightness</a:t>
            </a:r>
            <a:endParaRPr lang="en-US" sz="4000" b="1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720400" y="2148238"/>
            <a:ext cx="1466491" cy="862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96288" y="1686573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 Min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7" t="49686" r="17116" b="4402"/>
          <a:stretch/>
        </p:blipFill>
        <p:spPr>
          <a:xfrm>
            <a:off x="2073778" y="3105508"/>
            <a:ext cx="879894" cy="3148641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4717243" y="4707408"/>
            <a:ext cx="1466491" cy="862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93131" y="4245743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 Min</a:t>
            </a:r>
            <a:endParaRPr lang="en-US" sz="2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631" y="3105509"/>
            <a:ext cx="1047405" cy="31486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2461117"/>
            <a:ext cx="2886075" cy="24955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407" y="2446829"/>
            <a:ext cx="2867025" cy="252412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111419" y="3803518"/>
            <a:ext cx="1466491" cy="862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87307" y="3341853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 Min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6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Idea:</a:t>
            </a:r>
          </a:p>
          <a:p>
            <a:pPr lvl="1"/>
            <a:r>
              <a:rPr lang="en-US" sz="2800" dirty="0" smtClean="0"/>
              <a:t>The salivary amylase will turn starch into sugar</a:t>
            </a:r>
          </a:p>
          <a:p>
            <a:r>
              <a:rPr lang="en-US" sz="3200" dirty="0" smtClean="0"/>
              <a:t>The iodine’s color lightened, supporting the previous statement</a:t>
            </a:r>
          </a:p>
          <a:p>
            <a:r>
              <a:rPr lang="en-US" sz="3200" dirty="0" smtClean="0"/>
              <a:t>The amylase worked very slowly</a:t>
            </a:r>
          </a:p>
          <a:p>
            <a:r>
              <a:rPr lang="en-US" sz="3200" dirty="0" smtClean="0"/>
              <a:t>Blue black </a:t>
            </a:r>
            <a:r>
              <a:rPr lang="en-US" sz="3200" dirty="0" smtClean="0">
                <a:sym typeface="Wingdings"/>
              </a:rPr>
              <a:t> Red black</a:t>
            </a:r>
            <a:endParaRPr lang="en-US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0" t="39340" r="68768" b="29639"/>
          <a:stretch/>
        </p:blipFill>
        <p:spPr>
          <a:xfrm>
            <a:off x="10567531" y="2395211"/>
            <a:ext cx="1121434" cy="328037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723697"/>
            <a:ext cx="10058400" cy="4813737"/>
          </a:xfrm>
        </p:spPr>
        <p:txBody>
          <a:bodyPr>
            <a:noAutofit/>
          </a:bodyPr>
          <a:lstStyle/>
          <a:p>
            <a:r>
              <a:rPr lang="en-US" sz="2400" dirty="0" smtClean="0"/>
              <a:t>Amylase</a:t>
            </a:r>
          </a:p>
          <a:p>
            <a:pPr lvl="1"/>
            <a:r>
              <a:rPr lang="en-US" sz="2000" dirty="0" smtClean="0"/>
              <a:t>Salivary amylase</a:t>
            </a:r>
          </a:p>
          <a:p>
            <a:r>
              <a:rPr lang="en-US" sz="2400" dirty="0" smtClean="0"/>
              <a:t>Starch</a:t>
            </a:r>
          </a:p>
          <a:p>
            <a:pPr lvl="1"/>
            <a:r>
              <a:rPr lang="en-US" sz="2000" dirty="0" smtClean="0"/>
              <a:t>Bread</a:t>
            </a:r>
          </a:p>
          <a:p>
            <a:pPr lvl="1"/>
            <a:r>
              <a:rPr lang="en-US" sz="2000" dirty="0" smtClean="0"/>
              <a:t>Sugars</a:t>
            </a:r>
          </a:p>
          <a:p>
            <a:r>
              <a:rPr lang="en-US" sz="2400" dirty="0" smtClean="0"/>
              <a:t>Amylase’s effect on starch</a:t>
            </a:r>
          </a:p>
          <a:p>
            <a:pPr lvl="1"/>
            <a:r>
              <a:rPr lang="en-US" sz="2000" dirty="0" smtClean="0"/>
              <a:t>Starch </a:t>
            </a:r>
            <a:r>
              <a:rPr lang="en-US" sz="2000" dirty="0" smtClean="0">
                <a:sym typeface="Wingdings"/>
              </a:rPr>
              <a:t> Sugars</a:t>
            </a:r>
          </a:p>
          <a:p>
            <a:r>
              <a:rPr lang="en-US" sz="2400" dirty="0" smtClean="0">
                <a:sym typeface="Wingdings"/>
              </a:rPr>
              <a:t>Iodine test</a:t>
            </a:r>
          </a:p>
          <a:p>
            <a:pPr lvl="1"/>
            <a:r>
              <a:rPr lang="en-US" sz="2000" dirty="0" smtClean="0">
                <a:sym typeface="Wingdings"/>
              </a:rPr>
              <a:t>Iodine Colors</a:t>
            </a:r>
          </a:p>
          <a:p>
            <a:r>
              <a:rPr lang="en-US" sz="2400" dirty="0" smtClean="0">
                <a:sym typeface="Wingdings"/>
              </a:rPr>
              <a:t>Salivary amylase worked </a:t>
            </a:r>
            <a:r>
              <a:rPr lang="en-US" sz="2400" dirty="0" smtClean="0">
                <a:sym typeface="Wingdings"/>
              </a:rPr>
              <a:t>slowly, starch still observed</a:t>
            </a:r>
            <a:endParaRPr lang="en-US" sz="2400" dirty="0" smtClean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Blue black  Red black</a:t>
            </a:r>
          </a:p>
          <a:p>
            <a:pPr lvl="1"/>
            <a:r>
              <a:rPr lang="en-US" sz="2000" dirty="0" smtClean="0">
                <a:sym typeface="Wingdings"/>
              </a:rPr>
              <a:t>Matches iodine colors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0" t="39340" r="68768" b="29639"/>
          <a:stretch/>
        </p:blipFill>
        <p:spPr>
          <a:xfrm>
            <a:off x="8760470" y="2083466"/>
            <a:ext cx="1121434" cy="3611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312" y="2093975"/>
            <a:ext cx="1197864" cy="360094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0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7" y="2121408"/>
            <a:ext cx="10187765" cy="4050792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www.kickas.org/ubbthreads/ubbthreads.php?ubb=showflat&amp;Number=143543</a:t>
            </a:r>
            <a:endParaRPr lang="en-US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u="sng" dirty="0">
                <a:hlinkClick r:id="rId3"/>
              </a:rPr>
              <a:t>http://antoine.frostburg.edu/chem/senese/101/redox/faq/starch-as-redox-indicator.shtml</a:t>
            </a:r>
            <a:endParaRPr lang="en-US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3692" y="2278591"/>
            <a:ext cx="7989757" cy="115040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Thank You for listening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603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/>
              <a:t>24 Mysterious amylase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/>
              <a:t>An enzyme called amylase catalyzes the hydrolysis of starch into sugars. Select a chemical test for starch, find convenient sources of amylase and starch, and investigate how much time of exposure to amylase is needed for the starch test to not be observed.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7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/>
              <a:t>Use </a:t>
            </a:r>
            <a:r>
              <a:rPr lang="en-US" sz="3200" dirty="0" smtClean="0"/>
              <a:t>saliva (source of amylase) to </a:t>
            </a:r>
            <a:r>
              <a:rPr lang="en-US" sz="3200" dirty="0" smtClean="0"/>
              <a:t>get rid of the starch in bread. Measure this with an iodine </a:t>
            </a:r>
            <a:r>
              <a:rPr lang="en-US" sz="3200" dirty="0" smtClean="0"/>
              <a:t>test (indicator).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9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sz="4000" dirty="0"/>
              <a:t>T</a:t>
            </a:r>
            <a:r>
              <a:rPr lang="en-US" sz="4000" dirty="0" smtClean="0"/>
              <a:t>he </a:t>
            </a:r>
            <a:r>
              <a:rPr lang="en-US" sz="4000" dirty="0"/>
              <a:t>chemical breakdown of a compound due to reaction with water.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5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Complex carbohydrate</a:t>
            </a:r>
          </a:p>
          <a:p>
            <a:r>
              <a:rPr lang="en-US" sz="3600" dirty="0" smtClean="0"/>
              <a:t>Polymer</a:t>
            </a:r>
          </a:p>
          <a:p>
            <a:r>
              <a:rPr lang="en-US" sz="3600" dirty="0" smtClean="0"/>
              <a:t>Many simple sugar chemically bonded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43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Amylase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Enzyme (biological catalyst)</a:t>
            </a:r>
          </a:p>
          <a:p>
            <a:r>
              <a:rPr lang="en-US" sz="3600" dirty="0" err="1" smtClean="0"/>
              <a:t>Catalyses</a:t>
            </a:r>
            <a:r>
              <a:rPr lang="en-US" sz="3600" dirty="0" smtClean="0"/>
              <a:t> hydrolysis</a:t>
            </a:r>
          </a:p>
          <a:p>
            <a:r>
              <a:rPr lang="en-US" sz="3600" dirty="0" smtClean="0"/>
              <a:t>Break down starch into sugars (complex)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42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starch &amp; Amylase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52584" y="3033631"/>
            <a:ext cx="3231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Amylase</a:t>
            </a:r>
            <a:endParaRPr lang="en-US" sz="6000" dirty="0"/>
          </a:p>
        </p:txBody>
      </p:sp>
      <p:sp>
        <p:nvSpPr>
          <p:cNvPr id="5" name="TextBox 4"/>
          <p:cNvSpPr txBox="1"/>
          <p:nvPr/>
        </p:nvSpPr>
        <p:spPr>
          <a:xfrm>
            <a:off x="7786737" y="4009798"/>
            <a:ext cx="1700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Saliva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2183945" y="3033631"/>
            <a:ext cx="23660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Starch</a:t>
            </a:r>
            <a:endParaRPr lang="en-US" sz="6000" dirty="0"/>
          </a:p>
        </p:txBody>
      </p:sp>
      <p:sp>
        <p:nvSpPr>
          <p:cNvPr id="8" name="TextBox 7"/>
          <p:cNvSpPr txBox="1"/>
          <p:nvPr/>
        </p:nvSpPr>
        <p:spPr>
          <a:xfrm>
            <a:off x="2430038" y="4009798"/>
            <a:ext cx="16975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Bread</a:t>
            </a:r>
            <a:endParaRPr lang="en-US" sz="4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7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803277"/>
            <a:ext cx="10058400" cy="405079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sz="2800" dirty="0"/>
              <a:t>Starch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sz="2400" dirty="0" smtClean="0"/>
              <a:t>Polymer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sz="2400" dirty="0" smtClean="0"/>
              <a:t>Carbohydrate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sz="2400" dirty="0" smtClean="0"/>
              <a:t>White, commercial bread is 46.7% starch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sz="2800" dirty="0" smtClean="0"/>
              <a:t>Amylase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sz="2400" dirty="0" smtClean="0"/>
              <a:t>Starch </a:t>
            </a:r>
            <a:r>
              <a:rPr lang="en-US" sz="2400" dirty="0" smtClean="0">
                <a:sym typeface="Wingdings"/>
              </a:rPr>
              <a:t> Sugars (</a:t>
            </a:r>
            <a:r>
              <a:rPr lang="en-US" sz="2400" dirty="0" err="1" smtClean="0">
                <a:sym typeface="Wingdings"/>
              </a:rPr>
              <a:t>trisaccharides</a:t>
            </a:r>
            <a:r>
              <a:rPr lang="en-US" sz="2400" dirty="0" smtClean="0">
                <a:sym typeface="Wingdings"/>
              </a:rPr>
              <a:t> &amp; disaccharides)</a:t>
            </a:r>
            <a:endParaRPr lang="en-US" sz="2400" dirty="0" smtClean="0"/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de-CH" sz="2400" dirty="0"/>
              <a:t>α</a:t>
            </a:r>
            <a:r>
              <a:rPr lang="en-US" sz="2400" dirty="0" smtClean="0"/>
              <a:t> Amylase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sz="2800" dirty="0" smtClean="0"/>
              <a:t>Saliva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sz="2400" dirty="0" smtClean="0"/>
              <a:t>95.5% Water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sz="2400" dirty="0" smtClean="0"/>
              <a:t>Small amounts of salivary amylase (</a:t>
            </a:r>
            <a:r>
              <a:rPr lang="de-CH" sz="2400" dirty="0"/>
              <a:t>α</a:t>
            </a:r>
            <a:r>
              <a:rPr lang="en-US" sz="2400" dirty="0"/>
              <a:t> </a:t>
            </a:r>
            <a:r>
              <a:rPr lang="en-US" sz="2400" dirty="0" smtClean="0"/>
              <a:t>Amylase)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sz="2400" dirty="0" smtClean="0"/>
              <a:t>Formed by the salivary glands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925" y="1742775"/>
            <a:ext cx="3860800" cy="3670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35970" y="4149305"/>
            <a:ext cx="1915063" cy="10696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20878" y="4346532"/>
            <a:ext cx="1242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Complex sugars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598325" y="3352119"/>
            <a:ext cx="1165753" cy="583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50112" y="3459341"/>
            <a:ext cx="119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Amylase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5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87067"/>
            <a:ext cx="10058400" cy="1609344"/>
          </a:xfrm>
        </p:spPr>
        <p:txBody>
          <a:bodyPr/>
          <a:lstStyle/>
          <a:p>
            <a:r>
              <a:rPr lang="en-US" dirty="0" smtClean="0"/>
              <a:t>Iodine test for starch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544938"/>
            <a:ext cx="10058400" cy="4050792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/>
              <a:t>Triiodine</a:t>
            </a:r>
            <a:r>
              <a:rPr lang="en-US" sz="2800" dirty="0" smtClean="0"/>
              <a:t> anion I</a:t>
            </a:r>
            <a:r>
              <a:rPr lang="en-US" sz="2800" baseline="-25000" dirty="0" smtClean="0"/>
              <a:t>3</a:t>
            </a:r>
            <a:r>
              <a:rPr lang="en-US" sz="2800" baseline="30000" dirty="0" smtClean="0"/>
              <a:t>- </a:t>
            </a:r>
            <a:r>
              <a:rPr lang="en-US" sz="2800" dirty="0" smtClean="0"/>
              <a:t>complexes with the starch, creating a dark blue color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When starch levels decrease, it turns a red-orange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1" t="20803" r="55190" b="34102"/>
          <a:stretch/>
        </p:blipFill>
        <p:spPr>
          <a:xfrm>
            <a:off x="8729934" y="2947169"/>
            <a:ext cx="864756" cy="3547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0" t="39340" r="68768" b="29639"/>
          <a:stretch/>
        </p:blipFill>
        <p:spPr>
          <a:xfrm>
            <a:off x="1431987" y="2919223"/>
            <a:ext cx="1121434" cy="361145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4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138</TotalTime>
  <Words>360</Words>
  <Application>Microsoft Macintosh PowerPoint</Application>
  <PresentationFormat>Widescreen</PresentationFormat>
  <Paragraphs>106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Cambria</vt:lpstr>
      <vt:lpstr>Rockwell</vt:lpstr>
      <vt:lpstr>Rockwell Condensed</vt:lpstr>
      <vt:lpstr>Rockwell Extra Bold</vt:lpstr>
      <vt:lpstr>Wingdings</vt:lpstr>
      <vt:lpstr>Wood Type</vt:lpstr>
      <vt:lpstr>Problem 24: Mysterious amylase</vt:lpstr>
      <vt:lpstr>Problem</vt:lpstr>
      <vt:lpstr>Interpretation</vt:lpstr>
      <vt:lpstr>Hydrolysis</vt:lpstr>
      <vt:lpstr>Starch</vt:lpstr>
      <vt:lpstr>Amylase</vt:lpstr>
      <vt:lpstr>Sources of starch &amp; Amylase</vt:lpstr>
      <vt:lpstr>Basic Theory</vt:lpstr>
      <vt:lpstr>Iodine test for starch</vt:lpstr>
      <vt:lpstr>Material and Setup</vt:lpstr>
      <vt:lpstr>Experiments</vt:lpstr>
      <vt:lpstr>Results</vt:lpstr>
      <vt:lpstr>Colors</vt:lpstr>
      <vt:lpstr>Analysis</vt:lpstr>
      <vt:lpstr>Conclusion</vt:lpstr>
      <vt:lpstr>Sources</vt:lpstr>
      <vt:lpstr>Thank You for listening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 :</dc:title>
  <dc:creator>Microsoft Office User</dc:creator>
  <cp:lastModifiedBy>Microsoft Office User</cp:lastModifiedBy>
  <cp:revision>16</cp:revision>
  <dcterms:created xsi:type="dcterms:W3CDTF">2017-07-02T05:08:23Z</dcterms:created>
  <dcterms:modified xsi:type="dcterms:W3CDTF">2017-07-02T10:04:02Z</dcterms:modified>
</cp:coreProperties>
</file>