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81" r:id="rId3"/>
    <p:sldId id="282" r:id="rId4"/>
    <p:sldId id="283" r:id="rId5"/>
    <p:sldId id="284" r:id="rId6"/>
    <p:sldId id="285" r:id="rId7"/>
    <p:sldId id="286" r:id="rId8"/>
    <p:sldId id="287" r:id="rId9"/>
    <p:sldId id="291" r:id="rId10"/>
    <p:sldId id="292" r:id="rId11"/>
    <p:sldId id="290" r:id="rId12"/>
    <p:sldId id="289"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45" autoAdjust="0"/>
    <p:restoredTop sz="80952" autoAdjust="0"/>
  </p:normalViewPr>
  <p:slideViewPr>
    <p:cSldViewPr>
      <p:cViewPr varScale="1">
        <p:scale>
          <a:sx n="62" d="100"/>
          <a:sy n="62" d="100"/>
        </p:scale>
        <p:origin x="422" y="4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53E05-B17B-4EB3-8474-58C55EFD0680}" type="datetimeFigureOut">
              <a:rPr lang="de-CH" smtClean="0"/>
              <a:t>27.06.2017</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249B9-B1C1-49E0-83CE-F560D17CD09D}" type="slidenum">
              <a:rPr lang="de-CH" smtClean="0"/>
              <a:t>‹Nr.›</a:t>
            </a:fld>
            <a:endParaRPr lang="de-CH"/>
          </a:p>
        </p:txBody>
      </p:sp>
    </p:spTree>
    <p:extLst>
      <p:ext uri="{BB962C8B-B14F-4D97-AF65-F5344CB8AC3E}">
        <p14:creationId xmlns:p14="http://schemas.microsoft.com/office/powerpoint/2010/main" val="421430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State, that</a:t>
            </a:r>
            <a:r>
              <a:rPr lang="de-CH" baseline="0" dirty="0"/>
              <a:t> sublimation was used instead of condensation</a:t>
            </a:r>
          </a:p>
          <a:p>
            <a:r>
              <a:rPr lang="de-CH" baseline="0" dirty="0"/>
              <a:t>(but the small difference doesnt really change anything)</a:t>
            </a:r>
            <a:endParaRPr lang="en-GB" dirty="0"/>
          </a:p>
        </p:txBody>
      </p:sp>
      <p:sp>
        <p:nvSpPr>
          <p:cNvPr id="4" name="Slide Number Placeholder 3"/>
          <p:cNvSpPr>
            <a:spLocks noGrp="1"/>
          </p:cNvSpPr>
          <p:nvPr>
            <p:ph type="sldNum" sz="quarter" idx="10"/>
          </p:nvPr>
        </p:nvSpPr>
        <p:spPr/>
        <p:txBody>
          <a:bodyPr/>
          <a:lstStyle/>
          <a:p>
            <a:fld id="{CB0249B9-B1C1-49E0-83CE-F560D17CD09D}" type="slidenum">
              <a:rPr lang="de-CH" smtClean="0"/>
              <a:t>3</a:t>
            </a:fld>
            <a:endParaRPr lang="de-CH"/>
          </a:p>
        </p:txBody>
      </p:sp>
    </p:spTree>
    <p:extLst>
      <p:ext uri="{BB962C8B-B14F-4D97-AF65-F5344CB8AC3E}">
        <p14:creationId xmlns:p14="http://schemas.microsoft.com/office/powerpoint/2010/main" val="118228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Ok</a:t>
            </a:r>
            <a:r>
              <a:rPr lang="de-CH" baseline="0" dirty="0"/>
              <a:t> so on the X-Axys we have Air Temperatur and on the Y-Axys we have the grams of water per cubic meter of air (Humidity). The white curve shows the absolute humidity at a certain temperature. The absolute humidity basically means that any water added in to this cubic meter of air will end up as  rain. The orange curve shows the realtive humidity. So if we have 30% umidity like we have here, basically means that the air consists of 30% water. So as this graph shows, the lower the air teperature is, the less water it can hold. The situation that we had is 20° with 30% humidity. Basically what we did is, we cooled the air to -30°. So our 30% Hûmidity which is 5.2g is much more than 100% saturation at -30. So we could obtain that water, because 100% Saturation at -30°`=0.6 per cubic meter fo air. So we technically should obtain 4.6 g of water – more on that later.</a:t>
            </a:r>
          </a:p>
        </p:txBody>
      </p:sp>
      <p:sp>
        <p:nvSpPr>
          <p:cNvPr id="4" name="Slide Number Placeholder 3"/>
          <p:cNvSpPr>
            <a:spLocks noGrp="1"/>
          </p:cNvSpPr>
          <p:nvPr>
            <p:ph type="sldNum" sz="quarter" idx="10"/>
          </p:nvPr>
        </p:nvSpPr>
        <p:spPr/>
        <p:txBody>
          <a:bodyPr/>
          <a:lstStyle/>
          <a:p>
            <a:fld id="{CB0249B9-B1C1-49E0-83CE-F560D17CD09D}" type="slidenum">
              <a:rPr lang="de-CH" smtClean="0"/>
              <a:t>4</a:t>
            </a:fld>
            <a:endParaRPr lang="de-CH"/>
          </a:p>
        </p:txBody>
      </p:sp>
    </p:spTree>
    <p:extLst>
      <p:ext uri="{BB962C8B-B14F-4D97-AF65-F5344CB8AC3E}">
        <p14:creationId xmlns:p14="http://schemas.microsoft.com/office/powerpoint/2010/main" val="262494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Ok, now I’m going to</a:t>
            </a:r>
            <a:r>
              <a:rPr lang="de-CH" baseline="0" dirty="0"/>
              <a:t> answer the queston wether or not the water is actually consumable. Its a yes but no situation. Why? Beacasue the water that we obtained is very pure meaning that it doest contain any minerals. Our drinking water unlike pure water does contain minerals. If the water does not contain any minerals</a:t>
            </a:r>
            <a:r>
              <a:rPr lang="de-CH" baseline="0"/>
              <a:t>, which is really bad for our cells and can potentially killif you consum to much pure water.</a:t>
            </a:r>
            <a:endParaRPr lang="en-GB" dirty="0"/>
          </a:p>
        </p:txBody>
      </p:sp>
      <p:sp>
        <p:nvSpPr>
          <p:cNvPr id="4" name="Slide Number Placeholder 3"/>
          <p:cNvSpPr>
            <a:spLocks noGrp="1"/>
          </p:cNvSpPr>
          <p:nvPr>
            <p:ph type="sldNum" sz="quarter" idx="10"/>
          </p:nvPr>
        </p:nvSpPr>
        <p:spPr/>
        <p:txBody>
          <a:bodyPr/>
          <a:lstStyle/>
          <a:p>
            <a:fld id="{CB0249B9-B1C1-49E0-83CE-F560D17CD09D}" type="slidenum">
              <a:rPr lang="de-CH" smtClean="0"/>
              <a:t>9</a:t>
            </a:fld>
            <a:endParaRPr lang="de-CH"/>
          </a:p>
        </p:txBody>
      </p:sp>
    </p:spTree>
    <p:extLst>
      <p:ext uri="{BB962C8B-B14F-4D97-AF65-F5344CB8AC3E}">
        <p14:creationId xmlns:p14="http://schemas.microsoft.com/office/powerpoint/2010/main" val="4230579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rPr lang="de-DE"/>
              <a:t>Titelmasterformat durch Klicken bearbeiten</a:t>
            </a:r>
            <a:endParaRP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16685194-627F-4A75-925E-5664AFB55300}" type="slidenum">
              <a:rPr lang="en-GB" smtClean="0"/>
              <a:pPr/>
              <a:t>‹Nr.›</a:t>
            </a:fld>
            <a:endParaRPr lang="en-GB" dirty="0"/>
          </a:p>
        </p:txBody>
      </p:sp>
    </p:spTree>
    <p:extLst>
      <p:ext uri="{BB962C8B-B14F-4D97-AF65-F5344CB8AC3E}">
        <p14:creationId xmlns:p14="http://schemas.microsoft.com/office/powerpoint/2010/main" val="3333074866"/>
      </p:ext>
    </p:extLst>
  </p:cSld>
  <p:clrMapOvr>
    <a:masterClrMapping/>
  </p:clrMapOvr>
  <p:transition spd="med"/>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el und vertikaler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rPr lang="de-DE"/>
              <a:t>Titelmasterformat durch Klicken bearbeiten</a:t>
            </a:r>
            <a:endParaRPr/>
          </a:p>
        </p:txBody>
      </p:sp>
      <p:sp>
        <p:nvSpPr>
          <p:cNvPr id="116" name="Shape 116"/>
          <p:cNvSpPr>
            <a:spLocks noGrp="1"/>
          </p:cNvSpPr>
          <p:nvPr>
            <p:ph type="body" idx="1"/>
          </p:nvPr>
        </p:nvSpPr>
        <p:spPr>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203892761"/>
      </p:ext>
    </p:extLst>
  </p:cSld>
  <p:clrMapOvr>
    <a:masterClrMapping/>
  </p:clrMapOvr>
  <p:transition spd="med"/>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kaler Titel u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rPr lang="de-DE"/>
              <a:t>Titelmasterformat durch Klicken bearbeiten</a:t>
            </a:r>
            <a:endParaRPr/>
          </a:p>
        </p:txBody>
      </p:sp>
      <p:sp>
        <p:nvSpPr>
          <p:cNvPr id="127" name="Shape 127"/>
          <p:cNvSpPr>
            <a:spLocks noGrp="1"/>
          </p:cNvSpPr>
          <p:nvPr>
            <p:ph type="body" idx="1"/>
          </p:nvPr>
        </p:nvSpPr>
        <p:spPr>
          <a:xfrm>
            <a:off x="838200" y="365125"/>
            <a:ext cx="7734300" cy="58118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1305612305"/>
      </p:ext>
    </p:extLst>
  </p:cSld>
  <p:clrMapOvr>
    <a:masterClrMapping/>
  </p:clrMapOvr>
  <p:transition spd="med"/>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94570"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11900"/>
            <a:ext cx="2743200" cy="409575"/>
          </a:xfrm>
        </p:spPr>
        <p:txBody>
          <a:bodyPr/>
          <a:lstStyle/>
          <a:p>
            <a:fld id="{CB22FE86-00C5-47CC-8717-DCC37AB071FF}" type="datetime4">
              <a:rPr lang="en-GB" smtClean="0"/>
              <a:pPr/>
              <a:t>27 June 2017</a:t>
            </a:fld>
            <a:endParaRPr lang="en-GB" dirty="0"/>
          </a:p>
        </p:txBody>
      </p:sp>
      <p:sp>
        <p:nvSpPr>
          <p:cNvPr id="5" name="Footer Placeholder 4"/>
          <p:cNvSpPr>
            <a:spLocks noGrp="1"/>
          </p:cNvSpPr>
          <p:nvPr>
            <p:ph type="ftr" sz="quarter" idx="11"/>
          </p:nvPr>
        </p:nvSpPr>
        <p:spPr>
          <a:xfrm>
            <a:off x="4038600" y="6311900"/>
            <a:ext cx="4114800" cy="409575"/>
          </a:xfrm>
        </p:spPr>
        <p:txBody>
          <a:bodyPr/>
          <a:lstStyle>
            <a:lvl1pPr>
              <a:defRPr/>
            </a:lvl1pPr>
          </a:lstStyle>
          <a:p>
            <a:r>
              <a:rPr lang="de-DE" dirty="0"/>
              <a:t>IYNT 2017 – Samuel Züllig</a:t>
            </a:r>
            <a:endParaRPr lang="en-GB" dirty="0"/>
          </a:p>
        </p:txBody>
      </p:sp>
      <p:sp>
        <p:nvSpPr>
          <p:cNvPr id="6" name="Slide Number Placeholder 5"/>
          <p:cNvSpPr>
            <a:spLocks noGrp="1"/>
          </p:cNvSpPr>
          <p:nvPr>
            <p:ph type="sldNum" sz="quarter" idx="12"/>
          </p:nvPr>
        </p:nvSpPr>
        <p:spPr>
          <a:xfrm>
            <a:off x="8610600" y="6311900"/>
            <a:ext cx="2743200" cy="409575"/>
          </a:xfrm>
        </p:spPr>
        <p:txBody>
          <a:bodyPr/>
          <a:lstStyle>
            <a:lvl1pPr>
              <a:defRPr sz="2000"/>
            </a:lvl1pPr>
          </a:lstStyle>
          <a:p>
            <a:fld id="{7E775504-27B1-4913-BC35-12657CD72FEB}" type="slidenum">
              <a:rPr lang="en-GB" smtClean="0"/>
              <a:pPr/>
              <a:t>‹Nr.›</a:t>
            </a:fld>
            <a:endParaRPr lang="en-GB" dirty="0"/>
          </a:p>
        </p:txBody>
      </p:sp>
    </p:spTree>
    <p:extLst>
      <p:ext uri="{BB962C8B-B14F-4D97-AF65-F5344CB8AC3E}">
        <p14:creationId xmlns:p14="http://schemas.microsoft.com/office/powerpoint/2010/main" val="316242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80270"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a:t>SYNT 2017 – FHNW Brugg/Windisch</a:t>
            </a:r>
            <a:endParaRPr lang="en-GB" dirty="0"/>
          </a:p>
        </p:txBody>
      </p:sp>
      <p:sp>
        <p:nvSpPr>
          <p:cNvPr id="5" name="Slide Number Placeholder 4"/>
          <p:cNvSpPr>
            <a:spLocks noGrp="1"/>
          </p:cNvSpPr>
          <p:nvPr>
            <p:ph type="sldNum" sz="quarter" idx="12"/>
          </p:nvPr>
        </p:nvSpPr>
        <p:spPr/>
        <p:txBody>
          <a:bodyPr/>
          <a:lstStyle/>
          <a:p>
            <a:fld id="{7E775504-27B1-4913-BC35-12657CD72FEB}" type="slidenum">
              <a:rPr lang="en-GB" smtClean="0"/>
              <a:pPr/>
              <a:t>‹Nr.›</a:t>
            </a:fld>
            <a:endParaRPr lang="en-GB" dirty="0"/>
          </a:p>
        </p:txBody>
      </p:sp>
    </p:spTree>
    <p:extLst>
      <p:ext uri="{BB962C8B-B14F-4D97-AF65-F5344CB8AC3E}">
        <p14:creationId xmlns:p14="http://schemas.microsoft.com/office/powerpoint/2010/main" val="264429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rPr lang="de-DE"/>
              <a:t>Titelmasterformat durch Klicken bearbeiten</a:t>
            </a:r>
            <a:endParaRPr/>
          </a:p>
        </p:txBody>
      </p:sp>
      <p:sp>
        <p:nvSpPr>
          <p:cNvPr id="28" name="Shape 28"/>
          <p:cNvSpPr>
            <a:spLocks noGrp="1"/>
          </p:cNvSpPr>
          <p:nvPr>
            <p:ph type="body" idx="1"/>
          </p:nvPr>
        </p:nvSpPr>
        <p:spPr>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29" name="Shape 29"/>
          <p:cNvSpPr>
            <a:spLocks noGrp="1"/>
          </p:cNvSpPr>
          <p:nvPr>
            <p:ph type="sldNum" sz="quarter" idx="2"/>
          </p:nvPr>
        </p:nvSpPr>
        <p:spPr>
          <a:prstGeom prst="rect">
            <a:avLst/>
          </a:prstGeom>
        </p:spPr>
        <p:txBody>
          <a:bodyPr/>
          <a:lstStyle/>
          <a:p>
            <a:fld id="{16685194-627F-4A75-925E-5664AFB55300}" type="slidenum">
              <a:rPr lang="en-GB" smtClean="0"/>
              <a:pPr/>
              <a:t>‹Nr.›</a:t>
            </a:fld>
            <a:endParaRPr lang="en-GB" dirty="0"/>
          </a:p>
        </p:txBody>
      </p:sp>
    </p:spTree>
    <p:extLst>
      <p:ext uri="{BB962C8B-B14F-4D97-AF65-F5344CB8AC3E}">
        <p14:creationId xmlns:p14="http://schemas.microsoft.com/office/powerpoint/2010/main" val="1789839"/>
      </p:ext>
    </p:extLst>
  </p:cSld>
  <p:clrMapOvr>
    <a:masterClrMapping/>
  </p:clrMapOvr>
  <p:transition spd="med"/>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bschnitts-&#10;überschrift">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endParaRP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spTree>
    <p:extLst>
      <p:ext uri="{BB962C8B-B14F-4D97-AF65-F5344CB8AC3E}">
        <p14:creationId xmlns:p14="http://schemas.microsoft.com/office/powerpoint/2010/main" val="599413246"/>
      </p:ext>
    </p:extLst>
  </p:cSld>
  <p:clrMapOvr>
    <a:masterClrMapping/>
  </p:clrMapOvr>
  <p:transition spd="med"/>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Zwei Inhalte">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rPr lang="de-DE"/>
              <a:t>Titelmasterformat durch Klicken bearbeiten</a:t>
            </a:r>
            <a:endParaRPr/>
          </a:p>
        </p:txBody>
      </p:sp>
      <p:sp>
        <p:nvSpPr>
          <p:cNvPr id="48" name="Shape 48"/>
          <p:cNvSpPr>
            <a:spLocks noGrp="1"/>
          </p:cNvSpPr>
          <p:nvPr>
            <p:ph type="body" sz="half" idx="1"/>
          </p:nvPr>
        </p:nvSpPr>
        <p:spPr>
          <a:xfrm>
            <a:off x="838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826340356"/>
      </p:ext>
    </p:extLst>
  </p:cSld>
  <p:clrMapOvr>
    <a:masterClrMapping/>
  </p:clrMapOvr>
  <p:transition spd="med"/>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Vergleich">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rPr lang="de-DE"/>
              <a:t>Titelmasterformat durch Klicken bearbeiten</a:t>
            </a:r>
            <a:endParaRP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lvl="0" indent="0">
              <a:buClrTx/>
              <a:buSzTx/>
              <a:buFontTx/>
              <a:buNone/>
              <a:defRPr sz="2400" b="1"/>
            </a:pPr>
            <a:r>
              <a:rPr lang="de-DE"/>
              <a:t>Formatvorlagen des Textmasters bearbeiten</a:t>
            </a: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extLst>
      <p:ext uri="{BB962C8B-B14F-4D97-AF65-F5344CB8AC3E}">
        <p14:creationId xmlns:p14="http://schemas.microsoft.com/office/powerpoint/2010/main" val="2220461275"/>
      </p:ext>
    </p:extLst>
  </p:cSld>
  <p:clrMapOvr>
    <a:masterClrMapping/>
  </p:clrMapOvr>
  <p:transition spd="med"/>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Nur Titel">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rPr lang="de-DE"/>
              <a:t>Titelmasterformat durch Klicken bearbeiten</a:t>
            </a:r>
            <a:endParaRP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1269986489"/>
      </p:ext>
    </p:extLst>
  </p:cSld>
  <p:clrMapOvr>
    <a:masterClrMapping/>
  </p:clrMapOvr>
  <p:transition spd="med"/>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214920488"/>
      </p:ext>
    </p:extLst>
  </p:cSld>
  <p:clrMapOvr>
    <a:masterClrMapping/>
  </p:clrMapOvr>
  <p:transition spd="med"/>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nhalt mit Überschrift">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rPr lang="de-DE"/>
              <a:t>Titelmasterformat durch Klicken bearbeiten</a:t>
            </a:r>
            <a:endParaRP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lvl="0" indent="0">
              <a:buClrTx/>
              <a:buSzTx/>
              <a:buFontTx/>
              <a:buNone/>
              <a:defRPr sz="1600"/>
            </a:pPr>
            <a:r>
              <a:rPr lang="de-DE"/>
              <a:t>Formatvorlagen des Textmasters bearbeiten</a:t>
            </a: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940649556"/>
      </p:ext>
    </p:extLst>
  </p:cSld>
  <p:clrMapOvr>
    <a:masterClrMapping/>
  </p:clrMapOvr>
  <p:transition spd="med"/>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ild mit Überschrift">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rPr lang="de-DE"/>
              <a:t>Titelmasterformat durch Klicken bearbeiten</a:t>
            </a:r>
            <a:endParaRP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r>
              <a:rPr lang="de-DE"/>
              <a:t>Bild durch Klicken auf Symbol hinzufügen</a:t>
            </a:r>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16685194-627F-4A75-925E-5664AFB55300}" type="slidenum">
              <a:rPr lang="en-GB" smtClean="0"/>
              <a:pPr/>
              <a:t>‹Nr.›</a:t>
            </a:fld>
            <a:endParaRPr lang="en-GB" dirty="0"/>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extLst>
      <p:ext uri="{BB962C8B-B14F-4D97-AF65-F5344CB8AC3E}">
        <p14:creationId xmlns:p14="http://schemas.microsoft.com/office/powerpoint/2010/main" val="2821711932"/>
      </p:ext>
    </p:extLst>
  </p:cSld>
  <p:clrMapOvr>
    <a:masterClrMapping/>
  </p:clrMapOvr>
  <p:transition spd="med"/>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16685194-627F-4A75-925E-5664AFB55300}" type="slidenum">
              <a:rPr lang="en-GB" smtClean="0"/>
              <a:pPr/>
              <a:t>‹Nr.›</a:t>
            </a:fld>
            <a:endParaRPr lang="en-GB" dirty="0"/>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extLst>
      <p:ext uri="{BB962C8B-B14F-4D97-AF65-F5344CB8AC3E}">
        <p14:creationId xmlns:p14="http://schemas.microsoft.com/office/powerpoint/2010/main" val="44152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hf hdr="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
          </p:nvPr>
        </p:nvSpPr>
        <p:spPr/>
        <p:txBody>
          <a:bodyPr>
            <a:normAutofit lnSpcReduction="10000"/>
          </a:bodyPr>
          <a:lstStyle/>
          <a:p>
            <a:r>
              <a:rPr lang="de-CH" sz="5400" dirty="0">
                <a:solidFill>
                  <a:schemeClr val="tx1"/>
                </a:solidFill>
              </a:rPr>
              <a:t>Water from the Air</a:t>
            </a:r>
          </a:p>
          <a:p>
            <a:endParaRPr lang="de-CH" dirty="0">
              <a:solidFill>
                <a:schemeClr val="accent1">
                  <a:lumMod val="50000"/>
                </a:schemeClr>
              </a:solidFill>
            </a:endParaRPr>
          </a:p>
          <a:p>
            <a:r>
              <a:rPr lang="de-CH" dirty="0">
                <a:solidFill>
                  <a:schemeClr val="accent1">
                    <a:lumMod val="50000"/>
                  </a:schemeClr>
                </a:solidFill>
              </a:rPr>
              <a:t>Samuel Züllig</a:t>
            </a:r>
          </a:p>
        </p:txBody>
      </p:sp>
      <p:sp>
        <p:nvSpPr>
          <p:cNvPr id="2" name="Title 1"/>
          <p:cNvSpPr>
            <a:spLocks noGrp="1"/>
          </p:cNvSpPr>
          <p:nvPr>
            <p:ph type="title"/>
          </p:nvPr>
        </p:nvSpPr>
        <p:spPr/>
        <p:txBody>
          <a:bodyPr/>
          <a:lstStyle/>
          <a:p>
            <a:r>
              <a:rPr lang="de-CH" dirty="0"/>
              <a:t>I</a:t>
            </a:r>
            <a:r>
              <a:rPr lang="de-CH"/>
              <a:t>YNT </a:t>
            </a:r>
            <a:r>
              <a:rPr lang="de-CH" dirty="0"/>
              <a:t>2017</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a:t>IYNT 2017 – Samuel Züllig</a:t>
            </a:r>
          </a:p>
        </p:txBody>
      </p:sp>
    </p:spTree>
    <p:extLst>
      <p:ext uri="{BB962C8B-B14F-4D97-AF65-F5344CB8AC3E}">
        <p14:creationId xmlns:p14="http://schemas.microsoft.com/office/powerpoint/2010/main" val="365014365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4565B-4638-4CA6-99EC-8F59043E85A5}"/>
              </a:ext>
            </a:extLst>
          </p:cNvPr>
          <p:cNvSpPr>
            <a:spLocks noGrp="1"/>
          </p:cNvSpPr>
          <p:nvPr>
            <p:ph type="title"/>
          </p:nvPr>
        </p:nvSpPr>
        <p:spPr/>
        <p:txBody>
          <a:bodyPr/>
          <a:lstStyle/>
          <a:p>
            <a:r>
              <a:rPr lang="de-CH" dirty="0"/>
              <a:t>AWGs in </a:t>
            </a:r>
            <a:r>
              <a:rPr lang="de-CH" dirty="0" err="1"/>
              <a:t>Deserts</a:t>
            </a:r>
            <a:r>
              <a:rPr lang="de-CH" dirty="0"/>
              <a:t> </a:t>
            </a:r>
          </a:p>
        </p:txBody>
      </p:sp>
      <p:sp>
        <p:nvSpPr>
          <p:cNvPr id="14" name="Inhaltsplatzhalter 13">
            <a:extLst>
              <a:ext uri="{FF2B5EF4-FFF2-40B4-BE49-F238E27FC236}">
                <a16:creationId xmlns:a16="http://schemas.microsoft.com/office/drawing/2014/main" id="{1DD4D75F-1CC7-4547-AE5C-636091B94B8E}"/>
              </a:ext>
            </a:extLst>
          </p:cNvPr>
          <p:cNvSpPr>
            <a:spLocks noGrp="1"/>
          </p:cNvSpPr>
          <p:nvPr>
            <p:ph idx="1"/>
          </p:nvPr>
        </p:nvSpPr>
        <p:spPr>
          <a:xfrm>
            <a:off x="838200" y="1825625"/>
            <a:ext cx="10515600" cy="4340397"/>
          </a:xfrm>
        </p:spPr>
        <p:txBody>
          <a:bodyPr/>
          <a:lstStyle/>
          <a:p>
            <a:r>
              <a:rPr lang="de-CH" dirty="0"/>
              <a:t>Works </a:t>
            </a:r>
            <a:r>
              <a:rPr lang="de-CH" dirty="0" err="1"/>
              <a:t>with</a:t>
            </a:r>
            <a:r>
              <a:rPr lang="de-CH" dirty="0"/>
              <a:t> </a:t>
            </a:r>
            <a:r>
              <a:rPr lang="de-CH" dirty="0" err="1"/>
              <a:t>low</a:t>
            </a:r>
            <a:r>
              <a:rPr lang="de-CH" dirty="0"/>
              <a:t> </a:t>
            </a:r>
            <a:r>
              <a:rPr lang="de-CH" dirty="0" err="1"/>
              <a:t>humidity</a:t>
            </a:r>
            <a:endParaRPr lang="de-CH" dirty="0"/>
          </a:p>
          <a:p>
            <a:r>
              <a:rPr lang="de-CH" dirty="0"/>
              <a:t>Gathers ~ 3L </a:t>
            </a:r>
            <a:r>
              <a:rPr lang="de-CH" dirty="0" err="1"/>
              <a:t>of</a:t>
            </a:r>
            <a:r>
              <a:rPr lang="de-CH" dirty="0"/>
              <a:t> </a:t>
            </a:r>
            <a:r>
              <a:rPr lang="de-CH" dirty="0" err="1"/>
              <a:t>water</a:t>
            </a:r>
            <a:r>
              <a:rPr lang="de-CH" dirty="0"/>
              <a:t> per </a:t>
            </a:r>
            <a:r>
              <a:rPr lang="de-CH" dirty="0" err="1"/>
              <a:t>day</a:t>
            </a:r>
            <a:endParaRPr lang="de-CH" dirty="0"/>
          </a:p>
          <a:p>
            <a:r>
              <a:rPr lang="en-GB" dirty="0"/>
              <a:t>MOFs (Metal Organic Frameworks)</a:t>
            </a:r>
            <a:endParaRPr lang="de-CH" dirty="0"/>
          </a:p>
          <a:p>
            <a:r>
              <a:rPr lang="de-CH" dirty="0"/>
              <a:t>MOF </a:t>
            </a:r>
            <a:r>
              <a:rPr lang="de-CH" dirty="0" err="1"/>
              <a:t>crystals</a:t>
            </a:r>
            <a:r>
              <a:rPr lang="de-CH" dirty="0"/>
              <a:t> </a:t>
            </a:r>
            <a:r>
              <a:rPr lang="de-CH" dirty="0" err="1"/>
              <a:t>pressed</a:t>
            </a:r>
            <a:r>
              <a:rPr lang="de-CH" dirty="0"/>
              <a:t> </a:t>
            </a:r>
            <a:r>
              <a:rPr lang="de-CH" dirty="0" err="1"/>
              <a:t>into</a:t>
            </a:r>
            <a:r>
              <a:rPr lang="de-CH" dirty="0"/>
              <a:t> </a:t>
            </a:r>
            <a:r>
              <a:rPr lang="de-CH" dirty="0" err="1"/>
              <a:t>copper</a:t>
            </a:r>
            <a:r>
              <a:rPr lang="de-CH" dirty="0"/>
              <a:t>						</a:t>
            </a:r>
            <a:endParaRPr lang="en-GB" dirty="0"/>
          </a:p>
        </p:txBody>
      </p:sp>
      <p:sp>
        <p:nvSpPr>
          <p:cNvPr id="4" name="Datumsplatzhalter 3">
            <a:extLst>
              <a:ext uri="{FF2B5EF4-FFF2-40B4-BE49-F238E27FC236}">
                <a16:creationId xmlns:a16="http://schemas.microsoft.com/office/drawing/2014/main" id="{4B40FD0F-4D0F-4864-BCE4-F4543659C4DB}"/>
              </a:ext>
            </a:extLst>
          </p:cNvPr>
          <p:cNvSpPr>
            <a:spLocks noGrp="1"/>
          </p:cNvSpPr>
          <p:nvPr>
            <p:ph type="dt" sz="half" idx="10"/>
          </p:nvPr>
        </p:nvSpPr>
        <p:spPr/>
        <p:txBody>
          <a:bodyPr/>
          <a:lstStyle/>
          <a:p>
            <a:fld id="{CB22FE86-00C5-47CC-8717-DCC37AB071FF}" type="datetime4">
              <a:rPr lang="en-GB" smtClean="0"/>
              <a:pPr/>
              <a:t>27 June 2017</a:t>
            </a:fld>
            <a:endParaRPr lang="en-GB" dirty="0"/>
          </a:p>
        </p:txBody>
      </p:sp>
      <p:sp>
        <p:nvSpPr>
          <p:cNvPr id="5" name="Fußzeilenplatzhalter 4">
            <a:extLst>
              <a:ext uri="{FF2B5EF4-FFF2-40B4-BE49-F238E27FC236}">
                <a16:creationId xmlns:a16="http://schemas.microsoft.com/office/drawing/2014/main" id="{ECD48B78-B482-46BA-8404-A9AA15786840}"/>
              </a:ext>
            </a:extLst>
          </p:cNvPr>
          <p:cNvSpPr>
            <a:spLocks noGrp="1"/>
          </p:cNvSpPr>
          <p:nvPr>
            <p:ph type="ftr" sz="quarter" idx="11"/>
          </p:nvPr>
        </p:nvSpPr>
        <p:spPr/>
        <p:txBody>
          <a:bodyPr/>
          <a:lstStyle/>
          <a:p>
            <a:r>
              <a:rPr lang="de-DE"/>
              <a:t>IYNT 2017 – Samuel Züllig</a:t>
            </a:r>
            <a:endParaRPr lang="en-GB" dirty="0"/>
          </a:p>
        </p:txBody>
      </p:sp>
      <p:sp>
        <p:nvSpPr>
          <p:cNvPr id="6" name="Foliennummernplatzhalter 5">
            <a:extLst>
              <a:ext uri="{FF2B5EF4-FFF2-40B4-BE49-F238E27FC236}">
                <a16:creationId xmlns:a16="http://schemas.microsoft.com/office/drawing/2014/main" id="{2D238AE9-F2E4-485E-B467-6AC37742CA01}"/>
              </a:ext>
            </a:extLst>
          </p:cNvPr>
          <p:cNvSpPr>
            <a:spLocks noGrp="1"/>
          </p:cNvSpPr>
          <p:nvPr>
            <p:ph type="sldNum" sz="quarter" idx="12"/>
          </p:nvPr>
        </p:nvSpPr>
        <p:spPr/>
        <p:txBody>
          <a:bodyPr/>
          <a:lstStyle/>
          <a:p>
            <a:fld id="{7E775504-27B1-4913-BC35-12657CD72FEB}" type="slidenum">
              <a:rPr lang="en-GB" smtClean="0"/>
              <a:pPr/>
              <a:t>10</a:t>
            </a:fld>
            <a:endParaRPr lang="en-GB" dirty="0"/>
          </a:p>
        </p:txBody>
      </p:sp>
      <p:grpSp>
        <p:nvGrpSpPr>
          <p:cNvPr id="8" name="Gruppieren 7">
            <a:extLst>
              <a:ext uri="{FF2B5EF4-FFF2-40B4-BE49-F238E27FC236}">
                <a16:creationId xmlns:a16="http://schemas.microsoft.com/office/drawing/2014/main" id="{33D5D8C9-558E-4CF1-A047-4DCCA79DA56B}"/>
              </a:ext>
            </a:extLst>
          </p:cNvPr>
          <p:cNvGrpSpPr/>
          <p:nvPr/>
        </p:nvGrpSpPr>
        <p:grpSpPr>
          <a:xfrm>
            <a:off x="6273548" y="908720"/>
            <a:ext cx="5080252" cy="5005945"/>
            <a:chOff x="6078296" y="965544"/>
            <a:chExt cx="5880046" cy="5206936"/>
          </a:xfrm>
        </p:grpSpPr>
        <p:pic>
          <p:nvPicPr>
            <p:cNvPr id="13" name="Grafik 12">
              <a:extLst>
                <a:ext uri="{FF2B5EF4-FFF2-40B4-BE49-F238E27FC236}">
                  <a16:creationId xmlns:a16="http://schemas.microsoft.com/office/drawing/2014/main" id="{4F1E4520-1199-4F99-ABF1-99197568943E}"/>
                </a:ext>
              </a:extLst>
            </p:cNvPr>
            <p:cNvPicPr>
              <a:picLocks noChangeAspect="1"/>
            </p:cNvPicPr>
            <p:nvPr/>
          </p:nvPicPr>
          <p:blipFill>
            <a:blip r:embed="rId2"/>
            <a:stretch>
              <a:fillRect/>
            </a:stretch>
          </p:blipFill>
          <p:spPr>
            <a:xfrm>
              <a:off x="6078296" y="1005167"/>
              <a:ext cx="5880046" cy="5167313"/>
            </a:xfrm>
            <a:prstGeom prst="rect">
              <a:avLst/>
            </a:prstGeom>
          </p:spPr>
        </p:pic>
        <p:sp>
          <p:nvSpPr>
            <p:cNvPr id="18" name="Rechteck 17">
              <a:extLst>
                <a:ext uri="{FF2B5EF4-FFF2-40B4-BE49-F238E27FC236}">
                  <a16:creationId xmlns:a16="http://schemas.microsoft.com/office/drawing/2014/main" id="{A81BC0BD-F8B5-43B7-B592-4936D0B946A0}"/>
                </a:ext>
              </a:extLst>
            </p:cNvPr>
            <p:cNvSpPr/>
            <p:nvPr/>
          </p:nvSpPr>
          <p:spPr>
            <a:xfrm>
              <a:off x="10002211" y="4346946"/>
              <a:ext cx="1908418" cy="67950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chemeClr val="tx1"/>
                  </a:solidFill>
                </a:rPr>
                <a:t>Condenser</a:t>
              </a:r>
              <a:endParaRPr lang="de-CH" dirty="0">
                <a:solidFill>
                  <a:schemeClr val="tx1"/>
                </a:solidFill>
              </a:endParaRPr>
            </a:p>
          </p:txBody>
        </p:sp>
        <p:sp>
          <p:nvSpPr>
            <p:cNvPr id="19" name="Rechteck 18">
              <a:extLst>
                <a:ext uri="{FF2B5EF4-FFF2-40B4-BE49-F238E27FC236}">
                  <a16:creationId xmlns:a16="http://schemas.microsoft.com/office/drawing/2014/main" id="{2A0F7986-4312-49AA-B944-505FCC8EE609}"/>
                </a:ext>
              </a:extLst>
            </p:cNvPr>
            <p:cNvSpPr/>
            <p:nvPr/>
          </p:nvSpPr>
          <p:spPr>
            <a:xfrm>
              <a:off x="8400256" y="5735855"/>
              <a:ext cx="1512168" cy="36004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chemeClr val="tx1"/>
                  </a:solidFill>
                </a:rPr>
                <a:t>Water</a:t>
              </a:r>
              <a:endParaRPr lang="de-CH" dirty="0">
                <a:solidFill>
                  <a:schemeClr val="tx1"/>
                </a:solidFill>
              </a:endParaRPr>
            </a:p>
          </p:txBody>
        </p:sp>
        <p:sp>
          <p:nvSpPr>
            <p:cNvPr id="20" name="Rechteck 19">
              <a:extLst>
                <a:ext uri="{FF2B5EF4-FFF2-40B4-BE49-F238E27FC236}">
                  <a16:creationId xmlns:a16="http://schemas.microsoft.com/office/drawing/2014/main" id="{4153EEA0-27D9-4F3B-B340-4E2C6266C4FA}"/>
                </a:ext>
              </a:extLst>
            </p:cNvPr>
            <p:cNvSpPr/>
            <p:nvPr/>
          </p:nvSpPr>
          <p:spPr>
            <a:xfrm>
              <a:off x="8965063" y="2741345"/>
              <a:ext cx="1714463" cy="75966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chemeClr val="tx1"/>
                  </a:solidFill>
                </a:rPr>
                <a:t>Water</a:t>
              </a:r>
              <a:r>
                <a:rPr lang="de-CH" dirty="0">
                  <a:solidFill>
                    <a:schemeClr val="tx1"/>
                  </a:solidFill>
                </a:rPr>
                <a:t> </a:t>
              </a:r>
              <a:r>
                <a:rPr lang="de-CH" dirty="0" err="1">
                  <a:solidFill>
                    <a:schemeClr val="tx1"/>
                  </a:solidFill>
                </a:rPr>
                <a:t>vapor</a:t>
              </a:r>
              <a:endParaRPr lang="de-CH" dirty="0">
                <a:solidFill>
                  <a:schemeClr val="tx1"/>
                </a:solidFill>
              </a:endParaRPr>
            </a:p>
          </p:txBody>
        </p:sp>
        <p:sp>
          <p:nvSpPr>
            <p:cNvPr id="21" name="Rechteck 20">
              <a:extLst>
                <a:ext uri="{FF2B5EF4-FFF2-40B4-BE49-F238E27FC236}">
                  <a16:creationId xmlns:a16="http://schemas.microsoft.com/office/drawing/2014/main" id="{514758E5-D60B-4F8E-8BBD-CFE79BDE7534}"/>
                </a:ext>
              </a:extLst>
            </p:cNvPr>
            <p:cNvSpPr/>
            <p:nvPr/>
          </p:nvSpPr>
          <p:spPr>
            <a:xfrm>
              <a:off x="7452895" y="1461101"/>
              <a:ext cx="1512168" cy="36004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MOF</a:t>
              </a:r>
            </a:p>
          </p:txBody>
        </p:sp>
        <p:sp>
          <p:nvSpPr>
            <p:cNvPr id="22" name="Rechteck 21">
              <a:extLst>
                <a:ext uri="{FF2B5EF4-FFF2-40B4-BE49-F238E27FC236}">
                  <a16:creationId xmlns:a16="http://schemas.microsoft.com/office/drawing/2014/main" id="{A4AEA33A-ACFD-4326-8C1B-31A322F515A4}"/>
                </a:ext>
              </a:extLst>
            </p:cNvPr>
            <p:cNvSpPr/>
            <p:nvPr/>
          </p:nvSpPr>
          <p:spPr>
            <a:xfrm>
              <a:off x="8904312" y="965544"/>
              <a:ext cx="1512168" cy="36004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Light</a:t>
              </a:r>
            </a:p>
          </p:txBody>
        </p:sp>
      </p:grpSp>
    </p:spTree>
    <p:extLst>
      <p:ext uri="{BB962C8B-B14F-4D97-AF65-F5344CB8AC3E}">
        <p14:creationId xmlns:p14="http://schemas.microsoft.com/office/powerpoint/2010/main" val="349576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p:cNvSpPr>
            <a:spLocks noGrp="1"/>
          </p:cNvSpPr>
          <p:nvPr>
            <p:ph type="body" sz="quarter" idx="1"/>
          </p:nvPr>
        </p:nvSpPr>
        <p:spPr/>
        <p:txBody>
          <a:bodyPr/>
          <a:lstStyle/>
          <a:p>
            <a:endParaRPr lang="en-GB" dirty="0"/>
          </a:p>
        </p:txBody>
      </p:sp>
      <p:sp>
        <p:nvSpPr>
          <p:cNvPr id="8" name="Titel 7"/>
          <p:cNvSpPr>
            <a:spLocks noGrp="1"/>
          </p:cNvSpPr>
          <p:nvPr>
            <p:ph type="title"/>
          </p:nvPr>
        </p:nvSpPr>
        <p:spPr/>
        <p:txBody>
          <a:bodyPr>
            <a:normAutofit fontScale="90000"/>
          </a:bodyPr>
          <a:lstStyle/>
          <a:p>
            <a:r>
              <a:rPr lang="en-GB" dirty="0"/>
              <a:t>Thank you for your Attention</a:t>
            </a:r>
          </a:p>
        </p:txBody>
      </p:sp>
      <p:sp>
        <p:nvSpPr>
          <p:cNvPr id="4" name="Slide Number Placeholder 3"/>
          <p:cNvSpPr>
            <a:spLocks noGrp="1"/>
          </p:cNvSpPr>
          <p:nvPr>
            <p:ph type="sldNum" sz="quarter" idx="2"/>
          </p:nvPr>
        </p:nvSpPr>
        <p:spPr>
          <a:xfrm>
            <a:off x="9448800" y="6356350"/>
            <a:ext cx="2743200" cy="365125"/>
          </a:xfrm>
        </p:spPr>
        <p:txBody>
          <a:bodyPr/>
          <a:lstStyle/>
          <a:p>
            <a:fld id="{7E775504-27B1-4913-BC35-12657CD72FEB}" type="slidenum">
              <a:rPr lang="en-GB" smtClean="0"/>
              <a:pPr/>
              <a:t>11</a:t>
            </a:fld>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r>
              <a:rPr lang="de-DE" dirty="0"/>
              <a:t>IYNT 2017 – Samuel Züllig</a:t>
            </a:r>
            <a:endParaRPr lang="en-GB" dirty="0"/>
          </a:p>
        </p:txBody>
      </p:sp>
      <p:sp>
        <p:nvSpPr>
          <p:cNvPr id="2" name="Date Placeholder 1"/>
          <p:cNvSpPr>
            <a:spLocks noGrp="1"/>
          </p:cNvSpPr>
          <p:nvPr>
            <p:ph type="dt" sz="half" idx="4294967295"/>
          </p:nvPr>
        </p:nvSpPr>
        <p:spPr>
          <a:xfrm>
            <a:off x="0" y="6356350"/>
            <a:ext cx="2743200" cy="365125"/>
          </a:xfrm>
          <a:prstGeom prst="rect">
            <a:avLst/>
          </a:prstGeom>
        </p:spPr>
        <p:txBody>
          <a:bodyPr/>
          <a:lstStyle/>
          <a:p>
            <a:fld id="{44E3F4FA-8260-4697-89E2-0C6965C81508}" type="datetime4">
              <a:rPr lang="en-GB" smtClean="0"/>
              <a:pPr/>
              <a:t>27 June 2017</a:t>
            </a:fld>
            <a:endParaRPr lang="en-GB" dirty="0"/>
          </a:p>
        </p:txBody>
      </p:sp>
    </p:spTree>
    <p:extLst>
      <p:ext uri="{BB962C8B-B14F-4D97-AF65-F5344CB8AC3E}">
        <p14:creationId xmlns:p14="http://schemas.microsoft.com/office/powerpoint/2010/main" val="5101646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1">
                    <a:lumMod val="50000"/>
                  </a:schemeClr>
                </a:solidFill>
              </a:rPr>
              <a:t>Bibliography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Picture of Condensation:</a:t>
            </a:r>
          </a:p>
          <a:p>
            <a:r>
              <a:rPr lang="de-DE" dirty="0"/>
              <a:t>http://kingofwallpapers.com/condensation.html</a:t>
            </a:r>
          </a:p>
          <a:p>
            <a:pPr marL="0" indent="0">
              <a:buNone/>
            </a:pPr>
            <a:r>
              <a:rPr lang="en-US" dirty="0"/>
              <a:t>Concept of Condensation:</a:t>
            </a:r>
          </a:p>
          <a:p>
            <a:r>
              <a:rPr lang="en-US" dirty="0"/>
              <a:t>https://en.wikipedia.org/wiki/Condensation</a:t>
            </a:r>
          </a:p>
          <a:p>
            <a:pPr marL="0" indent="0">
              <a:buNone/>
            </a:pPr>
            <a:r>
              <a:rPr lang="en-US" dirty="0"/>
              <a:t> Values for Temperature-Humidity Curve:</a:t>
            </a:r>
          </a:p>
          <a:p>
            <a:r>
              <a:rPr lang="de-CH" dirty="0"/>
              <a:t>http://www.tis-gdv.de/tis_e/misc/klima.</a:t>
            </a:r>
            <a:r>
              <a:rPr lang="de-DE" dirty="0" err="1"/>
              <a:t>html</a:t>
            </a:r>
            <a:endParaRPr lang="de-DE" dirty="0"/>
          </a:p>
          <a:p>
            <a:pPr marL="0" indent="0">
              <a:buNone/>
            </a:pPr>
            <a:r>
              <a:rPr lang="de-DE" dirty="0"/>
              <a:t>AWG </a:t>
            </a:r>
            <a:r>
              <a:rPr lang="de-DE" dirty="0" err="1"/>
              <a:t>Article</a:t>
            </a:r>
            <a:r>
              <a:rPr lang="de-DE" dirty="0"/>
              <a:t>:</a:t>
            </a:r>
          </a:p>
          <a:p>
            <a:r>
              <a:rPr lang="de-CH" dirty="0"/>
              <a:t>http://www.sciencemag.org/news/2017/04/new-solar-powered-device-can-pull-water-straight-desert-air[04/Jun/2017 13:36:03]</a:t>
            </a:r>
          </a:p>
          <a:p>
            <a:endParaRPr lang="de-DE" dirty="0"/>
          </a:p>
          <a:p>
            <a:endParaRPr lang="de-DE" dirty="0"/>
          </a:p>
          <a:p>
            <a:endParaRPr lang="en-US" dirty="0"/>
          </a:p>
        </p:txBody>
      </p:sp>
      <p:sp>
        <p:nvSpPr>
          <p:cNvPr id="4" name="Date Placeholder 3"/>
          <p:cNvSpPr>
            <a:spLocks noGrp="1"/>
          </p:cNvSpPr>
          <p:nvPr>
            <p:ph type="dt" sz="half" idx="10"/>
          </p:nvPr>
        </p:nvSpPr>
        <p:spPr/>
        <p:txBody>
          <a:bodyPr/>
          <a:lstStyle/>
          <a:p>
            <a:fld id="{CB22FE86-00C5-47CC-8717-DCC37AB071FF}" type="datetime4">
              <a:rPr lang="en-GB" smtClean="0"/>
              <a:pPr/>
              <a:t>27 June 2017</a:t>
            </a:fld>
            <a:endParaRPr lang="en-GB" dirty="0"/>
          </a:p>
        </p:txBody>
      </p:sp>
      <p:sp>
        <p:nvSpPr>
          <p:cNvPr id="5" name="Footer Placeholder 4"/>
          <p:cNvSpPr>
            <a:spLocks noGrp="1"/>
          </p:cNvSpPr>
          <p:nvPr>
            <p:ph type="ftr" sz="quarter" idx="11"/>
          </p:nvPr>
        </p:nvSpPr>
        <p:spPr/>
        <p:txBody>
          <a:bodyPr/>
          <a:lstStyle/>
          <a:p>
            <a:r>
              <a:rPr lang="de-DE" dirty="0"/>
              <a:t>IYNT 2017 – Samuel Züllig</a:t>
            </a:r>
            <a:endParaRPr lang="en-GB" dirty="0"/>
          </a:p>
        </p:txBody>
      </p:sp>
      <p:sp>
        <p:nvSpPr>
          <p:cNvPr id="6" name="Slide Number Placeholder 5"/>
          <p:cNvSpPr>
            <a:spLocks noGrp="1"/>
          </p:cNvSpPr>
          <p:nvPr>
            <p:ph type="sldNum" sz="quarter" idx="12"/>
          </p:nvPr>
        </p:nvSpPr>
        <p:spPr/>
        <p:txBody>
          <a:bodyPr/>
          <a:lstStyle/>
          <a:p>
            <a:fld id="{7E775504-27B1-4913-BC35-12657CD72FEB}" type="slidenum">
              <a:rPr lang="en-GB" sz="2400" smtClean="0"/>
              <a:pPr/>
              <a:t>12</a:t>
            </a:fld>
            <a:endParaRPr lang="en-GB" dirty="0"/>
          </a:p>
        </p:txBody>
      </p:sp>
    </p:spTree>
    <p:extLst>
      <p:ext uri="{BB962C8B-B14F-4D97-AF65-F5344CB8AC3E}">
        <p14:creationId xmlns:p14="http://schemas.microsoft.com/office/powerpoint/2010/main" val="316163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775504-27B1-4913-BC35-12657CD72FEB}" type="slidenum">
              <a:rPr lang="en-GB" sz="2400" smtClean="0"/>
              <a:pPr/>
              <a:t>2</a:t>
            </a:fld>
            <a:endParaRPr lang="en-GB" sz="2400" dirty="0"/>
          </a:p>
        </p:txBody>
      </p:sp>
      <p:sp>
        <p:nvSpPr>
          <p:cNvPr id="2" name="Title 1"/>
          <p:cNvSpPr>
            <a:spLocks noGrp="1"/>
          </p:cNvSpPr>
          <p:nvPr>
            <p:ph type="title"/>
          </p:nvPr>
        </p:nvSpPr>
        <p:spPr/>
        <p:txBody>
          <a:bodyPr/>
          <a:lstStyle/>
          <a:p>
            <a:r>
              <a:rPr lang="de-CH" dirty="0"/>
              <a:t>The Task</a:t>
            </a:r>
            <a:endParaRPr lang="en-US" dirty="0"/>
          </a:p>
        </p:txBody>
      </p:sp>
      <p:sp>
        <p:nvSpPr>
          <p:cNvPr id="3" name="Content Placeholder 2"/>
          <p:cNvSpPr>
            <a:spLocks noGrp="1"/>
          </p:cNvSpPr>
          <p:nvPr>
            <p:ph idx="1"/>
          </p:nvPr>
        </p:nvSpPr>
        <p:spPr/>
        <p:txBody>
          <a:bodyPr>
            <a:normAutofit lnSpcReduction="10000"/>
          </a:bodyPr>
          <a:lstStyle/>
          <a:p>
            <a:r>
              <a:rPr lang="en-US" sz="3200" dirty="0"/>
              <a:t>Water from the Air:</a:t>
            </a:r>
            <a:br>
              <a:rPr lang="en-US" dirty="0"/>
            </a:br>
            <a:r>
              <a:rPr lang="en-US" i="1" dirty="0"/>
              <a:t>“Design and construct a device allowing collection of water by </a:t>
            </a:r>
            <a:r>
              <a:rPr lang="en-US" b="1" i="1" dirty="0"/>
              <a:t>condensing moisture from air</a:t>
            </a:r>
            <a:r>
              <a:rPr lang="en-US" i="1" dirty="0"/>
              <a:t>. Determine if the water obtained with your device is </a:t>
            </a:r>
            <a:r>
              <a:rPr lang="en-US" b="1" i="1" dirty="0"/>
              <a:t>suitable for drinking</a:t>
            </a:r>
            <a:r>
              <a:rPr lang="en-US" i="1" dirty="0"/>
              <a:t>. What </a:t>
            </a:r>
            <a:r>
              <a:rPr lang="en-US" b="1" i="1" dirty="0"/>
              <a:t>amount of water </a:t>
            </a:r>
            <a:r>
              <a:rPr lang="en-US" i="1" dirty="0"/>
              <a:t>is possible to collect during </a:t>
            </a:r>
            <a:r>
              <a:rPr lang="en-US" b="1" i="1" dirty="0"/>
              <a:t>one Science Fight</a:t>
            </a:r>
            <a:r>
              <a:rPr lang="en-US" i="1" dirty="0"/>
              <a:t>?”</a:t>
            </a:r>
          </a:p>
          <a:p>
            <a:endParaRPr lang="de-CH" dirty="0"/>
          </a:p>
          <a:p>
            <a:r>
              <a:rPr lang="de-CH" dirty="0"/>
              <a:t>M</a:t>
            </a:r>
            <a:r>
              <a:rPr lang="en-US" dirty="0"/>
              <a:t>y Interpretation</a:t>
            </a:r>
          </a:p>
          <a:p>
            <a:pPr lvl="1"/>
            <a:r>
              <a:rPr lang="de-CH" dirty="0"/>
              <a:t>I need to build a device that dehumidifies air, find out if the water obtained is drinkable and find out, how much water I can collect in 30 minutes</a:t>
            </a:r>
          </a:p>
          <a:p>
            <a:endParaRPr lang="en-US" dirty="0"/>
          </a:p>
        </p:txBody>
      </p:sp>
      <p:sp>
        <p:nvSpPr>
          <p:cNvPr id="4" name="Date Placeholder 3"/>
          <p:cNvSpPr>
            <a:spLocks noGrp="1"/>
          </p:cNvSpPr>
          <p:nvPr>
            <p:ph type="dt" sz="half" idx="10"/>
          </p:nvPr>
        </p:nvSpPr>
        <p:spPr/>
        <p:txBody>
          <a:bodyPr/>
          <a:lstStyle/>
          <a:p>
            <a:fld id="{CB22FE86-00C5-47CC-8717-DCC37AB071FF}" type="datetime4">
              <a:rPr lang="en-GB" smtClean="0"/>
              <a:pPr/>
              <a:t>27 June 2017</a:t>
            </a:fld>
            <a:endParaRPr lang="en-GB" dirty="0"/>
          </a:p>
        </p:txBody>
      </p:sp>
      <p:sp>
        <p:nvSpPr>
          <p:cNvPr id="5" name="Footer Placeholder 4"/>
          <p:cNvSpPr>
            <a:spLocks noGrp="1"/>
          </p:cNvSpPr>
          <p:nvPr>
            <p:ph type="ftr" sz="quarter" idx="11"/>
          </p:nvPr>
        </p:nvSpPr>
        <p:spPr/>
        <p:txBody>
          <a:bodyPr/>
          <a:lstStyle/>
          <a:p>
            <a:r>
              <a:rPr lang="de-DE" dirty="0"/>
              <a:t>IYNT 2017 – Samuel Züllig</a:t>
            </a:r>
            <a:endParaRPr lang="en-GB" dirty="0"/>
          </a:p>
        </p:txBody>
      </p:sp>
    </p:spTree>
    <p:extLst>
      <p:ext uri="{BB962C8B-B14F-4D97-AF65-F5344CB8AC3E}">
        <p14:creationId xmlns:p14="http://schemas.microsoft.com/office/powerpoint/2010/main" val="386218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Phenomenon of Condensation</a:t>
            </a:r>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dirty="0"/>
              <a:t>IYNT 2017 – Samuel Züllig</a:t>
            </a:r>
            <a:endParaRPr lang="en-GB" dirty="0"/>
          </a:p>
        </p:txBody>
      </p:sp>
      <p:sp>
        <p:nvSpPr>
          <p:cNvPr id="9" name="Rectangle 8"/>
          <p:cNvSpPr/>
          <p:nvPr/>
        </p:nvSpPr>
        <p:spPr>
          <a:xfrm>
            <a:off x="8112224" y="1690687"/>
            <a:ext cx="3672408" cy="4523635"/>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marL="285750" indent="-285750">
              <a:buFont typeface="Arial" panose="020B0604020202020204" pitchFamily="34" charset="0"/>
              <a:buChar char="•"/>
            </a:pPr>
            <a:r>
              <a:rPr lang="en-US" sz="2400" dirty="0"/>
              <a:t>Condensation is the change of the physical state of matter from gas into liquid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de-CH" sz="2400" dirty="0"/>
          </a:p>
          <a:p>
            <a:pPr marL="285750" indent="-285750">
              <a:buFont typeface="Arial" panose="020B0604020202020204" pitchFamily="34" charset="0"/>
              <a:buChar char="•"/>
            </a:pPr>
            <a:r>
              <a:rPr lang="de-CH" sz="2400" dirty="0"/>
              <a:t>Condensation occurs when the vapor is sufficiently cooled</a:t>
            </a:r>
          </a:p>
          <a:p>
            <a:pPr marL="285750" indent="-285750">
              <a:buFont typeface="Arial" panose="020B0604020202020204" pitchFamily="34" charset="0"/>
              <a:buChar char="•"/>
            </a:pPr>
            <a:endParaRPr lang="de-CH" sz="2800" dirty="0"/>
          </a:p>
          <a:p>
            <a:pPr marL="285750" indent="-285750">
              <a:buFont typeface="Arial" panose="020B0604020202020204" pitchFamily="34" charset="0"/>
              <a:buChar char="•"/>
            </a:pPr>
            <a:endParaRPr lang="de-CH" sz="2800" dirty="0"/>
          </a:p>
          <a:p>
            <a:pPr marL="285750" indent="-285750">
              <a:buFont typeface="Arial" panose="020B0604020202020204" pitchFamily="34" charset="0"/>
              <a:buChar char="•"/>
            </a:pPr>
            <a:endParaRPr lang="en-US" sz="2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48101"/>
            <a:ext cx="6841976" cy="4466221"/>
          </a:xfrm>
          <a:prstGeom prst="rect">
            <a:avLst/>
          </a:prstGeom>
        </p:spPr>
      </p:pic>
      <p:sp>
        <p:nvSpPr>
          <p:cNvPr id="13" name="Slide Number Placeholder 4">
            <a:extLst>
              <a:ext uri="{FF2B5EF4-FFF2-40B4-BE49-F238E27FC236}">
                <a16:creationId xmlns:a16="http://schemas.microsoft.com/office/drawing/2014/main" id="{04D5F754-CC1F-4AAF-A771-2837EB0ED6D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775504-27B1-4913-BC35-12657CD72FEB}" type="slidenum">
              <a:rPr lang="en-GB" sz="2400" smtClean="0"/>
              <a:pPr/>
              <a:t>3</a:t>
            </a:fld>
            <a:endParaRPr lang="en-GB" sz="2400" dirty="0"/>
          </a:p>
        </p:txBody>
      </p:sp>
      <p:sp>
        <p:nvSpPr>
          <p:cNvPr id="14" name="Date Placeholder 3">
            <a:extLst>
              <a:ext uri="{FF2B5EF4-FFF2-40B4-BE49-F238E27FC236}">
                <a16:creationId xmlns:a16="http://schemas.microsoft.com/office/drawing/2014/main" id="{93641D2E-02DA-4907-A038-EF60FB1C41FD}"/>
              </a:ext>
            </a:extLst>
          </p:cNvPr>
          <p:cNvSpPr txBox="1">
            <a:spLocks/>
          </p:cNvSpPr>
          <p:nvPr/>
        </p:nvSpPr>
        <p:spPr>
          <a:xfrm>
            <a:off x="838200" y="6311900"/>
            <a:ext cx="27432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CB22FE86-00C5-47CC-8717-DCC37AB071FF}" type="datetime4">
              <a:rPr lang="en-GB" smtClean="0"/>
              <a:pPr/>
              <a:t>27 June 2017</a:t>
            </a:fld>
            <a:endParaRPr lang="en-GB" dirty="0"/>
          </a:p>
        </p:txBody>
      </p:sp>
      <p:sp>
        <p:nvSpPr>
          <p:cNvPr id="15" name="Footer Placeholder 4">
            <a:extLst>
              <a:ext uri="{FF2B5EF4-FFF2-40B4-BE49-F238E27FC236}">
                <a16:creationId xmlns:a16="http://schemas.microsoft.com/office/drawing/2014/main" id="{48B98E1D-1E40-4FCC-9E6A-93F0D30FD9C8}"/>
              </a:ext>
            </a:extLst>
          </p:cNvPr>
          <p:cNvSpPr txBox="1">
            <a:spLocks/>
          </p:cNvSpPr>
          <p:nvPr/>
        </p:nvSpPr>
        <p:spPr>
          <a:xfrm>
            <a:off x="4038600" y="6311900"/>
            <a:ext cx="41148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IYNT 2017 – Samuel Züllig</a:t>
            </a:r>
            <a:endParaRPr lang="en-GB" dirty="0"/>
          </a:p>
        </p:txBody>
      </p:sp>
    </p:spTree>
    <p:extLst>
      <p:ext uri="{BB962C8B-B14F-4D97-AF65-F5344CB8AC3E}">
        <p14:creationId xmlns:p14="http://schemas.microsoft.com/office/powerpoint/2010/main" val="17355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1690688"/>
            <a:ext cx="6904431" cy="4506990"/>
          </a:xfrm>
          <a:prstGeom prst="rect">
            <a:avLst/>
          </a:prstGeom>
        </p:spPr>
      </p:pic>
      <p:sp>
        <p:nvSpPr>
          <p:cNvPr id="2" name="Title 1"/>
          <p:cNvSpPr>
            <a:spLocks noGrp="1"/>
          </p:cNvSpPr>
          <p:nvPr>
            <p:ph type="title"/>
          </p:nvPr>
        </p:nvSpPr>
        <p:spPr/>
        <p:txBody>
          <a:bodyPr/>
          <a:lstStyle/>
          <a:p>
            <a:r>
              <a:rPr lang="en-US" dirty="0"/>
              <a:t>Theory behind the Device</a:t>
            </a:r>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dirty="0"/>
              <a:t>IYNT 2017 – Samuel Züllig</a:t>
            </a:r>
            <a:endParaRPr lang="en-GB" dirty="0"/>
          </a:p>
        </p:txBody>
      </p:sp>
      <p:sp>
        <p:nvSpPr>
          <p:cNvPr id="5" name="Slide Number Placeholder 4"/>
          <p:cNvSpPr>
            <a:spLocks noGrp="1"/>
          </p:cNvSpPr>
          <p:nvPr>
            <p:ph type="sldNum" sz="quarter" idx="12"/>
          </p:nvPr>
        </p:nvSpPr>
        <p:spPr>
          <a:xfrm>
            <a:off x="11261405" y="6316633"/>
            <a:ext cx="92395" cy="400110"/>
          </a:xfrm>
        </p:spPr>
        <p:txBody>
          <a:bodyPr/>
          <a:lstStyle/>
          <a:p>
            <a:endParaRPr lang="en-GB" dirty="0"/>
          </a:p>
        </p:txBody>
      </p:sp>
      <p:sp>
        <p:nvSpPr>
          <p:cNvPr id="8" name="Rectangle 7"/>
          <p:cNvSpPr/>
          <p:nvPr/>
        </p:nvSpPr>
        <p:spPr>
          <a:xfrm>
            <a:off x="2261456" y="2103785"/>
            <a:ext cx="540060" cy="1901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400" dirty="0">
                <a:solidFill>
                  <a:schemeClr val="bg1"/>
                </a:solidFill>
              </a:rPr>
              <a:t>Grams of Water/m3 Air</a:t>
            </a:r>
          </a:p>
        </p:txBody>
      </p:sp>
      <p:cxnSp>
        <p:nvCxnSpPr>
          <p:cNvPr id="9" name="Straight Arrow Connector 8"/>
          <p:cNvCxnSpPr>
            <a:cxnSpLocks/>
          </p:cNvCxnSpPr>
          <p:nvPr/>
        </p:nvCxnSpPr>
        <p:spPr>
          <a:xfrm flipV="1">
            <a:off x="2782416" y="2451489"/>
            <a:ext cx="7640" cy="1205871"/>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rot="5400000">
            <a:off x="6602306" y="4800618"/>
            <a:ext cx="540060" cy="1901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400" dirty="0">
                <a:solidFill>
                  <a:schemeClr val="bg1"/>
                </a:solidFill>
              </a:rPr>
              <a:t>Air temperature in °C</a:t>
            </a:r>
          </a:p>
        </p:txBody>
      </p:sp>
      <p:cxnSp>
        <p:nvCxnSpPr>
          <p:cNvPr id="11" name="Straight Arrow Connector 10"/>
          <p:cNvCxnSpPr>
            <a:cxnSpLocks/>
          </p:cNvCxnSpPr>
          <p:nvPr/>
        </p:nvCxnSpPr>
        <p:spPr>
          <a:xfrm rot="5400000" flipV="1">
            <a:off x="6868516" y="5314160"/>
            <a:ext cx="7640" cy="1205871"/>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p:cNvSpPr/>
          <p:nvPr/>
        </p:nvSpPr>
        <p:spPr>
          <a:xfrm>
            <a:off x="4726632" y="2214174"/>
            <a:ext cx="1195064" cy="720080"/>
          </a:xfrm>
          <a:prstGeom prst="wedgeRoundRectCallout">
            <a:avLst>
              <a:gd name="adj1" fmla="val 102276"/>
              <a:gd name="adj2" fmla="val 3604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CH" sz="1600" dirty="0"/>
              <a:t>100% Humidity</a:t>
            </a:r>
            <a:endParaRPr lang="en-US" sz="1600" dirty="0"/>
          </a:p>
        </p:txBody>
      </p:sp>
      <p:sp>
        <p:nvSpPr>
          <p:cNvPr id="13" name="Speech Bubble: Rectangle with Corners Rounded 12"/>
          <p:cNvSpPr/>
          <p:nvPr/>
        </p:nvSpPr>
        <p:spPr>
          <a:xfrm>
            <a:off x="6524722" y="3600764"/>
            <a:ext cx="1195064" cy="720080"/>
          </a:xfrm>
          <a:prstGeom prst="wedgeRoundRectCallout">
            <a:avLst>
              <a:gd name="adj1" fmla="val -79447"/>
              <a:gd name="adj2" fmla="val 16699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CH" sz="1600" dirty="0"/>
              <a:t>30% Humidity</a:t>
            </a:r>
            <a:endParaRPr lang="en-US" sz="1600" dirty="0"/>
          </a:p>
        </p:txBody>
      </p:sp>
      <p:sp>
        <p:nvSpPr>
          <p:cNvPr id="14" name="Speech Bubble: Rectangle with Corners Rounded 13"/>
          <p:cNvSpPr/>
          <p:nvPr/>
        </p:nvSpPr>
        <p:spPr>
          <a:xfrm>
            <a:off x="1066392" y="4228126"/>
            <a:ext cx="1195064" cy="720080"/>
          </a:xfrm>
          <a:prstGeom prst="wedgeRoundRectCallout">
            <a:avLst>
              <a:gd name="adj1" fmla="val 240161"/>
              <a:gd name="adj2" fmla="val 15112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CH" sz="1600" dirty="0"/>
              <a:t>Device Condition</a:t>
            </a:r>
            <a:endParaRPr lang="en-US" sz="1600" dirty="0"/>
          </a:p>
        </p:txBody>
      </p:sp>
      <p:sp>
        <p:nvSpPr>
          <p:cNvPr id="15" name="Rectangle 14"/>
          <p:cNvSpPr/>
          <p:nvPr/>
        </p:nvSpPr>
        <p:spPr>
          <a:xfrm>
            <a:off x="8112224" y="1690688"/>
            <a:ext cx="3672408" cy="450699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sz="2400" dirty="0"/>
              <a:t>Explanation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Air can hold more vapor at higher temperatures</a:t>
            </a:r>
          </a:p>
          <a:p>
            <a:pPr marL="285750" indent="-285750">
              <a:buFont typeface="Arial" panose="020B0604020202020204" pitchFamily="34" charset="0"/>
              <a:buChar char="•"/>
            </a:pPr>
            <a:endParaRPr lang="de-CH" sz="2000" dirty="0"/>
          </a:p>
          <a:p>
            <a:pPr marL="285750" indent="-285750">
              <a:buFont typeface="Arial" panose="020B0604020202020204" pitchFamily="34" charset="0"/>
              <a:buChar char="•"/>
            </a:pPr>
            <a:r>
              <a:rPr lang="de-CH" sz="2000" dirty="0"/>
              <a:t>The </a:t>
            </a:r>
            <a:r>
              <a:rPr lang="de-CH" sz="2000" dirty="0" err="1"/>
              <a:t>more</a:t>
            </a:r>
            <a:r>
              <a:rPr lang="de-CH" sz="2000" dirty="0"/>
              <a:t> </a:t>
            </a:r>
            <a:r>
              <a:rPr lang="de-CH" sz="2000" dirty="0" err="1"/>
              <a:t>the</a:t>
            </a:r>
            <a:r>
              <a:rPr lang="de-CH" sz="2000" dirty="0"/>
              <a:t> </a:t>
            </a:r>
            <a:r>
              <a:rPr lang="de-CH" sz="2000" dirty="0" err="1"/>
              <a:t>humidity</a:t>
            </a:r>
            <a:r>
              <a:rPr lang="de-CH" sz="2000" dirty="0"/>
              <a:t>, </a:t>
            </a:r>
            <a:r>
              <a:rPr lang="de-CH" sz="2000" dirty="0" err="1"/>
              <a:t>the</a:t>
            </a:r>
            <a:r>
              <a:rPr lang="de-CH" sz="2000" dirty="0"/>
              <a:t> </a:t>
            </a:r>
            <a:r>
              <a:rPr lang="de-CH" sz="2000" dirty="0" err="1"/>
              <a:t>more</a:t>
            </a:r>
            <a:r>
              <a:rPr lang="de-CH" sz="2000" dirty="0"/>
              <a:t> </a:t>
            </a:r>
            <a:r>
              <a:rPr lang="de-CH" sz="2000" dirty="0" err="1"/>
              <a:t>water</a:t>
            </a:r>
            <a:r>
              <a:rPr lang="de-CH" sz="2000" dirty="0"/>
              <a:t> </a:t>
            </a:r>
            <a:r>
              <a:rPr lang="de-CH" sz="2000" dirty="0" err="1"/>
              <a:t>you</a:t>
            </a:r>
            <a:r>
              <a:rPr lang="de-CH" sz="2000" dirty="0"/>
              <a:t> </a:t>
            </a:r>
            <a:r>
              <a:rPr lang="de-CH" sz="2000" dirty="0" err="1"/>
              <a:t>can</a:t>
            </a:r>
            <a:r>
              <a:rPr lang="de-CH" sz="2000" dirty="0"/>
              <a:t> </a:t>
            </a:r>
            <a:r>
              <a:rPr lang="de-CH" sz="2000" dirty="0" err="1"/>
              <a:t>gather</a:t>
            </a:r>
            <a:r>
              <a:rPr lang="de-CH" sz="2000" dirty="0"/>
              <a:t> </a:t>
            </a:r>
            <a:r>
              <a:rPr lang="de-CH" sz="2000" dirty="0" err="1"/>
              <a:t>of</a:t>
            </a:r>
            <a:r>
              <a:rPr lang="de-CH" sz="2000" dirty="0"/>
              <a:t> </a:t>
            </a:r>
            <a:r>
              <a:rPr lang="de-CH" sz="2000" dirty="0" err="1"/>
              <a:t>the</a:t>
            </a:r>
            <a:r>
              <a:rPr lang="de-CH" sz="2000" dirty="0"/>
              <a:t> </a:t>
            </a:r>
            <a:r>
              <a:rPr lang="de-CH" sz="2000" dirty="0" err="1"/>
              <a:t>air</a:t>
            </a:r>
            <a:r>
              <a:rPr lang="de-CH" sz="2000" dirty="0"/>
              <a:t>.</a:t>
            </a:r>
          </a:p>
          <a:p>
            <a:pPr marL="285750" indent="-285750">
              <a:buFont typeface="Arial" panose="020B0604020202020204" pitchFamily="34" charset="0"/>
              <a:buChar char="•"/>
            </a:pPr>
            <a:r>
              <a:rPr lang="de-CH" sz="2000" dirty="0"/>
              <a:t>By reducing the air temperature, one can «force» the air to «give away» its vapor as condensed water</a:t>
            </a:r>
          </a:p>
          <a:p>
            <a:endParaRPr lang="de-CH" dirty="0"/>
          </a:p>
        </p:txBody>
      </p:sp>
      <p:cxnSp>
        <p:nvCxnSpPr>
          <p:cNvPr id="17" name="Straight Arrow Connector 16"/>
          <p:cNvCxnSpPr>
            <a:cxnSpLocks/>
          </p:cNvCxnSpPr>
          <p:nvPr/>
        </p:nvCxnSpPr>
        <p:spPr>
          <a:xfrm flipH="1">
            <a:off x="4295800" y="4653136"/>
            <a:ext cx="936104" cy="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cxnSpLocks/>
          </p:cNvCxnSpPr>
          <p:nvPr/>
        </p:nvCxnSpPr>
        <p:spPr>
          <a:xfrm flipH="1">
            <a:off x="4295800" y="5157192"/>
            <a:ext cx="430832" cy="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4655840" y="4672186"/>
            <a:ext cx="0" cy="432048"/>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Slide Number Placeholder 4">
            <a:extLst>
              <a:ext uri="{FF2B5EF4-FFF2-40B4-BE49-F238E27FC236}">
                <a16:creationId xmlns:a16="http://schemas.microsoft.com/office/drawing/2014/main" id="{03218FF2-539B-45E4-93FF-C83745B4D7B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775504-27B1-4913-BC35-12657CD72FEB}" type="slidenum">
              <a:rPr lang="en-GB" sz="2400" smtClean="0"/>
              <a:pPr/>
              <a:t>4</a:t>
            </a:fld>
            <a:endParaRPr lang="en-GB" sz="2400" dirty="0"/>
          </a:p>
        </p:txBody>
      </p:sp>
      <p:sp>
        <p:nvSpPr>
          <p:cNvPr id="20" name="Date Placeholder 3">
            <a:extLst>
              <a:ext uri="{FF2B5EF4-FFF2-40B4-BE49-F238E27FC236}">
                <a16:creationId xmlns:a16="http://schemas.microsoft.com/office/drawing/2014/main" id="{77FA4DDE-BC4E-4BC3-ACC3-F2040AFBA21D}"/>
              </a:ext>
            </a:extLst>
          </p:cNvPr>
          <p:cNvSpPr txBox="1">
            <a:spLocks/>
          </p:cNvSpPr>
          <p:nvPr/>
        </p:nvSpPr>
        <p:spPr>
          <a:xfrm>
            <a:off x="838200" y="6311900"/>
            <a:ext cx="27432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CB22FE86-00C5-47CC-8717-DCC37AB071FF}" type="datetime4">
              <a:rPr lang="en-GB" smtClean="0"/>
              <a:pPr/>
              <a:t>27 June 2017</a:t>
            </a:fld>
            <a:endParaRPr lang="en-GB" dirty="0"/>
          </a:p>
        </p:txBody>
      </p:sp>
      <p:sp>
        <p:nvSpPr>
          <p:cNvPr id="21" name="Footer Placeholder 4">
            <a:extLst>
              <a:ext uri="{FF2B5EF4-FFF2-40B4-BE49-F238E27FC236}">
                <a16:creationId xmlns:a16="http://schemas.microsoft.com/office/drawing/2014/main" id="{F10D71C6-F7DD-46A0-B5A5-D405C10CF162}"/>
              </a:ext>
            </a:extLst>
          </p:cNvPr>
          <p:cNvSpPr txBox="1">
            <a:spLocks/>
          </p:cNvSpPr>
          <p:nvPr/>
        </p:nvSpPr>
        <p:spPr>
          <a:xfrm>
            <a:off x="4038600" y="6311900"/>
            <a:ext cx="41148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IYNT 2017 – Samuel Züllig</a:t>
            </a:r>
            <a:endParaRPr lang="en-GB" dirty="0"/>
          </a:p>
        </p:txBody>
      </p:sp>
    </p:spTree>
    <p:extLst>
      <p:ext uri="{BB962C8B-B14F-4D97-AF65-F5344CB8AC3E}">
        <p14:creationId xmlns:p14="http://schemas.microsoft.com/office/powerpoint/2010/main" val="374074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Setup</a:t>
            </a:r>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dirty="0"/>
              <a:t>IYNT 2017 – Samuel Züllig</a:t>
            </a:r>
            <a:endParaRPr lang="en-GB" dirty="0"/>
          </a:p>
        </p:txBody>
      </p:sp>
      <p:sp>
        <p:nvSpPr>
          <p:cNvPr id="5" name="Slide Number Placeholder 4"/>
          <p:cNvSpPr>
            <a:spLocks noGrp="1"/>
          </p:cNvSpPr>
          <p:nvPr>
            <p:ph type="sldNum" sz="quarter" idx="12"/>
          </p:nvPr>
        </p:nvSpPr>
        <p:spPr/>
        <p:txBody>
          <a:bodyPr/>
          <a:lstStyle/>
          <a:p>
            <a:fld id="{7E775504-27B1-4913-BC35-12657CD72FEB}" type="slidenum">
              <a:rPr lang="en-GB" smtClean="0"/>
              <a:pPr/>
              <a:t>5</a:t>
            </a:fld>
            <a:endParaRPr lang="en-GB" dirty="0"/>
          </a:p>
        </p:txBody>
      </p:sp>
      <p:pic>
        <p:nvPicPr>
          <p:cNvPr id="15" name="Picture 3" descr="F:\DSCN2149.JPG"/>
          <p:cNvPicPr>
            <a:picLocks noChangeAspect="1" noChangeArrowheads="1"/>
          </p:cNvPicPr>
          <p:nvPr/>
        </p:nvPicPr>
        <p:blipFill>
          <a:blip r:embed="rId2" cstate="print"/>
          <a:srcRect/>
          <a:stretch>
            <a:fillRect/>
          </a:stretch>
        </p:blipFill>
        <p:spPr bwMode="auto">
          <a:xfrm>
            <a:off x="3070902" y="1756592"/>
            <a:ext cx="6050196" cy="4489404"/>
          </a:xfrm>
          <a:prstGeom prst="rect">
            <a:avLst/>
          </a:prstGeom>
          <a:noFill/>
        </p:spPr>
      </p:pic>
      <p:sp>
        <p:nvSpPr>
          <p:cNvPr id="16" name="Callout: Line with Border and Accent Bar 15"/>
          <p:cNvSpPr/>
          <p:nvPr/>
        </p:nvSpPr>
        <p:spPr>
          <a:xfrm>
            <a:off x="9696400" y="1690688"/>
            <a:ext cx="2160240" cy="874216"/>
          </a:xfrm>
          <a:prstGeom prst="accentBorderCallout1">
            <a:avLst>
              <a:gd name="adj1" fmla="val 22019"/>
              <a:gd name="adj2" fmla="val -2160"/>
              <a:gd name="adj3" fmla="val 53122"/>
              <a:gd name="adj4" fmla="val -158400"/>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Handles to take metal </a:t>
            </a:r>
            <a:r>
              <a:rPr lang="en-US" dirty="0"/>
              <a:t>piece</a:t>
            </a:r>
            <a:r>
              <a:rPr lang="de-CH" dirty="0"/>
              <a:t> off</a:t>
            </a:r>
            <a:endParaRPr lang="en-US" dirty="0"/>
          </a:p>
        </p:txBody>
      </p:sp>
      <p:sp>
        <p:nvSpPr>
          <p:cNvPr id="17" name="Callout: Line with Border and Accent Bar 16"/>
          <p:cNvSpPr/>
          <p:nvPr/>
        </p:nvSpPr>
        <p:spPr>
          <a:xfrm>
            <a:off x="9696400" y="3349402"/>
            <a:ext cx="2160240" cy="874216"/>
          </a:xfrm>
          <a:prstGeom prst="accentBorderCallout1">
            <a:avLst>
              <a:gd name="adj1" fmla="val 19840"/>
              <a:gd name="adj2" fmla="val -2160"/>
              <a:gd name="adj3" fmla="val 64018"/>
              <a:gd name="adj4" fmla="val -148258"/>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Metal plate painted black to improve </a:t>
            </a:r>
            <a:r>
              <a:rPr lang="en-US" dirty="0"/>
              <a:t>heat exchange</a:t>
            </a:r>
            <a:endParaRPr lang="en-US" baseline="-25000" dirty="0"/>
          </a:p>
        </p:txBody>
      </p:sp>
      <p:sp>
        <p:nvSpPr>
          <p:cNvPr id="18" name="Callout: Line with Border and Accent Bar 17"/>
          <p:cNvSpPr/>
          <p:nvPr/>
        </p:nvSpPr>
        <p:spPr>
          <a:xfrm>
            <a:off x="352872" y="3349402"/>
            <a:ext cx="2160240" cy="874216"/>
          </a:xfrm>
          <a:prstGeom prst="accentBorderCallout1">
            <a:avLst>
              <a:gd name="adj1" fmla="val 48169"/>
              <a:gd name="adj2" fmla="val 102339"/>
              <a:gd name="adj3" fmla="val 259048"/>
              <a:gd name="adj4" fmla="val 186402"/>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Styropore box containing Liquid N</a:t>
            </a:r>
            <a:r>
              <a:rPr lang="de-CH" baseline="-25000" dirty="0"/>
              <a:t>2</a:t>
            </a:r>
            <a:endParaRPr lang="en-US" baseline="-25000" dirty="0"/>
          </a:p>
        </p:txBody>
      </p:sp>
      <p:sp>
        <p:nvSpPr>
          <p:cNvPr id="19" name="Callout: Line with Border and Accent Bar 18"/>
          <p:cNvSpPr/>
          <p:nvPr/>
        </p:nvSpPr>
        <p:spPr>
          <a:xfrm>
            <a:off x="352872" y="1690688"/>
            <a:ext cx="2160240" cy="874216"/>
          </a:xfrm>
          <a:prstGeom prst="accentBorderCallout1">
            <a:avLst>
              <a:gd name="adj1" fmla="val 39451"/>
              <a:gd name="adj2" fmla="val 102339"/>
              <a:gd name="adj3" fmla="val 181690"/>
              <a:gd name="adj4" fmla="val 146719"/>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90° Metal bar</a:t>
            </a:r>
          </a:p>
        </p:txBody>
      </p:sp>
    </p:spTree>
    <p:extLst>
      <p:ext uri="{BB962C8B-B14F-4D97-AF65-F5344CB8AC3E}">
        <p14:creationId xmlns:p14="http://schemas.microsoft.com/office/powerpoint/2010/main" val="134441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Improved Setup</a:t>
            </a:r>
            <a:endParaRPr lang="en-US" dirty="0"/>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dirty="0"/>
              <a:t>IYNT 2017 – Samuel Züllig</a:t>
            </a:r>
            <a:endParaRPr lang="en-GB" dirty="0"/>
          </a:p>
        </p:txBody>
      </p:sp>
      <p:pic>
        <p:nvPicPr>
          <p:cNvPr id="6" name="Picture 2" descr="F:\DSC_0026.JPG"/>
          <p:cNvPicPr>
            <a:picLocks noChangeAspect="1" noChangeArrowheads="1"/>
          </p:cNvPicPr>
          <p:nvPr/>
        </p:nvPicPr>
        <p:blipFill>
          <a:blip r:embed="rId2" cstate="print"/>
          <a:srcRect/>
          <a:stretch>
            <a:fillRect/>
          </a:stretch>
        </p:blipFill>
        <p:spPr bwMode="auto">
          <a:xfrm>
            <a:off x="3522493" y="1753892"/>
            <a:ext cx="5147014" cy="4492104"/>
          </a:xfrm>
          <a:prstGeom prst="rect">
            <a:avLst/>
          </a:prstGeom>
          <a:noFill/>
        </p:spPr>
      </p:pic>
      <p:sp>
        <p:nvSpPr>
          <p:cNvPr id="7" name="Callout: Line with Border and Accent Bar 6"/>
          <p:cNvSpPr/>
          <p:nvPr/>
        </p:nvSpPr>
        <p:spPr>
          <a:xfrm>
            <a:off x="9696400" y="1690688"/>
            <a:ext cx="2160240" cy="874216"/>
          </a:xfrm>
          <a:prstGeom prst="accentBorderCallout1">
            <a:avLst>
              <a:gd name="adj1" fmla="val 22019"/>
              <a:gd name="adj2" fmla="val -2160"/>
              <a:gd name="adj3" fmla="val 96704"/>
              <a:gd name="adj4" fmla="val -172510"/>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Handles to take metal </a:t>
            </a:r>
            <a:r>
              <a:rPr lang="de-CH" dirty="0" err="1"/>
              <a:t>piece</a:t>
            </a:r>
            <a:r>
              <a:rPr lang="de-CH" dirty="0"/>
              <a:t> off</a:t>
            </a:r>
            <a:endParaRPr lang="en-US" dirty="0"/>
          </a:p>
        </p:txBody>
      </p:sp>
      <p:sp>
        <p:nvSpPr>
          <p:cNvPr id="8" name="Callout: Line with Border and Accent Bar 7"/>
          <p:cNvSpPr/>
          <p:nvPr/>
        </p:nvSpPr>
        <p:spPr>
          <a:xfrm>
            <a:off x="9696400" y="3349402"/>
            <a:ext cx="2160240" cy="874216"/>
          </a:xfrm>
          <a:prstGeom prst="accentBorderCallout1">
            <a:avLst>
              <a:gd name="adj1" fmla="val 19840"/>
              <a:gd name="adj2" fmla="val -2160"/>
              <a:gd name="adj3" fmla="val 57481"/>
              <a:gd name="adj4" fmla="val -148258"/>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Metal plate painted black to improve </a:t>
            </a:r>
            <a:r>
              <a:rPr lang="de-CH" dirty="0" err="1"/>
              <a:t>heat</a:t>
            </a:r>
            <a:r>
              <a:rPr lang="de-CH" dirty="0"/>
              <a:t> </a:t>
            </a:r>
            <a:r>
              <a:rPr lang="de-CH" dirty="0" err="1"/>
              <a:t>exchange</a:t>
            </a:r>
            <a:endParaRPr lang="en-US" baseline="-25000" dirty="0"/>
          </a:p>
        </p:txBody>
      </p:sp>
      <p:sp>
        <p:nvSpPr>
          <p:cNvPr id="9" name="Callout: Line with Border and Accent Bar 8"/>
          <p:cNvSpPr/>
          <p:nvPr/>
        </p:nvSpPr>
        <p:spPr>
          <a:xfrm>
            <a:off x="353380" y="3349402"/>
            <a:ext cx="2160240" cy="874216"/>
          </a:xfrm>
          <a:prstGeom prst="accentBorderCallout1">
            <a:avLst>
              <a:gd name="adj1" fmla="val 48169"/>
              <a:gd name="adj2" fmla="val 102339"/>
              <a:gd name="adj3" fmla="val 170795"/>
              <a:gd name="adj4" fmla="val 165238"/>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Styropore box containing Liquid N</a:t>
            </a:r>
            <a:r>
              <a:rPr lang="de-CH" baseline="-25000" dirty="0"/>
              <a:t>2</a:t>
            </a:r>
            <a:endParaRPr lang="en-US" baseline="-25000" dirty="0"/>
          </a:p>
        </p:txBody>
      </p:sp>
      <p:sp>
        <p:nvSpPr>
          <p:cNvPr id="10" name="Callout: Line with Border and Accent Bar 9"/>
          <p:cNvSpPr/>
          <p:nvPr/>
        </p:nvSpPr>
        <p:spPr>
          <a:xfrm>
            <a:off x="352872" y="1690688"/>
            <a:ext cx="2160240" cy="874216"/>
          </a:xfrm>
          <a:prstGeom prst="accentBorderCallout1">
            <a:avLst>
              <a:gd name="adj1" fmla="val 39451"/>
              <a:gd name="adj2" fmla="val 102339"/>
              <a:gd name="adj3" fmla="val 199123"/>
              <a:gd name="adj4" fmla="val 168765"/>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90° Metal bar</a:t>
            </a:r>
          </a:p>
        </p:txBody>
      </p:sp>
      <p:sp>
        <p:nvSpPr>
          <p:cNvPr id="11" name="Callout: Line with Border and Accent Bar 10"/>
          <p:cNvSpPr/>
          <p:nvPr/>
        </p:nvSpPr>
        <p:spPr>
          <a:xfrm>
            <a:off x="9696400" y="5008116"/>
            <a:ext cx="2160240" cy="874216"/>
          </a:xfrm>
          <a:prstGeom prst="accentBorderCallout1">
            <a:avLst>
              <a:gd name="adj1" fmla="val 19840"/>
              <a:gd name="adj2" fmla="val -2160"/>
              <a:gd name="adj3" fmla="val 32421"/>
              <a:gd name="adj4" fmla="val -77710"/>
            </a:avLst>
          </a:prstGeom>
          <a:ln w="19050">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de-CH" dirty="0"/>
              <a:t>3 Fans running at 15 Volts</a:t>
            </a:r>
          </a:p>
        </p:txBody>
      </p:sp>
      <p:sp>
        <p:nvSpPr>
          <p:cNvPr id="12" name="Slide Number Placeholder 4">
            <a:extLst>
              <a:ext uri="{FF2B5EF4-FFF2-40B4-BE49-F238E27FC236}">
                <a16:creationId xmlns:a16="http://schemas.microsoft.com/office/drawing/2014/main" id="{4A9461B3-7E2A-4EF1-B503-26A34E5B466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775504-27B1-4913-BC35-12657CD72FEB}" type="slidenum">
              <a:rPr lang="en-GB" sz="2400" smtClean="0"/>
              <a:pPr/>
              <a:t>6</a:t>
            </a:fld>
            <a:endParaRPr lang="en-GB" sz="2400" dirty="0"/>
          </a:p>
        </p:txBody>
      </p:sp>
      <p:sp>
        <p:nvSpPr>
          <p:cNvPr id="13" name="Date Placeholder 3">
            <a:extLst>
              <a:ext uri="{FF2B5EF4-FFF2-40B4-BE49-F238E27FC236}">
                <a16:creationId xmlns:a16="http://schemas.microsoft.com/office/drawing/2014/main" id="{4B98F4C9-D2FA-484E-BD19-EE4CE32DA26A}"/>
              </a:ext>
            </a:extLst>
          </p:cNvPr>
          <p:cNvSpPr txBox="1">
            <a:spLocks/>
          </p:cNvSpPr>
          <p:nvPr/>
        </p:nvSpPr>
        <p:spPr>
          <a:xfrm>
            <a:off x="838200" y="6311900"/>
            <a:ext cx="27432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CB22FE86-00C5-47CC-8717-DCC37AB071FF}" type="datetime4">
              <a:rPr lang="en-GB" smtClean="0"/>
              <a:pPr/>
              <a:t>27 June 2017</a:t>
            </a:fld>
            <a:endParaRPr lang="en-GB" dirty="0"/>
          </a:p>
        </p:txBody>
      </p:sp>
      <p:sp>
        <p:nvSpPr>
          <p:cNvPr id="14" name="Footer Placeholder 4">
            <a:extLst>
              <a:ext uri="{FF2B5EF4-FFF2-40B4-BE49-F238E27FC236}">
                <a16:creationId xmlns:a16="http://schemas.microsoft.com/office/drawing/2014/main" id="{E2EE160C-A5CA-47DA-80A9-811477062460}"/>
              </a:ext>
            </a:extLst>
          </p:cNvPr>
          <p:cNvSpPr txBox="1">
            <a:spLocks/>
          </p:cNvSpPr>
          <p:nvPr/>
        </p:nvSpPr>
        <p:spPr>
          <a:xfrm>
            <a:off x="4038600" y="6311900"/>
            <a:ext cx="41148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IYNT 2017 – Samuel Züllig</a:t>
            </a:r>
            <a:endParaRPr lang="en-GB" dirty="0"/>
          </a:p>
        </p:txBody>
      </p:sp>
    </p:spTree>
    <p:extLst>
      <p:ext uri="{BB962C8B-B14F-4D97-AF65-F5344CB8AC3E}">
        <p14:creationId xmlns:p14="http://schemas.microsoft.com/office/powerpoint/2010/main" val="70388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Improved</a:t>
            </a:r>
            <a:r>
              <a:rPr lang="de-CH" dirty="0"/>
              <a:t> Setup</a:t>
            </a:r>
            <a:endParaRPr lang="en-US" dirty="0"/>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dirty="0"/>
              <a:t>IYNT 2017 – Samuel Züllig</a:t>
            </a:r>
            <a:endParaRPr lang="en-GB" dirty="0"/>
          </a:p>
        </p:txBody>
      </p:sp>
      <p:sp>
        <p:nvSpPr>
          <p:cNvPr id="5" name="Slide Number Placeholder 4"/>
          <p:cNvSpPr>
            <a:spLocks noGrp="1"/>
          </p:cNvSpPr>
          <p:nvPr>
            <p:ph type="sldNum" sz="quarter" idx="12"/>
          </p:nvPr>
        </p:nvSpPr>
        <p:spPr>
          <a:xfrm>
            <a:off x="11261405" y="6316633"/>
            <a:ext cx="92395" cy="400110"/>
          </a:xfrm>
        </p:spPr>
        <p:txBody>
          <a:bodyPr/>
          <a:lstStyle/>
          <a:p>
            <a:endParaRPr lang="en-GB" dirty="0"/>
          </a:p>
        </p:txBody>
      </p:sp>
      <p:pic>
        <p:nvPicPr>
          <p:cNvPr id="6" name="Picture 2" descr="F:\DSC_0026.JPG"/>
          <p:cNvPicPr>
            <a:picLocks noChangeAspect="1" noChangeArrowheads="1"/>
          </p:cNvPicPr>
          <p:nvPr/>
        </p:nvPicPr>
        <p:blipFill>
          <a:blip r:embed="rId2" cstate="print"/>
          <a:srcRect/>
          <a:stretch>
            <a:fillRect/>
          </a:stretch>
        </p:blipFill>
        <p:spPr bwMode="auto">
          <a:xfrm>
            <a:off x="3522493" y="1753892"/>
            <a:ext cx="5147014" cy="4492104"/>
          </a:xfrm>
          <a:prstGeom prst="rect">
            <a:avLst/>
          </a:prstGeom>
          <a:noFill/>
        </p:spPr>
      </p:pic>
      <p:sp>
        <p:nvSpPr>
          <p:cNvPr id="7" name="Callout: Line with Border and Accent Bar 6"/>
          <p:cNvSpPr/>
          <p:nvPr/>
        </p:nvSpPr>
        <p:spPr>
          <a:xfrm>
            <a:off x="9696400" y="1690688"/>
            <a:ext cx="2160240" cy="874216"/>
          </a:xfrm>
          <a:prstGeom prst="accentBorderCallout1">
            <a:avLst>
              <a:gd name="adj1" fmla="val 22019"/>
              <a:gd name="adj2" fmla="val -2160"/>
              <a:gd name="adj3" fmla="val 96704"/>
              <a:gd name="adj4" fmla="val -172510"/>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Handles to take metal </a:t>
            </a:r>
            <a:r>
              <a:rPr lang="de-CH" dirty="0" err="1"/>
              <a:t>piece</a:t>
            </a:r>
            <a:r>
              <a:rPr lang="de-CH" dirty="0"/>
              <a:t> off</a:t>
            </a:r>
            <a:endParaRPr lang="en-US" dirty="0"/>
          </a:p>
        </p:txBody>
      </p:sp>
      <p:sp>
        <p:nvSpPr>
          <p:cNvPr id="8" name="Callout: Line with Border and Accent Bar 7"/>
          <p:cNvSpPr/>
          <p:nvPr/>
        </p:nvSpPr>
        <p:spPr>
          <a:xfrm>
            <a:off x="9696400" y="3349402"/>
            <a:ext cx="2160240" cy="874216"/>
          </a:xfrm>
          <a:prstGeom prst="accentBorderCallout1">
            <a:avLst>
              <a:gd name="adj1" fmla="val 19840"/>
              <a:gd name="adj2" fmla="val -2160"/>
              <a:gd name="adj3" fmla="val 57481"/>
              <a:gd name="adj4" fmla="val -148258"/>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Metal plate painted black to improve </a:t>
            </a:r>
            <a:r>
              <a:rPr lang="de-CH" dirty="0" err="1"/>
              <a:t>heat</a:t>
            </a:r>
            <a:r>
              <a:rPr lang="de-CH" dirty="0"/>
              <a:t> </a:t>
            </a:r>
            <a:r>
              <a:rPr lang="de-CH" dirty="0" err="1"/>
              <a:t>exchange</a:t>
            </a:r>
            <a:endParaRPr lang="en-US" baseline="-25000" dirty="0"/>
          </a:p>
        </p:txBody>
      </p:sp>
      <p:sp>
        <p:nvSpPr>
          <p:cNvPr id="9" name="Callout: Line with Border and Accent Bar 8"/>
          <p:cNvSpPr/>
          <p:nvPr/>
        </p:nvSpPr>
        <p:spPr>
          <a:xfrm>
            <a:off x="352872" y="3349402"/>
            <a:ext cx="2160240" cy="874216"/>
          </a:xfrm>
          <a:prstGeom prst="accentBorderCallout1">
            <a:avLst>
              <a:gd name="adj1" fmla="val 48169"/>
              <a:gd name="adj2" fmla="val 102339"/>
              <a:gd name="adj3" fmla="val 170795"/>
              <a:gd name="adj4" fmla="val 165238"/>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de-CH" dirty="0"/>
              <a:t>Styropore box containing Liquid N</a:t>
            </a:r>
            <a:r>
              <a:rPr lang="de-CH" baseline="-25000" dirty="0"/>
              <a:t>2</a:t>
            </a:r>
            <a:endParaRPr lang="en-US" baseline="-25000" dirty="0"/>
          </a:p>
        </p:txBody>
      </p:sp>
      <p:sp>
        <p:nvSpPr>
          <p:cNvPr id="10" name="Callout: Line with Border and Accent Bar 9"/>
          <p:cNvSpPr/>
          <p:nvPr/>
        </p:nvSpPr>
        <p:spPr>
          <a:xfrm>
            <a:off x="352872" y="1690688"/>
            <a:ext cx="2160240" cy="874216"/>
          </a:xfrm>
          <a:prstGeom prst="accentBorderCallout1">
            <a:avLst>
              <a:gd name="adj1" fmla="val 39451"/>
              <a:gd name="adj2" fmla="val 102339"/>
              <a:gd name="adj3" fmla="val 199123"/>
              <a:gd name="adj4" fmla="val 168765"/>
            </a:avLst>
          </a:prstGeom>
          <a:solidFill>
            <a:schemeClr val="accent3">
              <a:lumMod val="20000"/>
              <a:lumOff val="80000"/>
            </a:schemeClr>
          </a:solidFill>
          <a:ln w="19050">
            <a:solidFill>
              <a:srgbClr val="FFC000"/>
            </a:solidFill>
            <a:headEnd type="none" w="med" len="med"/>
            <a:tailEnd type="triangl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90° Metal bar</a:t>
            </a:r>
          </a:p>
        </p:txBody>
      </p:sp>
      <p:sp>
        <p:nvSpPr>
          <p:cNvPr id="11" name="Callout: Line with Border and Accent Bar 10"/>
          <p:cNvSpPr/>
          <p:nvPr/>
        </p:nvSpPr>
        <p:spPr>
          <a:xfrm>
            <a:off x="9696400" y="5008116"/>
            <a:ext cx="2160240" cy="874216"/>
          </a:xfrm>
          <a:prstGeom prst="accentBorderCallout1">
            <a:avLst>
              <a:gd name="adj1" fmla="val 19840"/>
              <a:gd name="adj2" fmla="val -2160"/>
              <a:gd name="adj3" fmla="val 32421"/>
              <a:gd name="adj4" fmla="val -77710"/>
            </a:avLst>
          </a:prstGeom>
          <a:ln w="19050">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de-CH" b="1" dirty="0">
                <a:solidFill>
                  <a:srgbClr val="0070C0"/>
                </a:solidFill>
              </a:rPr>
              <a:t>3 Fans running at only 7.5 Volts (lower speed)</a:t>
            </a:r>
          </a:p>
        </p:txBody>
      </p:sp>
      <p:sp>
        <p:nvSpPr>
          <p:cNvPr id="12" name="Slide Number Placeholder 4">
            <a:extLst>
              <a:ext uri="{FF2B5EF4-FFF2-40B4-BE49-F238E27FC236}">
                <a16:creationId xmlns:a16="http://schemas.microsoft.com/office/drawing/2014/main" id="{4D9DF5C0-9EA3-4C69-B155-C0910573F56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775504-27B1-4913-BC35-12657CD72FEB}" type="slidenum">
              <a:rPr lang="en-GB" sz="2400" smtClean="0"/>
              <a:pPr/>
              <a:t>7</a:t>
            </a:fld>
            <a:endParaRPr lang="en-GB" sz="2400" dirty="0"/>
          </a:p>
        </p:txBody>
      </p:sp>
      <p:sp>
        <p:nvSpPr>
          <p:cNvPr id="13" name="Date Placeholder 3">
            <a:extLst>
              <a:ext uri="{FF2B5EF4-FFF2-40B4-BE49-F238E27FC236}">
                <a16:creationId xmlns:a16="http://schemas.microsoft.com/office/drawing/2014/main" id="{F8DA2236-8702-4349-8761-7229BB0CB27A}"/>
              </a:ext>
            </a:extLst>
          </p:cNvPr>
          <p:cNvSpPr txBox="1">
            <a:spLocks/>
          </p:cNvSpPr>
          <p:nvPr/>
        </p:nvSpPr>
        <p:spPr>
          <a:xfrm>
            <a:off x="838200" y="6311900"/>
            <a:ext cx="27432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CB22FE86-00C5-47CC-8717-DCC37AB071FF}" type="datetime4">
              <a:rPr lang="en-GB" smtClean="0"/>
              <a:pPr/>
              <a:t>27 June 2017</a:t>
            </a:fld>
            <a:endParaRPr lang="en-GB" dirty="0"/>
          </a:p>
        </p:txBody>
      </p:sp>
      <p:sp>
        <p:nvSpPr>
          <p:cNvPr id="14" name="Footer Placeholder 4">
            <a:extLst>
              <a:ext uri="{FF2B5EF4-FFF2-40B4-BE49-F238E27FC236}">
                <a16:creationId xmlns:a16="http://schemas.microsoft.com/office/drawing/2014/main" id="{AC77C41C-ABD7-4604-851A-B390CEF4F5B6}"/>
              </a:ext>
            </a:extLst>
          </p:cNvPr>
          <p:cNvSpPr txBox="1">
            <a:spLocks/>
          </p:cNvSpPr>
          <p:nvPr/>
        </p:nvSpPr>
        <p:spPr>
          <a:xfrm>
            <a:off x="4038600" y="6311900"/>
            <a:ext cx="41148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IYNT 2017 – Samuel Züllig</a:t>
            </a:r>
            <a:endParaRPr lang="en-GB" dirty="0"/>
          </a:p>
        </p:txBody>
      </p:sp>
    </p:spTree>
    <p:extLst>
      <p:ext uri="{BB962C8B-B14F-4D97-AF65-F5344CB8AC3E}">
        <p14:creationId xmlns:p14="http://schemas.microsoft.com/office/powerpoint/2010/main" val="308320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Water can we obtain?</a:t>
            </a:r>
          </a:p>
        </p:txBody>
      </p:sp>
      <p:sp>
        <p:nvSpPr>
          <p:cNvPr id="3" name="Date Placeholder 2"/>
          <p:cNvSpPr>
            <a:spLocks noGrp="1"/>
          </p:cNvSpPr>
          <p:nvPr>
            <p:ph type="dt" sz="half" idx="10"/>
          </p:nvPr>
        </p:nvSpPr>
        <p:spPr/>
        <p:txBody>
          <a:bodyPr/>
          <a:lstStyle/>
          <a:p>
            <a:fld id="{025A7F23-5E5F-4C76-B4E2-C72AEE0E9D36}" type="datetime4">
              <a:rPr lang="en-GB" smtClean="0"/>
              <a:pPr/>
              <a:t>27 June 2017</a:t>
            </a:fld>
            <a:endParaRPr lang="en-GB" dirty="0"/>
          </a:p>
        </p:txBody>
      </p:sp>
      <p:sp>
        <p:nvSpPr>
          <p:cNvPr id="4" name="Footer Placeholder 3"/>
          <p:cNvSpPr>
            <a:spLocks noGrp="1"/>
          </p:cNvSpPr>
          <p:nvPr>
            <p:ph type="ftr" sz="quarter" idx="11"/>
          </p:nvPr>
        </p:nvSpPr>
        <p:spPr/>
        <p:txBody>
          <a:bodyPr/>
          <a:lstStyle/>
          <a:p>
            <a:r>
              <a:rPr lang="de-DE" dirty="0"/>
              <a:t>IYNT 2017 – Samuel Züllig</a:t>
            </a:r>
            <a:endParaRPr lang="en-GB" dirty="0"/>
          </a:p>
        </p:txBody>
      </p:sp>
      <p:sp>
        <p:nvSpPr>
          <p:cNvPr id="6" name="Inhaltsplatzhalter 5"/>
          <p:cNvSpPr txBox="1">
            <a:spLocks/>
          </p:cNvSpPr>
          <p:nvPr/>
        </p:nvSpPr>
        <p:spPr>
          <a:xfrm>
            <a:off x="838200" y="1825625"/>
            <a:ext cx="10515600" cy="4351338"/>
          </a:xfrm>
          <a:prstGeom prst="rect">
            <a:avLst/>
          </a:prstGeom>
          <a:ln>
            <a:solidFill>
              <a:schemeClr val="bg1"/>
            </a:solidFill>
          </a:ln>
        </p:spPr>
        <p:txBody>
          <a:bodyPr/>
          <a:lst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30 minutes</a:t>
            </a:r>
          </a:p>
          <a:p>
            <a:r>
              <a:rPr lang="de-DE" dirty="0"/>
              <a:t>Ice collected every 2 minutes</a:t>
            </a:r>
          </a:p>
          <a:p>
            <a:r>
              <a:rPr lang="de-DE" dirty="0"/>
              <a:t>Total amount:</a:t>
            </a:r>
          </a:p>
        </p:txBody>
      </p:sp>
      <p:pic>
        <p:nvPicPr>
          <p:cNvPr id="7" name="Picture 2" descr="F:\DSC_0026.JPG"/>
          <p:cNvPicPr>
            <a:picLocks noChangeAspect="1" noChangeArrowheads="1"/>
          </p:cNvPicPr>
          <p:nvPr/>
        </p:nvPicPr>
        <p:blipFill>
          <a:blip r:embed="rId2" cstate="print"/>
          <a:srcRect/>
          <a:stretch>
            <a:fillRect/>
          </a:stretch>
        </p:blipFill>
        <p:spPr bwMode="auto">
          <a:xfrm>
            <a:off x="6744072" y="2041255"/>
            <a:ext cx="4709087" cy="4109899"/>
          </a:xfrm>
          <a:prstGeom prst="rect">
            <a:avLst/>
          </a:prstGeom>
          <a:noFill/>
        </p:spPr>
      </p:pic>
      <p:sp>
        <p:nvSpPr>
          <p:cNvPr id="8" name="Rectangle: Rounded Corners 6"/>
          <p:cNvSpPr/>
          <p:nvPr/>
        </p:nvSpPr>
        <p:spPr>
          <a:xfrm>
            <a:off x="3215680" y="2852936"/>
            <a:ext cx="126014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t>3.5g</a:t>
            </a:r>
            <a:endParaRPr lang="en-US" sz="3200" dirty="0"/>
          </a:p>
        </p:txBody>
      </p:sp>
      <p:sp>
        <p:nvSpPr>
          <p:cNvPr id="9" name="Slide Number Placeholder 4">
            <a:extLst>
              <a:ext uri="{FF2B5EF4-FFF2-40B4-BE49-F238E27FC236}">
                <a16:creationId xmlns:a16="http://schemas.microsoft.com/office/drawing/2014/main" id="{73A5E30D-733F-4395-9548-493B54724A1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775504-27B1-4913-BC35-12657CD72FEB}" type="slidenum">
              <a:rPr lang="en-GB" sz="2400" smtClean="0"/>
              <a:pPr/>
              <a:t>8</a:t>
            </a:fld>
            <a:endParaRPr lang="en-GB" sz="2400" dirty="0"/>
          </a:p>
        </p:txBody>
      </p:sp>
      <p:sp>
        <p:nvSpPr>
          <p:cNvPr id="10" name="Date Placeholder 3">
            <a:extLst>
              <a:ext uri="{FF2B5EF4-FFF2-40B4-BE49-F238E27FC236}">
                <a16:creationId xmlns:a16="http://schemas.microsoft.com/office/drawing/2014/main" id="{AF1ABB30-CDBD-4AE9-A8EE-620F518BCE91}"/>
              </a:ext>
            </a:extLst>
          </p:cNvPr>
          <p:cNvSpPr txBox="1">
            <a:spLocks/>
          </p:cNvSpPr>
          <p:nvPr/>
        </p:nvSpPr>
        <p:spPr>
          <a:xfrm>
            <a:off x="838200" y="6311900"/>
            <a:ext cx="27432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CB22FE86-00C5-47CC-8717-DCC37AB071FF}" type="datetime4">
              <a:rPr lang="en-GB" smtClean="0"/>
              <a:pPr/>
              <a:t>27 June 2017</a:t>
            </a:fld>
            <a:endParaRPr lang="en-GB" dirty="0"/>
          </a:p>
        </p:txBody>
      </p:sp>
      <p:sp>
        <p:nvSpPr>
          <p:cNvPr id="11" name="Footer Placeholder 4">
            <a:extLst>
              <a:ext uri="{FF2B5EF4-FFF2-40B4-BE49-F238E27FC236}">
                <a16:creationId xmlns:a16="http://schemas.microsoft.com/office/drawing/2014/main" id="{3161EEC5-37E7-448F-B97C-BDB82B87AAAD}"/>
              </a:ext>
            </a:extLst>
          </p:cNvPr>
          <p:cNvSpPr txBox="1">
            <a:spLocks/>
          </p:cNvSpPr>
          <p:nvPr/>
        </p:nvSpPr>
        <p:spPr>
          <a:xfrm>
            <a:off x="4038600" y="6311900"/>
            <a:ext cx="4114800" cy="409575"/>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lang="de-DE"/>
              <a:t>IYNT 2017 – Samuel Züllig</a:t>
            </a:r>
            <a:endParaRPr lang="en-GB" dirty="0"/>
          </a:p>
        </p:txBody>
      </p:sp>
    </p:spTree>
    <p:extLst>
      <p:ext uri="{BB962C8B-B14F-4D97-AF65-F5344CB8AC3E}">
        <p14:creationId xmlns:p14="http://schemas.microsoft.com/office/powerpoint/2010/main" val="11768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94570" cy="1325563"/>
          </a:xfrm>
        </p:spPr>
        <p:txBody>
          <a:bodyPr/>
          <a:lstStyle/>
          <a:p>
            <a:r>
              <a:rPr lang="en-US" dirty="0"/>
              <a:t>Purity of Water</a:t>
            </a:r>
          </a:p>
        </p:txBody>
      </p:sp>
      <p:sp>
        <p:nvSpPr>
          <p:cNvPr id="3" name="Content Placeholder 2"/>
          <p:cNvSpPr>
            <a:spLocks noGrp="1"/>
          </p:cNvSpPr>
          <p:nvPr>
            <p:ph idx="1"/>
          </p:nvPr>
        </p:nvSpPr>
        <p:spPr/>
        <p:txBody>
          <a:bodyPr/>
          <a:lstStyle/>
          <a:p>
            <a:r>
              <a:rPr lang="de-CH" dirty="0"/>
              <a:t>Condensed </a:t>
            </a:r>
            <a:r>
              <a:rPr lang="de-CH" dirty="0" err="1"/>
              <a:t>water</a:t>
            </a:r>
            <a:r>
              <a:rPr lang="de-CH" dirty="0"/>
              <a:t> </a:t>
            </a:r>
            <a:r>
              <a:rPr lang="de-CH" dirty="0" err="1"/>
              <a:t>is</a:t>
            </a:r>
            <a:r>
              <a:rPr lang="de-CH" dirty="0"/>
              <a:t> pure</a:t>
            </a:r>
          </a:p>
          <a:p>
            <a:r>
              <a:rPr lang="de-CH" dirty="0" err="1"/>
              <a:t>When</a:t>
            </a:r>
            <a:r>
              <a:rPr lang="de-CH" dirty="0"/>
              <a:t> </a:t>
            </a:r>
            <a:r>
              <a:rPr lang="de-CH" dirty="0" err="1"/>
              <a:t>collected</a:t>
            </a:r>
            <a:r>
              <a:rPr lang="de-CH" dirty="0"/>
              <a:t> </a:t>
            </a:r>
            <a:r>
              <a:rPr lang="de-CH" dirty="0" err="1"/>
              <a:t>hygienically</a:t>
            </a:r>
            <a:r>
              <a:rPr lang="de-CH" dirty="0"/>
              <a:t>, </a:t>
            </a:r>
            <a:r>
              <a:rPr lang="de-CH" dirty="0" err="1"/>
              <a:t>the</a:t>
            </a:r>
            <a:r>
              <a:rPr lang="de-CH" dirty="0"/>
              <a:t> </a:t>
            </a:r>
            <a:r>
              <a:rPr lang="de-CH" dirty="0" err="1"/>
              <a:t>water</a:t>
            </a:r>
            <a:r>
              <a:rPr lang="de-CH" dirty="0"/>
              <a:t> </a:t>
            </a:r>
            <a:r>
              <a:rPr lang="de-CH" dirty="0" err="1"/>
              <a:t>is</a:t>
            </a:r>
            <a:r>
              <a:rPr lang="de-CH" dirty="0"/>
              <a:t> "</a:t>
            </a:r>
            <a:r>
              <a:rPr lang="de-CH" dirty="0" err="1"/>
              <a:t>consumable</a:t>
            </a:r>
            <a:r>
              <a:rPr lang="de-CH" dirty="0"/>
              <a:t>"</a:t>
            </a:r>
          </a:p>
          <a:p>
            <a:r>
              <a:rPr lang="de-CH" dirty="0" err="1"/>
              <a:t>Water</a:t>
            </a:r>
            <a:r>
              <a:rPr lang="de-CH" dirty="0"/>
              <a:t> doesn’t </a:t>
            </a:r>
            <a:r>
              <a:rPr lang="de-CH" dirty="0" err="1"/>
              <a:t>contain</a:t>
            </a:r>
            <a:r>
              <a:rPr lang="de-CH" dirty="0"/>
              <a:t> </a:t>
            </a:r>
            <a:r>
              <a:rPr lang="de-CH" dirty="0" err="1"/>
              <a:t>minerals</a:t>
            </a:r>
            <a:r>
              <a:rPr lang="de-CH" dirty="0"/>
              <a:t> </a:t>
            </a:r>
          </a:p>
        </p:txBody>
      </p:sp>
      <p:sp>
        <p:nvSpPr>
          <p:cNvPr id="4" name="Date Placeholder 3"/>
          <p:cNvSpPr>
            <a:spLocks noGrp="1"/>
          </p:cNvSpPr>
          <p:nvPr>
            <p:ph type="dt" sz="half" idx="10"/>
          </p:nvPr>
        </p:nvSpPr>
        <p:spPr/>
        <p:txBody>
          <a:bodyPr/>
          <a:lstStyle/>
          <a:p>
            <a:fld id="{CB22FE86-00C5-47CC-8717-DCC37AB071FF}" type="datetime4">
              <a:rPr lang="en-GB" smtClean="0"/>
              <a:pPr/>
              <a:t>27 June 2017</a:t>
            </a:fld>
            <a:endParaRPr lang="en-GB" dirty="0"/>
          </a:p>
        </p:txBody>
      </p:sp>
      <p:sp>
        <p:nvSpPr>
          <p:cNvPr id="5" name="Footer Placeholder 4"/>
          <p:cNvSpPr>
            <a:spLocks noGrp="1"/>
          </p:cNvSpPr>
          <p:nvPr>
            <p:ph type="ftr" sz="quarter" idx="11"/>
          </p:nvPr>
        </p:nvSpPr>
        <p:spPr/>
        <p:txBody>
          <a:bodyPr/>
          <a:lstStyle/>
          <a:p>
            <a:r>
              <a:rPr lang="de-DE" dirty="0"/>
              <a:t>IYNT 2017 – Samuel Züllig</a:t>
            </a:r>
            <a:endParaRPr lang="en-GB" dirty="0"/>
          </a:p>
        </p:txBody>
      </p:sp>
      <p:sp>
        <p:nvSpPr>
          <p:cNvPr id="6" name="Slide Number Placeholder 5"/>
          <p:cNvSpPr>
            <a:spLocks noGrp="1"/>
          </p:cNvSpPr>
          <p:nvPr>
            <p:ph type="sldNum" sz="quarter" idx="12"/>
          </p:nvPr>
        </p:nvSpPr>
        <p:spPr/>
        <p:txBody>
          <a:bodyPr/>
          <a:lstStyle/>
          <a:p>
            <a:fld id="{7E775504-27B1-4913-BC35-12657CD72FEB}" type="slidenum">
              <a:rPr lang="en-GB" sz="2400" smtClean="0"/>
              <a:pPr/>
              <a:t>9</a:t>
            </a:fld>
            <a:endParaRPr lang="en-GB" sz="2400" dirty="0"/>
          </a:p>
        </p:txBody>
      </p:sp>
    </p:spTree>
    <p:extLst>
      <p:ext uri="{BB962C8B-B14F-4D97-AF65-F5344CB8AC3E}">
        <p14:creationId xmlns:p14="http://schemas.microsoft.com/office/powerpoint/2010/main" val="3999883584"/>
      </p:ext>
    </p:extLst>
  </p:cSld>
  <p:clrMapOvr>
    <a:masterClrMapping/>
  </p:clrMapOvr>
</p:sld>
</file>

<file path=ppt/theme/theme1.xml><?xml version="1.0" encoding="utf-8"?>
<a:theme xmlns:a="http://schemas.openxmlformats.org/drawingml/2006/main" name="Swiss_Design">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Calibri"/>
        <a:ea typeface="Calibri"/>
        <a:cs typeface="Calibri"/>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wiss_Design" id="{0B321045-42CB-4F14-A6A8-3B962E8797DF}" vid="{BEE32412-3794-48B3-8AB5-3E45CA158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Swiss_Design</Template>
  <TotalTime>0</TotalTime>
  <Words>763</Words>
  <Application>Microsoft Office PowerPoint</Application>
  <PresentationFormat>Breitbild</PresentationFormat>
  <Paragraphs>125</Paragraphs>
  <Slides>12</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Helvetica</vt:lpstr>
      <vt:lpstr>Swiss_Design</vt:lpstr>
      <vt:lpstr>IYNT 2017</vt:lpstr>
      <vt:lpstr>The Task</vt:lpstr>
      <vt:lpstr>Phenomenon of Condensation</vt:lpstr>
      <vt:lpstr>Theory behind the Device</vt:lpstr>
      <vt:lpstr>Basic Setup</vt:lpstr>
      <vt:lpstr>Improved Setup</vt:lpstr>
      <vt:lpstr>Improved Setup</vt:lpstr>
      <vt:lpstr>How much Water can we obtain?</vt:lpstr>
      <vt:lpstr>Purity of Water</vt:lpstr>
      <vt:lpstr>AWGs in Deserts </vt:lpstr>
      <vt:lpstr>Thank you for your Attention</vt:lpstr>
      <vt:lpstr>Bibliography</vt:lpstr>
    </vt:vector>
  </TitlesOfParts>
  <Company>Acino Pharma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ezu</dc:creator>
  <cp:lastModifiedBy>Samuel Zuellig</cp:lastModifiedBy>
  <cp:revision>765</cp:revision>
  <dcterms:created xsi:type="dcterms:W3CDTF">2017-04-25T11:24:56Z</dcterms:created>
  <dcterms:modified xsi:type="dcterms:W3CDTF">2017-06-27T07:46:57Z</dcterms:modified>
</cp:coreProperties>
</file>