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B6422B-A23E-4D82-9573-56DE599FA612}" type="datetimeFigureOut">
              <a:rPr lang="ka-GE" smtClean="0"/>
              <a:t>26.06.2017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EB6DE7-D97E-446F-9F34-020084AAA00D}" type="slidenum">
              <a:rPr lang="ka-GE" smtClean="0"/>
              <a:t>‹#›</a:t>
            </a:fld>
            <a:endParaRPr lang="ka-G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b="1" dirty="0" smtClean="0"/>
              <a:t>          </a:t>
            </a: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iynt</a:t>
            </a:r>
            <a:r>
              <a:rPr lang="en-US" b="1" dirty="0" smtClean="0"/>
              <a:t> 2017 </a:t>
            </a:r>
            <a:endParaRPr lang="ka-G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429000"/>
            <a:ext cx="6400800" cy="281940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</a:t>
            </a:r>
            <a:r>
              <a:rPr lang="en-US" sz="3200" b="1" dirty="0" smtClean="0">
                <a:solidFill>
                  <a:schemeClr val="tx1"/>
                </a:solidFill>
              </a:rPr>
              <a:t>Team GEORGIA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          Problem # 13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            </a:t>
            </a:r>
            <a:r>
              <a:rPr lang="en-US" sz="3200" b="1" dirty="0" err="1" smtClean="0">
                <a:solidFill>
                  <a:schemeClr val="tx1"/>
                </a:solidFill>
              </a:rPr>
              <a:t>Allometry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  <a:p>
            <a:r>
              <a:rPr lang="en-US" dirty="0" smtClean="0"/>
              <a:t>     Reporter : Anastasia </a:t>
            </a:r>
            <a:r>
              <a:rPr lang="en-US" dirty="0" err="1" smtClean="0"/>
              <a:t>Kartvelishvili</a:t>
            </a:r>
            <a:endParaRPr lang="ka-G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20929"/>
            <a:ext cx="1828280" cy="121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en-US" dirty="0" smtClean="0"/>
                  <a:t>     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The expected double-logarithmic plot of</a:t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1 </m:t>
                        </m:r>
                      </m:sup>
                    </m:sSup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in this case is 3</a:t>
                </a:r>
                <a:endParaRPr lang="ka-GE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10 </m:t>
                        </m:r>
                      </m:sub>
                    </m:sSub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) 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/>
                  <a:t>) ) =3</a:t>
                </a:r>
                <a:endParaRPr lang="ka-G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AD3tbilisi42\Desktop\d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388620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9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</a:t>
            </a:r>
            <a:r>
              <a:rPr lang="ka-GE" sz="2700" dirty="0"/>
              <a:t>Here is a graph where you see how log (body mass) is </a:t>
            </a:r>
            <a:r>
              <a:rPr lang="ka-GE" sz="2700" dirty="0" smtClean="0"/>
              <a:t>depend on </a:t>
            </a:r>
            <a:r>
              <a:rPr lang="ka-GE" sz="2700" dirty="0"/>
              <a:t>log (Femur length)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a-GE" dirty="0"/>
          </a:p>
        </p:txBody>
      </p:sp>
      <p:pic>
        <p:nvPicPr>
          <p:cNvPr id="8194" name="Picture 2" descr="C:\Users\AD3tbilisi42\Desktop\19510274_1928175364121910_42884401529567689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519301" cy="487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3tbilisi42\Desktop\19420400_1928174940788619_8306677845032366548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91294"/>
            <a:ext cx="4138404" cy="39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   </a:t>
            </a:r>
            <a:r>
              <a:rPr lang="ka-GE" sz="2400" dirty="0"/>
              <a:t>On another graph you see how log (body mass) is depend on log( Humerus length).</a:t>
            </a:r>
            <a:br>
              <a:rPr lang="ka-GE" sz="2400" dirty="0"/>
            </a:br>
            <a:endParaRPr lang="ka-G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/>
          </a:p>
        </p:txBody>
      </p:sp>
      <p:pic>
        <p:nvPicPr>
          <p:cNvPr id="9218" name="Picture 2" descr="C:\Users\AD3tbilisi42\Desktop\19424243_1928175274121919_12926025499142366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715000" cy="487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experiments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a-GE" dirty="0"/>
          </a:p>
        </p:txBody>
      </p:sp>
      <p:pic>
        <p:nvPicPr>
          <p:cNvPr id="10242" name="Picture 2" descr="C:\Users\AD3tbilisi42\Desktop\ალლომეტრყ\19198350_1108641362569317_34926978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2514600" cy="14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D3tbilisi42\Desktop\ალლომეტრყ\19198519_1108640609236059_208165916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2514600" cy="148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D3tbilisi42\Desktop\ალლომეტრყ\19206137_1108641389235981_1711037689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2514600" cy="152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AD3tbilisi42\Desktop\ალლომეტრყ\19206214_1108641315902655_1137936000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667125" cy="206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AD3tbilisi42\Desktop\ალლომეტრყ\19206249_1108641089236011_850158387_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2438400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AD3tbilisi42\Desktop\ალლომეტრყ\19206367_1108640732569380_1090315092_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38" y="3809999"/>
            <a:ext cx="3672987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9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How cubic root of a </a:t>
            </a:r>
            <a:r>
              <a:rPr lang="en-US" dirty="0" smtClean="0"/>
              <a:t>body </a:t>
            </a:r>
            <a:r>
              <a:rPr lang="en-US" dirty="0" smtClean="0"/>
              <a:t>mass</a:t>
            </a:r>
            <a:r>
              <a:rPr lang="en-US" dirty="0" smtClean="0"/>
              <a:t> depends </a:t>
            </a:r>
            <a:r>
              <a:rPr lang="en-US" dirty="0" smtClean="0"/>
              <a:t>on a length of a body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99" y="1524001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length of a body (m)</a:t>
            </a:r>
            <a:endParaRPr lang="ka-GE" sz="1600" dirty="0"/>
          </a:p>
        </p:txBody>
      </p:sp>
      <p:pic>
        <p:nvPicPr>
          <p:cNvPr id="11266" name="Picture 2" descr="C:\Users\AD3tbilisi42\Desktop\grafikiiiiiiii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082559" cy="324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42598" y="29776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 of body (kg)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616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How cubic root of an </a:t>
            </a:r>
            <a:r>
              <a:rPr lang="en-US" dirty="0" smtClean="0"/>
              <a:t>animal </a:t>
            </a:r>
            <a:r>
              <a:rPr lang="en-US" dirty="0" smtClean="0"/>
              <a:t>mass </a:t>
            </a:r>
            <a:r>
              <a:rPr lang="en-US" dirty="0" smtClean="0"/>
              <a:t> depends </a:t>
            </a:r>
            <a:r>
              <a:rPr lang="en-US" dirty="0" smtClean="0"/>
              <a:t>on a length of </a:t>
            </a:r>
            <a:r>
              <a:rPr lang="en-US" dirty="0" smtClean="0"/>
              <a:t>animal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26" y="1600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length of an animal (m) </a:t>
            </a:r>
            <a:endParaRPr lang="ka-GE" dirty="0"/>
          </a:p>
        </p:txBody>
      </p:sp>
      <p:pic>
        <p:nvPicPr>
          <p:cNvPr id="12290" name="Picture 2" descr="C:\Users\AD3tbilisi42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467254" cy="426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467246" y="3374514"/>
            <a:ext cx="193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 mass (kg)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93228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 smtClean="0"/>
              <a:t>CONCLUSION </a:t>
            </a:r>
            <a:endParaRPr lang="ka-G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Animals growth rate, metabolic rate and skeletal mass is strongly depended on its overall </a:t>
            </a:r>
            <a:r>
              <a:rPr lang="en-US" dirty="0" smtClean="0"/>
              <a:t>mass.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ka-GE" dirty="0"/>
              <a:t>All on this double-logarithmic axes alometric relations are shown as straight line, as it was said in a theory.</a:t>
            </a:r>
          </a:p>
          <a:p>
            <a:r>
              <a:rPr lang="ka-GE" dirty="0" smtClean="0"/>
              <a:t> </a:t>
            </a:r>
            <a:r>
              <a:rPr lang="en-US" dirty="0"/>
              <a:t>B</a:t>
            </a:r>
            <a:r>
              <a:rPr lang="ka-GE" dirty="0" smtClean="0"/>
              <a:t>one </a:t>
            </a:r>
            <a:r>
              <a:rPr lang="ka-GE" dirty="0"/>
              <a:t>length </a:t>
            </a:r>
            <a:r>
              <a:rPr lang="en-US" dirty="0" smtClean="0"/>
              <a:t>is </a:t>
            </a:r>
            <a:r>
              <a:rPr lang="ka-GE" dirty="0" smtClean="0"/>
              <a:t>proportional </a:t>
            </a:r>
            <a:r>
              <a:rPr lang="ka-GE" dirty="0"/>
              <a:t>to m</a:t>
            </a:r>
            <a:r>
              <a:rPr lang="ka-GE" baseline="30000" dirty="0"/>
              <a:t>1/3 </a:t>
            </a:r>
            <a:r>
              <a:rPr lang="ka-GE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3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sz="3200" b="1" dirty="0" smtClean="0"/>
              <a:t>Thank you for your attention!</a:t>
            </a:r>
            <a:endParaRPr lang="ka-GE" sz="3200" b="1" dirty="0"/>
          </a:p>
        </p:txBody>
      </p:sp>
    </p:spTree>
    <p:extLst>
      <p:ext uri="{BB962C8B-B14F-4D97-AF65-F5344CB8AC3E}">
        <p14:creationId xmlns:p14="http://schemas.microsoft.com/office/powerpoint/2010/main" val="31621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PROBLEM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How do length and thickness </a:t>
            </a:r>
            <a:r>
              <a:rPr lang="en-US" sz="3600" b="1" dirty="0"/>
              <a:t>of bones scale with </a:t>
            </a:r>
            <a:r>
              <a:rPr lang="en-US" sz="3600" b="1" dirty="0" smtClean="0"/>
              <a:t>overall </a:t>
            </a:r>
            <a:r>
              <a:rPr lang="en-US" sz="3600" b="1" dirty="0"/>
              <a:t>size and weight of animal? </a:t>
            </a:r>
            <a:endParaRPr lang="ka-GE" sz="3600" b="1" dirty="0"/>
          </a:p>
        </p:txBody>
      </p:sp>
      <p:pic>
        <p:nvPicPr>
          <p:cNvPr id="1026" name="Picture 2" descr="C:\Users\AD3tbilisi42\Desktop\bk1_img_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11" y="3647902"/>
            <a:ext cx="4876799" cy="288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0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Plan of presentation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What is </a:t>
            </a:r>
            <a:r>
              <a:rPr lang="en-US" b="1" dirty="0" err="1" smtClean="0"/>
              <a:t>allometry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Does size matter?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What bone is made from?</a:t>
            </a:r>
          </a:p>
          <a:p>
            <a:r>
              <a:rPr lang="en-US" dirty="0"/>
              <a:t> </a:t>
            </a:r>
            <a:r>
              <a:rPr lang="en-US" b="1" dirty="0" smtClean="0"/>
              <a:t>Theoretical model</a:t>
            </a:r>
          </a:p>
          <a:p>
            <a:pPr marL="0" indent="0">
              <a:buNone/>
            </a:pPr>
            <a:r>
              <a:rPr lang="en-US" dirty="0" smtClean="0"/>
              <a:t>   How bone length is </a:t>
            </a:r>
            <a:r>
              <a:rPr lang="en-US" dirty="0" smtClean="0"/>
              <a:t>depends </a:t>
            </a:r>
            <a:r>
              <a:rPr lang="en-US" dirty="0" smtClean="0"/>
              <a:t>on body mass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Experiments</a:t>
            </a:r>
          </a:p>
          <a:p>
            <a:r>
              <a:rPr lang="en-US" b="1" dirty="0"/>
              <a:t> </a:t>
            </a:r>
            <a:r>
              <a:rPr lang="en-US" b="1" dirty="0" smtClean="0"/>
              <a:t>Comparison of theoretical model and experiments</a:t>
            </a:r>
          </a:p>
          <a:p>
            <a:r>
              <a:rPr lang="en-US" b="1" dirty="0"/>
              <a:t> </a:t>
            </a:r>
            <a:r>
              <a:rPr lang="en-US" b="1" dirty="0" smtClean="0"/>
              <a:t>Conclusion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10150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Body Size</a:t>
            </a:r>
            <a:br>
              <a:rPr lang="en-US" dirty="0" smtClean="0"/>
            </a:b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Growth rate</a:t>
            </a:r>
          </a:p>
          <a:p>
            <a:r>
              <a:rPr lang="en-US" dirty="0" smtClean="0"/>
              <a:t>  Metabolic rate</a:t>
            </a:r>
            <a:endParaRPr lang="ka-GE" dirty="0"/>
          </a:p>
        </p:txBody>
      </p:sp>
      <p:pic>
        <p:nvPicPr>
          <p:cNvPr id="3074" name="Picture 2" descr="C:\Users\AD3tbilisi42\Desktop\Sort the animals by siz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561975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What  is  </a:t>
            </a:r>
            <a:r>
              <a:rPr lang="en-US" dirty="0" err="1" smtClean="0"/>
              <a:t>Allometry</a:t>
            </a:r>
            <a:r>
              <a:rPr lang="en-US" dirty="0" smtClean="0"/>
              <a:t>?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</p:txBody>
      </p:sp>
      <p:pic>
        <p:nvPicPr>
          <p:cNvPr id="2050" name="Picture 2" descr="C:\Users\AD3tbilisi42\Desktop\157892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54" y="3124200"/>
            <a:ext cx="3900332" cy="292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3tbilisi42\Desktop\elephant_12627_l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286" y="2995354"/>
            <a:ext cx="4048186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What </a:t>
            </a:r>
            <a:r>
              <a:rPr lang="en-US" dirty="0"/>
              <a:t>b</a:t>
            </a:r>
            <a:r>
              <a:rPr lang="en-US" dirty="0" smtClean="0"/>
              <a:t>one is made from </a:t>
            </a:r>
            <a:endParaRPr lang="ka-G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Salts</a:t>
            </a:r>
          </a:p>
          <a:p>
            <a:r>
              <a:rPr lang="en-US" dirty="0"/>
              <a:t> </a:t>
            </a:r>
            <a:r>
              <a:rPr lang="en-US" dirty="0" smtClean="0"/>
              <a:t>White blood cell</a:t>
            </a:r>
          </a:p>
          <a:p>
            <a:r>
              <a:rPr lang="en-US" dirty="0"/>
              <a:t> </a:t>
            </a:r>
            <a:r>
              <a:rPr lang="en-US" dirty="0" err="1" smtClean="0"/>
              <a:t>Ossein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and P</a:t>
            </a:r>
          </a:p>
          <a:p>
            <a:endParaRPr lang="ka-GE" dirty="0"/>
          </a:p>
        </p:txBody>
      </p:sp>
      <p:pic>
        <p:nvPicPr>
          <p:cNvPr id="4098" name="Picture 2" descr="C:\Users\AD3tbilisi42\Desktop\bone_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91" y="3657600"/>
            <a:ext cx="7629498" cy="270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8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533400"/>
                <a:ext cx="8229600" cy="9906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                                                                                                          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 smtClean="0">
                    <a:solidFill>
                      <a:schemeClr val="tx1"/>
                    </a:solidFill>
                  </a:rPr>
                  <a:t>=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2 </m:t>
                        </m:r>
                      </m:sup>
                    </m:sSup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2  </m:t>
                        </m:r>
                      </m:sup>
                    </m:sSup>
                  </m:oMath>
                </a14:m>
                <a:r>
                  <a:rPr lang="en-US" sz="2400" b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1 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ka-GE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533400"/>
                <a:ext cx="8229600" cy="990600"/>
              </a:xfrm>
              <a:blipFill rotWithShape="1">
                <a:blip r:embed="rId3"/>
                <a:stretch>
                  <a:fillRect t="-8642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L                                                             </a:t>
                </a:r>
                <a:r>
                  <a:rPr lang="en-US" dirty="0" err="1" smtClean="0"/>
                  <a:t>kL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b="1" dirty="0" smtClean="0"/>
                  <a:t>NOTE : L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𝑽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/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 smtClean="0"/>
                  <a:t>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/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/>
                  <a:t>     AND        A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𝑽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/</m:t>
                        </m:r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ka-GE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be 4"/>
          <p:cNvSpPr/>
          <p:nvPr/>
        </p:nvSpPr>
        <p:spPr>
          <a:xfrm>
            <a:off x="762000" y="2895600"/>
            <a:ext cx="1524000" cy="15240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sp>
        <p:nvSpPr>
          <p:cNvPr id="6" name="Cube 5"/>
          <p:cNvSpPr/>
          <p:nvPr/>
        </p:nvSpPr>
        <p:spPr>
          <a:xfrm>
            <a:off x="5715000" y="1981200"/>
            <a:ext cx="2286000" cy="24384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029783"/>
              </p:ext>
            </p:extLst>
          </p:nvPr>
        </p:nvGraphicFramePr>
        <p:xfrm>
          <a:off x="533400" y="538717"/>
          <a:ext cx="16764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533160" imgH="482400" progId="Equation.3">
                  <p:embed/>
                </p:oleObj>
              </mc:Choice>
              <mc:Fallback>
                <p:oleObj name="Equation" r:id="rId5" imgW="533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538717"/>
                        <a:ext cx="1676400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19800" y="994517"/>
                <a:ext cx="2318868" cy="390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a-G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3  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 </m:t>
                            </m:r>
                          </m:e>
                        </m:eqAr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3 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ka-GE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994517"/>
                <a:ext cx="2318868" cy="390684"/>
              </a:xfrm>
              <a:prstGeom prst="rect">
                <a:avLst/>
              </a:prstGeom>
              <a:blipFill rotWithShape="1">
                <a:blip r:embed="rId7"/>
                <a:stretch>
                  <a:fillRect t="-4688" b="-21875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5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How skeletal mass </a:t>
            </a:r>
            <a:r>
              <a:rPr lang="en-US" dirty="0" smtClean="0"/>
              <a:t> depends </a:t>
            </a:r>
            <a:r>
              <a:rPr lang="en-US" dirty="0" smtClean="0"/>
              <a:t>on overall mass of </a:t>
            </a:r>
            <a:r>
              <a:rPr lang="en-US" dirty="0" smtClean="0"/>
              <a:t> animals</a:t>
            </a:r>
            <a:endParaRPr lang="ka-G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1.0</m:t>
                        </m:r>
                      </m:sup>
                    </m:sSup>
                  </m:oMath>
                </a14:m>
                <a:r>
                  <a:rPr lang="en-US" dirty="0" smtClean="0"/>
                  <a:t> 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(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0.33 </m:t>
                        </m:r>
                      </m:sup>
                    </m:sSup>
                  </m:oMath>
                </a14:m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1.33</m:t>
                        </m:r>
                      </m:sup>
                    </m:sSup>
                  </m:oMath>
                </a14:m>
                <a:endParaRPr lang="ka-G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AD3tbilisi42\Desktop\93314-034-F9954B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246" y="2819400"/>
            <a:ext cx="5257800" cy="354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400" b="1" dirty="0"/>
              <a:t>Allometric relations show as a straight lines when plotted on a double- logarithmic axes.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33600"/>
            <a:ext cx="5972175" cy="4343400"/>
          </a:xfrm>
        </p:spPr>
      </p:pic>
    </p:spTree>
    <p:extLst>
      <p:ext uri="{BB962C8B-B14F-4D97-AF65-F5344CB8AC3E}">
        <p14:creationId xmlns:p14="http://schemas.microsoft.com/office/powerpoint/2010/main" val="17149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351</TotalTime>
  <Words>428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Clarity</vt:lpstr>
      <vt:lpstr>Equation</vt:lpstr>
      <vt:lpstr>             iynt 2017 </vt:lpstr>
      <vt:lpstr>                       PROBLEM</vt:lpstr>
      <vt:lpstr> Plan of presentation</vt:lpstr>
      <vt:lpstr>                     Body Size </vt:lpstr>
      <vt:lpstr>             What  is  Allometry?</vt:lpstr>
      <vt:lpstr>             What bone is made from </vt:lpstr>
      <vt:lpstr>〖                                                                                                                S〗_2= 6K^(2 ) L^(2  )= S_(1 )×K^2  </vt:lpstr>
      <vt:lpstr>     How skeletal mass  depends on overall mass of  animals</vt:lpstr>
      <vt:lpstr>Allometric relations show as a straight lines when plotted on a double- logarithmic axes.</vt:lpstr>
      <vt:lpstr>      The expected double-logarithmic plot of L^3/ L^(1 )    in this case is 3</vt:lpstr>
      <vt:lpstr>   Here is a graph where you see how log (body mass) is depend on log (Femur length)</vt:lpstr>
      <vt:lpstr>   On another graph you see how log (body mass) is depend on log( Humerus length). </vt:lpstr>
      <vt:lpstr>  experiments</vt:lpstr>
      <vt:lpstr>      How cubic root of a body mass depends on a length of a body</vt:lpstr>
      <vt:lpstr> How cubic root of an animal mass  depends on a length of animal</vt:lpstr>
      <vt:lpstr>CONCLUSION </vt:lpstr>
      <vt:lpstr>PowerPoint Presentation</vt:lpstr>
    </vt:vector>
  </TitlesOfParts>
  <Company>EMIS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iynt 2017</dc:title>
  <dc:creator>AD3tbilisi42</dc:creator>
  <cp:lastModifiedBy>AD3tbilisi42</cp:lastModifiedBy>
  <cp:revision>22</cp:revision>
  <dcterms:created xsi:type="dcterms:W3CDTF">2017-06-26T09:24:29Z</dcterms:created>
  <dcterms:modified xsi:type="dcterms:W3CDTF">2017-06-26T15:17:51Z</dcterms:modified>
</cp:coreProperties>
</file>