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0" r:id="rId3"/>
    <p:sldId id="262" r:id="rId4"/>
    <p:sldId id="257" r:id="rId5"/>
    <p:sldId id="258" r:id="rId6"/>
    <p:sldId id="278" r:id="rId7"/>
    <p:sldId id="288" r:id="rId8"/>
    <p:sldId id="259" r:id="rId9"/>
    <p:sldId id="264" r:id="rId10"/>
    <p:sldId id="269" r:id="rId11"/>
    <p:sldId id="279" r:id="rId12"/>
    <p:sldId id="280" r:id="rId13"/>
    <p:sldId id="271" r:id="rId14"/>
    <p:sldId id="275" r:id="rId15"/>
    <p:sldId id="284" r:id="rId16"/>
    <p:sldId id="283" r:id="rId17"/>
    <p:sldId id="289" r:id="rId18"/>
    <p:sldId id="313" r:id="rId19"/>
    <p:sldId id="314" r:id="rId20"/>
    <p:sldId id="285" r:id="rId21"/>
    <p:sldId id="291" r:id="rId22"/>
    <p:sldId id="274" r:id="rId23"/>
    <p:sldId id="293" r:id="rId24"/>
    <p:sldId id="299" r:id="rId25"/>
    <p:sldId id="294" r:id="rId26"/>
    <p:sldId id="312" r:id="rId27"/>
    <p:sldId id="315" r:id="rId28"/>
    <p:sldId id="316" r:id="rId29"/>
    <p:sldId id="295" r:id="rId30"/>
    <p:sldId id="306" r:id="rId31"/>
    <p:sldId id="298" r:id="rId32"/>
    <p:sldId id="281" r:id="rId33"/>
    <p:sldId id="304" r:id="rId34"/>
    <p:sldId id="296" r:id="rId35"/>
    <p:sldId id="305" r:id="rId36"/>
    <p:sldId id="317" r:id="rId37"/>
    <p:sldId id="318" r:id="rId38"/>
    <p:sldId id="297" r:id="rId39"/>
    <p:sldId id="310" r:id="rId40"/>
    <p:sldId id="311" r:id="rId41"/>
    <p:sldId id="287" r:id="rId42"/>
    <p:sldId id="260" r:id="rId43"/>
    <p:sldId id="276" r:id="rId44"/>
    <p:sldId id="268" r:id="rId45"/>
    <p:sldId id="272" r:id="rId46"/>
    <p:sldId id="277" r:id="rId47"/>
    <p:sldId id="273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71" autoAdjust="0"/>
    <p:restoredTop sz="94660"/>
  </p:normalViewPr>
  <p:slideViewPr>
    <p:cSldViewPr>
      <p:cViewPr varScale="1">
        <p:scale>
          <a:sx n="68" d="100"/>
          <a:sy n="68" d="100"/>
        </p:scale>
        <p:origin x="4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49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4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593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69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88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33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16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87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7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54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63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063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jpeg"/><Relationship Id="rId5" Type="http://schemas.openxmlformats.org/officeDocument/2006/relationships/image" Target="../media/image107.jpeg"/><Relationship Id="rId4" Type="http://schemas.openxmlformats.org/officeDocument/2006/relationships/image" Target="../media/image106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120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12" Type="http://schemas.openxmlformats.org/officeDocument/2006/relationships/image" Target="../media/image119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11" Type="http://schemas.openxmlformats.org/officeDocument/2006/relationships/image" Target="../media/image118.png"/><Relationship Id="rId5" Type="http://schemas.openxmlformats.org/officeDocument/2006/relationships/image" Target="../media/image112.png"/><Relationship Id="rId10" Type="http://schemas.openxmlformats.org/officeDocument/2006/relationships/image" Target="../media/image117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5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jpeg"/><Relationship Id="rId3" Type="http://schemas.openxmlformats.org/officeDocument/2006/relationships/image" Target="../media/image126.jpeg"/><Relationship Id="rId7" Type="http://schemas.openxmlformats.org/officeDocument/2006/relationships/image" Target="../media/image130.jpe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jpeg"/><Relationship Id="rId5" Type="http://schemas.openxmlformats.org/officeDocument/2006/relationships/image" Target="../media/image128.jpeg"/><Relationship Id="rId4" Type="http://schemas.openxmlformats.org/officeDocument/2006/relationships/image" Target="../media/image12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7" Type="http://schemas.openxmlformats.org/officeDocument/2006/relationships/image" Target="../media/image137.jpeg"/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jpeg"/><Relationship Id="rId5" Type="http://schemas.openxmlformats.org/officeDocument/2006/relationships/image" Target="../media/image135.jpeg"/><Relationship Id="rId4" Type="http://schemas.openxmlformats.org/officeDocument/2006/relationships/image" Target="../media/image13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jpeg"/><Relationship Id="rId3" Type="http://schemas.openxmlformats.org/officeDocument/2006/relationships/image" Target="../media/image141.jpeg"/><Relationship Id="rId7" Type="http://schemas.openxmlformats.org/officeDocument/2006/relationships/image" Target="../media/image145.jpeg"/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jpeg"/><Relationship Id="rId5" Type="http://schemas.openxmlformats.org/officeDocument/2006/relationships/image" Target="../media/image143.jpeg"/><Relationship Id="rId4" Type="http://schemas.openxmlformats.org/officeDocument/2006/relationships/image" Target="../media/image14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3276600"/>
          </a:xfrm>
        </p:spPr>
        <p:txBody>
          <a:bodyPr>
            <a:normAutofit/>
          </a:bodyPr>
          <a:lstStyle/>
          <a:p>
            <a:r>
              <a:rPr lang="en-US" sz="6600" dirty="0"/>
              <a:t>IYNT 2017</a:t>
            </a:r>
            <a:br>
              <a:rPr lang="en-US" sz="6600" dirty="0"/>
            </a:br>
            <a:r>
              <a:rPr lang="en-US" sz="6600" dirty="0"/>
              <a:t>Team of Georgia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15362" name="Picture 2" descr="Image result for georg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8392" y="3810000"/>
            <a:ext cx="3352802" cy="2209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Experiments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524000"/>
            <a:ext cx="8534400" cy="45259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/>
              <a:t>On air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In the water(without oxygen)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In the lemon juice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With EDTA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Heated(different temperatures)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Stored in refrigerator 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 descr="C:\Users\Giorgi\Desktop\DCIM\140___06\IMG_4593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7571" y="489532"/>
            <a:ext cx="3383280" cy="2560320"/>
          </a:xfrm>
          <a:prstGeom prst="rect">
            <a:avLst/>
          </a:prstGeom>
          <a:noFill/>
        </p:spPr>
      </p:pic>
      <p:pic>
        <p:nvPicPr>
          <p:cNvPr id="4106" name="Picture 10" descr="C:\Users\Giorgi\Desktop\DCIM\140___06\IMG_4651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89532"/>
            <a:ext cx="3383280" cy="2560320"/>
          </a:xfrm>
          <a:prstGeom prst="rect">
            <a:avLst/>
          </a:prstGeom>
          <a:noFill/>
        </p:spPr>
      </p:pic>
      <p:pic>
        <p:nvPicPr>
          <p:cNvPr id="6" name="Picture 2" descr="C:\Users\Giorgi\Desktop\DCIM\140___07\IMG_4666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657600"/>
            <a:ext cx="3383280" cy="2560320"/>
          </a:xfrm>
          <a:prstGeom prst="rect">
            <a:avLst/>
          </a:prstGeom>
          <a:noFill/>
        </p:spPr>
      </p:pic>
      <p:pic>
        <p:nvPicPr>
          <p:cNvPr id="7" name="Picture 3" descr="C:\Users\Giorgi\Desktop\DCIM\140___07\IMG_4688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657600"/>
            <a:ext cx="3383280" cy="256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3124201" cy="2133600"/>
          </a:xfr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0"/>
            <a:ext cx="3009900" cy="213360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15" y="2301239"/>
            <a:ext cx="3276600" cy="233172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304" y="2373602"/>
            <a:ext cx="3024554" cy="2209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F7DA33-BF06-485F-9932-B0DC74672D5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05" t="1215" r="-1715" b="-2429"/>
          <a:stretch/>
        </p:blipFill>
        <p:spPr>
          <a:xfrm rot="16200000">
            <a:off x="1363180" y="4104682"/>
            <a:ext cx="1861320" cy="32531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AC762E8-1E83-4129-8DDA-B51BCB3DF8D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1" b="2965"/>
          <a:stretch/>
        </p:blipFill>
        <p:spPr>
          <a:xfrm rot="16200000">
            <a:off x="5196488" y="4226309"/>
            <a:ext cx="1916842" cy="300989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 treatment _ golden delicious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C:\Users\Giorgi\Desktop\air\golden delicious air\1.1.jpg"/>
          <p:cNvPicPr preferRelativeResize="0">
            <a:picLocks noGrp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8600" y="2194560"/>
            <a:ext cx="1560259" cy="2468880"/>
          </a:xfrm>
          <a:prstGeom prst="rect">
            <a:avLst/>
          </a:prstGeom>
          <a:noFill/>
        </p:spPr>
      </p:pic>
      <p:pic>
        <p:nvPicPr>
          <p:cNvPr id="1027" name="Picture 3" descr="C:\Users\Giorgi\Desktop\air\golden delicious air\2.1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6809" y="2194560"/>
            <a:ext cx="1563624" cy="2468880"/>
          </a:xfrm>
          <a:prstGeom prst="rect">
            <a:avLst/>
          </a:prstGeom>
          <a:noFill/>
        </p:spPr>
      </p:pic>
      <p:pic>
        <p:nvPicPr>
          <p:cNvPr id="1031" name="Picture 7" descr="C:\Users\Giorgi\Desktop\air\golden delicious air\3.1.jpg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8383" y="2194560"/>
            <a:ext cx="1524000" cy="2468880"/>
          </a:xfrm>
          <a:prstGeom prst="rect">
            <a:avLst/>
          </a:prstGeom>
          <a:noFill/>
        </p:spPr>
      </p:pic>
      <p:pic>
        <p:nvPicPr>
          <p:cNvPr id="1032" name="Picture 8" descr="C:\Users\Giorgi\Desktop\air\golden delicious air\4.1.jpg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00333" y="2194560"/>
            <a:ext cx="1549718" cy="2468880"/>
          </a:xfrm>
          <a:prstGeom prst="rect">
            <a:avLst/>
          </a:prstGeom>
          <a:noFill/>
        </p:spPr>
      </p:pic>
      <p:pic>
        <p:nvPicPr>
          <p:cNvPr id="1033" name="Picture 9" descr="C:\Users\Giorgi\Desktop\air\golden delicious air\5...1.jpg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2194560"/>
            <a:ext cx="1583170" cy="2468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lemon juice- golden delicious</a:t>
            </a:r>
          </a:p>
        </p:txBody>
      </p:sp>
      <p:pic>
        <p:nvPicPr>
          <p:cNvPr id="5124" name="Picture 4" descr="C:\Users\Giorgi\Desktop\lemon juice\golden delicious lemon juice\3.3.jpg"/>
          <p:cNvPicPr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6450" y="2377440"/>
            <a:ext cx="1554480" cy="2103120"/>
          </a:xfrm>
          <a:prstGeom prst="rect">
            <a:avLst/>
          </a:prstGeom>
          <a:noFill/>
        </p:spPr>
      </p:pic>
      <p:pic>
        <p:nvPicPr>
          <p:cNvPr id="5122" name="Picture 2" descr="C:\Users\Giorgi\Desktop\lemon juice\golden delicious lemon juice\1.3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377440"/>
            <a:ext cx="1554480" cy="2103120"/>
          </a:xfrm>
          <a:prstGeom prst="rect">
            <a:avLst/>
          </a:prstGeom>
          <a:noFill/>
        </p:spPr>
      </p:pic>
      <p:pic>
        <p:nvPicPr>
          <p:cNvPr id="5125" name="Picture 5" descr="C:\Users\Giorgi\Desktop\lemon juice\golden delicious lemon juice\4.3.jpg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1900" y="2377440"/>
            <a:ext cx="1554480" cy="2103120"/>
          </a:xfrm>
          <a:prstGeom prst="rect">
            <a:avLst/>
          </a:prstGeom>
          <a:noFill/>
        </p:spPr>
      </p:pic>
      <p:pic>
        <p:nvPicPr>
          <p:cNvPr id="5126" name="Picture 6" descr="C:\Users\Giorgi\Desktop\lemon juice\golden delicious lemon juice\5.3.jpg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67350" y="2377440"/>
            <a:ext cx="1554480" cy="2103120"/>
          </a:xfrm>
          <a:prstGeom prst="rect">
            <a:avLst/>
          </a:prstGeom>
          <a:noFill/>
        </p:spPr>
      </p:pic>
      <p:pic>
        <p:nvPicPr>
          <p:cNvPr id="5127" name="Picture 7" descr="C:\Users\Giorgi\Desktop\lemon juice\golden delicious lemon juice\6.3.jpg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2799" y="2377440"/>
            <a:ext cx="1554480" cy="2103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lemon juice – golden delicious</a:t>
            </a:r>
          </a:p>
        </p:txBody>
      </p:sp>
      <p:pic>
        <p:nvPicPr>
          <p:cNvPr id="6" name="Content Placeholder 5" descr="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1676400"/>
            <a:ext cx="6970604" cy="4155262"/>
          </a:xfrm>
        </p:spPr>
      </p:pic>
      <p:sp>
        <p:nvSpPr>
          <p:cNvPr id="7" name="TextBox 6"/>
          <p:cNvSpPr txBox="1"/>
          <p:nvPr/>
        </p:nvSpPr>
        <p:spPr>
          <a:xfrm>
            <a:off x="4191000" y="5943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971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Browning level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water – golden delicious</a:t>
            </a:r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377440"/>
            <a:ext cx="1645920" cy="210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65400" y="2377440"/>
            <a:ext cx="1645920" cy="210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97400" y="2377440"/>
            <a:ext cx="1645920" cy="210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2377440"/>
            <a:ext cx="1645920" cy="210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C7D4E8-9F5A-49DF-8E37-C6C261C17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a-GE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water – golden delicious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904999"/>
            <a:ext cx="5867400" cy="347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724400" y="54102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Time, min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28956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level of brownness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6370F-CF44-4AD8-B1E1-312AA6D60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EDTA – golden delicious</a:t>
            </a:r>
            <a:endParaRPr lang="ka-G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49922-E71E-41B9-8DE0-D6F83DBC2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a-G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6A60DA-8D0F-4D33-ACFF-37DF74B8B64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87" y="2590800"/>
            <a:ext cx="1554480" cy="2124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3EF64B-DB06-43F9-9B53-8D1458F5B7F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58" y="2590800"/>
            <a:ext cx="1554480" cy="212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36ADB0-9892-4FF0-8E1F-CF23CD11194B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329" y="2590800"/>
            <a:ext cx="1554480" cy="212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07687B-9EF3-4102-8048-B60D3E1C3DCA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590800"/>
            <a:ext cx="1554480" cy="2124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1360DC-DC1A-4C27-9B50-D1BDD024B948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111" y="2590800"/>
            <a:ext cx="1554480" cy="21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968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0E4EA-F283-4AD9-8B43-71C928AA4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EDTA – golden delicious</a:t>
            </a:r>
            <a:endParaRPr lang="ka-G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8E372-5BF6-49B2-A2E1-C4E2B4987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a-GE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20A2248-4A0B-49C6-AB0C-E2E61933B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7814" y="1752600"/>
            <a:ext cx="6308371" cy="373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20750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apples</a:t>
            </a:r>
            <a:br>
              <a:rPr lang="en-US" sz="4000" dirty="0"/>
            </a:br>
            <a:r>
              <a:rPr lang="en-US" sz="4000" dirty="0"/>
              <a:t>6</a:t>
            </a:r>
            <a:r>
              <a:rPr lang="en-US" sz="4000" baseline="30000" dirty="0"/>
              <a:t>th</a:t>
            </a:r>
            <a:r>
              <a:rPr lang="en-US" sz="4000" dirty="0"/>
              <a:t> Problem for the 5th IYNT 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    </a:t>
            </a:r>
            <a:r>
              <a:rPr lang="en-US" sz="3600" dirty="0"/>
              <a:t>Why do apple slices turn brown after being cut? Investigate the speed of this process and test methods to prevent browning of apple slices.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 different temperature – golden delicious</a:t>
            </a:r>
          </a:p>
        </p:txBody>
      </p:sp>
      <p:pic>
        <p:nvPicPr>
          <p:cNvPr id="2052" name="Picture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429000"/>
            <a:ext cx="1920240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Grp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124200" y="3429000"/>
            <a:ext cx="1920240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3429000"/>
            <a:ext cx="1920240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23760" y="3429000"/>
            <a:ext cx="1920240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6800" y="5212080"/>
            <a:ext cx="1920240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24200" y="5212080"/>
            <a:ext cx="1920240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23760" y="5212080"/>
            <a:ext cx="1920240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81600" y="5212080"/>
            <a:ext cx="1920240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1" name="Picture 13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66800" y="1676400"/>
            <a:ext cx="1920240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2" name="Picture 14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23760" y="1676400"/>
            <a:ext cx="1920240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3" name="Picture 15"/>
          <p:cNvPicPr>
            <a:picLocks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181600" y="1676400"/>
            <a:ext cx="1920240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4" name="Picture 16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124200" y="1676400"/>
            <a:ext cx="1920240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0" y="1981200"/>
            <a:ext cx="106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10⁰C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52400" y="3962400"/>
            <a:ext cx="7793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35⁰C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2400" y="5715000"/>
            <a:ext cx="7793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80⁰C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Temperature 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599" y="457200"/>
            <a:ext cx="429962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533400"/>
            <a:ext cx="3973965" cy="251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4102373"/>
            <a:ext cx="4419600" cy="2755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066800" y="1524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10⁰C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91200" y="1524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35⁰C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95600" y="34290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80⁰C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treatment - green</a:t>
            </a:r>
          </a:p>
        </p:txBody>
      </p:sp>
      <p:pic>
        <p:nvPicPr>
          <p:cNvPr id="2050" name="Picture 2" descr="C:\Users\Giorgi\Desktop\air\green air\1.7.jpg"/>
          <p:cNvPicPr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194560"/>
            <a:ext cx="1554480" cy="2468880"/>
          </a:xfrm>
          <a:prstGeom prst="rect">
            <a:avLst/>
          </a:prstGeom>
          <a:noFill/>
        </p:spPr>
      </p:pic>
      <p:pic>
        <p:nvPicPr>
          <p:cNvPr id="2051" name="Picture 3" descr="C:\Users\Giorgi\Desktop\air\green air\2.7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4550" y="2194560"/>
            <a:ext cx="1554480" cy="2468880"/>
          </a:xfrm>
          <a:prstGeom prst="rect">
            <a:avLst/>
          </a:prstGeom>
          <a:noFill/>
        </p:spPr>
      </p:pic>
      <p:pic>
        <p:nvPicPr>
          <p:cNvPr id="2052" name="Picture 4" descr="C:\Users\Giorgi\Desktop\air\green air\3.7.jpg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48100" y="2194560"/>
            <a:ext cx="1554480" cy="2468880"/>
          </a:xfrm>
          <a:prstGeom prst="rect">
            <a:avLst/>
          </a:prstGeom>
          <a:noFill/>
        </p:spPr>
      </p:pic>
      <p:pic>
        <p:nvPicPr>
          <p:cNvPr id="2053" name="Picture 5" descr="C:\Users\Giorgi\Desktop\air\green air\4.7.jpg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1650" y="2194560"/>
            <a:ext cx="1554480" cy="2468880"/>
          </a:xfrm>
          <a:prstGeom prst="rect">
            <a:avLst/>
          </a:prstGeom>
          <a:noFill/>
        </p:spPr>
      </p:pic>
      <p:pic>
        <p:nvPicPr>
          <p:cNvPr id="2054" name="Picture 6" descr="C:\Users\Giorgi\Desktop\air\green air\5....7.jpg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15200" y="2194560"/>
            <a:ext cx="1554480" cy="2468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lemon juice – green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9" name="Picture 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000" y="2331720"/>
            <a:ext cx="1548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6000" y="2331720"/>
            <a:ext cx="1548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98000" y="2331720"/>
            <a:ext cx="1548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0000" y="2331720"/>
            <a:ext cx="1548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62000" y="2331720"/>
            <a:ext cx="1548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lemon juice - green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981200"/>
            <a:ext cx="6076406" cy="3666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657600" y="5715000"/>
            <a:ext cx="144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Time, min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3352800"/>
            <a:ext cx="25256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level of brownness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water - green</a:t>
            </a:r>
          </a:p>
        </p:txBody>
      </p:sp>
      <p:pic>
        <p:nvPicPr>
          <p:cNvPr id="2051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477" y="2464191"/>
            <a:ext cx="1630680" cy="249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8196" y="2474395"/>
            <a:ext cx="1589404" cy="247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03071" y="2474394"/>
            <a:ext cx="1507129" cy="2469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5671" y="2474394"/>
            <a:ext cx="1509934" cy="2469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18114" y="2464191"/>
            <a:ext cx="1573486" cy="248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water - green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905000"/>
            <a:ext cx="6308371" cy="373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343400" y="5715000"/>
            <a:ext cx="1428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Time, min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3505200"/>
            <a:ext cx="21362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level of brownness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30819-5AFA-409E-87CB-121578495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EDTA - green</a:t>
            </a:r>
            <a:endParaRPr lang="ka-G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67511-C6E8-4033-A926-2158C105B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a-G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D79DDC-1EBC-4196-8B08-6966D0C82631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185" y="2743200"/>
            <a:ext cx="1764000" cy="18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708E1D42-204C-448D-B325-5F02A485F92B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2264" y="2764302"/>
            <a:ext cx="1764000" cy="18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2929D058-901B-4438-BD19-A646ABA9614F}"/>
              </a:ext>
            </a:extLst>
          </p:cNvPr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2000" y="2764302"/>
            <a:ext cx="1764000" cy="18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F592BD3F-03A6-4B55-ABC6-D73C3BFF1C2F}"/>
              </a:ext>
            </a:extLst>
          </p:cNvPr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3449" y="2743200"/>
            <a:ext cx="1764000" cy="18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04A21505-39F7-4536-A363-10BA94292C6A}"/>
              </a:ext>
            </a:extLst>
          </p:cNvPr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80000" y="2743200"/>
            <a:ext cx="1764000" cy="18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633481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ABC59-FF92-4CDD-A8DF-B167B70AA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EDTA - green</a:t>
            </a:r>
            <a:endParaRPr lang="ka-G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E0B62-AB5D-4734-B9AD-C7967DBE1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a-GE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F0E7E07-7FF0-41B8-B3D5-DB3AC7660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752600"/>
            <a:ext cx="6096000" cy="3608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946599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different temperature - green</a:t>
            </a:r>
          </a:p>
        </p:txBody>
      </p:sp>
      <p:pic>
        <p:nvPicPr>
          <p:cNvPr id="3074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" y="3200400"/>
            <a:ext cx="1828800" cy="17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082" y="5029200"/>
            <a:ext cx="1828800" cy="17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66426" y="3200400"/>
            <a:ext cx="1828800" cy="17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448" y="5092505"/>
            <a:ext cx="1828800" cy="17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82539" y="3200400"/>
            <a:ext cx="1828800" cy="17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82539" y="5085471"/>
            <a:ext cx="1828800" cy="17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98652" y="3192194"/>
            <a:ext cx="1828800" cy="17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06614" y="5029200"/>
            <a:ext cx="1828800" cy="17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8143" y="1295400"/>
            <a:ext cx="1828800" cy="17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4" name="Picture 12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966426" y="1295400"/>
            <a:ext cx="1828800" cy="17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5" name="Picture 13"/>
          <p:cNvPicPr>
            <a:picLocks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158740" y="1295400"/>
            <a:ext cx="1828800" cy="17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6" name="Picture 14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206614" y="1310641"/>
            <a:ext cx="1828800" cy="17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5100" dirty="0"/>
              <a:t>Cause of the process</a:t>
            </a:r>
          </a:p>
          <a:p>
            <a:r>
              <a:rPr lang="en-US" sz="5100" dirty="0"/>
              <a:t>What depends the speed of the process on</a:t>
            </a:r>
          </a:p>
          <a:p>
            <a:r>
              <a:rPr lang="en-US" sz="5100" dirty="0"/>
              <a:t>Ways to prevent from browning</a:t>
            </a:r>
          </a:p>
          <a:p>
            <a:pPr lvl="1">
              <a:buFont typeface="Arial" pitchFamily="34" charset="0"/>
              <a:buChar char="•"/>
            </a:pPr>
            <a:r>
              <a:rPr lang="en-US" sz="5100" dirty="0"/>
              <a:t>On air</a:t>
            </a:r>
          </a:p>
          <a:p>
            <a:pPr lvl="1">
              <a:buFont typeface="Arial" pitchFamily="34" charset="0"/>
              <a:buChar char="•"/>
            </a:pPr>
            <a:r>
              <a:rPr lang="en-US" sz="5100" dirty="0"/>
              <a:t>Without oxygen</a:t>
            </a:r>
          </a:p>
          <a:p>
            <a:pPr lvl="1">
              <a:buFont typeface="Arial" pitchFamily="34" charset="0"/>
              <a:buChar char="•"/>
            </a:pPr>
            <a:r>
              <a:rPr lang="en-US" sz="5100" dirty="0"/>
              <a:t>In lemon juice</a:t>
            </a:r>
          </a:p>
          <a:p>
            <a:pPr lvl="1">
              <a:buFont typeface="Arial" pitchFamily="34" charset="0"/>
              <a:buChar char="•"/>
            </a:pPr>
            <a:r>
              <a:rPr lang="en-US" sz="5100" dirty="0"/>
              <a:t>Heated</a:t>
            </a:r>
          </a:p>
          <a:p>
            <a:pPr lvl="1">
              <a:buFont typeface="Arial" pitchFamily="34" charset="0"/>
              <a:buChar char="•"/>
            </a:pPr>
            <a:r>
              <a:rPr lang="en-US" sz="5100" dirty="0"/>
              <a:t>Stored in refrigerator</a:t>
            </a:r>
          </a:p>
          <a:p>
            <a:r>
              <a:rPr lang="en-US" sz="5100" dirty="0"/>
              <a:t>Experiments</a:t>
            </a:r>
          </a:p>
          <a:p>
            <a:r>
              <a:rPr lang="en-US" sz="5100" dirty="0"/>
              <a:t>Comparison of preventing ways</a:t>
            </a:r>
          </a:p>
          <a:p>
            <a:r>
              <a:rPr lang="en-US" sz="5100" dirty="0"/>
              <a:t>Conclusion</a:t>
            </a:r>
          </a:p>
          <a:p>
            <a:pPr>
              <a:buNone/>
            </a:pP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80⁰C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1" y="1676400"/>
            <a:ext cx="3657600" cy="256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399" y="1752600"/>
            <a:ext cx="3564979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4648201"/>
            <a:ext cx="3649281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733800" y="4191000"/>
            <a:ext cx="91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80⁰C</a:t>
            </a:r>
          </a:p>
        </p:txBody>
      </p:sp>
      <p:sp>
        <p:nvSpPr>
          <p:cNvPr id="9" name="Rectangle 8"/>
          <p:cNvSpPr/>
          <p:nvPr/>
        </p:nvSpPr>
        <p:spPr>
          <a:xfrm>
            <a:off x="1219200" y="1219201"/>
            <a:ext cx="129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10⁰C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6324600" y="1219200"/>
            <a:ext cx="91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35⁰C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air - </a:t>
            </a:r>
            <a:r>
              <a:rPr lang="en-US" dirty="0" err="1"/>
              <a:t>kekhura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026920"/>
            <a:ext cx="18288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2014537"/>
            <a:ext cx="1704975" cy="287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2026921"/>
            <a:ext cx="1566802" cy="2867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2057399"/>
            <a:ext cx="1600200" cy="283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9000" y="2057400"/>
            <a:ext cx="1676400" cy="283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lemon juice - </a:t>
            </a:r>
            <a:r>
              <a:rPr lang="en-US" dirty="0" err="1"/>
              <a:t>kekhura</a:t>
            </a:r>
            <a:endParaRPr lang="en-US" dirty="0"/>
          </a:p>
        </p:txBody>
      </p:sp>
      <p:pic>
        <p:nvPicPr>
          <p:cNvPr id="17" name="Picture 16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93" y="2507433"/>
            <a:ext cx="1554480" cy="2468880"/>
          </a:xfrm>
          <a:prstGeom prst="rect">
            <a:avLst/>
          </a:prstGeom>
        </p:spPr>
      </p:pic>
      <p:pic>
        <p:nvPicPr>
          <p:cNvPr id="18" name="Picture 17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404" y="2520328"/>
            <a:ext cx="1554480" cy="2468880"/>
          </a:xfrm>
          <a:prstGeom prst="rect">
            <a:avLst/>
          </a:prstGeom>
        </p:spPr>
      </p:pic>
      <p:pic>
        <p:nvPicPr>
          <p:cNvPr id="19" name="Picture 18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926" y="2534396"/>
            <a:ext cx="1554480" cy="2468880"/>
          </a:xfrm>
          <a:prstGeom prst="rect">
            <a:avLst/>
          </a:prstGeom>
        </p:spPr>
      </p:pic>
      <p:pic>
        <p:nvPicPr>
          <p:cNvPr id="20" name="Picture 19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273" y="2582461"/>
            <a:ext cx="1554480" cy="2468880"/>
          </a:xfrm>
          <a:prstGeom prst="rect">
            <a:avLst/>
          </a:prstGeom>
        </p:spPr>
      </p:pic>
      <p:pic>
        <p:nvPicPr>
          <p:cNvPr id="23" name="Picture 22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863" y="2534396"/>
            <a:ext cx="1554480" cy="246888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E3D786-2A6F-450A-A7CF-04DB98ECE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91786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18239230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lemon juice - </a:t>
            </a:r>
            <a:r>
              <a:rPr lang="en-US" dirty="0" err="1"/>
              <a:t>kekhura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600200"/>
            <a:ext cx="7037962" cy="4277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3352800"/>
            <a:ext cx="1943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level of brownness</a:t>
            </a:r>
          </a:p>
        </p:txBody>
      </p:sp>
      <p:sp>
        <p:nvSpPr>
          <p:cNvPr id="7" name="Rectangle 6"/>
          <p:cNvSpPr/>
          <p:nvPr/>
        </p:nvSpPr>
        <p:spPr>
          <a:xfrm>
            <a:off x="5181600" y="5867400"/>
            <a:ext cx="1428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Time, min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water - </a:t>
            </a:r>
            <a:r>
              <a:rPr lang="en-US" dirty="0" err="1"/>
              <a:t>kekhura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590800"/>
            <a:ext cx="1676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2590800"/>
            <a:ext cx="1845469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2590800"/>
            <a:ext cx="161686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38701" y="2644891"/>
            <a:ext cx="1583533" cy="2308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91400" y="2667000"/>
            <a:ext cx="1600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water - </a:t>
            </a:r>
            <a:r>
              <a:rPr lang="en-US" dirty="0" err="1"/>
              <a:t>kekhura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676400"/>
            <a:ext cx="6741911" cy="3990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657600" y="5867400"/>
            <a:ext cx="1428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Time, min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3505200"/>
            <a:ext cx="25256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level of brownness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6E3E1-1E46-41D4-823B-EF4F1EE42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EDTA - </a:t>
            </a:r>
            <a:r>
              <a:rPr lang="en-US" dirty="0" err="1"/>
              <a:t>kekhura</a:t>
            </a:r>
            <a:endParaRPr lang="ka-G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0D871-8940-4DA1-BF93-FB5F52131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a-GE"/>
          </a:p>
        </p:txBody>
      </p:sp>
      <p:pic>
        <p:nvPicPr>
          <p:cNvPr id="4" name="Content Placeholder 10">
            <a:extLst>
              <a:ext uri="{FF2B5EF4-FFF2-40B4-BE49-F238E27FC236}">
                <a16:creationId xmlns:a16="http://schemas.microsoft.com/office/drawing/2014/main" id="{F6085913-E98C-4BEA-A7C9-E478DF957C0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" y="2057400"/>
            <a:ext cx="1554480" cy="24688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7C911C-7097-4890-936D-8AAFC726B80E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890" y="2057400"/>
            <a:ext cx="1554480" cy="24688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7FA2A1-848A-4658-A011-73A3A9B6E06E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340" y="2057400"/>
            <a:ext cx="1554480" cy="24688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5FD977-57A9-424A-8FC5-1A258E397648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790" y="2065233"/>
            <a:ext cx="1554480" cy="24688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ACF99C-34C4-463D-99F4-AEB08A333B85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40" y="2045293"/>
            <a:ext cx="1554480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6794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12A39-2101-45F1-94F4-B3FC1CFC4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EDTA - </a:t>
            </a:r>
            <a:r>
              <a:rPr lang="en-US" dirty="0" err="1"/>
              <a:t>kekhura</a:t>
            </a:r>
            <a:endParaRPr lang="ka-G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68385-DB18-4E53-B9C6-D805EC787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a-GE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E3F5C12-7814-435B-865F-B41A1E402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752600"/>
            <a:ext cx="665462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861794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different temperature - </a:t>
            </a:r>
            <a:r>
              <a:rPr lang="en-US" dirty="0" err="1"/>
              <a:t>kekhura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5105400"/>
            <a:ext cx="1920240" cy="15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200400"/>
            <a:ext cx="1920240" cy="15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5105400"/>
            <a:ext cx="1920240" cy="15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3200400"/>
            <a:ext cx="1920240" cy="15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5105400"/>
            <a:ext cx="1920240" cy="15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1600" y="3200400"/>
            <a:ext cx="1920240" cy="15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23760" y="5105400"/>
            <a:ext cx="1920240" cy="15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23760" y="3200400"/>
            <a:ext cx="1920240" cy="15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4" name="Picture 10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66800" y="1219200"/>
            <a:ext cx="1920240" cy="15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5" name="Picture 11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124200" y="1219200"/>
            <a:ext cx="1920240" cy="15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6" name="Picture 12"/>
          <p:cNvPicPr>
            <a:picLocks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181600" y="1219200"/>
            <a:ext cx="1920240" cy="15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7" name="Picture 13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223760" y="1219200"/>
            <a:ext cx="1920240" cy="15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152400" y="1676400"/>
            <a:ext cx="7793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10⁰C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8600" y="3733800"/>
            <a:ext cx="7793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35⁰C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8600" y="5638800"/>
            <a:ext cx="7793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80⁰C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00200"/>
            <a:ext cx="373103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600200"/>
            <a:ext cx="3896211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4225558"/>
            <a:ext cx="3352800" cy="2632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447800" y="1143000"/>
            <a:ext cx="99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10⁰C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0" y="1143000"/>
            <a:ext cx="83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35⁰C</a:t>
            </a:r>
          </a:p>
        </p:txBody>
      </p:sp>
      <p:sp>
        <p:nvSpPr>
          <p:cNvPr id="9" name="Rectangle 8"/>
          <p:cNvSpPr/>
          <p:nvPr/>
        </p:nvSpPr>
        <p:spPr>
          <a:xfrm>
            <a:off x="3657600" y="3733800"/>
            <a:ext cx="106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80⁰C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rmAutofit fontScale="90000"/>
          </a:bodyPr>
          <a:lstStyle/>
          <a:p>
            <a:r>
              <a:rPr lang="en-US" dirty="0"/>
              <a:t>Why do apple slices turn brown after being cut?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how-to-kee-apples-from-turning-brow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2819400"/>
            <a:ext cx="2724150" cy="2447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09800"/>
            <a:ext cx="4953000" cy="382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preventing 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5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76400"/>
            <a:ext cx="2999877" cy="219991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828800"/>
            <a:ext cx="3200400" cy="2208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" y="4608147"/>
            <a:ext cx="3657600" cy="2249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990600" y="11430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Lowering pH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0200" y="12954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water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7800" y="3919063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 low temperature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2214555-FF6E-48FA-82F1-33022F5CC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21822" y="4608146"/>
            <a:ext cx="3437730" cy="220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62C55C7-AE4B-4717-A185-77E4F025068A}"/>
              </a:ext>
            </a:extLst>
          </p:cNvPr>
          <p:cNvSpPr txBox="1"/>
          <p:nvPr/>
        </p:nvSpPr>
        <p:spPr>
          <a:xfrm>
            <a:off x="5410200" y="4114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EDTA</a:t>
            </a:r>
            <a:endParaRPr lang="ka-GE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If we damage apple cells the apple will turn brown</a:t>
            </a:r>
          </a:p>
          <a:p>
            <a:r>
              <a:rPr lang="en-US" sz="2400" dirty="0"/>
              <a:t>This reaction is caused by </a:t>
            </a:r>
            <a:r>
              <a:rPr lang="en-US" sz="2400" dirty="0" err="1"/>
              <a:t>phenolases</a:t>
            </a:r>
            <a:r>
              <a:rPr lang="en-US" sz="2400" dirty="0"/>
              <a:t> and phenols in the apple cell</a:t>
            </a:r>
          </a:p>
          <a:p>
            <a:r>
              <a:rPr lang="en-US" sz="2400" dirty="0"/>
              <a:t>The speed of this process depends on temperature, pH, access to the oxygen</a:t>
            </a:r>
          </a:p>
          <a:p>
            <a:r>
              <a:rPr lang="en-US" sz="2400" dirty="0"/>
              <a:t>Methods to prevent  an apple from browning: lowering pH on the surface, not allowing oxygen to the apple surface, heating, storing in the refrigerator, reducing amount of free ions using ETDA</a:t>
            </a:r>
          </a:p>
          <a:p>
            <a:r>
              <a:rPr lang="en-US" sz="2400" dirty="0"/>
              <a:t>The best way for it is  putting an apple in lemon juice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6600" dirty="0"/>
              <a:t>Thanks for your attention</a:t>
            </a:r>
          </a:p>
        </p:txBody>
      </p:sp>
    </p:spTree>
  </p:cSld>
  <p:clrMapOvr>
    <a:masterClrMapping/>
  </p:clrMapOvr>
  <p:transition>
    <p:dissolv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treatment _ golden delicious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:\graphs\tika\glg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428750"/>
            <a:ext cx="6324600" cy="4743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Idared</a:t>
            </a:r>
            <a:r>
              <a:rPr lang="en-US" dirty="0"/>
              <a:t>(without anything)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166019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en-US" dirty="0"/>
              <a:t>                    </a:t>
            </a:r>
            <a:r>
              <a:rPr lang="en-US" sz="2800" dirty="0"/>
              <a:t>After 30min     after 1hour    after 1.5hour</a:t>
            </a: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endParaRPr lang="en-US" sz="2800" dirty="0"/>
          </a:p>
          <a:p>
            <a:pPr>
              <a:buNone/>
            </a:pPr>
            <a:r>
              <a:rPr lang="en-US" sz="2800" dirty="0"/>
              <a:t>After 2hours           after2.5hours            after 3hours</a:t>
            </a:r>
          </a:p>
        </p:txBody>
      </p:sp>
      <p:pic>
        <p:nvPicPr>
          <p:cNvPr id="4" name="Picture 3" descr="IMG_4422 modifi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362200"/>
            <a:ext cx="2035795" cy="1447800"/>
          </a:xfrm>
          <a:prstGeom prst="rect">
            <a:avLst/>
          </a:prstGeom>
        </p:spPr>
      </p:pic>
      <p:pic>
        <p:nvPicPr>
          <p:cNvPr id="6" name="Picture 5" descr="IMG_4437.JPG"/>
          <p:cNvPicPr>
            <a:picLocks noChangeAspect="1"/>
          </p:cNvPicPr>
          <p:nvPr/>
        </p:nvPicPr>
        <p:blipFill>
          <a:blip r:embed="rId3" cstate="print"/>
          <a:srcRect l="43636" t="9091" r="22273" b="52727"/>
          <a:stretch>
            <a:fillRect/>
          </a:stretch>
        </p:blipFill>
        <p:spPr>
          <a:xfrm>
            <a:off x="2438400" y="2286000"/>
            <a:ext cx="1905000" cy="1600200"/>
          </a:xfrm>
          <a:prstGeom prst="rect">
            <a:avLst/>
          </a:prstGeom>
        </p:spPr>
      </p:pic>
      <p:pic>
        <p:nvPicPr>
          <p:cNvPr id="7" name="Picture 6" descr="IMG_4448.JPG"/>
          <p:cNvPicPr>
            <a:picLocks noChangeAspect="1"/>
          </p:cNvPicPr>
          <p:nvPr/>
        </p:nvPicPr>
        <p:blipFill>
          <a:blip r:embed="rId4" cstate="print"/>
          <a:srcRect l="50000" t="14444" r="12500" b="46667"/>
          <a:stretch>
            <a:fillRect/>
          </a:stretch>
        </p:blipFill>
        <p:spPr>
          <a:xfrm>
            <a:off x="4419600" y="2286000"/>
            <a:ext cx="2057400" cy="1600200"/>
          </a:xfrm>
          <a:prstGeom prst="rect">
            <a:avLst/>
          </a:prstGeom>
        </p:spPr>
      </p:pic>
      <p:pic>
        <p:nvPicPr>
          <p:cNvPr id="8" name="Picture 7" descr="IMG_4460.JPG"/>
          <p:cNvPicPr>
            <a:picLocks noChangeAspect="1"/>
          </p:cNvPicPr>
          <p:nvPr/>
        </p:nvPicPr>
        <p:blipFill>
          <a:blip r:embed="rId5" cstate="print"/>
          <a:srcRect l="45833" b="47778"/>
          <a:stretch>
            <a:fillRect/>
          </a:stretch>
        </p:blipFill>
        <p:spPr>
          <a:xfrm>
            <a:off x="6705600" y="2286000"/>
            <a:ext cx="2094689" cy="1514621"/>
          </a:xfrm>
          <a:prstGeom prst="rect">
            <a:avLst/>
          </a:prstGeom>
        </p:spPr>
      </p:pic>
      <p:pic>
        <p:nvPicPr>
          <p:cNvPr id="9" name="Picture 8" descr="IMG_4471.JPG"/>
          <p:cNvPicPr>
            <a:picLocks noChangeAspect="1"/>
          </p:cNvPicPr>
          <p:nvPr/>
        </p:nvPicPr>
        <p:blipFill>
          <a:blip r:embed="rId6" cstate="print"/>
          <a:srcRect l="21667" r="23333" b="38889"/>
          <a:stretch>
            <a:fillRect/>
          </a:stretch>
        </p:blipFill>
        <p:spPr>
          <a:xfrm>
            <a:off x="6248400" y="4724400"/>
            <a:ext cx="2286000" cy="1905000"/>
          </a:xfrm>
          <a:prstGeom prst="rect">
            <a:avLst/>
          </a:prstGeom>
        </p:spPr>
      </p:pic>
      <p:pic>
        <p:nvPicPr>
          <p:cNvPr id="10" name="Picture 9" descr="IMG_4479.JPG"/>
          <p:cNvPicPr>
            <a:picLocks noChangeAspect="1"/>
          </p:cNvPicPr>
          <p:nvPr/>
        </p:nvPicPr>
        <p:blipFill>
          <a:blip r:embed="rId7" cstate="print"/>
          <a:srcRect l="24167" r="25833" b="44444"/>
          <a:stretch>
            <a:fillRect/>
          </a:stretch>
        </p:blipFill>
        <p:spPr>
          <a:xfrm>
            <a:off x="228600" y="4800600"/>
            <a:ext cx="2362200" cy="1820863"/>
          </a:xfrm>
          <a:prstGeom prst="rect">
            <a:avLst/>
          </a:prstGeom>
        </p:spPr>
      </p:pic>
      <p:pic>
        <p:nvPicPr>
          <p:cNvPr id="11" name="Picture 10" descr="IMG_4487.JPG"/>
          <p:cNvPicPr>
            <a:picLocks noChangeAspect="1"/>
          </p:cNvPicPr>
          <p:nvPr/>
        </p:nvPicPr>
        <p:blipFill>
          <a:blip r:embed="rId8" cstate="print"/>
          <a:srcRect l="28333" t="4444" r="24167" b="40000"/>
          <a:stretch>
            <a:fillRect/>
          </a:stretch>
        </p:blipFill>
        <p:spPr>
          <a:xfrm>
            <a:off x="3200400" y="4724400"/>
            <a:ext cx="2362200" cy="1871579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Without oxygen- golden delicious</a:t>
            </a:r>
          </a:p>
        </p:txBody>
      </p:sp>
      <p:pic>
        <p:nvPicPr>
          <p:cNvPr id="3077" name="Picture 5" descr="C:\Users\Giorgi\Desktop\in jar\goldend jar\#5.jpg"/>
          <p:cNvPicPr>
            <a:picLocks noGrp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4114800"/>
            <a:ext cx="1554480" cy="2468880"/>
          </a:xfrm>
          <a:prstGeom prst="rect">
            <a:avLst/>
          </a:prstGeom>
          <a:noFill/>
        </p:spPr>
      </p:pic>
      <p:pic>
        <p:nvPicPr>
          <p:cNvPr id="3074" name="Picture 2" descr="C:\Users\Giorgi\Desktop\in jar\goldend jar\#2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447800"/>
            <a:ext cx="1554480" cy="2468880"/>
          </a:xfrm>
          <a:prstGeom prst="rect">
            <a:avLst/>
          </a:prstGeom>
          <a:noFill/>
        </p:spPr>
      </p:pic>
      <p:pic>
        <p:nvPicPr>
          <p:cNvPr id="3075" name="Picture 3" descr="C:\Users\Giorgi\Desktop\in jar\goldend jar\#3.jpg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1447800"/>
            <a:ext cx="1554480" cy="2468880"/>
          </a:xfrm>
          <a:prstGeom prst="rect">
            <a:avLst/>
          </a:prstGeom>
          <a:noFill/>
        </p:spPr>
      </p:pic>
      <p:pic>
        <p:nvPicPr>
          <p:cNvPr id="3076" name="Picture 4" descr="C:\Users\Giorgi\Desktop\in jar\goldend jar\#4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1447800"/>
            <a:ext cx="1554480" cy="2468880"/>
          </a:xfrm>
          <a:prstGeom prst="rect">
            <a:avLst/>
          </a:prstGeom>
          <a:noFill/>
        </p:spPr>
      </p:pic>
      <p:pic>
        <p:nvPicPr>
          <p:cNvPr id="3078" name="Picture 6" descr="C:\Users\Giorgi\Desktop\in jar\goldend jar\#6.jpg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91000" y="4191000"/>
            <a:ext cx="1554480" cy="2468880"/>
          </a:xfrm>
          <a:prstGeom prst="rect">
            <a:avLst/>
          </a:prstGeom>
          <a:noFill/>
        </p:spPr>
      </p:pic>
      <p:pic>
        <p:nvPicPr>
          <p:cNvPr id="3079" name="Picture 7" descr="C:\Users\Giorgi\Desktop\in jar\goldend jar\#7.jpg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77000" y="1447800"/>
            <a:ext cx="1554480" cy="2468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lemon juice- golden delicious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Giorgi\AppData\Local\Temp\Rar$DR03.446\golde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2774" y="1600200"/>
            <a:ext cx="4801226" cy="3200817"/>
          </a:xfrm>
          <a:prstGeom prst="rect">
            <a:avLst/>
          </a:prstGeom>
          <a:noFill/>
        </p:spPr>
      </p:pic>
      <p:pic>
        <p:nvPicPr>
          <p:cNvPr id="2051" name="Picture 3" descr="C:\Users\Giorgi\AppData\Local\Temp\Rar$DR05.493\golden_rg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676400"/>
            <a:ext cx="4344026" cy="28960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Without oxygen- </a:t>
            </a:r>
            <a:r>
              <a:rPr lang="en-US" dirty="0" err="1"/>
              <a:t>kekhura</a:t>
            </a:r>
            <a:endParaRPr lang="en-US" dirty="0"/>
          </a:p>
        </p:txBody>
      </p:sp>
      <p:pic>
        <p:nvPicPr>
          <p:cNvPr id="4102" name="Picture 6" descr="C:\Users\Giorgi\Desktop\in jar\kekhura jar\17.59 #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5000" y="1752600"/>
            <a:ext cx="1828800" cy="1505698"/>
          </a:xfrm>
          <a:prstGeom prst="rect">
            <a:avLst/>
          </a:prstGeom>
          <a:noFill/>
        </p:spPr>
      </p:pic>
      <p:pic>
        <p:nvPicPr>
          <p:cNvPr id="4098" name="Picture 2" descr="C:\Users\Giorgi\Desktop\in jar\kekhura jar\16.12 #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600200"/>
            <a:ext cx="1371600" cy="1981200"/>
          </a:xfrm>
          <a:prstGeom prst="rect">
            <a:avLst/>
          </a:prstGeom>
          <a:noFill/>
        </p:spPr>
      </p:pic>
      <p:pic>
        <p:nvPicPr>
          <p:cNvPr id="4099" name="Picture 3" descr="C:\Users\Giorgi\Desktop\in jar\kekhura jar\16.45 #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1524000"/>
            <a:ext cx="1371599" cy="1981200"/>
          </a:xfrm>
          <a:prstGeom prst="rect">
            <a:avLst/>
          </a:prstGeom>
          <a:noFill/>
        </p:spPr>
      </p:pic>
      <p:pic>
        <p:nvPicPr>
          <p:cNvPr id="4100" name="Picture 4" descr="C:\Users\Giorgi\Desktop\in jar\kekhura jar\17.05 #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1600200"/>
            <a:ext cx="1600200" cy="1828800"/>
          </a:xfrm>
          <a:prstGeom prst="rect">
            <a:avLst/>
          </a:prstGeom>
          <a:noFill/>
        </p:spPr>
      </p:pic>
      <p:pic>
        <p:nvPicPr>
          <p:cNvPr id="4103" name="Picture 7" descr="C:\Users\Giorgi\Desktop\in jar\kekhura jar\17.59 #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267200"/>
            <a:ext cx="1600200" cy="1463675"/>
          </a:xfrm>
          <a:prstGeom prst="rect">
            <a:avLst/>
          </a:prstGeom>
          <a:noFill/>
        </p:spPr>
      </p:pic>
      <p:pic>
        <p:nvPicPr>
          <p:cNvPr id="4104" name="Picture 8" descr="C:\Users\Giorgi\Desktop\in jar\kekhura jar\18.33 #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62200" y="4191000"/>
            <a:ext cx="1524000" cy="1787525"/>
          </a:xfrm>
          <a:prstGeom prst="rect">
            <a:avLst/>
          </a:prstGeom>
          <a:noFill/>
        </p:spPr>
      </p:pic>
      <p:pic>
        <p:nvPicPr>
          <p:cNvPr id="4105" name="Picture 9" descr="C:\Users\Giorgi\Desktop\in jar\kekhura jar\18.54 #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38600" y="4114800"/>
            <a:ext cx="1524000" cy="1787525"/>
          </a:xfrm>
          <a:prstGeom prst="rect">
            <a:avLst/>
          </a:prstGeom>
          <a:noFill/>
        </p:spPr>
      </p:pic>
      <p:pic>
        <p:nvPicPr>
          <p:cNvPr id="4106" name="Picture 10" descr="C:\Users\Giorgi\Desktop\in jar\kekhura jar\19.09 #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43600" y="4343400"/>
            <a:ext cx="1990725" cy="1595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Speed of this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200" dirty="0"/>
              <a:t>Depends on:</a:t>
            </a:r>
          </a:p>
          <a:p>
            <a:r>
              <a:rPr lang="en-US" dirty="0" err="1"/>
              <a:t>Spicies</a:t>
            </a:r>
            <a:endParaRPr lang="en-US" dirty="0"/>
          </a:p>
          <a:p>
            <a:r>
              <a:rPr lang="en-US" dirty="0"/>
              <a:t>Maturity  </a:t>
            </a:r>
            <a:endParaRPr lang="en-US" sz="3200" dirty="0"/>
          </a:p>
          <a:p>
            <a:r>
              <a:rPr lang="en-US" sz="3200" dirty="0"/>
              <a:t>Temperature</a:t>
            </a:r>
          </a:p>
          <a:p>
            <a:r>
              <a:rPr lang="en-US" dirty="0"/>
              <a:t>pH on the surface</a:t>
            </a:r>
            <a:endParaRPr lang="en-US" sz="3200" dirty="0"/>
          </a:p>
          <a:p>
            <a:endParaRPr lang="en-US" dirty="0"/>
          </a:p>
        </p:txBody>
      </p:sp>
      <p:pic>
        <p:nvPicPr>
          <p:cNvPr id="7" name="Picture 6" descr="osf_arctic-golden-vs-conv-gold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3886200"/>
            <a:ext cx="3429000" cy="22494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295400"/>
            <a:ext cx="579995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76400"/>
            <a:ext cx="6718807" cy="3916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prevent browning of apple slices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dirty="0"/>
              <a:t>Methods:</a:t>
            </a:r>
          </a:p>
          <a:p>
            <a:r>
              <a:rPr lang="en-US" sz="2800" dirty="0"/>
              <a:t>heat (cooking)</a:t>
            </a:r>
          </a:p>
          <a:p>
            <a:r>
              <a:rPr lang="en-US" sz="2800" dirty="0"/>
              <a:t>reducing the pH on the surface of the fruit</a:t>
            </a:r>
          </a:p>
          <a:p>
            <a:r>
              <a:rPr lang="en-US" sz="2800" dirty="0"/>
              <a:t>Make Fe and Cu ions react with EDTA</a:t>
            </a:r>
          </a:p>
          <a:p>
            <a:r>
              <a:rPr lang="en-US" sz="2800" dirty="0"/>
              <a:t>reducing the amount of available oxygen</a:t>
            </a:r>
          </a:p>
          <a:p>
            <a:r>
              <a:rPr lang="en-US" sz="2800" dirty="0"/>
              <a:t>storing the fruit in the refrigerator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5" name="Picture 4" descr="1835699_or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914400"/>
            <a:ext cx="2743200" cy="1827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                           </a:t>
            </a:r>
          </a:p>
        </p:txBody>
      </p:sp>
      <p:pic>
        <p:nvPicPr>
          <p:cNvPr id="8" name="Content Placeholder 3" descr="IMG_4412.JPG"/>
          <p:cNvPicPr>
            <a:picLocks noChangeAspect="1"/>
          </p:cNvPicPr>
          <p:nvPr/>
        </p:nvPicPr>
        <p:blipFill rotWithShape="1">
          <a:blip r:embed="rId2" cstate="print"/>
          <a:srcRect l="5405" r="10811" b="16861"/>
          <a:stretch/>
        </p:blipFill>
        <p:spPr>
          <a:xfrm>
            <a:off x="5410200" y="1600200"/>
            <a:ext cx="2362200" cy="1786389"/>
          </a:xfrm>
          <a:prstGeom prst="rect">
            <a:avLst/>
          </a:prstGeom>
        </p:spPr>
      </p:pic>
      <p:pic>
        <p:nvPicPr>
          <p:cNvPr id="9" name="Content Placeholder 3" descr="IMG_4408.JPG"/>
          <p:cNvPicPr>
            <a:picLocks noChangeAspect="1"/>
          </p:cNvPicPr>
          <p:nvPr/>
        </p:nvPicPr>
        <p:blipFill rotWithShape="1">
          <a:blip r:embed="rId3" cstate="print"/>
          <a:srcRect l="8108" t="-2038" r="10940" b="14100"/>
          <a:stretch/>
        </p:blipFill>
        <p:spPr>
          <a:xfrm>
            <a:off x="838200" y="1557790"/>
            <a:ext cx="2282336" cy="18287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9906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Golden Delicious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57800" y="9906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Kekhura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3120536" y="390922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Green</a:t>
            </a:r>
          </a:p>
        </p:txBody>
      </p:sp>
      <p:pic>
        <p:nvPicPr>
          <p:cNvPr id="1026" name="Picture 2" descr="Image result for green apple">
            <a:extLst>
              <a:ext uri="{FF2B5EF4-FFF2-40B4-BE49-F238E27FC236}">
                <a16:creationId xmlns:a16="http://schemas.microsoft.com/office/drawing/2014/main" id="{65E0DD71-0FD6-427F-AE5F-7CB519553A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42" b="2204"/>
          <a:stretch/>
        </p:blipFill>
        <p:spPr bwMode="auto">
          <a:xfrm>
            <a:off x="3781719" y="4493995"/>
            <a:ext cx="1444429" cy="198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4384</TotalTime>
  <Words>491</Words>
  <Application>Microsoft Office PowerPoint</Application>
  <PresentationFormat>On-screen Show (4:3)</PresentationFormat>
  <Paragraphs>127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Sylfaen</vt:lpstr>
      <vt:lpstr>Wingdings</vt:lpstr>
      <vt:lpstr>Office Theme</vt:lpstr>
      <vt:lpstr>IYNT 2017 Team of Georgia</vt:lpstr>
      <vt:lpstr>apples 6th Problem for the 5th IYNT 2017</vt:lpstr>
      <vt:lpstr>plan</vt:lpstr>
      <vt:lpstr>Why do apple slices turn brown after being cut? </vt:lpstr>
      <vt:lpstr>Speed of this process</vt:lpstr>
      <vt:lpstr>PowerPoint Presentation</vt:lpstr>
      <vt:lpstr>PowerPoint Presentation</vt:lpstr>
      <vt:lpstr>How to prevent browning of apple slices</vt:lpstr>
      <vt:lpstr>PowerPoint Presentation</vt:lpstr>
      <vt:lpstr>Experiments</vt:lpstr>
      <vt:lpstr>PowerPoint Presentation</vt:lpstr>
      <vt:lpstr>PowerPoint Presentation</vt:lpstr>
      <vt:lpstr>No treatment _ golden delicious </vt:lpstr>
      <vt:lpstr>In lemon juice- golden delicious</vt:lpstr>
      <vt:lpstr>In lemon juice – golden delicious</vt:lpstr>
      <vt:lpstr>In water – golden delicious</vt:lpstr>
      <vt:lpstr>In water – golden delicious</vt:lpstr>
      <vt:lpstr>With EDTA – golden delicious</vt:lpstr>
      <vt:lpstr>With EDTA – golden delicious</vt:lpstr>
      <vt:lpstr>On different temperature – golden delicious</vt:lpstr>
      <vt:lpstr>Temperature comparison</vt:lpstr>
      <vt:lpstr>No treatment - green</vt:lpstr>
      <vt:lpstr>In lemon juice – green </vt:lpstr>
      <vt:lpstr>In lemon juice - green</vt:lpstr>
      <vt:lpstr>In water - green</vt:lpstr>
      <vt:lpstr>In water - green</vt:lpstr>
      <vt:lpstr>With EDTA - green</vt:lpstr>
      <vt:lpstr>With EDTA - green</vt:lpstr>
      <vt:lpstr>On different temperature - green</vt:lpstr>
      <vt:lpstr>Temperature comparison</vt:lpstr>
      <vt:lpstr>On air - kekhura</vt:lpstr>
      <vt:lpstr>In lemon juice - kekhura</vt:lpstr>
      <vt:lpstr>In lemon juice - kekhura</vt:lpstr>
      <vt:lpstr>In water - kekhura</vt:lpstr>
      <vt:lpstr>In water - kekhura</vt:lpstr>
      <vt:lpstr>With EDTA - kekhura</vt:lpstr>
      <vt:lpstr>With EDTA - kekhura</vt:lpstr>
      <vt:lpstr>On different temperature - kekhura</vt:lpstr>
      <vt:lpstr>Temperature comparison</vt:lpstr>
      <vt:lpstr>Comparison of preventing ways</vt:lpstr>
      <vt:lpstr>Conclusion </vt:lpstr>
      <vt:lpstr>PowerPoint Presentation</vt:lpstr>
      <vt:lpstr>No treatment _ golden delicious</vt:lpstr>
      <vt:lpstr>Idared(without anything)</vt:lpstr>
      <vt:lpstr>Without oxygen- golden delicious</vt:lpstr>
      <vt:lpstr>In lemon juice- golden delicious</vt:lpstr>
      <vt:lpstr>Without oxygen- kekhura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Apples</dc:title>
  <dc:creator>Giorgi</dc:creator>
  <cp:lastModifiedBy>User</cp:lastModifiedBy>
  <cp:revision>268</cp:revision>
  <dcterms:created xsi:type="dcterms:W3CDTF">2006-08-16T00:00:00Z</dcterms:created>
  <dcterms:modified xsi:type="dcterms:W3CDTF">2017-06-29T18:36:57Z</dcterms:modified>
</cp:coreProperties>
</file>