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9" r:id="rId5"/>
    <p:sldId id="259" r:id="rId6"/>
    <p:sldId id="260" r:id="rId7"/>
    <p:sldId id="263" r:id="rId8"/>
    <p:sldId id="278" r:id="rId9"/>
    <p:sldId id="277" r:id="rId10"/>
    <p:sldId id="271" r:id="rId11"/>
    <p:sldId id="266" r:id="rId12"/>
    <p:sldId id="272" r:id="rId13"/>
    <p:sldId id="268" r:id="rId14"/>
    <p:sldId id="269" r:id="rId15"/>
    <p:sldId id="270" r:id="rId16"/>
    <p:sldId id="273" r:id="rId17"/>
    <p:sldId id="275" r:id="rId18"/>
    <p:sldId id="276" r:id="rId19"/>
    <p:sldId id="274" r:id="rId20"/>
    <p:sldId id="282" r:id="rId21"/>
    <p:sldId id="28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36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D9FA-DABC-254F-B083-F1DBC8FB518F}" type="datetimeFigureOut">
              <a:rPr lang="en-US"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F72EF-F957-3A4E-9BDF-3C07DE68B95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2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B2E5-B43A-4291-9765-469F421324B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B2E5-B43A-4291-9765-469F421324B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151" y="199361"/>
            <a:ext cx="9396523" cy="956930"/>
          </a:xfrm>
        </p:spPr>
        <p:txBody>
          <a:bodyPr/>
          <a:lstStyle/>
          <a:p>
            <a:r>
              <a:rPr lang="en-GB" sz="5400" b="1">
                <a:solidFill>
                  <a:srgbClr val="C00000"/>
                </a:solidFill>
              </a:rPr>
              <a:t>IYNT 2017</a:t>
            </a:r>
            <a:r>
              <a:rPr lang="en-GB" b="1">
                <a:solidFill>
                  <a:srgbClr val="C00000"/>
                </a:solidFill>
              </a:rPr>
              <a:t> </a:t>
            </a:r>
            <a:r>
              <a:rPr lang="en-GB" b="1"/>
              <a:t>  </a:t>
            </a:r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349" y="5321596"/>
            <a:ext cx="6313081" cy="885160"/>
          </a:xfrm>
        </p:spPr>
        <p:txBody>
          <a:bodyPr>
            <a:normAutofit fontScale="92500"/>
          </a:bodyPr>
          <a:lstStyle/>
          <a:p>
            <a:r>
              <a:rPr lang="en-GB" sz="2800"/>
              <a:t>     Reporter : Anastasia kartvelishvili</a:t>
            </a:r>
            <a:endParaRPr lang="en-US" sz="280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751010" y="2046768"/>
            <a:ext cx="6848069" cy="2033476"/>
          </a:xfrm>
        </p:spPr>
        <p:txBody>
          <a:bodyPr>
            <a:normAutofit/>
          </a:bodyPr>
          <a:lstStyle/>
          <a:p>
            <a:r>
              <a:rPr lang="en-GB" sz="2400" b="1">
                <a:solidFill>
                  <a:schemeClr val="tx1"/>
                </a:solidFill>
                <a:latin typeface="Cambria" panose="020F0502020204030204" pitchFamily="34" charset="0"/>
              </a:rPr>
              <a:t>Team : Georgia</a:t>
            </a:r>
          </a:p>
          <a:p>
            <a:r>
              <a:rPr lang="en-GB" sz="2400" b="1">
                <a:solidFill>
                  <a:schemeClr val="tx1"/>
                </a:solidFill>
                <a:latin typeface="Cambria" panose="020F0502020204030204" pitchFamily="34" charset="0"/>
              </a:rPr>
              <a:t>   Problem # 16</a:t>
            </a:r>
          </a:p>
          <a:p>
            <a:r>
              <a:rPr lang="en-GB" sz="3200" b="1">
                <a:solidFill>
                  <a:schemeClr val="tx1"/>
                </a:solidFill>
                <a:latin typeface="Cambria" panose="020F0502020204030204" pitchFamily="34" charset="0"/>
              </a:rPr>
              <a:t>Paper wrinkle</a:t>
            </a:r>
            <a:r>
              <a:rPr lang="en-GB" sz="3900" b="1">
                <a:solidFill>
                  <a:schemeClr val="tx1"/>
                </a:solidFill>
                <a:latin typeface="Cambria" panose="020F0502020204030204" pitchFamily="34" charset="0"/>
              </a:rPr>
              <a:t> </a:t>
            </a:r>
          </a:p>
          <a:p>
            <a:endParaRPr lang="en-US" sz="3200">
              <a:solidFill>
                <a:schemeClr val="tx1"/>
              </a:solidFill>
              <a:latin typeface="Cambria" panose="020F0502020204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895" y="199362"/>
            <a:ext cx="2537670" cy="14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evaporation is depended on</a:t>
            </a:r>
            <a:endParaRPr lang="en-US" dirty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Temperature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 Surface area</a:t>
            </a:r>
          </a:p>
          <a:p>
            <a:r>
              <a:rPr lang="en-US" dirty="0">
                <a:solidFill>
                  <a:srgbClr val="000000"/>
                </a:solidFill>
                <a:latin typeface="Tw Cen MT"/>
              </a:rPr>
              <a:t> Kind of liquid</a:t>
            </a:r>
          </a:p>
        </p:txBody>
      </p:sp>
    </p:spTree>
    <p:extLst>
      <p:ext uri="{BB962C8B-B14F-4D97-AF65-F5344CB8AC3E}">
        <p14:creationId xmlns:p14="http://schemas.microsoft.com/office/powerpoint/2010/main" val="39516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3825" cy="1428250"/>
          </a:xfrm>
        </p:spPr>
        <p:txBody>
          <a:bodyPr/>
          <a:lstStyle/>
          <a:p>
            <a:r>
              <a:rPr lang="en-GB" sz="4000" b="1"/>
              <a:t>Experiments</a:t>
            </a:r>
            <a:r>
              <a:rPr lang="en-GB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/>
              <a:t> 1. Dependence on temperature </a:t>
            </a:r>
          </a:p>
          <a:p>
            <a:pPr marL="0" indent="0">
              <a:buNone/>
            </a:pPr>
            <a:r>
              <a:rPr lang="en-GB" sz="2400" dirty="0"/>
              <a:t> </a:t>
            </a:r>
            <a:r>
              <a:rPr lang="en-GB" sz="2400"/>
              <a:t>2. Dependence on wetting time</a:t>
            </a:r>
            <a:r>
              <a:rPr lang="en-GB" sz="2400" dirty="0"/>
              <a:t> ( for how long we put paper in the water)</a:t>
            </a:r>
            <a:endParaRPr lang="en-GB" sz="2400"/>
          </a:p>
          <a:p>
            <a:pPr marL="0" indent="0">
              <a:buNone/>
            </a:pPr>
            <a:r>
              <a:rPr lang="en-GB" sz="2400" dirty="0"/>
              <a:t> </a:t>
            </a:r>
            <a:r>
              <a:rPr lang="en-GB" sz="2400"/>
              <a:t>3. Dependence</a:t>
            </a:r>
            <a:r>
              <a:rPr lang="en-GB" sz="2400" dirty="0"/>
              <a:t> </a:t>
            </a:r>
            <a:r>
              <a:rPr lang="en-GB" sz="2400"/>
              <a:t> on </a:t>
            </a:r>
            <a:r>
              <a:rPr lang="en-GB" sz="2400" dirty="0"/>
              <a:t>kind </a:t>
            </a:r>
            <a:r>
              <a:rPr lang="en-GB" sz="2400"/>
              <a:t>of liquid</a:t>
            </a:r>
            <a:r>
              <a:rPr lang="en-GB" sz="2400" dirty="0"/>
              <a:t> </a:t>
            </a:r>
            <a:endParaRPr lang="en-US" sz="2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measure paper wrinkle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80341" y="2250370"/>
            <a:ext cx="7814734" cy="41869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       First   length x width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w Cen MT"/>
              </a:rPr>
              <a:t>       Final   length x width    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57750" y="2743200"/>
            <a:ext cx="1939696" cy="16535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74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239818" cy="989656"/>
          </a:xfrm>
        </p:spPr>
        <p:txBody>
          <a:bodyPr>
            <a:normAutofit fontScale="90000"/>
          </a:bodyPr>
          <a:lstStyle/>
          <a:p>
            <a:r>
              <a:rPr lang="en-GB" b="1"/>
              <a:t>Different temperatures</a:t>
            </a:r>
            <a:r>
              <a:rPr lang="en-GB"/>
              <a:t> </a:t>
            </a:r>
            <a:endParaRPr lang="en-US"/>
          </a:p>
        </p:txBody>
      </p:sp>
      <p:pic>
        <p:nvPicPr>
          <p:cNvPr id="8" name="Picture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91000" y="1703118"/>
            <a:ext cx="3114689" cy="158786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01541" y="609600"/>
            <a:ext cx="1515139" cy="415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   </a:t>
            </a:r>
            <a:r>
              <a:rPr lang="en-GB" sz="2400" b="1" dirty="0"/>
              <a:t> T = 1°</a:t>
            </a:r>
            <a:endParaRPr lang="en-US" sz="2400" b="1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 rot="5400000" flipH="1">
            <a:off x="6313770" y="5268630"/>
            <a:ext cx="1774260" cy="381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dirty="0"/>
              <a:t>      </a:t>
            </a:r>
            <a:r>
              <a:rPr lang="en-GB" sz="9600" dirty="0" smtClean="0"/>
              <a:t>11.566 </a:t>
            </a:r>
            <a:r>
              <a:rPr lang="en-GB" sz="9600" dirty="0"/>
              <a:t>cm</a:t>
            </a:r>
            <a:endParaRPr lang="en-US" sz="9600" dirty="0"/>
          </a:p>
        </p:txBody>
      </p:sp>
      <p:pic>
        <p:nvPicPr>
          <p:cNvPr id="11" name="Picture 11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6624035" y="4559300"/>
            <a:ext cx="1532467" cy="86201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791297" y="3288798"/>
            <a:ext cx="1780953" cy="4987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sz="4400" dirty="0"/>
              <a:t>   15.9  cm</a:t>
            </a:r>
            <a:endParaRPr lang="en-US" sz="440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8435239" y="1232184"/>
            <a:ext cx="2881927" cy="4518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    </a:t>
            </a:r>
            <a:r>
              <a:rPr lang="en-GB" sz="2400" b="1" dirty="0"/>
              <a:t>           T = 10 </a:t>
            </a:r>
            <a:r>
              <a:rPr lang="en-GB" sz="2400" b="1" dirty="0" smtClean="0"/>
              <a:t>°C</a:t>
            </a:r>
            <a:endParaRPr lang="en-US" sz="2400" b="1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 rot="5400000">
            <a:off x="10717894" y="2347426"/>
            <a:ext cx="1864958" cy="576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 </a:t>
            </a:r>
            <a:r>
              <a:rPr lang="en-GB" sz="2400" b="1" dirty="0"/>
              <a:t> </a:t>
            </a:r>
            <a:r>
              <a:rPr lang="en-GB" sz="2400" dirty="0"/>
              <a:t>11.58 cm</a:t>
            </a:r>
            <a:endParaRPr lang="en-US" sz="24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730267"/>
            <a:ext cx="2841022" cy="1628953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4595777" y="4236124"/>
            <a:ext cx="2283845" cy="494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   </a:t>
            </a:r>
            <a:r>
              <a:rPr lang="en-GB" sz="2400" b="1" dirty="0"/>
              <a:t> T = 20 </a:t>
            </a:r>
            <a:r>
              <a:rPr lang="en-GB" sz="2400" b="1" dirty="0" smtClean="0"/>
              <a:t>°C</a:t>
            </a:r>
            <a:endParaRPr lang="en-US" sz="2400" b="1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 rot="5400000">
            <a:off x="6712859" y="2283206"/>
            <a:ext cx="1736309" cy="531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 </a:t>
            </a:r>
            <a:r>
              <a:rPr lang="en-GB" sz="2400" b="1" dirty="0"/>
              <a:t> </a:t>
            </a:r>
            <a:r>
              <a:rPr lang="en-GB" sz="2400" dirty="0"/>
              <a:t>11.6 cm</a:t>
            </a: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3"/>
          </p:nvPr>
        </p:nvSpPr>
        <p:spPr>
          <a:xfrm>
            <a:off x="4468478" y="6359220"/>
            <a:ext cx="2084722" cy="610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 </a:t>
            </a:r>
            <a:r>
              <a:rPr lang="en-GB" sz="2400" b="1" dirty="0"/>
              <a:t> </a:t>
            </a:r>
            <a:r>
              <a:rPr lang="en-GB" sz="2400" dirty="0"/>
              <a:t>15.7 cm</a:t>
            </a:r>
            <a:endParaRPr lang="en-US" sz="2400" b="1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3"/>
          </p:nvPr>
        </p:nvSpPr>
        <p:spPr>
          <a:xfrm>
            <a:off x="8875408" y="3538188"/>
            <a:ext cx="2084722" cy="59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 </a:t>
            </a:r>
            <a:r>
              <a:rPr lang="en-GB" sz="2400" b="1" dirty="0"/>
              <a:t> </a:t>
            </a:r>
            <a:r>
              <a:rPr lang="en-GB" sz="2400" dirty="0"/>
              <a:t>15.87 cm</a:t>
            </a:r>
            <a:endParaRPr lang="en-US" sz="2400" b="1" dirty="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239" y="1703118"/>
            <a:ext cx="2965061" cy="1835070"/>
          </a:xfrm>
          <a:prstGeom prst="rect">
            <a:avLst/>
          </a:prstGeom>
        </p:spPr>
      </p:pic>
      <p:sp>
        <p:nvSpPr>
          <p:cNvPr id="23" name="Content Placeholder 2"/>
          <p:cNvSpPr>
            <a:spLocks noGrp="1"/>
          </p:cNvSpPr>
          <p:nvPr>
            <p:ph sz="quarter" idx="13"/>
          </p:nvPr>
        </p:nvSpPr>
        <p:spPr>
          <a:xfrm>
            <a:off x="9088518" y="4267200"/>
            <a:ext cx="2084722" cy="366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    </a:t>
            </a:r>
            <a:r>
              <a:rPr lang="en-GB" b="1" dirty="0"/>
              <a:t> </a:t>
            </a:r>
            <a:r>
              <a:rPr lang="en-GB" sz="2400" b="1" dirty="0"/>
              <a:t>T = 30 </a:t>
            </a:r>
            <a:r>
              <a:rPr lang="en-GB" sz="2400" b="1" dirty="0" smtClean="0"/>
              <a:t>°C</a:t>
            </a:r>
            <a:endParaRPr lang="en-US" sz="2400" b="1" dirty="0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3"/>
          </p:nvPr>
        </p:nvSpPr>
        <p:spPr>
          <a:xfrm>
            <a:off x="8988956" y="6359220"/>
            <a:ext cx="2084722" cy="4099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dirty="0"/>
              <a:t>    </a:t>
            </a:r>
            <a:r>
              <a:rPr lang="en-GB" sz="2400" b="1" dirty="0"/>
              <a:t> </a:t>
            </a:r>
            <a:r>
              <a:rPr lang="en-GB" sz="9600" dirty="0"/>
              <a:t>15.68 cm</a:t>
            </a:r>
            <a:endParaRPr lang="en-US" sz="9600" b="1" dirty="0"/>
          </a:p>
        </p:txBody>
      </p:sp>
      <p:sp>
        <p:nvSpPr>
          <p:cNvPr id="25" name="Content Placeholder 2"/>
          <p:cNvSpPr>
            <a:spLocks noGrp="1"/>
          </p:cNvSpPr>
          <p:nvPr>
            <p:ph sz="quarter" idx="13"/>
          </p:nvPr>
        </p:nvSpPr>
        <p:spPr>
          <a:xfrm rot="5400000">
            <a:off x="10736818" y="5381579"/>
            <a:ext cx="2055883" cy="5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    </a:t>
            </a:r>
            <a:r>
              <a:rPr lang="en-GB" sz="2400" b="1"/>
              <a:t> </a:t>
            </a:r>
            <a:r>
              <a:rPr lang="en-GB" sz="2400"/>
              <a:t>11.52</a:t>
            </a:r>
            <a:endParaRPr lang="en-US" sz="2400" b="1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239" y="4771360"/>
            <a:ext cx="3099160" cy="1587860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quarter" idx="13"/>
          </p:nvPr>
        </p:nvSpPr>
        <p:spPr>
          <a:xfrm>
            <a:off x="115948" y="2620653"/>
            <a:ext cx="3947077" cy="215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    </a:t>
            </a:r>
            <a:r>
              <a:rPr lang="en-GB" sz="2400" b="1"/>
              <a:t>  First length – 16 cm</a:t>
            </a:r>
          </a:p>
          <a:p>
            <a:pPr marL="0" indent="0">
              <a:buNone/>
            </a:pPr>
            <a:r>
              <a:rPr lang="en-GB" sz="2400" b="1"/>
              <a:t>     First width  - 11.7 cm</a:t>
            </a:r>
            <a:endParaRPr lang="en-US" sz="24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876800" y="1219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 = 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𝑪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219200"/>
                <a:ext cx="16764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45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77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3825" cy="896623"/>
          </a:xfrm>
        </p:spPr>
        <p:txBody>
          <a:bodyPr/>
          <a:lstStyle/>
          <a:p>
            <a:r>
              <a:rPr lang="en-GB" b="1"/>
              <a:t>Different temperatures 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7246" y="1854818"/>
            <a:ext cx="1967023" cy="4668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  </a:t>
            </a:r>
            <a:r>
              <a:rPr lang="en-GB" sz="2400" b="1"/>
              <a:t>T = 40°</a:t>
            </a:r>
            <a:endParaRPr lang="en-US"/>
          </a:p>
        </p:txBody>
      </p:sp>
      <p:pic>
        <p:nvPicPr>
          <p:cNvPr id="8" name="Picture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332970" y="2563533"/>
            <a:ext cx="3452120" cy="1941818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4"/>
          </p:nvPr>
        </p:nvSpPr>
        <p:spPr>
          <a:xfrm>
            <a:off x="807449" y="4528831"/>
            <a:ext cx="1948416" cy="637774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  </a:t>
            </a:r>
            <a:r>
              <a:rPr lang="en-GB" sz="2400"/>
              <a:t>15.64 cm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 rot="5400000">
            <a:off x="3026677" y="3204945"/>
            <a:ext cx="1894859" cy="658995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  </a:t>
            </a:r>
            <a:r>
              <a:rPr lang="en-GB" sz="2400"/>
              <a:t>11.44 cm</a:t>
            </a:r>
            <a:endParaRPr lang="en-US"/>
          </a:p>
        </p:txBody>
      </p:sp>
      <p:pic>
        <p:nvPicPr>
          <p:cNvPr id="13" name="Picture 13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56491" y="2533497"/>
            <a:ext cx="3488118" cy="1946283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 rot="5400000">
            <a:off x="7167179" y="3285713"/>
            <a:ext cx="1736406" cy="4418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 </a:t>
            </a:r>
            <a:r>
              <a:rPr lang="en-GB" sz="2400"/>
              <a:t>11.3 cm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9174418" y="1856417"/>
            <a:ext cx="1935126" cy="796095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   </a:t>
            </a:r>
            <a:r>
              <a:rPr lang="en-GB" sz="2400" b="1"/>
              <a:t>T = 60°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4772175" y="1842341"/>
            <a:ext cx="2493335" cy="796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/>
              <a:t>     T = 50°</a:t>
            </a:r>
            <a:endParaRPr lang="en-US" sz="2400" b="1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4"/>
          </p:nvPr>
        </p:nvSpPr>
        <p:spPr>
          <a:xfrm>
            <a:off x="5308925" y="4635727"/>
            <a:ext cx="1573523" cy="590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/>
              <a:t>15.5 cm</a:t>
            </a:r>
            <a:endParaRPr lang="en-US" sz="240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674" y="2541817"/>
            <a:ext cx="3430477" cy="1987014"/>
          </a:xfrm>
          <a:prstGeom prst="rect">
            <a:avLst/>
          </a:prstGeom>
        </p:spPr>
      </p:pic>
      <p:sp>
        <p:nvSpPr>
          <p:cNvPr id="22" name="Content Placeholder 3"/>
          <p:cNvSpPr>
            <a:spLocks noGrp="1"/>
          </p:cNvSpPr>
          <p:nvPr>
            <p:ph sz="quarter" idx="14"/>
          </p:nvPr>
        </p:nvSpPr>
        <p:spPr>
          <a:xfrm rot="5400000">
            <a:off x="10727040" y="3239035"/>
            <a:ext cx="2449814" cy="590815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   </a:t>
            </a:r>
            <a:r>
              <a:rPr lang="en-GB" sz="2400"/>
              <a:t>11.12 cm</a:t>
            </a:r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14"/>
          </p:nvPr>
        </p:nvSpPr>
        <p:spPr>
          <a:xfrm>
            <a:off x="9066132" y="4693345"/>
            <a:ext cx="2449814" cy="4384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   </a:t>
            </a:r>
            <a:r>
              <a:rPr lang="en-GB" sz="2400"/>
              <a:t>15.36 cm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Wrinkage Dependence on temperature </a:t>
            </a:r>
            <a:br>
              <a:rPr lang="en-GB"/>
            </a:br>
            <a:r>
              <a:rPr lang="en-GB"/>
              <a:t>y (Delta length × delta width)</a:t>
            </a:r>
            <a:endParaRPr lang="en-US"/>
          </a:p>
        </p:txBody>
      </p:sp>
      <p:pic>
        <p:nvPicPr>
          <p:cNvPr id="5" name="Picture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53662" y="1905000"/>
            <a:ext cx="7504154" cy="44849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 rot="16200000">
                <a:off x="515652" y="4081790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WRINKAGE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𝐶𝑀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5652" y="4081790"/>
                <a:ext cx="33528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1628" r="-3139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33800" y="655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781800" y="6368534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TEMPERATURE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368534"/>
                <a:ext cx="28194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54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2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Dependence on wetting time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3525" y="2891695"/>
            <a:ext cx="3007350" cy="1571626"/>
          </a:xfrm>
        </p:spPr>
        <p:txBody>
          <a:bodyPr/>
          <a:lstStyle/>
          <a:p>
            <a:r>
              <a:rPr lang="en-GB"/>
              <a:t>First length – 16cm </a:t>
            </a:r>
          </a:p>
          <a:p>
            <a:r>
              <a:rPr lang="en-GB"/>
              <a:t>First width – 11.7cm</a:t>
            </a:r>
          </a:p>
        </p:txBody>
      </p:sp>
      <p:pic>
        <p:nvPicPr>
          <p:cNvPr id="13" name="Picture 1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894865" y="2553692"/>
            <a:ext cx="3233510" cy="2099271"/>
          </a:xfrm>
          <a:prstGeom prst="rect">
            <a:avLst/>
          </a:prstGeom>
        </p:spPr>
      </p:pic>
      <p:pic>
        <p:nvPicPr>
          <p:cNvPr id="8" name="Picture 8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682979" y="2524620"/>
            <a:ext cx="3197821" cy="209927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281744" y="4652963"/>
            <a:ext cx="2070726" cy="610955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  15.84 cm 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 rot="5400000">
            <a:off x="6258279" y="3325515"/>
            <a:ext cx="1564566" cy="555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     11.64cm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 rot="5400000">
            <a:off x="10500747" y="3296145"/>
            <a:ext cx="1911350" cy="614364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   11.58cm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8555945" y="1932057"/>
            <a:ext cx="1911350" cy="429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 Time = 13sec 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4028098" y="1808581"/>
            <a:ext cx="1606550" cy="575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  Time=3sec</a:t>
            </a:r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4"/>
          </p:nvPr>
        </p:nvSpPr>
        <p:spPr>
          <a:xfrm>
            <a:off x="8555945" y="4652963"/>
            <a:ext cx="1911350" cy="45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 15.710 cm</a:t>
            </a:r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4"/>
          </p:nvPr>
        </p:nvSpPr>
        <p:spPr>
          <a:xfrm>
            <a:off x="9483770" y="5586380"/>
            <a:ext cx="1873250" cy="6760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021" y="1199157"/>
            <a:ext cx="1943724" cy="305686"/>
          </a:xfrm>
        </p:spPr>
        <p:txBody>
          <a:bodyPr>
            <a:noAutofit/>
          </a:bodyPr>
          <a:lstStyle/>
          <a:p>
            <a:r>
              <a:rPr lang="en-GB" sz="2400"/>
              <a:t>Time =18sec</a:t>
            </a:r>
            <a:endParaRPr lang="en-US" sz="2400"/>
          </a:p>
        </p:txBody>
      </p:sp>
      <p:pic>
        <p:nvPicPr>
          <p:cNvPr id="5" name="Picture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95233" y="926135"/>
            <a:ext cx="1926133" cy="3424237"/>
          </a:xfrm>
          <a:prstGeom prst="rect">
            <a:avLst/>
          </a:prstGeom>
        </p:spPr>
      </p:pic>
      <p:pic>
        <p:nvPicPr>
          <p:cNvPr id="7" name="Picture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 rot="5400000">
            <a:off x="8933621" y="926135"/>
            <a:ext cx="1926133" cy="34242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20563" y="930907"/>
            <a:ext cx="1913861" cy="340242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 rot="5400000">
            <a:off x="3087355" y="2406175"/>
            <a:ext cx="1503759" cy="451884"/>
          </a:xfrm>
        </p:spPr>
        <p:txBody>
          <a:bodyPr>
            <a:normAutofit/>
          </a:bodyPr>
          <a:lstStyle/>
          <a:p>
            <a:r>
              <a:rPr lang="en-GB" sz="2400"/>
              <a:t>11.42Cm</a:t>
            </a:r>
            <a:endParaRPr lang="en-US" sz="24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5400000">
            <a:off x="7038818" y="2488856"/>
            <a:ext cx="1591877" cy="374640"/>
          </a:xfrm>
        </p:spPr>
        <p:txBody>
          <a:bodyPr>
            <a:noAutofit/>
          </a:bodyPr>
          <a:lstStyle/>
          <a:p>
            <a:r>
              <a:rPr lang="en-GB" sz="2400"/>
              <a:t>11.37Cm</a:t>
            </a:r>
            <a:endParaRPr lang="en-US" sz="24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978748" y="925970"/>
            <a:ext cx="1889048" cy="630809"/>
          </a:xfrm>
        </p:spPr>
        <p:txBody>
          <a:bodyPr>
            <a:normAutofit fontScale="90000"/>
          </a:bodyPr>
          <a:lstStyle/>
          <a:p>
            <a:r>
              <a:rPr lang="en-GB" sz="2400"/>
              <a:t>Time = 44sec</a:t>
            </a:r>
            <a:endParaRPr lang="en-US" sz="240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27151" y="993794"/>
            <a:ext cx="2168162" cy="534436"/>
          </a:xfrm>
        </p:spPr>
        <p:txBody>
          <a:bodyPr>
            <a:normAutofit/>
          </a:bodyPr>
          <a:lstStyle/>
          <a:p>
            <a:r>
              <a:rPr lang="en-GB" sz="2400"/>
              <a:t>Time = 31 sec</a:t>
            </a:r>
            <a:endParaRPr lang="en-US" sz="240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6021" y="3771663"/>
            <a:ext cx="1889048" cy="416553"/>
          </a:xfrm>
        </p:spPr>
        <p:txBody>
          <a:bodyPr>
            <a:noAutofit/>
          </a:bodyPr>
          <a:lstStyle/>
          <a:p>
            <a:r>
              <a:rPr lang="en-GB" sz="2400"/>
              <a:t>15.589cm</a:t>
            </a:r>
            <a:endParaRPr lang="en-US" sz="240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896687" y="5201205"/>
            <a:ext cx="1942219" cy="481273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65699" y="3719728"/>
            <a:ext cx="1942219" cy="419362"/>
          </a:xfrm>
        </p:spPr>
        <p:txBody>
          <a:bodyPr>
            <a:normAutofit fontScale="90000"/>
          </a:bodyPr>
          <a:lstStyle/>
          <a:p>
            <a:r>
              <a:rPr lang="en-GB" sz="2400"/>
              <a:t>15.422 cm</a:t>
            </a:r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961094" y="3720770"/>
            <a:ext cx="1832797" cy="518337"/>
          </a:xfrm>
        </p:spPr>
        <p:txBody>
          <a:bodyPr>
            <a:normAutofit/>
          </a:bodyPr>
          <a:lstStyle/>
          <a:p>
            <a:r>
              <a:rPr lang="en-GB" sz="2400"/>
              <a:t>15.425cm</a:t>
            </a:r>
            <a:endParaRPr lang="en-US" sz="240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 rot="5400000">
            <a:off x="11008409" y="2467955"/>
            <a:ext cx="1942219" cy="416442"/>
          </a:xfrm>
        </p:spPr>
        <p:txBody>
          <a:bodyPr>
            <a:normAutofit fontScale="90000"/>
          </a:bodyPr>
          <a:lstStyle/>
          <a:p>
            <a:r>
              <a:rPr lang="en-GB" sz="2400"/>
              <a:t>11.371cm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7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4451" cy="1596177"/>
          </a:xfrm>
        </p:spPr>
        <p:txBody>
          <a:bodyPr/>
          <a:lstStyle/>
          <a:p>
            <a:r>
              <a:rPr lang="en-GB" dirty="0" smtClean="0"/>
              <a:t>PAPER WRINKLE</a:t>
            </a:r>
            <a:r>
              <a:rPr lang="en-GB" dirty="0" smtClean="0"/>
              <a:t> </a:t>
            </a:r>
            <a:r>
              <a:rPr lang="en-GB" dirty="0"/>
              <a:t>Dependence on wetting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7848600" cy="474614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 rot="16200000">
                <a:off x="497533" y="3312467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WRINKAGE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𝐶𝑀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7533" y="3312467"/>
                <a:ext cx="26670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667" r="-29333" b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467600" y="626745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SEC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EXPERIMENTS FOR DIFFERENT KINDS OF LIQUIDS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4400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pic>
        <p:nvPicPr>
          <p:cNvPr id="2050" name="Picture 2" descr="C:\Users\Rati\Desktop\Liquid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5381626" cy="335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77" y="618518"/>
            <a:ext cx="6911163" cy="1056110"/>
          </a:xfrm>
        </p:spPr>
        <p:txBody>
          <a:bodyPr>
            <a:normAutofit/>
          </a:bodyPr>
          <a:lstStyle/>
          <a:p>
            <a:r>
              <a:rPr lang="en-GB" sz="4000" b="1"/>
              <a:t>Problem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4629" y="1515140"/>
            <a:ext cx="6937744" cy="1116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               “ </a:t>
            </a:r>
            <a:r>
              <a:rPr lang="en-GB" sz="2400"/>
              <a:t>Why does paper get wrinkled when it        gets dry after being wet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? “</a:t>
            </a:r>
            <a:endParaRPr lang="en-US" sz="24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601" y="2631558"/>
            <a:ext cx="2859305" cy="38082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90150" y="3279798"/>
            <a:ext cx="3870462" cy="25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29" y="381000"/>
            <a:ext cx="10364451" cy="1596177"/>
          </a:xfrm>
        </p:spPr>
        <p:txBody>
          <a:bodyPr/>
          <a:lstStyle/>
          <a:p>
            <a:r>
              <a:rPr lang="en-US" dirty="0" smtClean="0"/>
              <a:t>HOW PAPER WRINKLE DEPENDS ON AMOUNT OF A HEAT WHICH IS NESSECARY LIQUID TO START EVAOPORATE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8229600" cy="43630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 rot="16200000">
                <a:off x="-127343" y="4030423"/>
                <a:ext cx="26697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PAPER WRINKLE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𝐶𝑀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7343" y="4030423"/>
                <a:ext cx="266975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6061" r="-27273" b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324600" y="6218933"/>
                <a:ext cx="2438400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</a:t>
                </a:r>
                <a:r>
                  <a:rPr lang="en-US" sz="3200" dirty="0" smtClean="0"/>
                  <a:t>L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𝐾𝐺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218933"/>
                <a:ext cx="2438400" cy="617157"/>
              </a:xfrm>
              <a:prstGeom prst="rect">
                <a:avLst/>
              </a:prstGeom>
              <a:blipFill rotWithShape="1">
                <a:blip r:embed="rId4"/>
                <a:stretch>
                  <a:fillRect t="-5941" b="-3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5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905000"/>
            <a:ext cx="10821026" cy="4038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 PAPER WRINKLE STRONGLY DEPENDS ON EVAPORATION PROCESS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TEMPERATURE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SURFACE AREA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CONCENTRATION OF WATER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KIND OF LIQUID</a:t>
            </a:r>
          </a:p>
          <a:p>
            <a:r>
              <a:rPr lang="en-US" sz="2800" dirty="0" smtClean="0"/>
              <a:t> AS WE RISE TEMPERATURE OF LIQUID PAPER WRINKLES MORE</a:t>
            </a:r>
          </a:p>
          <a:p>
            <a:r>
              <a:rPr lang="en-US" sz="2800" dirty="0" smtClean="0"/>
              <a:t> IF PAPER STAYS IN THE WATER FOR A LONGER TIME IT WRINKLES MORE</a:t>
            </a:r>
          </a:p>
          <a:p>
            <a:r>
              <a:rPr lang="en-US" sz="2800" dirty="0" smtClean="0"/>
              <a:t> IF L RISES PAPER WRINKLE BECOMES LESS.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88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8689976" cy="2509213"/>
          </a:xfrm>
        </p:spPr>
        <p:txBody>
          <a:bodyPr/>
          <a:lstStyle/>
          <a:p>
            <a:r>
              <a:rPr lang="en-US" b="1" dirty="0" smtClean="0"/>
              <a:t>THANK YOU FOR ATTENTION</a:t>
            </a:r>
            <a:r>
              <a:rPr lang="en-US" dirty="0"/>
              <a:t> 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06325"/>
            <a:ext cx="10064341" cy="824024"/>
          </a:xfrm>
        </p:spPr>
        <p:txBody>
          <a:bodyPr/>
          <a:lstStyle/>
          <a:p>
            <a:r>
              <a:rPr lang="en-GB"/>
              <a:t>Plan of presentation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6" y="784151"/>
            <a:ext cx="10064341" cy="6073849"/>
          </a:xfrm>
        </p:spPr>
        <p:txBody>
          <a:bodyPr>
            <a:normAutofit lnSpcReduction="10000"/>
          </a:bodyPr>
          <a:lstStyle/>
          <a:p>
            <a:r>
              <a:rPr lang="en-GB" sz="2800" b="1"/>
              <a:t>Explanation of the phenomenon</a:t>
            </a:r>
            <a:r>
              <a:rPr lang="en-GB" sz="3200"/>
              <a:t> </a:t>
            </a:r>
          </a:p>
          <a:p>
            <a:pPr>
              <a:buFontTx/>
              <a:buChar char="-"/>
            </a:pPr>
            <a:r>
              <a:rPr lang="en-GB" sz="2400"/>
              <a:t>Reaction between paper</a:t>
            </a:r>
            <a:r>
              <a:rPr lang="en-GB" sz="2800"/>
              <a:t> </a:t>
            </a:r>
            <a:r>
              <a:rPr lang="en-GB" sz="2400"/>
              <a:t>and water molecules</a:t>
            </a:r>
          </a:p>
          <a:p>
            <a:pPr>
              <a:buFontTx/>
              <a:buChar char="-"/>
            </a:pPr>
            <a:r>
              <a:rPr lang="en-GB" sz="2400"/>
              <a:t>Evaporation processes</a:t>
            </a:r>
            <a:r>
              <a:rPr lang="en-GB" sz="2800"/>
              <a:t>  </a:t>
            </a:r>
          </a:p>
          <a:p>
            <a:r>
              <a:rPr lang="en-GB" sz="2800" b="1"/>
              <a:t>Theoritical model</a:t>
            </a:r>
          </a:p>
          <a:p>
            <a:r>
              <a:rPr lang="en-GB" sz="2400"/>
              <a:t> analytical equation </a:t>
            </a:r>
          </a:p>
          <a:p>
            <a:pPr marL="0" indent="0">
              <a:buNone/>
            </a:pPr>
            <a:r>
              <a:rPr lang="en-GB" sz="2400"/>
              <a:t>  - wrinkage dependence on temperature , wetting time and kind of  liquid.</a:t>
            </a:r>
          </a:p>
          <a:p>
            <a:r>
              <a:rPr lang="en-GB" sz="2400"/>
              <a:t> </a:t>
            </a:r>
            <a:r>
              <a:rPr lang="en-GB" sz="2800" b="1"/>
              <a:t>Experiments</a:t>
            </a:r>
            <a:r>
              <a:rPr lang="en-GB" sz="2400"/>
              <a:t> </a:t>
            </a:r>
          </a:p>
          <a:p>
            <a:r>
              <a:rPr lang="en-GB" sz="2800" b="1"/>
              <a:t>Comparison of theoritical model and experiments</a:t>
            </a:r>
          </a:p>
          <a:p>
            <a:r>
              <a:rPr lang="en-GB" sz="2800" b="1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2249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wetting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ati\Desktop\wetting-paper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89589"/>
            <a:ext cx="4953000" cy="33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79106"/>
            <a:ext cx="9426387" cy="996802"/>
          </a:xfrm>
        </p:spPr>
        <p:txBody>
          <a:bodyPr/>
          <a:lstStyle/>
          <a:p>
            <a:r>
              <a:rPr lang="en-GB" b="1"/>
              <a:t>Paper – amorphous polymer </a:t>
            </a:r>
            <a:r>
              <a:rPr lang="en-GB"/>
              <a:t> </a:t>
            </a:r>
            <a:endParaRPr 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30375" y="1847408"/>
            <a:ext cx="7588058" cy="37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Open of polymer structure </a:t>
            </a:r>
            <a:endParaRPr lang="en-US" b="1"/>
          </a:p>
        </p:txBody>
      </p:sp>
      <p:pic>
        <p:nvPicPr>
          <p:cNvPr id="4" name="Pictur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92537" y="1922299"/>
            <a:ext cx="7006925" cy="39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250411" cy="1016239"/>
          </a:xfrm>
        </p:spPr>
        <p:txBody>
          <a:bodyPr/>
          <a:lstStyle/>
          <a:p>
            <a:r>
              <a:rPr lang="en-GB" b="1"/>
              <a:t>Evaporation process </a:t>
            </a:r>
            <a:endParaRPr lang="en-US" b="1"/>
          </a:p>
        </p:txBody>
      </p:sp>
      <p:pic>
        <p:nvPicPr>
          <p:cNvPr id="4" name="Pictur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79228" y="1634756"/>
            <a:ext cx="5792631" cy="48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chaotic moving of water molecules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821026" cy="4033708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 descr="C:\Users\Rati\Desktop\RLUn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05063"/>
            <a:ext cx="5181600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 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418691"/>
            <a:ext cx="9144000" cy="62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375</Words>
  <Application>Microsoft Office PowerPoint</Application>
  <PresentationFormat>Custom</PresentationFormat>
  <Paragraphs>101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Droplet</vt:lpstr>
      <vt:lpstr>IYNT 2017   </vt:lpstr>
      <vt:lpstr>Problem</vt:lpstr>
      <vt:lpstr>Plan of presentation </vt:lpstr>
      <vt:lpstr>Paper wetting process</vt:lpstr>
      <vt:lpstr>Paper – amorphous polymer  </vt:lpstr>
      <vt:lpstr>Open of polymer structure </vt:lpstr>
      <vt:lpstr>Evaporation process </vt:lpstr>
      <vt:lpstr>chaotic moving of water molecules</vt:lpstr>
      <vt:lpstr>PowerPoint Presentation</vt:lpstr>
      <vt:lpstr>What evaporation is depended on</vt:lpstr>
      <vt:lpstr>Experiments </vt:lpstr>
      <vt:lpstr>How I measure paper wrinkle</vt:lpstr>
      <vt:lpstr>Different temperatures </vt:lpstr>
      <vt:lpstr>Different temperatures </vt:lpstr>
      <vt:lpstr>Wrinkage Dependence on temperature  y (Delta length × delta width)</vt:lpstr>
      <vt:lpstr>Dependence on wetting time</vt:lpstr>
      <vt:lpstr>Time =18sec</vt:lpstr>
      <vt:lpstr>PAPER WRINKLE Dependence on wetting time</vt:lpstr>
      <vt:lpstr> EXPERIMENTS FOR DIFFERENT KINDS OF LIQUIDS</vt:lpstr>
      <vt:lpstr>HOW PAPER WRINKLE DEPENDS ON AMOUNT OF A HEAT WHICH IS NESSECARY LIQUID TO START EVAOPORATE</vt:lpstr>
      <vt:lpstr>CONCLUSION</vt:lpstr>
      <vt:lpstr>THANK YOU FOR ATTENTION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IYNT 2017</dc:title>
  <dc:creator>Rati</dc:creator>
  <cp:lastModifiedBy>Rati</cp:lastModifiedBy>
  <cp:revision>26</cp:revision>
  <dcterms:modified xsi:type="dcterms:W3CDTF">2017-06-29T16:29:36Z</dcterms:modified>
</cp:coreProperties>
</file>