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</p:sldMasterIdLst>
  <p:notesMasterIdLst>
    <p:notesMasterId r:id="rId25"/>
  </p:notesMasterIdLst>
  <p:sldIdLst>
    <p:sldId id="256" r:id="rId2"/>
    <p:sldId id="257" r:id="rId3"/>
    <p:sldId id="258" r:id="rId4"/>
    <p:sldId id="271" r:id="rId5"/>
    <p:sldId id="273" r:id="rId6"/>
    <p:sldId id="283" r:id="rId7"/>
    <p:sldId id="288" r:id="rId8"/>
    <p:sldId id="261" r:id="rId9"/>
    <p:sldId id="277" r:id="rId10"/>
    <p:sldId id="272" r:id="rId11"/>
    <p:sldId id="280" r:id="rId12"/>
    <p:sldId id="274" r:id="rId13"/>
    <p:sldId id="278" r:id="rId14"/>
    <p:sldId id="262" r:id="rId15"/>
    <p:sldId id="268" r:id="rId16"/>
    <p:sldId id="284" r:id="rId17"/>
    <p:sldId id="281" r:id="rId18"/>
    <p:sldId id="285" r:id="rId19"/>
    <p:sldId id="282" r:id="rId20"/>
    <p:sldId id="264" r:id="rId21"/>
    <p:sldId id="265" r:id="rId22"/>
    <p:sldId id="286" r:id="rId23"/>
    <p:sldId id="28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21" autoAdjust="0"/>
    <p:restoredTop sz="94660"/>
  </p:normalViewPr>
  <p:slideViewPr>
    <p:cSldViewPr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User\Desktop\New%20Microsoft%20Excel%20Workshee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ti\Downloads\luka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Rati\Desktop\luka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scatterChart>
        <c:scatterStyle val="smoothMarker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Sheet1!$E$6:$E$81</c:f>
              <c:numCache>
                <c:formatCode>General</c:formatCode>
                <c:ptCount val="76"/>
                <c:pt idx="0">
                  <c:v>0</c:v>
                </c:pt>
                <c:pt idx="1">
                  <c:v>1.0000000000000002E-2</c:v>
                </c:pt>
                <c:pt idx="2">
                  <c:v>2.0000000000000004E-2</c:v>
                </c:pt>
                <c:pt idx="3">
                  <c:v>3.0000000000000006E-2</c:v>
                </c:pt>
                <c:pt idx="4">
                  <c:v>4.0000000000000008E-2</c:v>
                </c:pt>
                <c:pt idx="5">
                  <c:v>5.000000000000001E-2</c:v>
                </c:pt>
                <c:pt idx="6">
                  <c:v>6.0000000000000019E-2</c:v>
                </c:pt>
                <c:pt idx="7">
                  <c:v>7.0000000000000021E-2</c:v>
                </c:pt>
                <c:pt idx="8">
                  <c:v>8.0000000000000016E-2</c:v>
                </c:pt>
                <c:pt idx="9">
                  <c:v>9.0000000000000024E-2</c:v>
                </c:pt>
                <c:pt idx="10">
                  <c:v>0.10000000000000003</c:v>
                </c:pt>
                <c:pt idx="11">
                  <c:v>0.10999999999999999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0.15000000000000002</c:v>
                </c:pt>
                <c:pt idx="16">
                  <c:v>0.16000000000000003</c:v>
                </c:pt>
                <c:pt idx="17">
                  <c:v>0.17</c:v>
                </c:pt>
                <c:pt idx="18">
                  <c:v>0.18000000000000005</c:v>
                </c:pt>
                <c:pt idx="19">
                  <c:v>0.19000000000000006</c:v>
                </c:pt>
                <c:pt idx="20">
                  <c:v>0.20000000000000004</c:v>
                </c:pt>
                <c:pt idx="21">
                  <c:v>0.21000000000000008</c:v>
                </c:pt>
                <c:pt idx="22">
                  <c:v>0.22000000000000008</c:v>
                </c:pt>
                <c:pt idx="23">
                  <c:v>0.23000000000000009</c:v>
                </c:pt>
                <c:pt idx="24">
                  <c:v>0.2400000000000001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0.29000000000000015</c:v>
                </c:pt>
                <c:pt idx="30">
                  <c:v>0.30000000000000016</c:v>
                </c:pt>
                <c:pt idx="31">
                  <c:v>0.31000000000000016</c:v>
                </c:pt>
                <c:pt idx="32">
                  <c:v>0.32000000000000017</c:v>
                </c:pt>
                <c:pt idx="33">
                  <c:v>0.33000000000000024</c:v>
                </c:pt>
                <c:pt idx="34">
                  <c:v>0.34000000000000025</c:v>
                </c:pt>
                <c:pt idx="35">
                  <c:v>0.3500000000000002</c:v>
                </c:pt>
                <c:pt idx="36">
                  <c:v>0.36000000000000021</c:v>
                </c:pt>
                <c:pt idx="37">
                  <c:v>0.37000000000000022</c:v>
                </c:pt>
                <c:pt idx="38">
                  <c:v>0.38000000000000023</c:v>
                </c:pt>
                <c:pt idx="39">
                  <c:v>0.39000000000000024</c:v>
                </c:pt>
                <c:pt idx="40">
                  <c:v>0.40000000000000024</c:v>
                </c:pt>
                <c:pt idx="41">
                  <c:v>0.41000000000000025</c:v>
                </c:pt>
                <c:pt idx="42">
                  <c:v>0.42000000000000026</c:v>
                </c:pt>
                <c:pt idx="43">
                  <c:v>0.43000000000000027</c:v>
                </c:pt>
                <c:pt idx="44">
                  <c:v>0.44000000000000028</c:v>
                </c:pt>
                <c:pt idx="45">
                  <c:v>0.45000000000000029</c:v>
                </c:pt>
                <c:pt idx="46">
                  <c:v>0.4600000000000003</c:v>
                </c:pt>
                <c:pt idx="47">
                  <c:v>0.47000000000000031</c:v>
                </c:pt>
                <c:pt idx="48">
                  <c:v>0.48000000000000032</c:v>
                </c:pt>
                <c:pt idx="49">
                  <c:v>0.49000000000000032</c:v>
                </c:pt>
                <c:pt idx="50">
                  <c:v>0.50000000000000022</c:v>
                </c:pt>
                <c:pt idx="51">
                  <c:v>0.51000000000000023</c:v>
                </c:pt>
                <c:pt idx="52">
                  <c:v>0.52000000000000024</c:v>
                </c:pt>
                <c:pt idx="53">
                  <c:v>0.53000000000000025</c:v>
                </c:pt>
                <c:pt idx="54">
                  <c:v>0.54000000000000037</c:v>
                </c:pt>
                <c:pt idx="55">
                  <c:v>0.55000000000000038</c:v>
                </c:pt>
                <c:pt idx="56">
                  <c:v>0.56000000000000039</c:v>
                </c:pt>
                <c:pt idx="57">
                  <c:v>0.5700000000000004</c:v>
                </c:pt>
                <c:pt idx="58">
                  <c:v>0.5800000000000004</c:v>
                </c:pt>
                <c:pt idx="59">
                  <c:v>0.59000000000000041</c:v>
                </c:pt>
                <c:pt idx="60">
                  <c:v>0.60000000000000042</c:v>
                </c:pt>
                <c:pt idx="61">
                  <c:v>0.61000000000000043</c:v>
                </c:pt>
                <c:pt idx="62">
                  <c:v>0.62000000000000044</c:v>
                </c:pt>
                <c:pt idx="63">
                  <c:v>0.63000000000000045</c:v>
                </c:pt>
                <c:pt idx="64">
                  <c:v>0.64000000000000046</c:v>
                </c:pt>
                <c:pt idx="65">
                  <c:v>0.65000000000000058</c:v>
                </c:pt>
                <c:pt idx="66">
                  <c:v>0.66000000000000059</c:v>
                </c:pt>
                <c:pt idx="67">
                  <c:v>0.6700000000000006</c:v>
                </c:pt>
                <c:pt idx="68">
                  <c:v>0.6800000000000006</c:v>
                </c:pt>
                <c:pt idx="69">
                  <c:v>0.69000000000000061</c:v>
                </c:pt>
                <c:pt idx="70">
                  <c:v>0.70000000000000051</c:v>
                </c:pt>
                <c:pt idx="71">
                  <c:v>0.71000000000000052</c:v>
                </c:pt>
                <c:pt idx="72">
                  <c:v>0.72000000000000053</c:v>
                </c:pt>
                <c:pt idx="73">
                  <c:v>0.73000000000000054</c:v>
                </c:pt>
                <c:pt idx="74">
                  <c:v>0.74000000000000055</c:v>
                </c:pt>
                <c:pt idx="75">
                  <c:v>0.75000000000000056</c:v>
                </c:pt>
              </c:numCache>
            </c:numRef>
          </c:xVal>
          <c:yVal>
            <c:numRef>
              <c:f>Sheet1!$F$6:$F$81</c:f>
              <c:numCache>
                <c:formatCode>General</c:formatCode>
                <c:ptCount val="76"/>
                <c:pt idx="0">
                  <c:v>0</c:v>
                </c:pt>
                <c:pt idx="1">
                  <c:v>6.1989562854736599E-2</c:v>
                </c:pt>
                <c:pt idx="2">
                  <c:v>0.12227690888926292</c:v>
                </c:pt>
                <c:pt idx="3">
                  <c:v>0.1808366962444225</c:v>
                </c:pt>
                <c:pt idx="4">
                  <c:v>0.23764507506377597</c:v>
                </c:pt>
                <c:pt idx="5">
                  <c:v>0.29267969714942976</c:v>
                </c:pt>
                <c:pt idx="6">
                  <c:v>0.34591972463747989</c:v>
                </c:pt>
                <c:pt idx="7">
                  <c:v>0.39734583768975967</c:v>
                </c:pt>
                <c:pt idx="8">
                  <c:v>0.4469402411991541</c:v>
                </c:pt>
                <c:pt idx="9">
                  <c:v>0.49468667050631299</c:v>
                </c:pt>
                <c:pt idx="10">
                  <c:v>0.5405703961261743</c:v>
                </c:pt>
                <c:pt idx="11">
                  <c:v>0.58457822748327881</c:v>
                </c:pt>
                <c:pt idx="12">
                  <c:v>0.62669851565543422</c:v>
                </c:pt>
                <c:pt idx="13">
                  <c:v>0.66692115512585892</c:v>
                </c:pt>
                <c:pt idx="14">
                  <c:v>0.70523758454451069</c:v>
                </c:pt>
                <c:pt idx="15">
                  <c:v>0.74164078649987386</c:v>
                </c:pt>
                <c:pt idx="16">
                  <c:v>0.77612528630305655</c:v>
                </c:pt>
                <c:pt idx="17">
                  <c:v>0.80868714978661105</c:v>
                </c:pt>
                <c:pt idx="18">
                  <c:v>0.83932398012106568</c:v>
                </c:pt>
                <c:pt idx="19">
                  <c:v>0.86803491365271079</c:v>
                </c:pt>
                <c:pt idx="20">
                  <c:v>0.89482061476676056</c:v>
                </c:pt>
                <c:pt idx="21">
                  <c:v>0.91968326978055692</c:v>
                </c:pt>
                <c:pt idx="22">
                  <c:v>0.94262657987204612</c:v>
                </c:pt>
                <c:pt idx="23">
                  <c:v>0.96365575304931272</c:v>
                </c:pt>
                <c:pt idx="24">
                  <c:v>0.98277749516749924</c:v>
                </c:pt>
                <c:pt idx="25">
                  <c:v>0.99999999999999978</c:v>
                </c:pt>
                <c:pt idx="26">
                  <c:v>1.0153329383713356</c:v>
                </c:pt>
                <c:pt idx="27">
                  <c:v>1.0287874463596738</c:v>
                </c:pt>
                <c:pt idx="28">
                  <c:v>1.0403761125774866</c:v>
                </c:pt>
                <c:pt idx="29">
                  <c:v>1.0501129645393545</c:v>
                </c:pt>
                <c:pt idx="30">
                  <c:v>1.0580134541264519</c:v>
                </c:pt>
                <c:pt idx="31">
                  <c:v>1.0640944421577794</c:v>
                </c:pt>
                <c:pt idx="32">
                  <c:v>1.0683741820786938</c:v>
                </c:pt>
                <c:pt idx="33">
                  <c:v>1.0708723027777987</c:v>
                </c:pt>
                <c:pt idx="34">
                  <c:v>1.0716097905437725</c:v>
                </c:pt>
                <c:pt idx="35">
                  <c:v>1.0706089701741732</c:v>
                </c:pt>
                <c:pt idx="36">
                  <c:v>1.067893485248754</c:v>
                </c:pt>
                <c:pt idx="37">
                  <c:v>1.0634882775803152</c:v>
                </c:pt>
                <c:pt idx="38">
                  <c:v>1.0574195658565491</c:v>
                </c:pt>
                <c:pt idx="39">
                  <c:v>1.0497148234868323</c:v>
                </c:pt>
                <c:pt idx="40">
                  <c:v>1.0404027556683517</c:v>
                </c:pt>
                <c:pt idx="41">
                  <c:v>1.0295132756863881</c:v>
                </c:pt>
                <c:pt idx="42">
                  <c:v>1.0170774804640415</c:v>
                </c:pt>
                <c:pt idx="43">
                  <c:v>1.0031276253770744</c:v>
                </c:pt>
                <c:pt idx="44">
                  <c:v>0.98769709835000274</c:v>
                </c:pt>
                <c:pt idx="45">
                  <c:v>0.97082039324993652</c:v>
                </c:pt>
                <c:pt idx="46">
                  <c:v>0.95253308259509639</c:v>
                </c:pt>
                <c:pt idx="47">
                  <c:v>0.93287178959531081</c:v>
                </c:pt>
                <c:pt idx="48">
                  <c:v>0.91187415954217577</c:v>
                </c:pt>
                <c:pt idx="49">
                  <c:v>0.88957883056692644</c:v>
                </c:pt>
                <c:pt idx="50">
                  <c:v>0.86602540378443815</c:v>
                </c:pt>
                <c:pt idx="51">
                  <c:v>0.84125441284210878</c:v>
                </c:pt>
                <c:pt idx="52">
                  <c:v>0.81530729289271653</c:v>
                </c:pt>
                <c:pt idx="53">
                  <c:v>0.78822634901068256</c:v>
                </c:pt>
                <c:pt idx="54">
                  <c:v>0.76005472407145569</c:v>
                </c:pt>
                <c:pt idx="55">
                  <c:v>0.73083636611407987</c:v>
                </c:pt>
                <c:pt idx="56">
                  <c:v>0.70061599520725948</c:v>
                </c:pt>
                <c:pt idx="57">
                  <c:v>0.66943906983954027</c:v>
                </c:pt>
                <c:pt idx="58">
                  <c:v>0.63735175285448542</c:v>
                </c:pt>
                <c:pt idx="59">
                  <c:v>0.60440087695198685</c:v>
                </c:pt>
                <c:pt idx="60">
                  <c:v>0.57063390977709116</c:v>
                </c:pt>
                <c:pt idx="61">
                  <c:v>0.53609891861795644</c:v>
                </c:pt>
                <c:pt idx="62">
                  <c:v>0.50084453473478119</c:v>
                </c:pt>
                <c:pt idx="63">
                  <c:v>0.46491991734174187</c:v>
                </c:pt>
                <c:pt idx="64">
                  <c:v>0.42837471726418919</c:v>
                </c:pt>
                <c:pt idx="65">
                  <c:v>0.39125904029352093</c:v>
                </c:pt>
                <c:pt idx="66">
                  <c:v>0.35362341026232669</c:v>
                </c:pt>
                <c:pt idx="67">
                  <c:v>0.31551873186256013</c:v>
                </c:pt>
                <c:pt idx="68">
                  <c:v>0.27699625322963534</c:v>
                </c:pt>
                <c:pt idx="69">
                  <c:v>0.23810752831547322</c:v>
                </c:pt>
                <c:pt idx="70">
                  <c:v>0.19890437907365296</c:v>
                </c:pt>
                <c:pt idx="71">
                  <c:v>0.15943885747991912</c:v>
                </c:pt>
                <c:pt idx="72">
                  <c:v>0.11976320741139107</c:v>
                </c:pt>
                <c:pt idx="73">
                  <c:v>7.992982640790687E-2</c:v>
                </c:pt>
                <c:pt idx="74">
                  <c:v>3.9991227338992082E-2</c:v>
                </c:pt>
                <c:pt idx="75">
                  <c:v>-1.9984014443252837E-15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0FE5-4DE1-A106-FD156D64CF54}"/>
            </c:ext>
          </c:extLst>
        </c:ser>
        <c:dLbls/>
        <c:axId val="79826304"/>
        <c:axId val="79934592"/>
      </c:scatterChart>
      <c:scatterChart>
        <c:scatterStyle val="lineMarker"/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Sheet1!$E$6:$E$81</c:f>
              <c:numCache>
                <c:formatCode>General</c:formatCode>
                <c:ptCount val="76"/>
                <c:pt idx="0">
                  <c:v>0</c:v>
                </c:pt>
                <c:pt idx="1">
                  <c:v>1.0000000000000002E-2</c:v>
                </c:pt>
                <c:pt idx="2">
                  <c:v>2.0000000000000004E-2</c:v>
                </c:pt>
                <c:pt idx="3">
                  <c:v>3.0000000000000006E-2</c:v>
                </c:pt>
                <c:pt idx="4">
                  <c:v>4.0000000000000008E-2</c:v>
                </c:pt>
                <c:pt idx="5">
                  <c:v>5.000000000000001E-2</c:v>
                </c:pt>
                <c:pt idx="6">
                  <c:v>6.0000000000000019E-2</c:v>
                </c:pt>
                <c:pt idx="7">
                  <c:v>7.0000000000000021E-2</c:v>
                </c:pt>
                <c:pt idx="8">
                  <c:v>8.0000000000000016E-2</c:v>
                </c:pt>
                <c:pt idx="9">
                  <c:v>9.0000000000000024E-2</c:v>
                </c:pt>
                <c:pt idx="10">
                  <c:v>0.10000000000000003</c:v>
                </c:pt>
                <c:pt idx="11">
                  <c:v>0.10999999999999999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0.15000000000000002</c:v>
                </c:pt>
                <c:pt idx="16">
                  <c:v>0.16000000000000003</c:v>
                </c:pt>
                <c:pt idx="17">
                  <c:v>0.17</c:v>
                </c:pt>
                <c:pt idx="18">
                  <c:v>0.18000000000000005</c:v>
                </c:pt>
                <c:pt idx="19">
                  <c:v>0.19000000000000006</c:v>
                </c:pt>
                <c:pt idx="20">
                  <c:v>0.20000000000000004</c:v>
                </c:pt>
                <c:pt idx="21">
                  <c:v>0.21000000000000008</c:v>
                </c:pt>
                <c:pt idx="22">
                  <c:v>0.22000000000000008</c:v>
                </c:pt>
                <c:pt idx="23">
                  <c:v>0.23000000000000009</c:v>
                </c:pt>
                <c:pt idx="24">
                  <c:v>0.2400000000000001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0.29000000000000015</c:v>
                </c:pt>
                <c:pt idx="30">
                  <c:v>0.30000000000000016</c:v>
                </c:pt>
                <c:pt idx="31">
                  <c:v>0.31000000000000016</c:v>
                </c:pt>
                <c:pt idx="32">
                  <c:v>0.32000000000000017</c:v>
                </c:pt>
                <c:pt idx="33">
                  <c:v>0.33000000000000024</c:v>
                </c:pt>
                <c:pt idx="34">
                  <c:v>0.34000000000000025</c:v>
                </c:pt>
                <c:pt idx="35">
                  <c:v>0.3500000000000002</c:v>
                </c:pt>
                <c:pt idx="36">
                  <c:v>0.36000000000000021</c:v>
                </c:pt>
                <c:pt idx="37">
                  <c:v>0.37000000000000022</c:v>
                </c:pt>
                <c:pt idx="38">
                  <c:v>0.38000000000000023</c:v>
                </c:pt>
                <c:pt idx="39">
                  <c:v>0.39000000000000024</c:v>
                </c:pt>
                <c:pt idx="40">
                  <c:v>0.40000000000000024</c:v>
                </c:pt>
                <c:pt idx="41">
                  <c:v>0.41000000000000025</c:v>
                </c:pt>
                <c:pt idx="42">
                  <c:v>0.42000000000000026</c:v>
                </c:pt>
                <c:pt idx="43">
                  <c:v>0.43000000000000027</c:v>
                </c:pt>
                <c:pt idx="44">
                  <c:v>0.44000000000000028</c:v>
                </c:pt>
                <c:pt idx="45">
                  <c:v>0.45000000000000029</c:v>
                </c:pt>
                <c:pt idx="46">
                  <c:v>0.4600000000000003</c:v>
                </c:pt>
                <c:pt idx="47">
                  <c:v>0.47000000000000031</c:v>
                </c:pt>
                <c:pt idx="48">
                  <c:v>0.48000000000000032</c:v>
                </c:pt>
                <c:pt idx="49">
                  <c:v>0.49000000000000032</c:v>
                </c:pt>
                <c:pt idx="50">
                  <c:v>0.50000000000000022</c:v>
                </c:pt>
                <c:pt idx="51">
                  <c:v>0.51000000000000023</c:v>
                </c:pt>
                <c:pt idx="52">
                  <c:v>0.52000000000000024</c:v>
                </c:pt>
                <c:pt idx="53">
                  <c:v>0.53000000000000025</c:v>
                </c:pt>
                <c:pt idx="54">
                  <c:v>0.54000000000000037</c:v>
                </c:pt>
                <c:pt idx="55">
                  <c:v>0.55000000000000038</c:v>
                </c:pt>
                <c:pt idx="56">
                  <c:v>0.56000000000000039</c:v>
                </c:pt>
                <c:pt idx="57">
                  <c:v>0.5700000000000004</c:v>
                </c:pt>
                <c:pt idx="58">
                  <c:v>0.5800000000000004</c:v>
                </c:pt>
                <c:pt idx="59">
                  <c:v>0.59000000000000041</c:v>
                </c:pt>
                <c:pt idx="60">
                  <c:v>0.60000000000000042</c:v>
                </c:pt>
                <c:pt idx="61">
                  <c:v>0.61000000000000043</c:v>
                </c:pt>
                <c:pt idx="62">
                  <c:v>0.62000000000000044</c:v>
                </c:pt>
                <c:pt idx="63">
                  <c:v>0.63000000000000045</c:v>
                </c:pt>
                <c:pt idx="64">
                  <c:v>0.64000000000000046</c:v>
                </c:pt>
                <c:pt idx="65">
                  <c:v>0.65000000000000058</c:v>
                </c:pt>
                <c:pt idx="66">
                  <c:v>0.66000000000000059</c:v>
                </c:pt>
                <c:pt idx="67">
                  <c:v>0.6700000000000006</c:v>
                </c:pt>
                <c:pt idx="68">
                  <c:v>0.6800000000000006</c:v>
                </c:pt>
                <c:pt idx="69">
                  <c:v>0.69000000000000061</c:v>
                </c:pt>
                <c:pt idx="70">
                  <c:v>0.70000000000000051</c:v>
                </c:pt>
                <c:pt idx="71">
                  <c:v>0.71000000000000052</c:v>
                </c:pt>
                <c:pt idx="72">
                  <c:v>0.72000000000000053</c:v>
                </c:pt>
                <c:pt idx="73">
                  <c:v>0.73000000000000054</c:v>
                </c:pt>
                <c:pt idx="74">
                  <c:v>0.74000000000000055</c:v>
                </c:pt>
                <c:pt idx="75">
                  <c:v>0.75000000000000056</c:v>
                </c:pt>
              </c:numCache>
            </c:numRef>
          </c:xVal>
          <c:yVal>
            <c:numRef>
              <c:f>Sheet1!$G$6:$G$81</c:f>
              <c:numCache>
                <c:formatCode>General</c:formatCode>
                <c:ptCount val="76"/>
                <c:pt idx="0">
                  <c:v>0</c:v>
                </c:pt>
                <c:pt idx="5">
                  <c:v>0.41000000000000003</c:v>
                </c:pt>
                <c:pt idx="8">
                  <c:v>0.5</c:v>
                </c:pt>
                <c:pt idx="10">
                  <c:v>0.55000000000000004</c:v>
                </c:pt>
                <c:pt idx="15">
                  <c:v>0.56999999999999995</c:v>
                </c:pt>
                <c:pt idx="19">
                  <c:v>0.70000000000000007</c:v>
                </c:pt>
                <c:pt idx="23">
                  <c:v>0.9</c:v>
                </c:pt>
                <c:pt idx="27">
                  <c:v>1</c:v>
                </c:pt>
                <c:pt idx="30">
                  <c:v>1.1000000000000001</c:v>
                </c:pt>
                <c:pt idx="36">
                  <c:v>1.1499999999999997</c:v>
                </c:pt>
                <c:pt idx="40">
                  <c:v>1</c:v>
                </c:pt>
                <c:pt idx="47">
                  <c:v>0.9</c:v>
                </c:pt>
                <c:pt idx="55">
                  <c:v>0.70000000000000007</c:v>
                </c:pt>
                <c:pt idx="66">
                  <c:v>0.30000000000000004</c:v>
                </c:pt>
                <c:pt idx="72">
                  <c:v>0.1</c:v>
                </c:pt>
                <c:pt idx="75">
                  <c:v>0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1-0FE5-4DE1-A106-FD156D64CF54}"/>
            </c:ext>
          </c:extLst>
        </c:ser>
        <c:dLbls/>
        <c:axId val="79826304"/>
        <c:axId val="79934592"/>
      </c:scatterChart>
      <c:valAx>
        <c:axId val="79826304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934592"/>
        <c:crosses val="autoZero"/>
        <c:crossBetween val="midCat"/>
      </c:valAx>
      <c:valAx>
        <c:axId val="7993459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8263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5.9359821401635156E-2"/>
          <c:y val="3.7353455818022754E-2"/>
          <c:w val="0.65419796663348151"/>
          <c:h val="0.88234835228929731"/>
        </c:manualLayout>
      </c:layout>
      <c:scatterChart>
        <c:scatterStyle val="smoothMarker"/>
        <c:ser>
          <c:idx val="0"/>
          <c:order val="0"/>
          <c:tx>
            <c:strRef>
              <c:f>[luka.xlsx]Sheet1!$H$6</c:f>
              <c:strCache>
                <c:ptCount val="1"/>
                <c:pt idx="0">
                  <c:v>Experiment(Hz)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7"/>
          </c:marker>
          <c:xVal>
            <c:numRef>
              <c:f>[luka.xlsx]Sheet1!$G$7:$G$13</c:f>
              <c:numCache>
                <c:formatCode>General</c:formatCode>
                <c:ptCount val="7"/>
                <c:pt idx="0">
                  <c:v>1.45</c:v>
                </c:pt>
                <c:pt idx="1">
                  <c:v>1.4</c:v>
                </c:pt>
                <c:pt idx="2">
                  <c:v>1.3</c:v>
                </c:pt>
                <c:pt idx="3">
                  <c:v>1.2</c:v>
                </c:pt>
                <c:pt idx="4">
                  <c:v>1.1000000000000001</c:v>
                </c:pt>
                <c:pt idx="5">
                  <c:v>1</c:v>
                </c:pt>
                <c:pt idx="6">
                  <c:v>0.9</c:v>
                </c:pt>
              </c:numCache>
            </c:numRef>
          </c:xVal>
          <c:yVal>
            <c:numRef>
              <c:f>[luka.xlsx]Sheet1!$H$7:$H$13</c:f>
              <c:numCache>
                <c:formatCode>General</c:formatCode>
                <c:ptCount val="7"/>
                <c:pt idx="0">
                  <c:v>118</c:v>
                </c:pt>
                <c:pt idx="1">
                  <c:v>123</c:v>
                </c:pt>
                <c:pt idx="2">
                  <c:v>146</c:v>
                </c:pt>
                <c:pt idx="3">
                  <c:v>151</c:v>
                </c:pt>
                <c:pt idx="4">
                  <c:v>169</c:v>
                </c:pt>
                <c:pt idx="5">
                  <c:v>185</c:v>
                </c:pt>
                <c:pt idx="6">
                  <c:v>212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20D7-40D1-933C-CC8DF3D703FF}"/>
            </c:ext>
          </c:extLst>
        </c:ser>
        <c:ser>
          <c:idx val="1"/>
          <c:order val="1"/>
          <c:tx>
            <c:strRef>
              <c:f>[luka.xlsx]Sheet1!$I$6</c:f>
              <c:strCache>
                <c:ptCount val="1"/>
                <c:pt idx="0">
                  <c:v>Model(Hz)</c:v>
                </c:pt>
              </c:strCache>
            </c:strRef>
          </c:tx>
          <c:marker>
            <c:symbol val="none"/>
          </c:marker>
          <c:xVal>
            <c:numRef>
              <c:f>[luka.xlsx]Sheet1!$G$7:$G$13</c:f>
              <c:numCache>
                <c:formatCode>General</c:formatCode>
                <c:ptCount val="7"/>
                <c:pt idx="0">
                  <c:v>1.45</c:v>
                </c:pt>
                <c:pt idx="1">
                  <c:v>1.4</c:v>
                </c:pt>
                <c:pt idx="2">
                  <c:v>1.3</c:v>
                </c:pt>
                <c:pt idx="3">
                  <c:v>1.2</c:v>
                </c:pt>
                <c:pt idx="4">
                  <c:v>1.1000000000000001</c:v>
                </c:pt>
                <c:pt idx="5">
                  <c:v>1</c:v>
                </c:pt>
                <c:pt idx="6">
                  <c:v>0.9</c:v>
                </c:pt>
              </c:numCache>
            </c:numRef>
          </c:xVal>
          <c:yVal>
            <c:numRef>
              <c:f>[luka.xlsx]Sheet1!$I$7:$I$13</c:f>
              <c:numCache>
                <c:formatCode>General</c:formatCode>
                <c:ptCount val="7"/>
                <c:pt idx="0">
                  <c:v>118.3</c:v>
                </c:pt>
                <c:pt idx="1">
                  <c:v>122.6</c:v>
                </c:pt>
                <c:pt idx="2">
                  <c:v>132</c:v>
                </c:pt>
                <c:pt idx="3">
                  <c:v>143</c:v>
                </c:pt>
                <c:pt idx="4">
                  <c:v>156</c:v>
                </c:pt>
                <c:pt idx="5">
                  <c:v>171.6</c:v>
                </c:pt>
                <c:pt idx="6">
                  <c:v>190.7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20D7-40D1-933C-CC8DF3D703FF}"/>
            </c:ext>
          </c:extLst>
        </c:ser>
        <c:dLbls/>
        <c:axId val="80689408"/>
        <c:axId val="80707584"/>
      </c:scatterChart>
      <c:valAx>
        <c:axId val="80689408"/>
        <c:scaling>
          <c:orientation val="minMax"/>
          <c:max val="1.5"/>
          <c:min val="0.8"/>
        </c:scaling>
        <c:axPos val="b"/>
        <c:numFmt formatCode="General" sourceLinked="1"/>
        <c:tickLblPos val="nextTo"/>
        <c:spPr>
          <a:ln w="9525" cmpd="sng"/>
        </c:spPr>
        <c:crossAx val="80707584"/>
        <c:crosses val="autoZero"/>
        <c:crossBetween val="midCat"/>
      </c:valAx>
      <c:valAx>
        <c:axId val="80707584"/>
        <c:scaling>
          <c:orientation val="minMax"/>
          <c:min val="50"/>
        </c:scaling>
        <c:axPos val="l"/>
        <c:majorGridlines/>
        <c:numFmt formatCode="General" sourceLinked="1"/>
        <c:tickLblPos val="nextTo"/>
        <c:crossAx val="80689408"/>
        <c:crosses val="autoZero"/>
        <c:crossBetween val="midCat"/>
        <c:majorUnit val="50"/>
      </c:valAx>
    </c:plotArea>
    <c:legend>
      <c:legendPos val="r"/>
      <c:layout>
        <c:manualLayout>
          <c:xMode val="edge"/>
          <c:yMode val="edge"/>
          <c:x val="0.72996414180621771"/>
          <c:y val="0.39100393700787411"/>
          <c:w val="0.25595135115152856"/>
          <c:h val="0.17451386511468672"/>
        </c:manualLayout>
      </c:layout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</c:chart>
  <c:spPr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>
        <c:manualLayout>
          <c:xMode val="edge"/>
          <c:yMode val="edge"/>
          <c:x val="5.6592568786044586E-2"/>
          <c:y val="0.39414722923785483"/>
        </c:manualLayout>
      </c:layout>
    </c:title>
    <c:plotArea>
      <c:layout>
        <c:manualLayout>
          <c:layoutTarget val="inner"/>
          <c:xMode val="edge"/>
          <c:yMode val="edge"/>
          <c:x val="0.17724677272483796"/>
          <c:y val="0.12282823436804642"/>
          <c:w val="0.75431963861660156"/>
          <c:h val="0.68792403308077077"/>
        </c:manualLayout>
      </c:layout>
      <c:scatterChart>
        <c:scatterStyle val="lineMarker"/>
        <c:ser>
          <c:idx val="0"/>
          <c:order val="0"/>
          <c:tx>
            <c:strRef>
              <c:f>'[luka (1).xlsx]Sheet1'!$N$5</c:f>
              <c:strCache>
                <c:ptCount val="1"/>
                <c:pt idx="0">
                  <c:v>A</c:v>
                </c:pt>
              </c:strCache>
            </c:strRef>
          </c:tx>
          <c:spPr>
            <a:ln w="28575">
              <a:noFill/>
            </a:ln>
          </c:spPr>
          <c:xVal>
            <c:numRef>
              <c:f>'[luka (1).xlsx]Sheet1'!$M$6:$M$11</c:f>
              <c:numCache>
                <c:formatCode>General</c:formatCode>
                <c:ptCount val="6"/>
                <c:pt idx="0">
                  <c:v>90</c:v>
                </c:pt>
                <c:pt idx="1">
                  <c:v>75</c:v>
                </c:pt>
                <c:pt idx="2">
                  <c:v>60</c:v>
                </c:pt>
                <c:pt idx="3">
                  <c:v>45</c:v>
                </c:pt>
                <c:pt idx="4">
                  <c:v>30</c:v>
                </c:pt>
                <c:pt idx="5">
                  <c:v>15</c:v>
                </c:pt>
              </c:numCache>
            </c:numRef>
          </c:xVal>
          <c:yVal>
            <c:numRef>
              <c:f>'[luka (1).xlsx]Sheet1'!$N$6:$N$11</c:f>
              <c:numCache>
                <c:formatCode>General</c:formatCode>
                <c:ptCount val="6"/>
                <c:pt idx="0">
                  <c:v>0.65000000000000013</c:v>
                </c:pt>
                <c:pt idx="1">
                  <c:v>0.58000000000000007</c:v>
                </c:pt>
                <c:pt idx="2">
                  <c:v>0.51</c:v>
                </c:pt>
                <c:pt idx="3">
                  <c:v>0.44</c:v>
                </c:pt>
                <c:pt idx="4">
                  <c:v>0.35000000000000003</c:v>
                </c:pt>
                <c:pt idx="5">
                  <c:v>0.14000000000000001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58E3-4A2A-92C1-032591237D75}"/>
            </c:ext>
          </c:extLst>
        </c:ser>
        <c:dLbls/>
        <c:axId val="80714368"/>
        <c:axId val="80748928"/>
      </c:scatterChart>
      <c:valAx>
        <c:axId val="80714368"/>
        <c:scaling>
          <c:orientation val="minMax"/>
          <c:max val="100"/>
          <c:min val="0"/>
        </c:scaling>
        <c:axPos val="b"/>
        <c:numFmt formatCode="General" sourceLinked="1"/>
        <c:tickLblPos val="nextTo"/>
        <c:crossAx val="80748928"/>
        <c:crosses val="autoZero"/>
        <c:crossBetween val="midCat"/>
        <c:majorUnit val="15"/>
        <c:minorUnit val="4"/>
      </c:valAx>
      <c:valAx>
        <c:axId val="80748928"/>
        <c:scaling>
          <c:orientation val="minMax"/>
        </c:scaling>
        <c:axPos val="l"/>
        <c:majorGridlines/>
        <c:numFmt formatCode="General" sourceLinked="1"/>
        <c:tickLblPos val="nextTo"/>
        <c:crossAx val="80714368"/>
        <c:crosses val="autoZero"/>
        <c:crossBetween val="midCat"/>
      </c:valAx>
    </c:plotArea>
    <c:legend>
      <c:legendPos val="r"/>
      <c:layout/>
    </c:legend>
    <c:plotVisOnly val="1"/>
    <c:dispBlanksAs val="gap"/>
  </c:chart>
  <c:externalData r:id="rId1"/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0.44898</cdr:x>
      <cdr:y>0.88679</cdr:y>
    </cdr:from>
    <cdr:to>
      <cdr:x>0.6009</cdr:x>
      <cdr:y>0.97707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14600" y="3581400"/>
          <a:ext cx="850858" cy="3646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1800" dirty="0"/>
            <a:t>angle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510F91-2656-4207-AC51-DB3EDBEF9C36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A34D0-A089-4749-885A-D2A50479D6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708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A34D0-A089-4749-885A-D2A50479D60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A34D0-A089-4749-885A-D2A50479D605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A34D0-A089-4749-885A-D2A50479D605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A34D0-A089-4749-885A-D2A50479D605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A34D0-A089-4749-885A-D2A50479D605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A34D0-A089-4749-885A-D2A50479D605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A34D0-A089-4749-885A-D2A50479D605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A34D0-A089-4749-885A-D2A50479D605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A34D0-A089-4749-885A-D2A50479D605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A34D0-A089-4749-885A-D2A50479D60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1573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A34D0-A089-4749-885A-D2A50479D605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A34D0-A089-4749-885A-D2A50479D605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C1AE7-8F71-47BA-9FCB-E50E508935D5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8AC7-FEFD-4393-AEA7-92D2C4BE3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49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C1AE7-8F71-47BA-9FCB-E50E508935D5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8AC7-FEFD-4393-AEA7-92D2C4BE3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3937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C1AE7-8F71-47BA-9FCB-E50E508935D5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8AC7-FEFD-4393-AEA7-92D2C4BE3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2738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C1AE7-8F71-47BA-9FCB-E50E508935D5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8AC7-FEFD-4393-AEA7-92D2C4BE3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0113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C1AE7-8F71-47BA-9FCB-E50E508935D5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8AC7-FEFD-4393-AEA7-92D2C4BE3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7402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C1AE7-8F71-47BA-9FCB-E50E508935D5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8AC7-FEFD-4393-AEA7-92D2C4BE3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3000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C1AE7-8F71-47BA-9FCB-E50E508935D5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8AC7-FEFD-4393-AEA7-92D2C4BE3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1783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C1AE7-8F71-47BA-9FCB-E50E508935D5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8AC7-FEFD-4393-AEA7-92D2C4BE3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6151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C1AE7-8F71-47BA-9FCB-E50E508935D5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8AC7-FEFD-4393-AEA7-92D2C4BE3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55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C1AE7-8F71-47BA-9FCB-E50E508935D5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8AC7-FEFD-4393-AEA7-92D2C4BE3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3734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C1AE7-8F71-47BA-9FCB-E50E508935D5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8AC7-FEFD-4393-AEA7-92D2C4BE3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7696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C1AE7-8F71-47BA-9FCB-E50E508935D5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68AC7-FEFD-4393-AEA7-92D2C4BE3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525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1352" y="2209800"/>
            <a:ext cx="5410200" cy="22098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Team Georgia</a:t>
            </a:r>
            <a:br>
              <a:rPr lang="en-US" sz="3200" b="1" dirty="0">
                <a:solidFill>
                  <a:srgbClr val="0070C0"/>
                </a:solidFill>
              </a:rPr>
            </a:br>
            <a:r>
              <a:rPr lang="en-US" sz="3200" b="1" dirty="0">
                <a:solidFill>
                  <a:srgbClr val="0070C0"/>
                </a:solidFill>
              </a:rPr>
              <a:t>Problem #10</a:t>
            </a:r>
            <a:r>
              <a:rPr lang="ka-GE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ka-G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err="1">
                <a:solidFill>
                  <a:srgbClr val="0070C0"/>
                </a:solidFill>
              </a:rPr>
              <a:t>Rijke's</a:t>
            </a:r>
            <a:r>
              <a:rPr lang="en-US" dirty="0">
                <a:solidFill>
                  <a:srgbClr val="0070C0"/>
                </a:solidFill>
              </a:rPr>
              <a:t> tube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4953000"/>
            <a:ext cx="3581400" cy="76200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Reporter Luka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Dvaladze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Image result for georgian fl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04800"/>
            <a:ext cx="2428875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9400" y="6096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IYNT 2017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xmlns="" val="498988078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574" y="27012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Time dependence on temperature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TextBox 6"/>
              <p:cNvSpPr txBox="1"/>
              <p:nvPr/>
            </p:nvSpPr>
            <p:spPr>
              <a:xfrm>
                <a:off x="1600200" y="1413121"/>
                <a:ext cx="3276600" cy="14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r>
                        <a:rPr lang="en-US" sz="2000" b="0" i="1" smtClean="0">
                          <a:latin typeface="Cambria Math"/>
                        </a:rPr>
                        <m:t>𝑐𝑚𝑑𝑇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/>
                          <a:ea typeface="Cambria Math"/>
                        </a:rPr>
                        <m:t>k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en-US" sz="2000" b="0" i="1" baseline="-25000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𝑆𝑑𝑡</m:t>
                      </m:r>
                    </m:oMath>
                  </m:oMathPara>
                </a14:m>
                <a:endParaRPr lang="en-US" sz="200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sz="2000" b="0" i="1" baseline="-25000" smtClean="0">
                              <a:latin typeface="Cambria Math"/>
                            </a:rPr>
                            <m:t>0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000" b="0" i="0" smtClean="0">
                              <a:latin typeface="Cambria Math"/>
                            </a:rPr>
                            <m:t>k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𝑐𝑚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𝑑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413121"/>
                <a:ext cx="3276600" cy="143096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a-G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507B5C-4EFE-4B30-BB1E-9CCD899A5F2A}"/>
                  </a:ext>
                </a:extLst>
              </p:cNvPr>
              <p:cNvSpPr txBox="1"/>
              <p:nvPr/>
            </p:nvSpPr>
            <p:spPr>
              <a:xfrm>
                <a:off x="5943600" y="1524000"/>
                <a:ext cx="25908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-mass of mesh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-temperature of mesh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-temperature of air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32507B5C-4EFE-4B30-BB1E-9CCD899A5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1524000"/>
                <a:ext cx="2590800" cy="1200329"/>
              </a:xfrm>
              <a:prstGeom prst="rect">
                <a:avLst/>
              </a:prstGeom>
              <a:blipFill rotWithShape="1">
                <a:blip r:embed="rId4"/>
                <a:stretch>
                  <a:fillRect t="-2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C9FAD6-B381-4F7A-AC01-DC4DEE6F87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400" y="3276600"/>
            <a:ext cx="6096000" cy="31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9884479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85574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Time dependence on mass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4CE1E5-49A9-4CD6-AF7D-6EE8BBD76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3" t="3747" r="7260"/>
          <a:stretch/>
        </p:blipFill>
        <p:spPr>
          <a:xfrm>
            <a:off x="838200" y="2209800"/>
            <a:ext cx="7772401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2895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E7416A-9F97-4E70-91E3-6D5DC6ADCCE7}"/>
                  </a:ext>
                </a:extLst>
              </p:cNvPr>
              <p:cNvSpPr txBox="1"/>
              <p:nvPr/>
            </p:nvSpPr>
            <p:spPr>
              <a:xfrm>
                <a:off x="1600200" y="1295400"/>
                <a:ext cx="3124200" cy="328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60E7416A-9F97-4E70-91E3-6D5DC6ADC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295400"/>
                <a:ext cx="3124200" cy="328263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6E3CF50-0858-4606-9BB7-49B59C08FED3}"/>
              </a:ext>
            </a:extLst>
          </p:cNvPr>
          <p:cNvGrpSpPr/>
          <p:nvPr/>
        </p:nvGrpSpPr>
        <p:grpSpPr>
          <a:xfrm>
            <a:off x="5336960" y="1371599"/>
            <a:ext cx="2889682" cy="3248025"/>
            <a:chOff x="5181600" y="1219200"/>
            <a:chExt cx="3200400" cy="38576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198AE2D8-3C1F-44DF-84D4-0DA385297DB4}"/>
                </a:ext>
              </a:extLst>
            </p:cNvPr>
            <p:cNvGrpSpPr/>
            <p:nvPr/>
          </p:nvGrpSpPr>
          <p:grpSpPr>
            <a:xfrm>
              <a:off x="5943600" y="1219200"/>
              <a:ext cx="2438400" cy="3857625"/>
              <a:chOff x="6705600" y="1676400"/>
              <a:chExt cx="2438400" cy="3857625"/>
            </a:xfrm>
          </p:grpSpPr>
          <p:pic>
            <p:nvPicPr>
              <p:cNvPr id="8" name="Picture 2" descr="C:\Users\lado\Desktop\Rijkeconstr.gif">
                <a:extLst>
                  <a:ext uri="{FF2B5EF4-FFF2-40B4-BE49-F238E27FC236}">
                    <a16:creationId xmlns:a16="http://schemas.microsoft.com/office/drawing/2014/main" xmlns="" id="{C08BD992-DF36-499D-8277-63F877DCD1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5600" y="1676400"/>
                <a:ext cx="2057400" cy="3857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D9A9BC5F-8032-4CC1-8C81-9B818E99889C}"/>
                  </a:ext>
                </a:extLst>
              </p:cNvPr>
              <p:cNvSpPr txBox="1"/>
              <p:nvPr/>
            </p:nvSpPr>
            <p:spPr>
              <a:xfrm>
                <a:off x="7315200" y="2209800"/>
                <a:ext cx="167640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Metal tube</a:t>
                </a:r>
                <a:endParaRPr lang="ru-RU" sz="16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E8502213-89B9-46A1-BF84-00AE778DBD40}"/>
                  </a:ext>
                </a:extLst>
              </p:cNvPr>
              <p:cNvSpPr txBox="1"/>
              <p:nvPr/>
            </p:nvSpPr>
            <p:spPr>
              <a:xfrm>
                <a:off x="7315200" y="3291679"/>
                <a:ext cx="167640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Metal mesh</a:t>
                </a:r>
                <a:endParaRPr lang="ru-RU" sz="16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BF13C89C-C9A5-4250-9EE4-5E606F50DED1}"/>
                  </a:ext>
                </a:extLst>
              </p:cNvPr>
              <p:cNvSpPr txBox="1"/>
              <p:nvPr/>
            </p:nvSpPr>
            <p:spPr>
              <a:xfrm>
                <a:off x="7315200" y="4495800"/>
                <a:ext cx="18288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Bunsen burner</a:t>
                </a:r>
                <a:endParaRPr lang="ru-RU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B1C2BC94-3E68-4D06-B9FC-258C26A949E0}"/>
                </a:ext>
              </a:extLst>
            </p:cNvPr>
            <p:cNvGrpSpPr/>
            <p:nvPr/>
          </p:nvGrpSpPr>
          <p:grpSpPr>
            <a:xfrm>
              <a:off x="5181600" y="1295400"/>
              <a:ext cx="342899" cy="2743200"/>
              <a:chOff x="5372101" y="1295400"/>
              <a:chExt cx="342899" cy="2743200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xmlns="" id="{20BE5D58-3D41-4869-9109-52E53AEAC1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000" y="1295400"/>
                <a:ext cx="0" cy="274320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xmlns=""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E81D6367-3A93-44B4-B07F-267760EF5E93}"/>
                      </a:ext>
                    </a:extLst>
                  </p:cNvPr>
                  <p:cNvSpPr txBox="1"/>
                  <p:nvPr/>
                </p:nvSpPr>
                <p:spPr>
                  <a:xfrm>
                    <a:off x="5372101" y="2482334"/>
                    <a:ext cx="3048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81D6367-3A93-44B4-B07F-267760EF5E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2101" y="2482334"/>
                    <a:ext cx="304800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D79FB4A2-BFCE-4B7F-A25E-51162F257CAF}"/>
                </a:ext>
              </a:extLst>
            </p:cNvPr>
            <p:cNvGrpSpPr/>
            <p:nvPr/>
          </p:nvGrpSpPr>
          <p:grpSpPr>
            <a:xfrm>
              <a:off x="5638800" y="1295400"/>
              <a:ext cx="381000" cy="1447800"/>
              <a:chOff x="5638800" y="1295400"/>
              <a:chExt cx="381000" cy="1447800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xmlns="" id="{FBC4C624-9E3E-4960-AE0C-45DF7589D9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19800" y="1295400"/>
                <a:ext cx="0" cy="144780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xmlns=""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43F937AD-391E-4016-A46D-004D6432877F}"/>
                      </a:ext>
                    </a:extLst>
                  </p:cNvPr>
                  <p:cNvSpPr txBox="1"/>
                  <p:nvPr/>
                </p:nvSpPr>
                <p:spPr>
                  <a:xfrm>
                    <a:off x="5638800" y="1828800"/>
                    <a:ext cx="381000" cy="6090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43F937AD-391E-4016-A46D-004D6432877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38800" y="1828800"/>
                    <a:ext cx="381000" cy="6090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21F93820-6970-4669-8F1F-D1E894415A6F}"/>
                </a:ext>
              </a:extLst>
            </p:cNvPr>
            <p:cNvCxnSpPr/>
            <p:nvPr/>
          </p:nvCxnSpPr>
          <p:spPr>
            <a:xfrm>
              <a:off x="6163322" y="27432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0824B8A2-A75E-4FB4-A9EA-D672CFE4F8C0}"/>
                </a:ext>
              </a:extLst>
            </p:cNvPr>
            <p:cNvGrpSpPr/>
            <p:nvPr/>
          </p:nvGrpSpPr>
          <p:grpSpPr>
            <a:xfrm>
              <a:off x="5638800" y="2743200"/>
              <a:ext cx="381000" cy="826291"/>
              <a:chOff x="5638800" y="2743200"/>
              <a:chExt cx="381000" cy="826291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xmlns="" id="{18EDC210-0705-4097-B67D-679963C005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19800" y="2743200"/>
                <a:ext cx="0" cy="826291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xmlns=""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7D7D1CF6-7253-44EC-AD35-0AB7747E3351}"/>
                      </a:ext>
                    </a:extLst>
                  </p:cNvPr>
                  <p:cNvSpPr txBox="1"/>
                  <p:nvPr/>
                </p:nvSpPr>
                <p:spPr>
                  <a:xfrm>
                    <a:off x="5638800" y="3003756"/>
                    <a:ext cx="3048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7D7D1CF6-7253-44EC-AD35-0AB7747E335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38800" y="3003756"/>
                    <a:ext cx="304800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76D4DCE-20E1-44FA-AA66-765DA54121B3}"/>
              </a:ext>
            </a:extLst>
          </p:cNvPr>
          <p:cNvSpPr/>
          <p:nvPr/>
        </p:nvSpPr>
        <p:spPr>
          <a:xfrm>
            <a:off x="2468471" y="249606"/>
            <a:ext cx="43405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Theoretical model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TextBox 1"/>
              <p:cNvSpPr txBox="1"/>
              <p:nvPr/>
            </p:nvSpPr>
            <p:spPr>
              <a:xfrm>
                <a:off x="2492527" y="5312131"/>
                <a:ext cx="4572000" cy="92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𝒔𝒊𝒏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den>
                      </m:f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𝒙</m:t>
                      </m:r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num>
                            <m:den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527" y="5312131"/>
                <a:ext cx="4572000" cy="92217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1967766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76D4DCE-20E1-44FA-AA66-765DA54121B3}"/>
              </a:ext>
            </a:extLst>
          </p:cNvPr>
          <p:cNvSpPr/>
          <p:nvPr/>
        </p:nvSpPr>
        <p:spPr>
          <a:xfrm>
            <a:off x="2468471" y="249606"/>
            <a:ext cx="43405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Theoretical model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2492527" y="1440024"/>
                <a:ext cx="4572000" cy="92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>
                          <a:latin typeface="Cambria Math" panose="02040503050406030204" pitchFamily="18" charset="0"/>
                        </a:rPr>
                        <m:t>𝑠𝑖𝑛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2400" b="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527" y="1440024"/>
                <a:ext cx="4572000" cy="92217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C6F30831-5962-41FB-842E-35DB15594A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7967490"/>
              </p:ext>
            </p:extLst>
          </p:nvPr>
        </p:nvGraphicFramePr>
        <p:xfrm>
          <a:off x="1476444" y="2438401"/>
          <a:ext cx="6372156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114800" y="6019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Length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9997" y="3798332"/>
            <a:ext cx="1155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amplitude</a:t>
            </a:r>
          </a:p>
        </p:txBody>
      </p:sp>
    </p:spTree>
    <p:extLst>
      <p:ext uri="{BB962C8B-B14F-4D97-AF65-F5344CB8AC3E}">
        <p14:creationId xmlns:p14="http://schemas.microsoft.com/office/powerpoint/2010/main" xmlns="" val="327212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Experiments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1828800"/>
            <a:ext cx="4953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experiments: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Different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lengths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Different angles</a:t>
            </a:r>
            <a:endParaRPr lang="ka-GE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Different masses of mesh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Different positions of mesh</a:t>
            </a:r>
            <a:endParaRPr lang="ka-GE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a-GE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57E6C71-42ED-4EAE-AF52-073926FACB65}"/>
              </a:ext>
            </a:extLst>
          </p:cNvPr>
          <p:cNvGrpSpPr/>
          <p:nvPr/>
        </p:nvGrpSpPr>
        <p:grpSpPr>
          <a:xfrm>
            <a:off x="6705600" y="1676400"/>
            <a:ext cx="2438400" cy="3857625"/>
            <a:chOff x="6705600" y="1676400"/>
            <a:chExt cx="2438400" cy="3857625"/>
          </a:xfrm>
        </p:grpSpPr>
        <p:pic>
          <p:nvPicPr>
            <p:cNvPr id="1026" name="Picture 2" descr="C:\Users\lado\Desktop\Rijkeconstr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1676400"/>
              <a:ext cx="2057400" cy="3857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315200" y="2209800"/>
              <a:ext cx="16764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Metal tube</a:t>
              </a:r>
              <a:endParaRPr lang="ru-RU" sz="1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315200" y="3291679"/>
              <a:ext cx="16764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Metal mesh</a:t>
              </a:r>
              <a:endParaRPr lang="ru-RU" sz="1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15200" y="4495800"/>
              <a:ext cx="1828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Bunsen burner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69584757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391400" cy="10969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Experiments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100" dirty="0">
                <a:solidFill>
                  <a:schemeClr val="accent1">
                    <a:lumMod val="75000"/>
                  </a:schemeClr>
                </a:solidFill>
              </a:rPr>
              <a:t>(fast furious transform)</a:t>
            </a:r>
            <a:endParaRPr lang="ru-RU" sz="3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9859" y="1371600"/>
            <a:ext cx="435156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4938441"/>
            <a:ext cx="7627840" cy="1386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15313006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3tbilisi42\Desktop\IMG_20170617_152221696_T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57400"/>
            <a:ext cx="69087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8153400" cy="1066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Experiments with different length of tube</a:t>
            </a:r>
            <a:endParaRPr lang="ka-GE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5507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Comparison of theoretical model and experiments</a:t>
            </a:r>
            <a:endParaRPr lang="ka-GE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59552245"/>
              </p:ext>
            </p:extLst>
          </p:nvPr>
        </p:nvGraphicFramePr>
        <p:xfrm>
          <a:off x="1676400" y="2209800"/>
          <a:ext cx="6629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76600" y="63246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Length</a:t>
            </a:r>
            <a:endParaRPr lang="ka-GE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36692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frequency</a:t>
            </a:r>
            <a:endParaRPr lang="ka-GE" dirty="0"/>
          </a:p>
        </p:txBody>
      </p:sp>
    </p:spTree>
    <p:extLst>
      <p:ext uri="{BB962C8B-B14F-4D97-AF65-F5344CB8AC3E}">
        <p14:creationId xmlns:p14="http://schemas.microsoft.com/office/powerpoint/2010/main" xmlns="" val="2467849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3tbilisi42\Desktop\IMG_20170617_154441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Amplitude dependence on angle</a:t>
            </a:r>
            <a:endParaRPr lang="ka-GE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0519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Amplitude dependence on angle</a:t>
            </a:r>
            <a:endParaRPr lang="ka-GE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64579236"/>
              </p:ext>
            </p:extLst>
          </p:nvPr>
        </p:nvGraphicFramePr>
        <p:xfrm>
          <a:off x="1752600" y="1828800"/>
          <a:ext cx="56007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050287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112838"/>
            <a:ext cx="8229600" cy="868362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Problem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590800"/>
            <a:ext cx="7315200" cy="182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</a:rPr>
              <a:t>If air inside a vertical cylindrical tube open at both ends is heated, the tube produces sound. Study this effect.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2657097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6002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a-G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1752600"/>
            <a:ext cx="7239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By heating the metal mesh, tube produces sound</a:t>
            </a:r>
            <a:endParaRPr lang="ka-GE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Wavelength of the standing wave depends on length of the tube</a:t>
            </a:r>
            <a:endParaRPr lang="ka-GE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By increasing length of the tube wavelength of the standing wave decreases</a:t>
            </a:r>
            <a:endParaRPr lang="ka-GE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Amplitude of the wave depends on width of the tube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Tube produce sound when ratio of length of tube and diameter of tube is less than 0.14(conclusion made by experiments)</a:t>
            </a:r>
            <a:endParaRPr lang="ka-GE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Time of producing sound depends on temperature and mass of the mesh</a:t>
            </a:r>
            <a:endParaRPr lang="ka-GE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Amplitude depends on angle between x axis and tube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8909093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6119" y="2947971"/>
            <a:ext cx="7438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Thank you for your attention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235443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B862546-2FF5-455A-AB8E-DEF6D425994A}"/>
              </a:ext>
            </a:extLst>
          </p:cNvPr>
          <p:cNvGrpSpPr/>
          <p:nvPr/>
        </p:nvGrpSpPr>
        <p:grpSpPr>
          <a:xfrm rot="5400000">
            <a:off x="3505200" y="1066990"/>
            <a:ext cx="2133600" cy="5333620"/>
            <a:chOff x="3581400" y="685800"/>
            <a:chExt cx="2133600" cy="53336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9BBAB19D-9E88-4240-ACD9-BBF6752E811A}"/>
                </a:ext>
              </a:extLst>
            </p:cNvPr>
            <p:cNvGrpSpPr/>
            <p:nvPr/>
          </p:nvGrpSpPr>
          <p:grpSpPr>
            <a:xfrm>
              <a:off x="3581400" y="685800"/>
              <a:ext cx="2133600" cy="5333620"/>
              <a:chOff x="3581400" y="1336342"/>
              <a:chExt cx="2133600" cy="5333620"/>
            </a:xfrm>
          </p:grpSpPr>
          <p:pic>
            <p:nvPicPr>
              <p:cNvPr id="5" name="Picture 2" descr="C:\Users\lado\Desktop\F0bothopen.gif">
                <a:extLst>
                  <a:ext uri="{FF2B5EF4-FFF2-40B4-BE49-F238E27FC236}">
                    <a16:creationId xmlns:a16="http://schemas.microsoft.com/office/drawing/2014/main" xmlns="" id="{927B9F2B-0A97-42EC-8678-23490E25F7CA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070100" y="2882900"/>
                <a:ext cx="5156200" cy="2133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9E62852F-13CA-4931-AC58-D46032A854A5}"/>
                  </a:ext>
                </a:extLst>
              </p:cNvPr>
              <p:cNvSpPr/>
              <p:nvPr/>
            </p:nvSpPr>
            <p:spPr>
              <a:xfrm>
                <a:off x="3581400" y="1336342"/>
                <a:ext cx="152400" cy="51914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3D9B4691-3AC4-4F6F-98F6-3711F03E79C2}"/>
                  </a:ext>
                </a:extLst>
              </p:cNvPr>
              <p:cNvSpPr/>
              <p:nvPr/>
            </p:nvSpPr>
            <p:spPr>
              <a:xfrm>
                <a:off x="5539852" y="1478505"/>
                <a:ext cx="175147" cy="51914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689ABBD5-217D-4A32-8B9F-5B32ED8F46FB}"/>
                </a:ext>
              </a:extLst>
            </p:cNvPr>
            <p:cNvSpPr/>
            <p:nvPr/>
          </p:nvSpPr>
          <p:spPr>
            <a:xfrm>
              <a:off x="3812496" y="4607258"/>
              <a:ext cx="1665026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3A42BE9E-6A00-4017-A086-975B9C816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Interesting facts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9610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44D6171-4E5D-4270-966E-1BD4916F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Interesting facts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B59660-8BC0-4B3C-8BC7-A4AD3D581FB6}"/>
              </a:ext>
            </a:extLst>
          </p:cNvPr>
          <p:cNvGrpSpPr/>
          <p:nvPr/>
        </p:nvGrpSpPr>
        <p:grpSpPr>
          <a:xfrm rot="10800000">
            <a:off x="3505200" y="1219579"/>
            <a:ext cx="2133600" cy="5333620"/>
            <a:chOff x="3581400" y="685800"/>
            <a:chExt cx="2133600" cy="53336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9EA2F342-E471-4352-AE72-369835FC9262}"/>
                </a:ext>
              </a:extLst>
            </p:cNvPr>
            <p:cNvGrpSpPr/>
            <p:nvPr/>
          </p:nvGrpSpPr>
          <p:grpSpPr>
            <a:xfrm>
              <a:off x="3581400" y="685800"/>
              <a:ext cx="2133600" cy="5333620"/>
              <a:chOff x="3581400" y="1336342"/>
              <a:chExt cx="2133600" cy="5333620"/>
            </a:xfrm>
          </p:grpSpPr>
          <p:pic>
            <p:nvPicPr>
              <p:cNvPr id="8" name="Picture 2" descr="C:\Users\lado\Desktop\F0bothopen.gif">
                <a:extLst>
                  <a:ext uri="{FF2B5EF4-FFF2-40B4-BE49-F238E27FC236}">
                    <a16:creationId xmlns:a16="http://schemas.microsoft.com/office/drawing/2014/main" xmlns="" id="{571A7509-55DA-48D2-8314-E15798CB0733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070100" y="2882900"/>
                <a:ext cx="5156200" cy="2133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56EB9423-1BBE-4BF5-A306-4F611CC9D39C}"/>
                  </a:ext>
                </a:extLst>
              </p:cNvPr>
              <p:cNvSpPr/>
              <p:nvPr/>
            </p:nvSpPr>
            <p:spPr>
              <a:xfrm>
                <a:off x="3581400" y="1336342"/>
                <a:ext cx="152400" cy="51914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3CB78EE2-93D9-4FFA-A137-ACD433497325}"/>
                  </a:ext>
                </a:extLst>
              </p:cNvPr>
              <p:cNvSpPr/>
              <p:nvPr/>
            </p:nvSpPr>
            <p:spPr>
              <a:xfrm>
                <a:off x="5539852" y="1478505"/>
                <a:ext cx="175147" cy="51914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97FF8DD0-F038-4796-BB6B-2C0818CEA6B4}"/>
                </a:ext>
              </a:extLst>
            </p:cNvPr>
            <p:cNvSpPr/>
            <p:nvPr/>
          </p:nvSpPr>
          <p:spPr>
            <a:xfrm>
              <a:off x="3812496" y="4607258"/>
              <a:ext cx="1665026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456214EA-650C-46F1-8D4D-E67B372F0C87}"/>
              </a:ext>
            </a:extLst>
          </p:cNvPr>
          <p:cNvGrpSpPr/>
          <p:nvPr/>
        </p:nvGrpSpPr>
        <p:grpSpPr>
          <a:xfrm>
            <a:off x="3775855" y="1953396"/>
            <a:ext cx="1615037" cy="435006"/>
            <a:chOff x="1475708" y="2419165"/>
            <a:chExt cx="1615037" cy="43500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167BFAD5-6F9D-4DDE-9E7B-115AA3C76EB5}"/>
                </a:ext>
              </a:extLst>
            </p:cNvPr>
            <p:cNvSpPr/>
            <p:nvPr/>
          </p:nvSpPr>
          <p:spPr>
            <a:xfrm>
              <a:off x="1475708" y="2419165"/>
              <a:ext cx="151433" cy="435006"/>
            </a:xfrm>
            <a:custGeom>
              <a:avLst/>
              <a:gdLst>
                <a:gd name="connsiteX0" fmla="*/ 35624 w 151433"/>
                <a:gd name="connsiteY0" fmla="*/ 0 h 435006"/>
                <a:gd name="connsiteX1" fmla="*/ 151033 w 151433"/>
                <a:gd name="connsiteY1" fmla="*/ 97654 h 435006"/>
                <a:gd name="connsiteX2" fmla="*/ 113 w 151433"/>
                <a:gd name="connsiteY2" fmla="*/ 204186 h 435006"/>
                <a:gd name="connsiteX3" fmla="*/ 124400 w 151433"/>
                <a:gd name="connsiteY3" fmla="*/ 319596 h 435006"/>
                <a:gd name="connsiteX4" fmla="*/ 8991 w 151433"/>
                <a:gd name="connsiteY4" fmla="*/ 435006 h 43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433" h="435006">
                  <a:moveTo>
                    <a:pt x="35624" y="0"/>
                  </a:moveTo>
                  <a:cubicBezTo>
                    <a:pt x="96288" y="31811"/>
                    <a:pt x="156952" y="63623"/>
                    <a:pt x="151033" y="97654"/>
                  </a:cubicBezTo>
                  <a:cubicBezTo>
                    <a:pt x="145115" y="131685"/>
                    <a:pt x="4552" y="167196"/>
                    <a:pt x="113" y="204186"/>
                  </a:cubicBezTo>
                  <a:cubicBezTo>
                    <a:pt x="-4326" y="241176"/>
                    <a:pt x="122920" y="281126"/>
                    <a:pt x="124400" y="319596"/>
                  </a:cubicBezTo>
                  <a:cubicBezTo>
                    <a:pt x="125880" y="358066"/>
                    <a:pt x="67435" y="396536"/>
                    <a:pt x="8991" y="435006"/>
                  </a:cubicBezTo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232A28A0-9ED9-4899-B010-35A66036DF1F}"/>
                </a:ext>
              </a:extLst>
            </p:cNvPr>
            <p:cNvSpPr/>
            <p:nvPr/>
          </p:nvSpPr>
          <p:spPr>
            <a:xfrm>
              <a:off x="1766120" y="2419165"/>
              <a:ext cx="151433" cy="435006"/>
            </a:xfrm>
            <a:custGeom>
              <a:avLst/>
              <a:gdLst>
                <a:gd name="connsiteX0" fmla="*/ 35624 w 151433"/>
                <a:gd name="connsiteY0" fmla="*/ 0 h 435006"/>
                <a:gd name="connsiteX1" fmla="*/ 151033 w 151433"/>
                <a:gd name="connsiteY1" fmla="*/ 97654 h 435006"/>
                <a:gd name="connsiteX2" fmla="*/ 113 w 151433"/>
                <a:gd name="connsiteY2" fmla="*/ 204186 h 435006"/>
                <a:gd name="connsiteX3" fmla="*/ 124400 w 151433"/>
                <a:gd name="connsiteY3" fmla="*/ 319596 h 435006"/>
                <a:gd name="connsiteX4" fmla="*/ 8991 w 151433"/>
                <a:gd name="connsiteY4" fmla="*/ 435006 h 43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433" h="435006">
                  <a:moveTo>
                    <a:pt x="35624" y="0"/>
                  </a:moveTo>
                  <a:cubicBezTo>
                    <a:pt x="96288" y="31811"/>
                    <a:pt x="156952" y="63623"/>
                    <a:pt x="151033" y="97654"/>
                  </a:cubicBezTo>
                  <a:cubicBezTo>
                    <a:pt x="145115" y="131685"/>
                    <a:pt x="4552" y="167196"/>
                    <a:pt x="113" y="204186"/>
                  </a:cubicBezTo>
                  <a:cubicBezTo>
                    <a:pt x="-4326" y="241176"/>
                    <a:pt x="122920" y="281126"/>
                    <a:pt x="124400" y="319596"/>
                  </a:cubicBezTo>
                  <a:cubicBezTo>
                    <a:pt x="125880" y="358066"/>
                    <a:pt x="67435" y="396536"/>
                    <a:pt x="8991" y="435006"/>
                  </a:cubicBezTo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D8E69FD4-EE0A-480E-BB48-DD93C1DF297A}"/>
                </a:ext>
              </a:extLst>
            </p:cNvPr>
            <p:cNvSpPr/>
            <p:nvPr/>
          </p:nvSpPr>
          <p:spPr>
            <a:xfrm>
              <a:off x="2059418" y="2419165"/>
              <a:ext cx="151433" cy="435006"/>
            </a:xfrm>
            <a:custGeom>
              <a:avLst/>
              <a:gdLst>
                <a:gd name="connsiteX0" fmla="*/ 35624 w 151433"/>
                <a:gd name="connsiteY0" fmla="*/ 0 h 435006"/>
                <a:gd name="connsiteX1" fmla="*/ 151033 w 151433"/>
                <a:gd name="connsiteY1" fmla="*/ 97654 h 435006"/>
                <a:gd name="connsiteX2" fmla="*/ 113 w 151433"/>
                <a:gd name="connsiteY2" fmla="*/ 204186 h 435006"/>
                <a:gd name="connsiteX3" fmla="*/ 124400 w 151433"/>
                <a:gd name="connsiteY3" fmla="*/ 319596 h 435006"/>
                <a:gd name="connsiteX4" fmla="*/ 8991 w 151433"/>
                <a:gd name="connsiteY4" fmla="*/ 435006 h 43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433" h="435006">
                  <a:moveTo>
                    <a:pt x="35624" y="0"/>
                  </a:moveTo>
                  <a:cubicBezTo>
                    <a:pt x="96288" y="31811"/>
                    <a:pt x="156952" y="63623"/>
                    <a:pt x="151033" y="97654"/>
                  </a:cubicBezTo>
                  <a:cubicBezTo>
                    <a:pt x="145115" y="131685"/>
                    <a:pt x="4552" y="167196"/>
                    <a:pt x="113" y="204186"/>
                  </a:cubicBezTo>
                  <a:cubicBezTo>
                    <a:pt x="-4326" y="241176"/>
                    <a:pt x="122920" y="281126"/>
                    <a:pt x="124400" y="319596"/>
                  </a:cubicBezTo>
                  <a:cubicBezTo>
                    <a:pt x="125880" y="358066"/>
                    <a:pt x="67435" y="396536"/>
                    <a:pt x="8991" y="435006"/>
                  </a:cubicBezTo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D4C2EE2C-BB00-45C7-8AA3-5D50BE968A2A}"/>
                </a:ext>
              </a:extLst>
            </p:cNvPr>
            <p:cNvSpPr/>
            <p:nvPr/>
          </p:nvSpPr>
          <p:spPr>
            <a:xfrm>
              <a:off x="2352716" y="2419165"/>
              <a:ext cx="151433" cy="435006"/>
            </a:xfrm>
            <a:custGeom>
              <a:avLst/>
              <a:gdLst>
                <a:gd name="connsiteX0" fmla="*/ 35624 w 151433"/>
                <a:gd name="connsiteY0" fmla="*/ 0 h 435006"/>
                <a:gd name="connsiteX1" fmla="*/ 151033 w 151433"/>
                <a:gd name="connsiteY1" fmla="*/ 97654 h 435006"/>
                <a:gd name="connsiteX2" fmla="*/ 113 w 151433"/>
                <a:gd name="connsiteY2" fmla="*/ 204186 h 435006"/>
                <a:gd name="connsiteX3" fmla="*/ 124400 w 151433"/>
                <a:gd name="connsiteY3" fmla="*/ 319596 h 435006"/>
                <a:gd name="connsiteX4" fmla="*/ 8991 w 151433"/>
                <a:gd name="connsiteY4" fmla="*/ 435006 h 43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433" h="435006">
                  <a:moveTo>
                    <a:pt x="35624" y="0"/>
                  </a:moveTo>
                  <a:cubicBezTo>
                    <a:pt x="96288" y="31811"/>
                    <a:pt x="156952" y="63623"/>
                    <a:pt x="151033" y="97654"/>
                  </a:cubicBezTo>
                  <a:cubicBezTo>
                    <a:pt x="145115" y="131685"/>
                    <a:pt x="4552" y="167196"/>
                    <a:pt x="113" y="204186"/>
                  </a:cubicBezTo>
                  <a:cubicBezTo>
                    <a:pt x="-4326" y="241176"/>
                    <a:pt x="122920" y="281126"/>
                    <a:pt x="124400" y="319596"/>
                  </a:cubicBezTo>
                  <a:cubicBezTo>
                    <a:pt x="125880" y="358066"/>
                    <a:pt x="67435" y="396536"/>
                    <a:pt x="8991" y="435006"/>
                  </a:cubicBezTo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8C00FB6F-8252-45E2-BBD9-760AB9700DD4}"/>
                </a:ext>
              </a:extLst>
            </p:cNvPr>
            <p:cNvSpPr/>
            <p:nvPr/>
          </p:nvSpPr>
          <p:spPr>
            <a:xfrm>
              <a:off x="2646014" y="2419165"/>
              <a:ext cx="151433" cy="435006"/>
            </a:xfrm>
            <a:custGeom>
              <a:avLst/>
              <a:gdLst>
                <a:gd name="connsiteX0" fmla="*/ 35624 w 151433"/>
                <a:gd name="connsiteY0" fmla="*/ 0 h 435006"/>
                <a:gd name="connsiteX1" fmla="*/ 151033 w 151433"/>
                <a:gd name="connsiteY1" fmla="*/ 97654 h 435006"/>
                <a:gd name="connsiteX2" fmla="*/ 113 w 151433"/>
                <a:gd name="connsiteY2" fmla="*/ 204186 h 435006"/>
                <a:gd name="connsiteX3" fmla="*/ 124400 w 151433"/>
                <a:gd name="connsiteY3" fmla="*/ 319596 h 435006"/>
                <a:gd name="connsiteX4" fmla="*/ 8991 w 151433"/>
                <a:gd name="connsiteY4" fmla="*/ 435006 h 43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433" h="435006">
                  <a:moveTo>
                    <a:pt x="35624" y="0"/>
                  </a:moveTo>
                  <a:cubicBezTo>
                    <a:pt x="96288" y="31811"/>
                    <a:pt x="156952" y="63623"/>
                    <a:pt x="151033" y="97654"/>
                  </a:cubicBezTo>
                  <a:cubicBezTo>
                    <a:pt x="145115" y="131685"/>
                    <a:pt x="4552" y="167196"/>
                    <a:pt x="113" y="204186"/>
                  </a:cubicBezTo>
                  <a:cubicBezTo>
                    <a:pt x="-4326" y="241176"/>
                    <a:pt x="122920" y="281126"/>
                    <a:pt x="124400" y="319596"/>
                  </a:cubicBezTo>
                  <a:cubicBezTo>
                    <a:pt x="125880" y="358066"/>
                    <a:pt x="67435" y="396536"/>
                    <a:pt x="8991" y="435006"/>
                  </a:cubicBezTo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46F990A1-20C0-4A3E-88C7-5DD589E58969}"/>
                </a:ext>
              </a:extLst>
            </p:cNvPr>
            <p:cNvSpPr/>
            <p:nvPr/>
          </p:nvSpPr>
          <p:spPr>
            <a:xfrm>
              <a:off x="2939312" y="2419165"/>
              <a:ext cx="151433" cy="435006"/>
            </a:xfrm>
            <a:custGeom>
              <a:avLst/>
              <a:gdLst>
                <a:gd name="connsiteX0" fmla="*/ 35624 w 151433"/>
                <a:gd name="connsiteY0" fmla="*/ 0 h 435006"/>
                <a:gd name="connsiteX1" fmla="*/ 151033 w 151433"/>
                <a:gd name="connsiteY1" fmla="*/ 97654 h 435006"/>
                <a:gd name="connsiteX2" fmla="*/ 113 w 151433"/>
                <a:gd name="connsiteY2" fmla="*/ 204186 h 435006"/>
                <a:gd name="connsiteX3" fmla="*/ 124400 w 151433"/>
                <a:gd name="connsiteY3" fmla="*/ 319596 h 435006"/>
                <a:gd name="connsiteX4" fmla="*/ 8991 w 151433"/>
                <a:gd name="connsiteY4" fmla="*/ 435006 h 43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433" h="435006">
                  <a:moveTo>
                    <a:pt x="35624" y="0"/>
                  </a:moveTo>
                  <a:cubicBezTo>
                    <a:pt x="96288" y="31811"/>
                    <a:pt x="156952" y="63623"/>
                    <a:pt x="151033" y="97654"/>
                  </a:cubicBezTo>
                  <a:cubicBezTo>
                    <a:pt x="145115" y="131685"/>
                    <a:pt x="4552" y="167196"/>
                    <a:pt x="113" y="204186"/>
                  </a:cubicBezTo>
                  <a:cubicBezTo>
                    <a:pt x="-4326" y="241176"/>
                    <a:pt x="122920" y="281126"/>
                    <a:pt x="124400" y="319596"/>
                  </a:cubicBezTo>
                  <a:cubicBezTo>
                    <a:pt x="125880" y="358066"/>
                    <a:pt x="67435" y="396536"/>
                    <a:pt x="8991" y="435006"/>
                  </a:cubicBezTo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1480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84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Plan of presentation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752600"/>
            <a:ext cx="7924800" cy="3886201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Explanation of the phenomenon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Waves inside the tube</a:t>
            </a:r>
            <a:endParaRPr lang="ka-GE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Theoretical model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Standing wave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Sound producing time dependence on variable parameters</a:t>
            </a:r>
            <a:endParaRPr lang="ka-GE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Experiments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Different lengths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Different angle</a:t>
            </a:r>
            <a:endParaRPr lang="ka-GE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Comparison of theoretical model and experiments</a:t>
            </a:r>
            <a:endParaRPr lang="ka-GE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ka-GE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5135671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Waves inside the tube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62400" y="1524000"/>
            <a:ext cx="3359694" cy="4988624"/>
            <a:chOff x="3352800" y="1524000"/>
            <a:chExt cx="3359694" cy="4988624"/>
          </a:xfrm>
        </p:grpSpPr>
        <p:pic>
          <p:nvPicPr>
            <p:cNvPr id="2051" name="Picture 3" descr="C:\Users\lado\Desktop\rijke - Copy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524000"/>
              <a:ext cx="1933575" cy="4988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578894" y="1912961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tube</a:t>
              </a:r>
              <a:endParaRPr lang="ka-GE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78894" y="38100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Metal mesh</a:t>
              </a:r>
              <a:endParaRPr lang="ka-GE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78894" y="5483704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Bunsen burner</a:t>
              </a:r>
              <a:endParaRPr lang="ru-RU" dirty="0"/>
            </a:p>
          </p:txBody>
        </p:sp>
      </p:grpSp>
      <p:pic>
        <p:nvPicPr>
          <p:cNvPr id="2052" name="Picture 4" descr="C:\Users\lado\Desktop\rijke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375"/>
          <a:stretch/>
        </p:blipFill>
        <p:spPr bwMode="auto">
          <a:xfrm>
            <a:off x="3962400" y="1524000"/>
            <a:ext cx="1268906" cy="498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lado\Desktop\rijke - Copy (2)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5266"/>
          <a:stretch/>
        </p:blipFill>
        <p:spPr bwMode="auto">
          <a:xfrm>
            <a:off x="3971010" y="1524000"/>
            <a:ext cx="1251686" cy="498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3962400" y="1447800"/>
            <a:ext cx="3200400" cy="5029200"/>
            <a:chOff x="3276600" y="1447800"/>
            <a:chExt cx="3200400" cy="5029200"/>
          </a:xfrm>
        </p:grpSpPr>
        <p:sp>
          <p:nvSpPr>
            <p:cNvPr id="20" name="Rectangle 19"/>
            <p:cNvSpPr/>
            <p:nvPr/>
          </p:nvSpPr>
          <p:spPr>
            <a:xfrm>
              <a:off x="3276600" y="1447800"/>
              <a:ext cx="3200400" cy="502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352800" y="1600200"/>
              <a:ext cx="1017693" cy="3445479"/>
              <a:chOff x="7010399" y="1600200"/>
              <a:chExt cx="1017693" cy="3445479"/>
            </a:xfrm>
          </p:grpSpPr>
          <p:pic>
            <p:nvPicPr>
              <p:cNvPr id="15" name="Picture 3" descr="C:\Users\lado\Desktop\giphy.gif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5796507" y="2814093"/>
                <a:ext cx="3445478" cy="10176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2" name="Straight Connector 11"/>
              <p:cNvCxnSpPr/>
              <p:nvPr/>
            </p:nvCxnSpPr>
            <p:spPr>
              <a:xfrm rot="5400000">
                <a:off x="5371306" y="3313906"/>
                <a:ext cx="34290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6209506" y="3313906"/>
                <a:ext cx="34290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xmlns="" val="21690629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Waves inside the tube</a:t>
            </a:r>
            <a:endParaRPr lang="ru-RU" dirty="0"/>
          </a:p>
        </p:txBody>
      </p:sp>
      <p:grpSp>
        <p:nvGrpSpPr>
          <p:cNvPr id="5" name="Group 4"/>
          <p:cNvGrpSpPr/>
          <p:nvPr/>
        </p:nvGrpSpPr>
        <p:grpSpPr>
          <a:xfrm>
            <a:off x="3581400" y="1336342"/>
            <a:ext cx="2133600" cy="5333620"/>
            <a:chOff x="3581400" y="1336342"/>
            <a:chExt cx="2133600" cy="5333620"/>
          </a:xfrm>
        </p:grpSpPr>
        <p:pic>
          <p:nvPicPr>
            <p:cNvPr id="3074" name="Picture 2" descr="C:\Users\lado\Desktop\F0bothopen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070100" y="2882900"/>
              <a:ext cx="5156200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581400" y="1336342"/>
              <a:ext cx="152400" cy="51914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539852" y="1478505"/>
              <a:ext cx="175147" cy="51914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xmlns="" id="{B55E6ECD-2AD1-42E3-9D6F-B3F97D334BF2}"/>
              </a:ext>
            </a:extLst>
          </p:cNvPr>
          <p:cNvSpPr/>
          <p:nvPr/>
        </p:nvSpPr>
        <p:spPr>
          <a:xfrm>
            <a:off x="3812496" y="5257800"/>
            <a:ext cx="1665026" cy="4571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9154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_20170617_15415711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447800"/>
            <a:ext cx="7467600" cy="420052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146713"/>
            <a:ext cx="6934200" cy="868362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Experiment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118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B862546-2FF5-455A-AB8E-DEF6D425994A}"/>
              </a:ext>
            </a:extLst>
          </p:cNvPr>
          <p:cNvGrpSpPr/>
          <p:nvPr/>
        </p:nvGrpSpPr>
        <p:grpSpPr>
          <a:xfrm rot="5400000">
            <a:off x="3505200" y="-457010"/>
            <a:ext cx="2133600" cy="5333620"/>
            <a:chOff x="3581400" y="685800"/>
            <a:chExt cx="2133600" cy="53336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9BBAB19D-9E88-4240-ACD9-BBF6752E811A}"/>
                </a:ext>
              </a:extLst>
            </p:cNvPr>
            <p:cNvGrpSpPr/>
            <p:nvPr/>
          </p:nvGrpSpPr>
          <p:grpSpPr>
            <a:xfrm>
              <a:off x="3581400" y="685800"/>
              <a:ext cx="2133600" cy="5333620"/>
              <a:chOff x="3581400" y="1336342"/>
              <a:chExt cx="2133600" cy="5333620"/>
            </a:xfrm>
          </p:grpSpPr>
          <p:pic>
            <p:nvPicPr>
              <p:cNvPr id="5" name="Picture 2" descr="C:\Users\lado\Desktop\F0bothopen.gif">
                <a:extLst>
                  <a:ext uri="{FF2B5EF4-FFF2-40B4-BE49-F238E27FC236}">
                    <a16:creationId xmlns:a16="http://schemas.microsoft.com/office/drawing/2014/main" xmlns="" id="{927B9F2B-0A97-42EC-8678-23490E25F7CA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070100" y="2882900"/>
                <a:ext cx="5156200" cy="2133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9E62852F-13CA-4931-AC58-D46032A854A5}"/>
                  </a:ext>
                </a:extLst>
              </p:cNvPr>
              <p:cNvSpPr/>
              <p:nvPr/>
            </p:nvSpPr>
            <p:spPr>
              <a:xfrm>
                <a:off x="3581400" y="1336342"/>
                <a:ext cx="152400" cy="51914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3D9B4691-3AC4-4F6F-98F6-3711F03E79C2}"/>
                  </a:ext>
                </a:extLst>
              </p:cNvPr>
              <p:cNvSpPr/>
              <p:nvPr/>
            </p:nvSpPr>
            <p:spPr>
              <a:xfrm>
                <a:off x="5539852" y="1478505"/>
                <a:ext cx="175147" cy="51914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689ABBD5-217D-4A32-8B9F-5B32ED8F46FB}"/>
                </a:ext>
              </a:extLst>
            </p:cNvPr>
            <p:cNvSpPr/>
            <p:nvPr/>
          </p:nvSpPr>
          <p:spPr>
            <a:xfrm>
              <a:off x="3812496" y="4607258"/>
              <a:ext cx="1665026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F5CE6F7-4721-40B4-8942-37E3116FECAF}"/>
              </a:ext>
            </a:extLst>
          </p:cNvPr>
          <p:cNvSpPr txBox="1">
            <a:spLocks/>
          </p:cNvSpPr>
          <p:nvPr/>
        </p:nvSpPr>
        <p:spPr>
          <a:xfrm>
            <a:off x="1066800" y="146713"/>
            <a:ext cx="69342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Experiment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939B4A9-D69E-4F81-9C21-639FF1A6F002}"/>
              </a:ext>
            </a:extLst>
          </p:cNvPr>
          <p:cNvGrpSpPr/>
          <p:nvPr/>
        </p:nvGrpSpPr>
        <p:grpSpPr>
          <a:xfrm>
            <a:off x="3276600" y="3352800"/>
            <a:ext cx="2376267" cy="3216880"/>
            <a:chOff x="837440" y="2971800"/>
            <a:chExt cx="2376267" cy="32168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A815FE2-6F81-4C61-B18C-FB63F59430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4397" r="11704" b="14163"/>
            <a:stretch/>
          </p:blipFill>
          <p:spPr>
            <a:xfrm>
              <a:off x="914400" y="3581400"/>
              <a:ext cx="2299307" cy="26072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33EB004-02A9-49FA-B80B-93688236F4E7}"/>
                </a:ext>
              </a:extLst>
            </p:cNvPr>
            <p:cNvSpPr txBox="1"/>
            <p:nvPr/>
          </p:nvSpPr>
          <p:spPr>
            <a:xfrm>
              <a:off x="837440" y="2971800"/>
              <a:ext cx="23528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mesh</a:t>
              </a:r>
              <a:endParaRPr lang="ka-GE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793785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Standing wave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/>
              <p:cNvSpPr txBox="1"/>
              <p:nvPr/>
            </p:nvSpPr>
            <p:spPr>
              <a:xfrm>
                <a:off x="1143000" y="1295400"/>
                <a:ext cx="3810000" cy="1741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</a:rPr>
                        <m:t>𝑦</m:t>
                      </m:r>
                      <m:r>
                        <a:rPr lang="en-US" sz="2400" b="0" i="1" baseline="-25000" smtClean="0">
                          <a:latin typeface="Cambria Math"/>
                        </a:rPr>
                        <m:t>1</m:t>
                      </m:r>
                      <m:r>
                        <a:rPr lang="en-US" sz="2400" i="1" smtClean="0">
                          <a:latin typeface="Cambria Math"/>
                        </a:rPr>
                        <m:t>=</m:t>
                      </m:r>
                      <m:r>
                        <a:rPr lang="en-US" sz="2400" i="1" smtClean="0">
                          <a:latin typeface="Cambria Math"/>
                        </a:rPr>
                        <m:t>𝐴𝑠𝑖𝑛</m:t>
                      </m:r>
                      <m:r>
                        <a:rPr lang="en-US" sz="2400" i="1" smtClean="0">
                          <a:latin typeface="Cambria Math"/>
                        </a:rPr>
                        <m:t>(</m:t>
                      </m:r>
                      <m:r>
                        <a:rPr lang="en-US" sz="2400" i="1" smtClean="0">
                          <a:latin typeface="Cambria Math"/>
                        </a:rPr>
                        <m:t>𝑘𝑥</m:t>
                      </m:r>
                      <m:r>
                        <a:rPr lang="en-US" sz="2400" i="1" smtClean="0">
                          <a:latin typeface="Cambria Math"/>
                        </a:rPr>
                        <m:t>+</m:t>
                      </m:r>
                      <m:r>
                        <a:rPr lang="en-US" sz="2400" i="1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sz="2400" i="1"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en-US" sz="2400" i="1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ru-RU" sz="240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𝑦</m:t>
                      </m:r>
                      <m:r>
                        <a:rPr lang="en-US" sz="2400" b="0" i="1" baseline="-25000" smtClean="0">
                          <a:latin typeface="Cambria Math"/>
                        </a:rPr>
                        <m:t>2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en-US" sz="2400" i="1">
                          <a:latin typeface="Cambria Math"/>
                        </a:rPr>
                        <m:t>𝐴𝑠𝑖𝑛</m:t>
                      </m:r>
                      <m:r>
                        <a:rPr lang="en-US" sz="2400" i="1">
                          <a:latin typeface="Cambria Math"/>
                        </a:rPr>
                        <m:t>(</m:t>
                      </m:r>
                      <m:r>
                        <a:rPr lang="en-US" sz="2400" i="1">
                          <a:latin typeface="Cambria Math"/>
                        </a:rPr>
                        <m:t>𝑘𝑥</m:t>
                      </m:r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r>
                        <a:rPr lang="en-US" sz="2400" i="1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sz="2400" i="1"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en-US" sz="24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ru-RU" sz="240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𝑦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𝑦</m:t>
                      </m:r>
                      <m:r>
                        <a:rPr lang="en-US" sz="2400" b="0" i="1" baseline="-25000" smtClean="0">
                          <a:latin typeface="Cambria Math"/>
                        </a:rPr>
                        <m:t>1</m:t>
                      </m:r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𝑦</m:t>
                      </m:r>
                      <m:r>
                        <a:rPr lang="ka-GE" sz="2400" b="0" i="1" baseline="-25000" smtClean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en-US" sz="2400" b="0" baseline="-250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295400"/>
                <a:ext cx="3810000" cy="174156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a-G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 descr="C:\Users\lado\Desktop\giph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86195"/>
            <a:ext cx="6858000" cy="281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5638800" y="1493579"/>
                <a:ext cx="37338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𝑦</m:t>
                    </m:r>
                    <m:r>
                      <a:rPr lang="en-US" sz="2400" b="0" i="1" baseline="-25000" smtClean="0">
                        <a:latin typeface="Cambria Math"/>
                      </a:rPr>
                      <m:t>1</m:t>
                    </m:r>
                    <m:r>
                      <a:rPr lang="en-US" sz="2400" b="0" i="0" baseline="-2500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/>
                  <a:t>-entered wave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𝑦</m:t>
                    </m:r>
                    <m:r>
                      <a:rPr lang="en-US" sz="2400" b="0" i="1" baseline="-25000" smtClean="0">
                        <a:latin typeface="Cambria Math"/>
                      </a:rPr>
                      <m:t>2</m:t>
                    </m:r>
                    <m:r>
                      <a:rPr lang="en-US" sz="2400" b="0" i="0" baseline="-2500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/>
                  <a:t>- deflected wave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𝑦</m:t>
                    </m:r>
                  </m:oMath>
                </a14:m>
                <a:r>
                  <a:rPr lang="en-US" sz="2400" dirty="0"/>
                  <a:t> -standing wave</a:t>
                </a:r>
              </a:p>
              <a:p>
                <a:endParaRPr lang="ka-GE" sz="24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1493579"/>
                <a:ext cx="3733800" cy="1569660"/>
              </a:xfrm>
              <a:prstGeom prst="rect">
                <a:avLst/>
              </a:prstGeom>
              <a:blipFill rotWithShape="1">
                <a:blip r:embed="rId5"/>
                <a:stretch>
                  <a:fillRect l="-326" t="-3113"/>
                </a:stretch>
              </a:blipFill>
            </p:spPr>
            <p:txBody>
              <a:bodyPr/>
              <a:lstStyle/>
              <a:p>
                <a:r>
                  <a:rPr lang="ka-G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TextBox 2"/>
              <p:cNvSpPr txBox="1"/>
              <p:nvPr/>
            </p:nvSpPr>
            <p:spPr>
              <a:xfrm>
                <a:off x="2209800" y="3314581"/>
                <a:ext cx="4343400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𝑦</m:t>
                      </m:r>
                      <m:r>
                        <a:rPr lang="en-US" sz="2800" i="1">
                          <a:latin typeface="Cambria Math"/>
                        </a:rPr>
                        <m:t>=2</m:t>
                      </m:r>
                      <m:r>
                        <a:rPr lang="en-US" sz="2800" i="1">
                          <a:latin typeface="Cambria Math"/>
                        </a:rPr>
                        <m:t>𝐴𝑐𝑜𝑠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2800">
                          <a:latin typeface="Cambria Math"/>
                        </a:rPr>
                        <m:t>sin</m:t>
                      </m:r>
                      <m:r>
                        <a:rPr lang="en-US" sz="2800" i="1">
                          <a:latin typeface="Cambria Math"/>
                        </a:rPr>
                        <m:t>⁡(</m:t>
                      </m:r>
                      <m:r>
                        <a:rPr lang="en-US" sz="2800" i="1">
                          <a:latin typeface="Cambria Math"/>
                        </a:rPr>
                        <m:t>𝑘𝑥</m:t>
                      </m:r>
                      <m:r>
                        <a:rPr lang="en-US" sz="28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3314581"/>
                <a:ext cx="4343400" cy="80021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a-G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198398435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Theoretical model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700B02-C0BD-43A2-8037-766BBE8A96BA}"/>
                  </a:ext>
                </a:extLst>
              </p:cNvPr>
              <p:cNvSpPr txBox="1"/>
              <p:nvPr/>
            </p:nvSpPr>
            <p:spPr>
              <a:xfrm>
                <a:off x="6858000" y="1170731"/>
                <a:ext cx="2286000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000" b="0" i="1" dirty="0">
                    <a:latin typeface="Cambria Math" panose="02040503050406030204" pitchFamily="18" charset="0"/>
                  </a:rPr>
                  <a:t>-</a:t>
                </a:r>
                <a:r>
                  <a:rPr lang="en-US" sz="2000" b="0" dirty="0">
                    <a:latin typeface="Cambria Math" panose="02040503050406030204" pitchFamily="18" charset="0"/>
                  </a:rPr>
                  <a:t>wavelength</a:t>
                </a:r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 dirty="0"/>
                  <a:t>-frequency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000" dirty="0"/>
                  <a:t>-speed of sound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2000" dirty="0"/>
                  <a:t>-length of tube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-number of nodes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00700B02-C0BD-43A2-8037-766BBE8A96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1170731"/>
                <a:ext cx="2286000" cy="1631216"/>
              </a:xfrm>
              <a:prstGeom prst="rect">
                <a:avLst/>
              </a:prstGeom>
              <a:blipFill rotWithShape="1">
                <a:blip r:embed="rId3"/>
                <a:stretch>
                  <a:fillRect l="-1067" t="-1866" b="-5597"/>
                </a:stretch>
              </a:blipFill>
            </p:spPr>
            <p:txBody>
              <a:bodyPr/>
              <a:lstStyle/>
              <a:p>
                <a:r>
                  <a:rPr lang="ka-G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Image result for standing waves with n=1,2,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05" t="12065" b="20294"/>
          <a:stretch/>
        </p:blipFill>
        <p:spPr bwMode="auto">
          <a:xfrm>
            <a:off x="2151252" y="1535692"/>
            <a:ext cx="4763898" cy="325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TextBox 8"/>
              <p:cNvSpPr txBox="1"/>
              <p:nvPr/>
            </p:nvSpPr>
            <p:spPr>
              <a:xfrm>
                <a:off x="152400" y="2819400"/>
                <a:ext cx="2057400" cy="2048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𝑓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𝑐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sz="2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𝑓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𝑛𝑐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819400"/>
                <a:ext cx="2057400" cy="204870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a-G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TextBox 9"/>
              <p:cNvSpPr txBox="1"/>
              <p:nvPr/>
            </p:nvSpPr>
            <p:spPr>
              <a:xfrm>
                <a:off x="3618801" y="5257800"/>
                <a:ext cx="1828800" cy="939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latin typeface="Cambria Math"/>
                        </a:rPr>
                        <m:t>𝒇</m:t>
                      </m:r>
                      <m:r>
                        <a:rPr lang="en-US" sz="32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/>
                            </a:rPr>
                            <m:t>𝒏𝒄</m:t>
                          </m:r>
                        </m:num>
                        <m:den>
                          <m:r>
                            <a:rPr lang="en-US" sz="3200" b="1" i="1">
                              <a:latin typeface="Cambria Math"/>
                            </a:rPr>
                            <m:t>𝟐</m:t>
                          </m:r>
                          <m:r>
                            <a:rPr lang="en-US" sz="3200" b="1" i="1">
                              <a:latin typeface="Cambria Math"/>
                            </a:rPr>
                            <m:t>𝑳</m:t>
                          </m:r>
                        </m:den>
                      </m:f>
                    </m:oMath>
                  </m:oMathPara>
                </a14:m>
                <a:endParaRPr lang="en-US" sz="3200" b="1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8801" y="5257800"/>
                <a:ext cx="1828800" cy="93955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a-G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661871409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4385</TotalTime>
  <Words>257</Words>
  <Application>Microsoft Office PowerPoint</Application>
  <PresentationFormat>On-screen Show (4:3)</PresentationFormat>
  <Paragraphs>90</Paragraphs>
  <Slides>23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Team Georgia Problem #10 Rijke's tube</vt:lpstr>
      <vt:lpstr>Problem</vt:lpstr>
      <vt:lpstr>Plan of presentation</vt:lpstr>
      <vt:lpstr>Waves inside the tube</vt:lpstr>
      <vt:lpstr>Waves inside the tube</vt:lpstr>
      <vt:lpstr>Experiment</vt:lpstr>
      <vt:lpstr>Slide 7</vt:lpstr>
      <vt:lpstr>Standing wave</vt:lpstr>
      <vt:lpstr>Theoretical model</vt:lpstr>
      <vt:lpstr>Time dependence on temperature</vt:lpstr>
      <vt:lpstr>Time dependence on mass</vt:lpstr>
      <vt:lpstr>Slide 12</vt:lpstr>
      <vt:lpstr>Slide 13</vt:lpstr>
      <vt:lpstr>Experiments</vt:lpstr>
      <vt:lpstr>Experiments (fast furious transform)</vt:lpstr>
      <vt:lpstr>Experiments with different length of tube</vt:lpstr>
      <vt:lpstr>Comparison of theoretical model and experiments</vt:lpstr>
      <vt:lpstr>Amplitude dependence on angle</vt:lpstr>
      <vt:lpstr>Amplitude dependence on angle</vt:lpstr>
      <vt:lpstr>conclusion</vt:lpstr>
      <vt:lpstr>Slide 21</vt:lpstr>
      <vt:lpstr>Interesting facts</vt:lpstr>
      <vt:lpstr>Interesting facts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რიჯკეს მილი</dc:title>
  <dc:creator>Keti</dc:creator>
  <cp:lastModifiedBy>User</cp:lastModifiedBy>
  <cp:revision>145</cp:revision>
  <dcterms:created xsi:type="dcterms:W3CDTF">2006-08-16T00:00:00Z</dcterms:created>
  <dcterms:modified xsi:type="dcterms:W3CDTF">2017-06-27T01:49:34Z</dcterms:modified>
</cp:coreProperties>
</file>