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311" r:id="rId6"/>
    <p:sldId id="281" r:id="rId7"/>
    <p:sldId id="304" r:id="rId8"/>
    <p:sldId id="305" r:id="rId9"/>
    <p:sldId id="306" r:id="rId10"/>
    <p:sldId id="308" r:id="rId11"/>
    <p:sldId id="310" r:id="rId12"/>
    <p:sldId id="314" r:id="rId13"/>
    <p:sldId id="286" r:id="rId14"/>
    <p:sldId id="288" r:id="rId15"/>
    <p:sldId id="292" r:id="rId16"/>
    <p:sldId id="290" r:id="rId17"/>
    <p:sldId id="291" r:id="rId18"/>
    <p:sldId id="294" r:id="rId19"/>
    <p:sldId id="293" r:id="rId20"/>
    <p:sldId id="295" r:id="rId21"/>
    <p:sldId id="296" r:id="rId22"/>
    <p:sldId id="302" r:id="rId23"/>
    <p:sldId id="282" r:id="rId24"/>
    <p:sldId id="283" r:id="rId25"/>
    <p:sldId id="284" r:id="rId26"/>
    <p:sldId id="263" r:id="rId27"/>
    <p:sldId id="298" r:id="rId28"/>
    <p:sldId id="297" r:id="rId29"/>
    <p:sldId id="309" r:id="rId30"/>
    <p:sldId id="299" r:id="rId31"/>
    <p:sldId id="272" r:id="rId32"/>
    <p:sldId id="301" r:id="rId33"/>
    <p:sldId id="276" r:id="rId34"/>
    <p:sldId id="275" r:id="rId35"/>
    <p:sldId id="277" r:id="rId36"/>
    <p:sldId id="266" r:id="rId37"/>
    <p:sldId id="31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9.%20Salt%20Productio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3tbilisi42\Desktop\iynt%202017\&#4306;&#4320;&#4304;&#4324;&#4312;&#4313;&#4312;%20IYNT%202017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ew%20Microsoft%20Excel%20Worksheet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ew%20Microsoft%20Excel%20Worksheet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ew%20Microsoft%20Excel%20Worksheet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9.%20Salt%20Produc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b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ew%20Microsoft%20Excel%20Worksheet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New%20Microsoft%20Excel%20Workshee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9.%20Salt%20Produc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9.%20Salt%20Productio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Water</a:t>
                    </a:r>
                  </a:p>
                  <a:p>
                    <a:r>
                      <a:rPr lang="en-US"/>
                      <a:t>965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D-4A1B-A875-3C4A48493ABB}"/>
                </c:ext>
              </c:extLst>
            </c:dLbl>
            <c:dLbl>
              <c:idx val="1"/>
              <c:layout>
                <c:manualLayout>
                  <c:x val="-0.14021450903195923"/>
                  <c:y val="-0.102364376198769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Salts</a:t>
                    </a:r>
                  </a:p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D-4A1B-A875-3C4A48493A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Sheet1!$A$70:$A$71</c:f>
              <c:strCache>
                <c:ptCount val="2"/>
                <c:pt idx="0">
                  <c:v>Water</c:v>
                </c:pt>
                <c:pt idx="1">
                  <c:v>Solid</c:v>
                </c:pt>
              </c:strCache>
            </c:strRef>
          </c:cat>
          <c:val>
            <c:numRef>
              <c:f>Sheet1!$B$69:$B$70</c:f>
              <c:numCache>
                <c:formatCode>General</c:formatCode>
                <c:ptCount val="2"/>
                <c:pt idx="0">
                  <c:v>965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D-4A1B-A875-3C4A48493AB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</a:defRPr>
      </a:pPr>
      <a:endParaRPr lang="ka-G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Sheet1!$A$24:$A$30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 formatCode="#,##0">
                  <c:v>4390</c:v>
                </c:pt>
                <c:pt idx="1">
                  <c:v>165</c:v>
                </c:pt>
                <c:pt idx="2">
                  <c:v>200</c:v>
                </c:pt>
                <c:pt idx="3">
                  <c:v>538</c:v>
                </c:pt>
                <c:pt idx="4" formatCode="#,##0">
                  <c:v>8378</c:v>
                </c:pt>
                <c:pt idx="5" formatCode="#,##0">
                  <c:v>2080</c:v>
                </c:pt>
                <c:pt idx="6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9-4A55-B1D9-B25123D956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499328"/>
        <c:axId val="92525696"/>
      </c:barChart>
      <c:catAx>
        <c:axId val="9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525696"/>
        <c:crosses val="autoZero"/>
        <c:auto val="1"/>
        <c:lblAlgn val="ctr"/>
        <c:lblOffset val="100"/>
        <c:noMultiLvlLbl val="0"/>
      </c:catAx>
      <c:valAx>
        <c:axId val="9252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</a:t>
                </a:r>
                <a:r>
                  <a:rPr lang="en-US" baseline="0" dirty="0"/>
                  <a:t> mg/l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4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Theoretical</c:v>
          </c:tx>
          <c:invertIfNegative val="0"/>
          <c:cat>
            <c:numLit>
              <c:formatCode>General</c:formatCode>
              <c:ptCount val="3"/>
              <c:pt idx="0">
                <c:v>7</c:v>
              </c:pt>
              <c:pt idx="1">
                <c:v>8</c:v>
              </c:pt>
              <c:pt idx="2">
                <c:v>9</c:v>
              </c:pt>
            </c:numLit>
          </c:cat>
          <c:val>
            <c:numRef>
              <c:f>Sheet1!$S$42:$S$44</c:f>
              <c:numCache>
                <c:formatCode>General</c:formatCode>
                <c:ptCount val="3"/>
                <c:pt idx="0">
                  <c:v>1.29</c:v>
                </c:pt>
                <c:pt idx="1">
                  <c:v>1.22</c:v>
                </c:pt>
                <c:pt idx="2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F-4705-9311-33A92B72F87E}"/>
            </c:ext>
          </c:extLst>
        </c:ser>
        <c:ser>
          <c:idx val="1"/>
          <c:order val="1"/>
          <c:tx>
            <c:v>Experimental</c:v>
          </c:tx>
          <c:invertIfNegative val="0"/>
          <c:cat>
            <c:numLit>
              <c:formatCode>General</c:formatCode>
              <c:ptCount val="3"/>
              <c:pt idx="0">
                <c:v>7</c:v>
              </c:pt>
              <c:pt idx="1">
                <c:v>8</c:v>
              </c:pt>
              <c:pt idx="2">
                <c:v>9</c:v>
              </c:pt>
            </c:numLit>
          </c:cat>
          <c:val>
            <c:numRef>
              <c:f>Sheet1!$T$42:$T$44</c:f>
              <c:numCache>
                <c:formatCode>General</c:formatCode>
                <c:ptCount val="3"/>
                <c:pt idx="0">
                  <c:v>1.296</c:v>
                </c:pt>
                <c:pt idx="1">
                  <c:v>1.238</c:v>
                </c:pt>
                <c:pt idx="2">
                  <c:v>1.643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F-4705-9311-33A92B72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25888"/>
        <c:axId val="99135872"/>
      </c:barChart>
      <c:catAx>
        <c:axId val="991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ka-GE"/>
          </a:p>
        </c:txPr>
        <c:crossAx val="99135872"/>
        <c:crosses val="autoZero"/>
        <c:auto val="1"/>
        <c:lblAlgn val="ctr"/>
        <c:lblOffset val="100"/>
        <c:noMultiLvlLbl val="0"/>
      </c:catAx>
      <c:valAx>
        <c:axId val="9913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ka-GE"/>
          </a:p>
        </c:txPr>
        <c:crossAx val="991258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ka-GE"/>
        </a:p>
      </c:txPr>
    </c:legend>
    <c:plotVisOnly val="1"/>
    <c:dispBlanksAs val="gap"/>
    <c:showDLblsOverMax val="0"/>
  </c:chart>
  <c:txPr>
    <a:bodyPr/>
    <a:lstStyle/>
    <a:p>
      <a:pPr>
        <a:defRPr sz="1600" b="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Theoretical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3 947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5-473E-902F-B13E96B86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Sheet1!$J$31:$J$37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Sheet1!$K$31:$K$37</c:f>
              <c:numCache>
                <c:formatCode>General</c:formatCode>
                <c:ptCount val="7"/>
                <c:pt idx="0" formatCode="#,##0">
                  <c:v>3947</c:v>
                </c:pt>
                <c:pt idx="1">
                  <c:v>142</c:v>
                </c:pt>
                <c:pt idx="2">
                  <c:v>155</c:v>
                </c:pt>
                <c:pt idx="3">
                  <c:v>477</c:v>
                </c:pt>
                <c:pt idx="4" formatCode="#,##0">
                  <c:v>7095</c:v>
                </c:pt>
                <c:pt idx="5">
                  <c:v>993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6-40E9-8696-6B0B0722121E}"/>
            </c:ext>
          </c:extLst>
        </c:ser>
        <c:ser>
          <c:idx val="1"/>
          <c:order val="1"/>
          <c:tx>
            <c:v>Experimental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Sheet1!$J$31:$J$37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Sheet1!$L$31:$L$37</c:f>
              <c:numCache>
                <c:formatCode>General</c:formatCode>
                <c:ptCount val="7"/>
                <c:pt idx="0" formatCode="#,##0">
                  <c:v>3850</c:v>
                </c:pt>
                <c:pt idx="1">
                  <c:v>149</c:v>
                </c:pt>
                <c:pt idx="2">
                  <c:v>172</c:v>
                </c:pt>
                <c:pt idx="3">
                  <c:v>454</c:v>
                </c:pt>
                <c:pt idx="4" formatCode="#,##0">
                  <c:v>7100</c:v>
                </c:pt>
                <c:pt idx="5">
                  <c:v>1540</c:v>
                </c:pt>
                <c:pt idx="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6-40E9-8696-6B0B072212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909440"/>
        <c:axId val="146915328"/>
      </c:barChart>
      <c:catAx>
        <c:axId val="1469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6915328"/>
        <c:crosses val="autoZero"/>
        <c:auto val="1"/>
        <c:lblAlgn val="ctr"/>
        <c:lblOffset val="100"/>
        <c:noMultiLvlLbl val="0"/>
      </c:catAx>
      <c:valAx>
        <c:axId val="1469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690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lt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Theoretical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Sheet1!$D$19:$D$25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Sheet1!$E$19:$E$25</c:f>
              <c:numCache>
                <c:formatCode>General</c:formatCode>
                <c:ptCount val="7"/>
                <c:pt idx="0" formatCode="#,##0">
                  <c:v>3733</c:v>
                </c:pt>
                <c:pt idx="1">
                  <c:v>134</c:v>
                </c:pt>
                <c:pt idx="2">
                  <c:v>147</c:v>
                </c:pt>
                <c:pt idx="3">
                  <c:v>451</c:v>
                </c:pt>
                <c:pt idx="4">
                  <c:v>6710</c:v>
                </c:pt>
                <c:pt idx="5">
                  <c:v>939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7-4DE8-A268-A7BCA370668B}"/>
            </c:ext>
          </c:extLst>
        </c:ser>
        <c:ser>
          <c:idx val="1"/>
          <c:order val="1"/>
          <c:tx>
            <c:v>Experimental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Sheet1!$D$19:$D$25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Sheet1!$F$19:$F$25</c:f>
              <c:numCache>
                <c:formatCode>General</c:formatCode>
                <c:ptCount val="7"/>
                <c:pt idx="0" formatCode="#,##0">
                  <c:v>3630</c:v>
                </c:pt>
                <c:pt idx="1">
                  <c:v>143</c:v>
                </c:pt>
                <c:pt idx="2">
                  <c:v>168</c:v>
                </c:pt>
                <c:pt idx="3">
                  <c:v>415</c:v>
                </c:pt>
                <c:pt idx="4" formatCode="#,##0">
                  <c:v>6816</c:v>
                </c:pt>
                <c:pt idx="5">
                  <c:v>1400</c:v>
                </c:pt>
                <c:pt idx="6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7-4DE8-A268-A7BCA3706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601408"/>
        <c:axId val="75602944"/>
      </c:barChart>
      <c:catAx>
        <c:axId val="756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75602944"/>
        <c:crosses val="autoZero"/>
        <c:auto val="1"/>
        <c:lblAlgn val="ctr"/>
        <c:lblOffset val="100"/>
        <c:noMultiLvlLbl val="0"/>
      </c:catAx>
      <c:valAx>
        <c:axId val="756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756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lt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Theoretical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4 551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5-4E74-9BED-4A1B6E4618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5-4E74-9BED-4A1B6E4618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5-4E74-9BED-4A1B6E4618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1 170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5-4E74-9BED-4A1B6E461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Sheet1!$I$42:$I$48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Sheet1!$J$42:$J$48</c:f>
              <c:numCache>
                <c:formatCode>General</c:formatCode>
                <c:ptCount val="7"/>
                <c:pt idx="0" formatCode="#,##0">
                  <c:v>4552</c:v>
                </c:pt>
                <c:pt idx="1">
                  <c:v>169</c:v>
                </c:pt>
                <c:pt idx="2">
                  <c:v>177</c:v>
                </c:pt>
                <c:pt idx="3">
                  <c:v>562</c:v>
                </c:pt>
                <c:pt idx="4" formatCode="#,##0">
                  <c:v>8360</c:v>
                </c:pt>
                <c:pt idx="5" formatCode="#,##0">
                  <c:v>1167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5-4C39-BA32-8729721AE088}"/>
            </c:ext>
          </c:extLst>
        </c:ser>
        <c:ser>
          <c:idx val="1"/>
          <c:order val="1"/>
          <c:tx>
            <c:v>Experimental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Sheet1!$I$42:$I$48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Sheet1!$K$42:$K$48</c:f>
              <c:numCache>
                <c:formatCode>General</c:formatCode>
                <c:ptCount val="7"/>
                <c:pt idx="0" formatCode="#,##0">
                  <c:v>4390</c:v>
                </c:pt>
                <c:pt idx="1">
                  <c:v>165</c:v>
                </c:pt>
                <c:pt idx="2">
                  <c:v>200</c:v>
                </c:pt>
                <c:pt idx="3">
                  <c:v>538</c:v>
                </c:pt>
                <c:pt idx="4" formatCode="#,##0">
                  <c:v>8378</c:v>
                </c:pt>
                <c:pt idx="5">
                  <c:v>2080</c:v>
                </c:pt>
                <c:pt idx="6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5-4C39-BA32-8729721AE0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3328128"/>
        <c:axId val="93329664"/>
      </c:barChart>
      <c:catAx>
        <c:axId val="933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93329664"/>
        <c:crosses val="autoZero"/>
        <c:auto val="1"/>
        <c:lblAlgn val="ctr"/>
        <c:lblOffset val="100"/>
        <c:noMultiLvlLbl val="0"/>
      </c:catAx>
      <c:valAx>
        <c:axId val="933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9332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/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Cl</a:t>
                    </a:r>
                    <a:r>
                      <a:rPr lang="en-US" sz="1800" b="1" i="0" u="none" strike="noStrike" baseline="30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-</a:t>
                    </a:r>
                  </a:p>
                  <a:p>
                    <a:r>
                      <a:rPr lang="en-US" dirty="0"/>
                      <a:t>55%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6B-4089-AE92-88A5C47325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  <a:r>
                      <a:rPr lang="en-US" sz="1800" b="1" i="0" u="none" strike="noStrike" baseline="30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+</a:t>
                    </a:r>
                  </a:p>
                  <a:p>
                    <a:r>
                      <a:rPr lang="en-US"/>
                      <a:t>30,60%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6B-4089-AE92-88A5C47325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SO4</a:t>
                    </a:r>
                    <a:r>
                      <a:rPr lang="en-US" sz="1800" b="1" i="0" u="none" strike="noStrike" baseline="30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2-</a:t>
                    </a:r>
                    <a:endParaRPr lang="en-US" dirty="0"/>
                  </a:p>
                  <a:p>
                    <a:r>
                      <a:rPr lang="en-US" dirty="0"/>
                      <a:t>7,70%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6B-4089-AE92-88A5C47325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Mg</a:t>
                    </a:r>
                    <a:r>
                      <a:rPr lang="en-US" sz="1800" b="1" i="0" u="none" strike="noStrike" baseline="30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2+</a:t>
                    </a:r>
                    <a:endParaRPr lang="en-US" dirty="0"/>
                  </a:p>
                  <a:p>
                    <a:r>
                      <a:rPr lang="en-US" dirty="0"/>
                      <a:t>3,70%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B-4089-AE92-88A5C47325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Ca </a:t>
                    </a:r>
                    <a:r>
                      <a:rPr lang="en-US" sz="1800" b="1" i="0" u="none" strike="noStrike" baseline="30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2+</a:t>
                    </a:r>
                  </a:p>
                  <a:p>
                    <a:r>
                      <a:rPr lang="en-US" dirty="0"/>
                      <a:t>1,20%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6B-4089-AE92-88A5C47325B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  <a:r>
                      <a:rPr lang="en-US" sz="1800" b="1" i="0" u="none" strike="noStrike" baseline="30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+</a:t>
                    </a:r>
                  </a:p>
                  <a:p>
                    <a:r>
                      <a:rPr lang="en-US"/>
                      <a:t>1,10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6B-4089-AE92-88A5C47325B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HCO3</a:t>
                    </a:r>
                    <a:r>
                      <a:rPr lang="en-US" sz="1800" b="1" i="0" u="none" strike="noStrike" baseline="30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-</a:t>
                    </a:r>
                  </a:p>
                  <a:p>
                    <a:r>
                      <a:rPr lang="en-US" dirty="0"/>
                      <a:t>0,40%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6B-4089-AE92-88A5C47325B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Other Ions</a:t>
                    </a:r>
                  </a:p>
                  <a:p>
                    <a:r>
                      <a:rPr lang="en-US" dirty="0"/>
                      <a:t>0,30%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6B-4089-AE92-88A5C47325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Sheet1!$K$69:$K$76</c:f>
              <c:strCache>
                <c:ptCount val="8"/>
                <c:pt idx="0">
                  <c:v>Cl</c:v>
                </c:pt>
                <c:pt idx="1">
                  <c:v>Na</c:v>
                </c:pt>
                <c:pt idx="2">
                  <c:v>SO4</c:v>
                </c:pt>
                <c:pt idx="3">
                  <c:v>Mg</c:v>
                </c:pt>
                <c:pt idx="4">
                  <c:v>Ca</c:v>
                </c:pt>
                <c:pt idx="5">
                  <c:v>K</c:v>
                </c:pt>
                <c:pt idx="6">
                  <c:v>HCO3</c:v>
                </c:pt>
                <c:pt idx="7">
                  <c:v>Other Ions
(Sr, Ba,...)</c:v>
                </c:pt>
              </c:strCache>
            </c:strRef>
          </c:cat>
          <c:val>
            <c:numRef>
              <c:f>Sheet1!$L$69:$L$76</c:f>
              <c:numCache>
                <c:formatCode>0.00%</c:formatCode>
                <c:ptCount val="8"/>
                <c:pt idx="0" formatCode="0%">
                  <c:v>0.55000000000000004</c:v>
                </c:pt>
                <c:pt idx="1">
                  <c:v>0.30600000000000016</c:v>
                </c:pt>
                <c:pt idx="2">
                  <c:v>7.6999999999999999E-2</c:v>
                </c:pt>
                <c:pt idx="3">
                  <c:v>3.6999999999999998E-2</c:v>
                </c:pt>
                <c:pt idx="4">
                  <c:v>1.2E-2</c:v>
                </c:pt>
                <c:pt idx="5">
                  <c:v>1.0999999999999998E-2</c:v>
                </c:pt>
                <c:pt idx="6">
                  <c:v>4.0000000000000018E-3</c:v>
                </c:pt>
                <c:pt idx="7">
                  <c:v>3.0000000000000009E-3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6B-4089-AE92-88A5C47325B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</a:defRPr>
      </a:pPr>
      <a:endParaRPr lang="ka-G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Salinity = 12.9 ‰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3 947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E9-491D-94D9-140178D93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Sheet1!$A$1:$A$7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 formatCode="#,##0">
                  <c:v>3974</c:v>
                </c:pt>
                <c:pt idx="1">
                  <c:v>142</c:v>
                </c:pt>
                <c:pt idx="2">
                  <c:v>155</c:v>
                </c:pt>
                <c:pt idx="3">
                  <c:v>477</c:v>
                </c:pt>
                <c:pt idx="4" formatCode="#,##0">
                  <c:v>7095</c:v>
                </c:pt>
                <c:pt idx="5">
                  <c:v>993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9-491D-94D9-140178D93A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7058688"/>
        <c:axId val="147060224"/>
      </c:barChart>
      <c:catAx>
        <c:axId val="1470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7060224"/>
        <c:crosses val="autoZero"/>
        <c:auto val="1"/>
        <c:lblAlgn val="ctr"/>
        <c:lblOffset val="100"/>
        <c:noMultiLvlLbl val="0"/>
      </c:catAx>
      <c:valAx>
        <c:axId val="14706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mg/l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70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 b="1" u="none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Salinity = 12.2 ‰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9-4701-B4DB-CF62ABC82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Sheet1!$D$19:$D$25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Sheet1!$E$19:$E$25</c:f>
              <c:numCache>
                <c:formatCode>General</c:formatCode>
                <c:ptCount val="7"/>
                <c:pt idx="0" formatCode="#,##0">
                  <c:v>3733</c:v>
                </c:pt>
                <c:pt idx="1">
                  <c:v>134</c:v>
                </c:pt>
                <c:pt idx="2">
                  <c:v>147</c:v>
                </c:pt>
                <c:pt idx="3">
                  <c:v>451</c:v>
                </c:pt>
                <c:pt idx="4">
                  <c:v>6710</c:v>
                </c:pt>
                <c:pt idx="5">
                  <c:v>939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9-4701-B4DB-CF62ABC82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7876864"/>
        <c:axId val="147899136"/>
      </c:barChart>
      <c:catAx>
        <c:axId val="1478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7899136"/>
        <c:crosses val="autoZero"/>
        <c:auto val="1"/>
        <c:lblAlgn val="ctr"/>
        <c:lblOffset val="100"/>
        <c:noMultiLvlLbl val="0"/>
      </c:catAx>
      <c:valAx>
        <c:axId val="1478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78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Salinity = 15.2 ‰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4 551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8-41FC-9306-3A92572690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8-41FC-9306-3A92572690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8-41FC-9306-3A92572690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1 170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8-41FC-9306-3A9257269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Sheet1!$D$31:$D$37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Sheet1!$E$31:$E$37</c:f>
              <c:numCache>
                <c:formatCode>General</c:formatCode>
                <c:ptCount val="7"/>
                <c:pt idx="0" formatCode="#,##0">
                  <c:v>4552</c:v>
                </c:pt>
                <c:pt idx="1">
                  <c:v>169</c:v>
                </c:pt>
                <c:pt idx="2">
                  <c:v>177</c:v>
                </c:pt>
                <c:pt idx="3">
                  <c:v>562</c:v>
                </c:pt>
                <c:pt idx="4" formatCode="#,##0">
                  <c:v>8360</c:v>
                </c:pt>
                <c:pt idx="5" formatCode="#,##0">
                  <c:v>1167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8-41FC-9306-3A9257269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176256"/>
        <c:axId val="148190336"/>
      </c:barChart>
      <c:catAx>
        <c:axId val="1481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8190336"/>
        <c:crosses val="autoZero"/>
        <c:auto val="1"/>
        <c:lblAlgn val="ctr"/>
        <c:lblOffset val="100"/>
        <c:noMultiLvlLbl val="0"/>
      </c:catAx>
      <c:valAx>
        <c:axId val="14819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1481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19183263856721E-2"/>
          <c:y val="0.21336012049627037"/>
          <c:w val="0.72200729504400185"/>
          <c:h val="0.66974342144875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Sheet1!$L$53</c:f>
              <c:strCache>
                <c:ptCount val="1"/>
                <c:pt idx="0">
                  <c:v>Intensity</c:v>
                </c:pt>
              </c:strCache>
            </c:strRef>
          </c:tx>
          <c:xVal>
            <c:numRef>
              <c:f>Sheet1!$K$54:$K$60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10</c:v>
                </c:pt>
                <c:pt idx="6">
                  <c:v>20</c:v>
                </c:pt>
              </c:numCache>
            </c:numRef>
          </c:xVal>
          <c:yVal>
            <c:numRef>
              <c:f>Sheet1!$L$54:$L$60</c:f>
              <c:numCache>
                <c:formatCode>General</c:formatCode>
                <c:ptCount val="7"/>
                <c:pt idx="0">
                  <c:v>0</c:v>
                </c:pt>
                <c:pt idx="1">
                  <c:v>1.1000000000000001</c:v>
                </c:pt>
                <c:pt idx="2">
                  <c:v>3.7</c:v>
                </c:pt>
                <c:pt idx="3">
                  <c:v>6</c:v>
                </c:pt>
                <c:pt idx="4">
                  <c:v>10.8</c:v>
                </c:pt>
                <c:pt idx="5">
                  <c:v>15.6</c:v>
                </c:pt>
                <c:pt idx="6">
                  <c:v>21.9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3D-4302-98CD-A3B749DB2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10816"/>
        <c:axId val="148212352"/>
      </c:scatterChart>
      <c:valAx>
        <c:axId val="1482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12352"/>
        <c:crosses val="autoZero"/>
        <c:crossBetween val="midCat"/>
      </c:valAx>
      <c:valAx>
        <c:axId val="14821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108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02988133194778E-2"/>
          <c:y val="0.22603876438522111"/>
          <c:w val="0.6692438948487146"/>
          <c:h val="0.655747627700383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Intensity</c:v>
                </c:pt>
              </c:strCache>
            </c:strRef>
          </c:tx>
          <c:xVal>
            <c:numRef>
              <c:f>Sheet1!$A$54:$A$60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xVal>
          <c:yVal>
            <c:numRef>
              <c:f>Sheet1!$B$54:$B$60</c:f>
              <c:numCache>
                <c:formatCode>General</c:formatCode>
                <c:ptCount val="7"/>
                <c:pt idx="0">
                  <c:v>0</c:v>
                </c:pt>
                <c:pt idx="1">
                  <c:v>3.3</c:v>
                </c:pt>
                <c:pt idx="2">
                  <c:v>6.2</c:v>
                </c:pt>
                <c:pt idx="3">
                  <c:v>11.8</c:v>
                </c:pt>
                <c:pt idx="4">
                  <c:v>16.3</c:v>
                </c:pt>
                <c:pt idx="5">
                  <c:v>20.399999999999999</c:v>
                </c:pt>
                <c:pt idx="6">
                  <c:v>23.9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EF-4203-9167-47AA294E8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36544"/>
        <c:axId val="148238336"/>
      </c:scatterChart>
      <c:valAx>
        <c:axId val="1482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38336"/>
        <c:crosses val="autoZero"/>
        <c:crossBetween val="midCat"/>
      </c:valAx>
      <c:valAx>
        <c:axId val="14823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365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a-G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Sheet1!$A$1:$A$7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 formatCode="#,##0">
                  <c:v>3850</c:v>
                </c:pt>
                <c:pt idx="1">
                  <c:v>149</c:v>
                </c:pt>
                <c:pt idx="2">
                  <c:v>172</c:v>
                </c:pt>
                <c:pt idx="3">
                  <c:v>454</c:v>
                </c:pt>
                <c:pt idx="4" formatCode="#,##0">
                  <c:v>7100</c:v>
                </c:pt>
                <c:pt idx="5" formatCode="#,##0">
                  <c:v>1540</c:v>
                </c:pt>
                <c:pt idx="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E-47DA-8B23-3F0A0980B3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287360"/>
        <c:axId val="92288896"/>
      </c:barChart>
      <c:catAx>
        <c:axId val="922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288896"/>
        <c:crosses val="autoZero"/>
        <c:auto val="1"/>
        <c:lblAlgn val="ctr"/>
        <c:lblOffset val="100"/>
        <c:noMultiLvlLbl val="0"/>
      </c:catAx>
      <c:valAx>
        <c:axId val="922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mg/l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2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Sheet1!$A$10:$A$16</c:f>
              <c:strCache>
                <c:ptCount val="7"/>
                <c:pt idx="0">
                  <c:v>Na</c:v>
                </c:pt>
                <c:pt idx="1">
                  <c:v>K</c:v>
                </c:pt>
                <c:pt idx="2">
                  <c:v>Ca</c:v>
                </c:pt>
                <c:pt idx="3">
                  <c:v>Mg</c:v>
                </c:pt>
                <c:pt idx="4">
                  <c:v>Cl</c:v>
                </c:pt>
                <c:pt idx="5">
                  <c:v>SO4</c:v>
                </c:pt>
                <c:pt idx="6">
                  <c:v>HCO3</c:v>
                </c:pt>
              </c:strCache>
            </c:strRef>
          </c:cat>
          <c:val>
            <c:numRef>
              <c:f>Sheet1!$B$10:$B$16</c:f>
              <c:numCache>
                <c:formatCode>General</c:formatCode>
                <c:ptCount val="7"/>
                <c:pt idx="0" formatCode="#,##0">
                  <c:v>3630</c:v>
                </c:pt>
                <c:pt idx="1">
                  <c:v>143</c:v>
                </c:pt>
                <c:pt idx="2">
                  <c:v>168</c:v>
                </c:pt>
                <c:pt idx="3">
                  <c:v>415</c:v>
                </c:pt>
                <c:pt idx="4" formatCode="#,##0">
                  <c:v>6816</c:v>
                </c:pt>
                <c:pt idx="5" formatCode="#,##0">
                  <c:v>1400</c:v>
                </c:pt>
                <c:pt idx="6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7-458A-BAAE-7D82EEBDC1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329856"/>
        <c:axId val="92331392"/>
      </c:barChart>
      <c:catAx>
        <c:axId val="923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331392"/>
        <c:crosses val="autoZero"/>
        <c:auto val="1"/>
        <c:lblAlgn val="ctr"/>
        <c:lblOffset val="100"/>
        <c:noMultiLvlLbl val="0"/>
      </c:catAx>
      <c:valAx>
        <c:axId val="923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mg/l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ka-G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a-GE"/>
          </a:p>
        </c:txPr>
        <c:crossAx val="923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a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282D-6967-412C-9249-91005AADDB85}" type="datetimeFigureOut">
              <a:rPr lang="ru-RU"/>
              <a:pPr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3C1F-DB43-4946-98A4-5ADBD36FD5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1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2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8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5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5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5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1727241356"/>
              </p:ext>
            </p:extLst>
          </p:nvPr>
        </p:nvSpPr>
        <p:spPr>
          <a:xfrm>
            <a:off x="1524000" y="1343087"/>
            <a:ext cx="91440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3469566474"/>
              </p:ext>
            </p:extLst>
          </p:nvPr>
        </p:nvSpPr>
        <p:spPr>
          <a:xfrm>
            <a:off x="1524000" y="398042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Reporter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Gogichaishvili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Team: Georgia</a:t>
            </a:r>
          </a:p>
        </p:txBody>
      </p:sp>
      <p:pic>
        <p:nvPicPr>
          <p:cNvPr id="4" name="Picture 2" descr="Image result for georg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3" y="292554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574D-0511-4C66-A4B7-E00ACEF0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0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435E7F-4B86-4315-AA6A-34CDE323E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96443"/>
              </p:ext>
            </p:extLst>
          </p:nvPr>
        </p:nvGraphicFramePr>
        <p:xfrm>
          <a:off x="838200" y="1501502"/>
          <a:ext cx="10515600" cy="48993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6959">
                  <a:extLst>
                    <a:ext uri="{9D8B030D-6E8A-4147-A177-3AD203B41FA5}">
                      <a16:colId xmlns:a16="http://schemas.microsoft.com/office/drawing/2014/main" val="1765224582"/>
                    </a:ext>
                  </a:extLst>
                </a:gridCol>
                <a:gridCol w="7128641">
                  <a:extLst>
                    <a:ext uri="{9D8B030D-6E8A-4147-A177-3AD203B41FA5}">
                      <a16:colId xmlns:a16="http://schemas.microsoft.com/office/drawing/2014/main" val="1656393792"/>
                    </a:ext>
                  </a:extLst>
                </a:gridCol>
              </a:tblGrid>
              <a:tr h="6027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Measurement method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591628"/>
                  </a:ext>
                </a:extLst>
              </a:tr>
              <a:tr h="60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K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Flame emission spectroscopy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54717"/>
                  </a:ext>
                </a:extLst>
              </a:tr>
              <a:tr h="60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Complexometric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titration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50220"/>
                  </a:ext>
                </a:extLst>
              </a:tr>
              <a:tr h="128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Silver nitrate titration with chromate indicator (Mohr’s method)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342529"/>
                  </a:ext>
                </a:extLst>
              </a:tr>
              <a:tr h="60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HCO</a:t>
                      </a:r>
                      <a:r>
                        <a:rPr lang="ru-RU" sz="2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Alkalimetric titration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34681"/>
                  </a:ext>
                </a:extLst>
              </a:tr>
              <a:tr h="60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</a:t>
                      </a:r>
                      <a:r>
                        <a:rPr lang="ru-RU" sz="2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2–</a:t>
                      </a:r>
                      <a:endParaRPr lang="ru-RU" sz="28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Turbidimetry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769833"/>
                  </a:ext>
                </a:extLst>
              </a:tr>
              <a:tr h="602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Sedimented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Turbidimetry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35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3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31CC0A9-D941-4F18-AB91-59604CDD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3"/>
            <a:ext cx="6172200" cy="23357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Flame emission spectroscopy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CIMG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10343" y="1110343"/>
            <a:ext cx="6858000" cy="4637313"/>
          </a:xfrm>
        </p:spPr>
      </p:pic>
      <p:pic>
        <p:nvPicPr>
          <p:cNvPr id="8" name="Content Placeholder 7" descr="t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885" y="2994549"/>
            <a:ext cx="6882381" cy="2687794"/>
          </a:xfrm>
        </p:spPr>
      </p:pic>
    </p:spTree>
    <p:extLst>
      <p:ext uri="{BB962C8B-B14F-4D97-AF65-F5344CB8AC3E}">
        <p14:creationId xmlns:p14="http://schemas.microsoft.com/office/powerpoint/2010/main" val="171070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3157" cy="1325563"/>
          </a:xfrm>
        </p:spPr>
        <p:txBody>
          <a:bodyPr/>
          <a:lstStyle/>
          <a:p>
            <a:pPr algn="ctr"/>
            <a:r>
              <a:rPr lang="en-US" dirty="0"/>
              <a:t>Na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084929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213263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62EC40F-247B-491F-80B9-E9150BA32FC8}"/>
              </a:ext>
            </a:extLst>
          </p:cNvPr>
          <p:cNvSpPr txBox="1">
            <a:spLocks/>
          </p:cNvSpPr>
          <p:nvPr/>
        </p:nvSpPr>
        <p:spPr>
          <a:xfrm>
            <a:off x="6571421" y="365124"/>
            <a:ext cx="4383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79717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D993F8E-365B-49CE-BFA1-7C34F9099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997664"/>
            <a:ext cx="4581339" cy="5697157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CC912B38-5262-41F7-A7BD-EAEB7E9E6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53" y="997664"/>
            <a:ext cx="3284483" cy="584922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36B5D-A5FF-4594-87AB-292CB035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33" y="-15766"/>
            <a:ext cx="10515600" cy="1548233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Complexometric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titration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Mg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4B9FD5C-3F16-4526-AC3C-A8551C053223}"/>
              </a:ext>
            </a:extLst>
          </p:cNvPr>
          <p:cNvCxnSpPr>
            <a:cxnSpLocks/>
          </p:cNvCxnSpPr>
          <p:nvPr/>
        </p:nvCxnSpPr>
        <p:spPr>
          <a:xfrm>
            <a:off x="5131675" y="5202620"/>
            <a:ext cx="2908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47D3322C-0725-4A70-8674-3E2E514AD4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6514" y="2851795"/>
                <a:ext cx="5389671" cy="4205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EDTA</m:t>
                      </m:r>
                    </m:oMath>
                  </m:oMathPara>
                </a14:m>
                <a:endParaRPr lang="ka-G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D3322C-0725-4A70-8674-3E2E514A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14" y="2851795"/>
                <a:ext cx="5389671" cy="4205615"/>
              </a:xfrm>
              <a:prstGeom prst="rect">
                <a:avLst/>
              </a:prstGeom>
              <a:blipFill>
                <a:blip r:embed="rId4" cstate="print"/>
                <a:stretch>
                  <a:fillRect l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6074115" y="2205464"/>
                <a:ext cx="2250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Mure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xide</a:t>
                </a:r>
                <a:b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dirty="0"/>
                  <a:t>Blue purple (pH=11.3)</a:t>
                </a:r>
                <a:endParaRPr lang="ka-GE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15" y="2205464"/>
                <a:ext cx="2250937" cy="646331"/>
              </a:xfrm>
              <a:prstGeom prst="rect">
                <a:avLst/>
              </a:prstGeom>
              <a:blipFill>
                <a:blip r:embed="rId5" cstate="print"/>
                <a:stretch>
                  <a:fillRect l="-2162" t="-5660" r="-189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F4FD1F96-122B-49CD-BC67-C0E57CB89B94}"/>
                  </a:ext>
                </a:extLst>
              </p:cNvPr>
              <p:cNvSpPr/>
              <p:nvPr/>
            </p:nvSpPr>
            <p:spPr>
              <a:xfrm>
                <a:off x="9107216" y="787142"/>
                <a:ext cx="27537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Mure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xide-Calcium complex</a:t>
                </a:r>
                <a:b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dirty="0"/>
                  <a:t>Red (pH=11.3)</a:t>
                </a:r>
                <a:endParaRPr lang="ka-GE" dirty="0"/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FD1F96-122B-49CD-BC67-C0E57CB89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216" y="787142"/>
                <a:ext cx="2753703" cy="646331"/>
              </a:xfrm>
              <a:prstGeom prst="rect">
                <a:avLst/>
              </a:prstGeom>
              <a:blipFill>
                <a:blip r:embed="rId6" cstate="print"/>
                <a:stretch>
                  <a:fillRect t="-5660" r="-243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728388" y="2851795"/>
                <a:ext cx="359701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ordant</m:t>
                      </m:r>
                      <m: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black</m:t>
                      </m:r>
                      <m: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II</m:t>
                      </m:r>
                    </m:oMath>
                  </m:oMathPara>
                </a14:m>
                <a:endParaRPr lang="en-US" sz="1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Eriochrome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black T,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Solochrome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black T)</a:t>
                </a:r>
                <a:b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600" dirty="0"/>
                  <a:t>Blue (pH=10)</a:t>
                </a:r>
                <a:endParaRPr lang="ka-GE" sz="1600" dirty="0"/>
              </a:p>
            </p:txBody>
          </p:sp>
        </mc:Choice>
        <mc:Fallback xmlns="">
          <p:sp>
            <p:nvSpPr>
              <p:cNvPr id="9" name="Прямоугольник 3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88" y="2851795"/>
                <a:ext cx="3597010" cy="83099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7" r="-843" b="-79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ka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2422465" y="6154043"/>
                <a:ext cx="6880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</a:rPr>
                        <m:t>Pink</m:t>
                      </m:r>
                    </m:oMath>
                  </m:oMathPara>
                </a14:m>
                <a:endParaRPr lang="ka-GE" dirty="0"/>
              </a:p>
            </p:txBody>
          </p:sp>
        </mc:Choice>
        <mc:Fallback xmlns="">
          <p:sp>
            <p:nvSpPr>
              <p:cNvPr id="10" name="Прямоугольник 3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465" y="6154043"/>
                <a:ext cx="688009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a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30">
            <a:extLst>
              <a:ext uri="{FF2B5EF4-FFF2-40B4-BE49-F238E27FC236}">
                <a16:creationId xmlns:a16="http://schemas.microsoft.com/office/drawing/2014/main" id="{3A599B17-ECA2-4AA9-9BF9-81AC1709E991}"/>
              </a:ext>
            </a:extLst>
          </p:cNvPr>
          <p:cNvSpPr/>
          <p:nvPr/>
        </p:nvSpPr>
        <p:spPr>
          <a:xfrm>
            <a:off x="4256465" y="5063857"/>
            <a:ext cx="5741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ka-GE" dirty="0"/>
          </a:p>
        </p:txBody>
      </p:sp>
      <p:sp>
        <p:nvSpPr>
          <p:cNvPr id="12" name="Прямоугольник 30">
            <a:extLst>
              <a:ext uri="{FF2B5EF4-FFF2-40B4-BE49-F238E27FC236}">
                <a16:creationId xmlns:a16="http://schemas.microsoft.com/office/drawing/2014/main" id="{3A599B17-ECA2-4AA9-9BF9-81AC1709E991}"/>
              </a:ext>
            </a:extLst>
          </p:cNvPr>
          <p:cNvSpPr/>
          <p:nvPr/>
        </p:nvSpPr>
        <p:spPr>
          <a:xfrm>
            <a:off x="4215234" y="2000525"/>
            <a:ext cx="7056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2347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внутренний, дерево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12C0491-A3C0-44A0-8597-3DBF1AF18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08"/>
            <a:ext cx="12192000" cy="687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463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842EE3D-0AED-45BD-86AD-589A49B4F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713891" y="757374"/>
                <a:ext cx="7478109" cy="1325563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𝑴𝒈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𝑴𝒈</m:t>
                              </m:r>
                            </m:e>
                          </m:d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𝑬𝑫𝑻𝑨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sz="2800" b="1" i="1" baseline="-250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sz="2800" b="1" i="1" baseline="-250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2842EE3D-0AED-45BD-86AD-589A49B4F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13891" y="757374"/>
                <a:ext cx="7478109" cy="13255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a-G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52FB23-0914-4D20-B747-B6164DE28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23729"/>
              </p:ext>
            </p:extLst>
          </p:nvPr>
        </p:nvGraphicFramePr>
        <p:xfrm>
          <a:off x="838200" y="1988344"/>
          <a:ext cx="10515600" cy="4433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8004139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860432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55139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183320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26429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7763976"/>
                    </a:ext>
                  </a:extLst>
                </a:gridCol>
              </a:tblGrid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en-US" sz="2800" b="1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(ml)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800" b="1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(ml)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(ml)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 (Ca)</a:t>
                      </a:r>
                    </a:p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 (Mg)</a:t>
                      </a:r>
                    </a:p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692367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56703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407403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7640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id="{438F4CB3-B977-44AB-8DC7-7CFF17AFD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6306208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𝑪𝒂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𝑪𝒂</m:t>
                              </m:r>
                            </m:e>
                          </m:d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𝑬𝑫𝑻𝑨</m:t>
                              </m:r>
                            </m:e>
                          </m:d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800" b="1" i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8F4CB3-B977-44AB-8DC7-7CFF17AF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306208" cy="132556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2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6D913-8BE0-4012-962B-9C89398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97" y="239001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nitrate titration with chromate indicator (Mohr's method)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052E7-9A84-439F-8B52-7801733B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37" y="1564564"/>
            <a:ext cx="6010216" cy="4164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Ag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AgCl↓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2Ag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</a:t>
            </a:r>
            <a:r>
              <a:rPr lang="en-US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2–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Ag2CrO4↓(Orange)</a:t>
            </a:r>
          </a:p>
        </p:txBody>
      </p:sp>
      <p:pic>
        <p:nvPicPr>
          <p:cNvPr id="1026" name="Picture 2" descr="F:\Mohr_s-Method-Titr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1" y="1700660"/>
            <a:ext cx="2893840" cy="51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2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BFD5D36-9C61-4E96-B42B-8A75EB72B2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𝑪𝒍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36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36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𝑨𝒈𝑵𝑶</m:t>
                          </m:r>
                          <m:r>
                            <a:rPr lang="en-US" sz="3600" b="1" i="1" baseline="-25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3600" b="1" i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FD5D36-9C61-4E96-B42B-8A75EB72B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88DD8F-F117-4D27-B3E4-68FE6F697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43173"/>
              </p:ext>
            </p:extLst>
          </p:nvPr>
        </p:nvGraphicFramePr>
        <p:xfrm>
          <a:off x="838200" y="1825625"/>
          <a:ext cx="10515600" cy="4433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746378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852485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162470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435988"/>
                    </a:ext>
                  </a:extLst>
                </a:gridCol>
              </a:tblGrid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en-US" sz="2800" b="1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(ml)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800" b="1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(ml)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 (Cl)</a:t>
                      </a:r>
                    </a:p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517782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7 100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805378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6 816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445465"/>
                  </a:ext>
                </a:extLst>
              </a:tr>
              <a:tr h="11083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2,36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8 378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27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30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836FA-2998-4224-A4C9-0F597905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Alcalimetric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titration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403EA42-BA86-43B3-A6D8-3CA170618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HCO</m:t>
                    </m:r>
                    <m:r>
                      <a:rPr lang="en-US" b="0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–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 H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O + CO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2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↑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03EA42-BA86-43B3-A6D8-3CA170618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 r="-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30">
            <a:extLst>
              <a:ext uri="{FF2B5EF4-FFF2-40B4-BE49-F238E27FC236}">
                <a16:creationId xmlns:a16="http://schemas.microsoft.com/office/drawing/2014/main" id="{3A599B17-ECA2-4AA9-9BF9-81AC1709E991}"/>
              </a:ext>
            </a:extLst>
          </p:cNvPr>
          <p:cNvSpPr/>
          <p:nvPr/>
        </p:nvSpPr>
        <p:spPr>
          <a:xfrm>
            <a:off x="6131379" y="2986301"/>
            <a:ext cx="6368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ka-GE" dirty="0"/>
          </a:p>
        </p:txBody>
      </p: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id="{3A599B17-ECA2-4AA9-9BF9-81AC1709E991}"/>
              </a:ext>
            </a:extLst>
          </p:cNvPr>
          <p:cNvSpPr/>
          <p:nvPr/>
        </p:nvSpPr>
        <p:spPr>
          <a:xfrm>
            <a:off x="1168429" y="2793998"/>
            <a:ext cx="1847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endParaRPr lang="ka-G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7" y="2478758"/>
            <a:ext cx="5663859" cy="4004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4943711" y="6010122"/>
                <a:ext cx="64112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>
                  <a:effectLst/>
                </a:endParaRPr>
              </a:p>
              <a:p>
                <a:pPr algn="ctr"/>
                <a:endParaRPr lang="ka-GE" dirty="0"/>
              </a:p>
            </p:txBody>
          </p:sp>
        </mc:Choice>
        <mc:Fallback xmlns="">
          <p:sp>
            <p:nvSpPr>
              <p:cNvPr id="11" name="Прямоугольник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711" y="6010122"/>
                <a:ext cx="64112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4842802" y="6148621"/>
                <a:ext cx="297179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Yellow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form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Methylorange</m:t>
                      </m:r>
                    </m:oMath>
                  </m:oMathPara>
                </a14:m>
                <a:endParaRPr lang="ka-G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30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802" y="6148621"/>
                <a:ext cx="297179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39" r="-16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30">
                <a:extLst>
                  <a:ext uri="{FF2B5EF4-FFF2-40B4-BE49-F238E27FC236}">
                    <a16:creationId xmlns:a16="http://schemas.microsoft.com/office/drawing/2014/main" id="{3A599B17-ECA2-4AA9-9BF9-81AC1709E991}"/>
                  </a:ext>
                </a:extLst>
              </p:cNvPr>
              <p:cNvSpPr/>
              <p:nvPr/>
            </p:nvSpPr>
            <p:spPr>
              <a:xfrm>
                <a:off x="8331962" y="6148621"/>
                <a:ext cx="2751364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Red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form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Methylorange</m:t>
                      </m:r>
                    </m:oMath>
                  </m:oMathPara>
                </a14:m>
                <a:endParaRPr lang="ka-G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Прямоугольник 30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3A599B17-ECA2-4AA9-9BF9-81AC1709E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62" y="6148621"/>
                <a:ext cx="275136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65" r="-6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08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BFD5D36-9C61-4E96-B42B-8A75EB72B2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𝑯𝑪𝑶</m:t>
                      </m:r>
                      <m:r>
                        <a:rPr lang="en-US" sz="3600" b="1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36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𝑯𝑪𝑶</m:t>
                              </m:r>
                              <m:r>
                                <a:rPr lang="en-US" sz="3600" b="1" i="1" baseline="-25000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𝑯𝑪𝒍</m:t>
                          </m:r>
                          <m:r>
                            <a:rPr lang="en-US" sz="36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3600" b="1" i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FD5D36-9C61-4E96-B42B-8A75EB72B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A288DD8F-F117-4D27-B3E4-68FE6F697D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4725346"/>
                  </p:ext>
                </p:extLst>
              </p:nvPr>
            </p:nvGraphicFramePr>
            <p:xfrm>
              <a:off x="838200" y="1825625"/>
              <a:ext cx="10515600" cy="443328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77463783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48524852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1624704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48435988"/>
                        </a:ext>
                      </a:extLst>
                    </a:gridCol>
                  </a:tblGrid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Sample </a:t>
                          </a:r>
                          <a:r>
                            <a:rPr lang="ru-RU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№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r>
                            <a:rPr lang="en-US" sz="2800" b="1" strike="noStrike" baseline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(ml)</a:t>
                          </a:r>
                          <a:endParaRPr lang="ru-RU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r>
                            <a:rPr lang="en-US" sz="2800" b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r>
                            <a:rPr lang="en-US" sz="2800" b="1" strike="noStrike" baseline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(ml)</a:t>
                          </a:r>
                          <a:endParaRPr lang="ru-RU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𝐇𝐂𝐎</m:t>
                              </m:r>
                              <m:r>
                                <a:rPr lang="en-US" sz="2800" b="1" i="0" baseline="-25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mg/l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6517782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2,86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174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1805378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2,78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169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1445465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3,04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185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627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A288DD8F-F117-4D27-B3E4-68FE6F697D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94725346"/>
                  </p:ext>
                </p:extLst>
              </p:nvPr>
            </p:nvGraphicFramePr>
            <p:xfrm>
              <a:off x="838200" y="1825625"/>
              <a:ext cx="10515600" cy="443328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377463783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348524852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241624704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248435988"/>
                        </a:ext>
                      </a:extLst>
                    </a:gridCol>
                  </a:tblGrid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Sample </a:t>
                          </a:r>
                          <a:r>
                            <a:rPr lang="ru-RU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№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r>
                            <a:rPr lang="en-US" sz="2800" b="1" strike="noStrike" baseline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(ml)</a:t>
                          </a:r>
                          <a:endParaRPr lang="ru-RU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</a:t>
                          </a:r>
                          <a:r>
                            <a:rPr lang="en-US" sz="2800" b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  <a:r>
                            <a:rPr lang="en-US" sz="2800" b="1" strike="noStrike" baseline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(ml)</a:t>
                          </a:r>
                          <a:endParaRPr lang="ru-RU" sz="28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a-G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0464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3056517782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7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2,86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174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3611805378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8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2,78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169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2041445465"/>
                      </a:ext>
                    </a:extLst>
                  </a:tr>
                  <a:tr h="1108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3,04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185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30362719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285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039109187"/>
              </p:ext>
            </p:extLst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93636242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seawater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227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FBE62-8ACE-4240-8C1E-FEED04D1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5" y="314634"/>
            <a:ext cx="4193499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Turbidimetry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Sedimented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particles &amp;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2–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87C7E-C6A9-46D8-8F66-86706125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1238"/>
            <a:ext cx="4636008" cy="4866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SO</a:t>
            </a:r>
            <a:r>
              <a:rPr lang="en-US" sz="24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2–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BaSO</a:t>
            </a:r>
            <a:r>
              <a:rPr lang="en-US" sz="24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some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Etilenglicol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OH)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added for even distribution of precipitate</a:t>
            </a:r>
          </a:p>
        </p:txBody>
      </p:sp>
      <p:pic>
        <p:nvPicPr>
          <p:cNvPr id="1027" name="Picture 3" descr="C:\Users\AD3tbilisi42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6" y="2103388"/>
            <a:ext cx="7555994" cy="26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9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E6B05-2FC1-4D1F-B322-074F3BD0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09CD9E-9582-4708-935C-9F7CE18FB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6D6007B-4D44-4AA2-A8E4-6A2D2C343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83424"/>
              </p:ext>
            </p:extLst>
          </p:nvPr>
        </p:nvGraphicFramePr>
        <p:xfrm>
          <a:off x="839787" y="1940876"/>
          <a:ext cx="3932238" cy="39201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6119">
                  <a:extLst>
                    <a:ext uri="{9D8B030D-6E8A-4147-A177-3AD203B41FA5}">
                      <a16:colId xmlns:a16="http://schemas.microsoft.com/office/drawing/2014/main" val="4159574369"/>
                    </a:ext>
                  </a:extLst>
                </a:gridCol>
                <a:gridCol w="1966119">
                  <a:extLst>
                    <a:ext uri="{9D8B030D-6E8A-4147-A177-3AD203B41FA5}">
                      <a16:colId xmlns:a16="http://schemas.microsoft.com/office/drawing/2014/main" val="3181548616"/>
                    </a:ext>
                  </a:extLst>
                </a:gridCol>
              </a:tblGrid>
              <a:tr h="9800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 (SO4)</a:t>
                      </a:r>
                    </a:p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533625"/>
                  </a:ext>
                </a:extLst>
              </a:tr>
              <a:tr h="9800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1 540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3709479"/>
                  </a:ext>
                </a:extLst>
              </a:tr>
              <a:tr h="9800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1 400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982233"/>
                  </a:ext>
                </a:extLst>
              </a:tr>
              <a:tr h="9800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2 100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19744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внутренний, стол, предмет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F6BD1E5-7E6B-433A-82D8-4B2C2EABEE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80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3tbilisi42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6" y="3062288"/>
            <a:ext cx="10858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,C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Before filtration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, C  – After filtration</a:t>
            </a:r>
            <a:endParaRPr lang="ka-G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41216"/>
              </p:ext>
            </p:extLst>
          </p:nvPr>
        </p:nvGraphicFramePr>
        <p:xfrm>
          <a:off x="4906735" y="987425"/>
          <a:ext cx="7062110" cy="4890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27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en-US" sz="2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FTU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</a:p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FTU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mg/l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7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644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7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466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298.24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7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548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</a:t>
                      </a:r>
                      <a:endParaRPr lang="ka-GE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2057400"/>
            <a:ext cx="4082143" cy="3811588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Samples were filtrated by 0.45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FTU -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Turbidity Unit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http://glossary.periodni.com/images/vacuum_fil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0" y="320886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72CD4-1E20-4499-9F44-12A5EC70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F1D371C-A88B-4969-9E4B-3B5FDC994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862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88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4B099-BA46-47B1-B145-521AFAAB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1651A6-B7C6-442C-835C-983077E66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563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60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25E6B-1975-46DD-B5DF-D0519337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000710-B5C5-4A9A-B8BE-97DAD6E76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8115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56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729899396"/>
              </p:ext>
            </p:extLst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xtracting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salt</a:t>
            </a:r>
            <a:endPara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Bringing crucibles to constant weight &amp; weighting them</a:t>
            </a:r>
          </a:p>
          <a:p>
            <a:r>
              <a:rPr lang="en-US" dirty="0"/>
              <a:t>Taking 100ml of each water sample &amp; evaporating them</a:t>
            </a:r>
          </a:p>
          <a:p>
            <a:r>
              <a:rPr lang="en-US" dirty="0"/>
              <a:t>Bringing obtained salt to constant weight</a:t>
            </a:r>
          </a:p>
        </p:txBody>
      </p:sp>
    </p:spTree>
    <p:extLst>
      <p:ext uri="{BB962C8B-B14F-4D97-AF65-F5344CB8AC3E}">
        <p14:creationId xmlns:p14="http://schemas.microsoft.com/office/powerpoint/2010/main" val="136571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8913B-CE81-4EFF-83F2-ED8AD01D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crucibles to constant weight &amp; weighting them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fb-s-d-a.akamaihd.net/h-ak-fbx/v/t34.0-12/19433467_356709058079362_244708338_n.jpg?oh=91815e86fb478a6b33ea004e3c4a86bf&amp;oe=5950CB1A&amp;__gda__=1498393627_361460f31075068da2d63d3b09690d08">
            <a:extLst>
              <a:ext uri="{FF2B5EF4-FFF2-40B4-BE49-F238E27FC236}">
                <a16:creationId xmlns:a16="http://schemas.microsoft.com/office/drawing/2014/main" id="{1506426C-A4D0-4A53-98E0-B3E68E0AF6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99" y="190559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IMG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6" y="1900645"/>
            <a:ext cx="5756367" cy="43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4E5C1-2569-400B-9F90-23ADF8B5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100ml of each water sample &amp; evaporating them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content-sof1-1.xx.fbcdn.net/v/t34.0-12/19433866_356709701412631_1893765845_n.jpg?oh=ec8d292cc9e4acb64a7ad79dab1c9031&amp;oe=5950F65A">
            <a:extLst>
              <a:ext uri="{FF2B5EF4-FFF2-40B4-BE49-F238E27FC236}">
                <a16:creationId xmlns:a16="http://schemas.microsoft.com/office/drawing/2014/main" id="{C1E41C3C-7CAE-45DC-B3C8-B8EE6F2CD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1" y="179590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sof1-1.xx.fbcdn.net/v/t34.0-12/19458061_356709704745964_1780124612_n.jpg?oh=4ac52f1a4cf0ab4651d4a2878e797df4&amp;oe=5950AD46">
            <a:extLst>
              <a:ext uri="{FF2B5EF4-FFF2-40B4-BE49-F238E27FC236}">
                <a16:creationId xmlns:a16="http://schemas.microsoft.com/office/drawing/2014/main" id="{B602F202-83C0-4079-9ECB-8876DAF4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3" y="1799898"/>
            <a:ext cx="5796454" cy="43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4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 descr="CIMG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176970882"/>
              </p:ext>
            </p:extLst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09563741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  <a:p>
            <a:pPr lvl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Seawater composition</a:t>
            </a:r>
          </a:p>
          <a:p>
            <a:pPr lvl="1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salt quantity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amples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xtracting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obtained salt quantity</a:t>
            </a:r>
            <a:endParaRPr lang="ru-RU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4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7AAF1-6A27-47E2-8462-905087AF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obtained salt quantity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(salt) = M - M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F2394D-B784-4840-80C4-C3E6CA32A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652709"/>
              </p:ext>
            </p:extLst>
          </p:nvPr>
        </p:nvGraphicFramePr>
        <p:xfrm>
          <a:off x="838200" y="1825624"/>
          <a:ext cx="10515600" cy="425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084760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909975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646114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780323"/>
                    </a:ext>
                  </a:extLst>
                </a:gridCol>
              </a:tblGrid>
              <a:tr h="10649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8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2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b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(salt)</a:t>
                      </a:r>
                    </a:p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492116"/>
                  </a:ext>
                </a:extLst>
              </a:tr>
              <a:tr h="10649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69,4158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70,7116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040654"/>
                  </a:ext>
                </a:extLst>
              </a:tr>
              <a:tr h="10649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69,6125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70,8504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821331"/>
                  </a:ext>
                </a:extLst>
              </a:tr>
              <a:tr h="10649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68,1200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69,7627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74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18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971845702"/>
              </p:ext>
            </p:extLst>
          </p:nvPr>
        </p:nvSpPr>
        <p:spPr>
          <a:xfrm>
            <a:off x="831850" y="716501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4257774823"/>
              </p:ext>
            </p:extLst>
          </p:nvPr>
        </p:nvSpPr>
        <p:spPr>
          <a:xfrm>
            <a:off x="831850" y="3569238"/>
            <a:ext cx="10515600" cy="18424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theoretical and experimental</a:t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quantities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theoretical and experimental</a:t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compositions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9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12C25-91D0-4DC4-BEEF-3217215B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theoretical and experimental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quantities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6387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367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 concentrations</a:t>
            </a:r>
            <a:endParaRPr lang="ka-G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44D504-ED73-466B-B2EA-6D318EAAF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85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939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 concentrations</a:t>
            </a:r>
            <a:endParaRPr lang="ka-G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ECD082-D5D9-412F-AC3D-43F21156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545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186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+mj-ea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 concentrations</a:t>
            </a:r>
            <a:endParaRPr lang="ka-G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53AA6D-5BF6-40D3-9CAD-0AEC8B3EA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92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13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28536869"/>
              </p:ext>
            </p:extLst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59213435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ISO 9964-3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:19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ISO 6058-84, ГОСТ 23268.5-78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ISO 9297-89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SO4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ГОСТ 4389-72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HCO3 determination – ГОСТ 23268.3-78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particles – ISO 7027-99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18164-72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20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104303748"/>
              </p:ext>
            </p:extLst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pic>
        <p:nvPicPr>
          <p:cNvPr id="12" name="Рисунок 12" descr="Anaklia_Stations_Final_21.02.1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2910" y="1450975"/>
            <a:ext cx="9143803" cy="52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55128542"/>
              </p:ext>
            </p:ext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Seawater composition</a:t>
            </a:r>
            <a:endParaRPr lang="ru-RU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67937" y="217832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6263640" y="1838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4898571" y="2886891"/>
            <a:ext cx="2795452" cy="888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63886" y="4271554"/>
            <a:ext cx="3187337" cy="822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1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02A81A0-D1DF-4291-BE12-785251C7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394418"/>
            <a:ext cx="10846675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theoretical composition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(based on salinity measurements in nature)</a:t>
            </a:r>
            <a:endParaRPr lang="ru-RU" sz="48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0478B90-37B3-4BC6-8D46-AEE22295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7155"/>
            <a:ext cx="10515600" cy="229757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C(E) = </a:t>
            </a:r>
            <a:r>
              <a:rPr lang="el-G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(E) * salinity‰ * 10 mg/L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C(E) – Element concentration in sample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(E) – Percentage of element in salt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50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CA266-E864-46B8-A71F-33D9BA70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ru-RU" dirty="0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id="{7335EDB7-8F03-4C09-B066-F98A1A457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075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3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FAB90-C03E-4641-A414-BDE62F3C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endParaRPr lang="ru-RU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4664309-E76C-47B8-8E44-39F48BC39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56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11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5CE06-F406-49E2-A786-A1CC5E01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endParaRPr lang="ru-RU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5B57B34D-EA2B-4EFF-804D-88072B368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80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198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268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Sylfaen</vt:lpstr>
      <vt:lpstr>Wingdings</vt:lpstr>
      <vt:lpstr>Тема Office</vt:lpstr>
      <vt:lpstr>Problem № 9 Salt Production</vt:lpstr>
      <vt:lpstr>Problem</vt:lpstr>
      <vt:lpstr>Plan</vt:lpstr>
      <vt:lpstr>Theoretical model</vt:lpstr>
      <vt:lpstr>Seawater composition</vt:lpstr>
      <vt:lpstr>Samples theoretical composition (based on salinity measurements in nature)</vt:lpstr>
      <vt:lpstr>Sample № 7</vt:lpstr>
      <vt:lpstr>Sample № 8</vt:lpstr>
      <vt:lpstr>Sample № 9</vt:lpstr>
      <vt:lpstr>Measuring samples composition</vt:lpstr>
      <vt:lpstr>Flame emission spectroscopy (Na+, K+) </vt:lpstr>
      <vt:lpstr>Na</vt:lpstr>
      <vt:lpstr>Complexometric titration Ca2+, Mg2+</vt:lpstr>
      <vt:lpstr>PowerPoint Presentation</vt:lpstr>
      <vt:lpstr>C(Mg)=(α(Mg)∗C(EDTA)(V2-V1)∗1000)/V</vt:lpstr>
      <vt:lpstr>Silver nitrate titration with chromate indicator (Mohr's method) (Cl –)</vt:lpstr>
      <vt:lpstr>C(Cl)=(α(Cl)∗C(AgNO3)∗V1∗1000)/V</vt:lpstr>
      <vt:lpstr>Alcalimetric titration (HCO3–)</vt:lpstr>
      <vt:lpstr>C(HCO3)=(α(HCO3)∗C(HCl)∗V1∗1000)/V</vt:lpstr>
      <vt:lpstr>Turbidimetry (Sedimented particles &amp; SO42–)</vt:lpstr>
      <vt:lpstr>Results</vt:lpstr>
      <vt:lpstr>T0,C0 – Before filtration T , C  – After filtration</vt:lpstr>
      <vt:lpstr>Sample №7</vt:lpstr>
      <vt:lpstr>Sample №8</vt:lpstr>
      <vt:lpstr>Sample №9</vt:lpstr>
      <vt:lpstr>Extracting salt</vt:lpstr>
      <vt:lpstr>Bringing crucibles to constant weight &amp; weighting them</vt:lpstr>
      <vt:lpstr>Taking 100ml of each water sample &amp; evaporating them</vt:lpstr>
      <vt:lpstr>PowerPoint Presentation</vt:lpstr>
      <vt:lpstr>Determining obtained salt quantity M (salt) = M - M0</vt:lpstr>
      <vt:lpstr>Conclusion</vt:lpstr>
      <vt:lpstr>Comparing theoretical and experimental salt quantities</vt:lpstr>
      <vt:lpstr>Sample №7 Element concentrations</vt:lpstr>
      <vt:lpstr>Sample №8 Element concentrations</vt:lpstr>
      <vt:lpstr>Sample №9 Element concentrations</vt:lpstr>
      <vt:lpstr>References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</cp:revision>
  <dcterms:created xsi:type="dcterms:W3CDTF">2012-07-30T23:42:41Z</dcterms:created>
  <dcterms:modified xsi:type="dcterms:W3CDTF">2017-06-30T06:31:08Z</dcterms:modified>
</cp:coreProperties>
</file>