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0" r:id="rId7"/>
    <p:sldId id="262" r:id="rId8"/>
    <p:sldId id="261" r:id="rId9"/>
    <p:sldId id="264" r:id="rId10"/>
    <p:sldId id="266" r:id="rId11"/>
    <p:sldId id="267" r:id="rId12"/>
    <p:sldId id="270" r:id="rId13"/>
    <p:sldId id="265"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6/29/2017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93227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116146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05737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71541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82316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1504712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08876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59508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60444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63519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00797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6/29/2017</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6/29/2017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6/29/2017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FFB779-270B-4192-84BA-A697F48306DC}" type="datetimeFigureOut">
              <a:rPr lang="ru-RU" smtClean="0"/>
              <a:pPr/>
              <a:t>29.06.2017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val="10036210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IYNT 2017</a:t>
            </a:r>
            <a:br>
              <a:rPr lang="en-US" dirty="0"/>
            </a:br>
            <a:r>
              <a:rPr lang="en-US" dirty="0"/>
              <a:t>Georgia</a:t>
            </a:r>
          </a:p>
        </p:txBody>
      </p:sp>
      <p:sp>
        <p:nvSpPr>
          <p:cNvPr id="3" name="Subtitle 2"/>
          <p:cNvSpPr>
            <a:spLocks noGrp="1"/>
          </p:cNvSpPr>
          <p:nvPr>
            <p:ph type="subTitle" idx="1"/>
          </p:nvPr>
        </p:nvSpPr>
        <p:spPr/>
        <p:txBody>
          <a:bodyPr/>
          <a:lstStyle/>
          <a:p>
            <a:endParaRPr lang="en-US"/>
          </a:p>
        </p:txBody>
      </p:sp>
      <p:pic>
        <p:nvPicPr>
          <p:cNvPr id="4" name="Picture 2" descr="Image result for georgia"/>
          <p:cNvPicPr>
            <a:picLocks noChangeAspect="1" noChangeArrowheads="1"/>
          </p:cNvPicPr>
          <p:nvPr/>
        </p:nvPicPr>
        <p:blipFill>
          <a:blip r:embed="rId2"/>
          <a:srcRect/>
          <a:stretch>
            <a:fillRect/>
          </a:stretch>
        </p:blipFill>
        <p:spPr bwMode="auto">
          <a:xfrm>
            <a:off x="4482660" y="228600"/>
            <a:ext cx="4508940" cy="2971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Potable or not</a:t>
            </a:r>
          </a:p>
        </p:txBody>
      </p:sp>
      <p:sp>
        <p:nvSpPr>
          <p:cNvPr id="3" name="Content Placeholder 2"/>
          <p:cNvSpPr>
            <a:spLocks noGrp="1"/>
          </p:cNvSpPr>
          <p:nvPr>
            <p:ph idx="1"/>
          </p:nvPr>
        </p:nvSpPr>
        <p:spPr/>
        <p:txBody>
          <a:bodyPr/>
          <a:lstStyle/>
          <a:p>
            <a:r>
              <a:rPr lang="en-GB" dirty="0"/>
              <a:t>Considering international </a:t>
            </a:r>
            <a:r>
              <a:rPr lang="en-GB" dirty="0" err="1"/>
              <a:t>standarts</a:t>
            </a:r>
            <a:r>
              <a:rPr lang="en-GB" dirty="0"/>
              <a:t> </a:t>
            </a:r>
            <a:r>
              <a:rPr lang="en-GB" dirty="0" err="1"/>
              <a:t>avarage</a:t>
            </a:r>
            <a:r>
              <a:rPr lang="en-GB" dirty="0"/>
              <a:t> concentration of ions mustn’t be more than 1000mg/l</a:t>
            </a:r>
          </a:p>
          <a:p>
            <a:r>
              <a:rPr lang="en-GB" dirty="0"/>
              <a:t> pH must be from 6 to 9.</a:t>
            </a:r>
          </a:p>
          <a:p>
            <a:r>
              <a:rPr lang="en-GB" dirty="0" err="1"/>
              <a:t>Cloudness</a:t>
            </a:r>
            <a:r>
              <a:rPr lang="en-GB" dirty="0"/>
              <a:t> must be less than 2,6FTU</a:t>
            </a:r>
          </a:p>
          <a:p>
            <a:r>
              <a:rPr lang="en-US" dirty="0"/>
              <a:t>The total amount of bacteria under 50 million/ml</a:t>
            </a:r>
          </a:p>
        </p:txBody>
      </p:sp>
      <p:pic>
        <p:nvPicPr>
          <p:cNvPr id="20482" name="Picture 2"/>
          <p:cNvPicPr>
            <a:picLocks noChangeAspect="1" noChangeArrowheads="1"/>
          </p:cNvPicPr>
          <p:nvPr/>
        </p:nvPicPr>
        <p:blipFill>
          <a:blip r:embed="rId2" cstate="print"/>
          <a:srcRect/>
          <a:stretch>
            <a:fillRect/>
          </a:stretch>
        </p:blipFill>
        <p:spPr bwMode="auto">
          <a:xfrm>
            <a:off x="6705600" y="4971861"/>
            <a:ext cx="2438400" cy="188613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3477006" cy="51434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Calibri" panose="020F0502020204030204"/>
            </a:endParaRPr>
          </a:p>
        </p:txBody>
      </p:sp>
      <p:sp>
        <p:nvSpPr>
          <p:cNvPr id="2" name="Заголовок 1">
            <a:extLst>
              <a:ext uri="{FF2B5EF4-FFF2-40B4-BE49-F238E27FC236}">
                <a16:creationId xmlns:a16="http://schemas.microsoft.com/office/drawing/2014/main" id="{4EAFBE62-8ACE-4240-8C1E-FEED04D1ACF4}"/>
              </a:ext>
            </a:extLst>
          </p:cNvPr>
          <p:cNvSpPr>
            <a:spLocks noGrp="1"/>
          </p:cNvSpPr>
          <p:nvPr>
            <p:ph type="title"/>
          </p:nvPr>
        </p:nvSpPr>
        <p:spPr>
          <a:xfrm>
            <a:off x="220376" y="1093226"/>
            <a:ext cx="3036254" cy="1257452"/>
          </a:xfrm>
        </p:spPr>
        <p:txBody>
          <a:bodyPr>
            <a:normAutofit/>
          </a:bodyPr>
          <a:lstStyle/>
          <a:p>
            <a:pPr algn="ctr"/>
            <a:r>
              <a:rPr lang="en-US" b="1" dirty="0">
                <a:solidFill>
                  <a:schemeClr val="bg1"/>
                </a:solidFill>
                <a:effectLst>
                  <a:outerShdw blurRad="38100" dist="38100" dir="2700000" algn="tl">
                    <a:srgbClr val="000000">
                      <a:alpha val="43137"/>
                    </a:srgbClr>
                  </a:outerShdw>
                </a:effectLst>
              </a:rPr>
              <a:t>Turbidimetry</a:t>
            </a:r>
            <a:endParaRPr lang="ru-RU" b="1" dirty="0">
              <a:solidFill>
                <a:schemeClr val="bg1"/>
              </a:solidFill>
              <a:effectLst>
                <a:outerShdw blurRad="38100" dist="38100" dir="2700000" algn="tl">
                  <a:srgbClr val="000000">
                    <a:alpha val="43137"/>
                  </a:srgbClr>
                </a:outerShdw>
              </a:effectLst>
            </a:endParaRPr>
          </a:p>
        </p:txBody>
      </p:sp>
      <p:pic>
        <p:nvPicPr>
          <p:cNvPr id="1027" name="Picture 3" descr="C:\Users\AD3tbilisi42\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004" y="2434791"/>
            <a:ext cx="5666996" cy="19884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AC53D05-122D-41CB-9F96-D48B21540DAD}"/>
              </a:ext>
            </a:extLst>
          </p:cNvPr>
          <p:cNvSpPr>
            <a:spLocks noGrp="1"/>
          </p:cNvSpPr>
          <p:nvPr>
            <p:ph idx="1"/>
          </p:nvPr>
        </p:nvSpPr>
        <p:spPr>
          <a:xfrm>
            <a:off x="3256630" y="1825624"/>
            <a:ext cx="5887370" cy="3051176"/>
          </a:xfrm>
        </p:spPr>
        <p:txBody>
          <a:bodyPr/>
          <a:lstStyle/>
          <a:p>
            <a:endParaRPr lang="ka-GE" dirty="0"/>
          </a:p>
        </p:txBody>
      </p:sp>
    </p:spTree>
    <p:extLst>
      <p:ext uri="{BB962C8B-B14F-4D97-AF65-F5344CB8AC3E}">
        <p14:creationId xmlns:p14="http://schemas.microsoft.com/office/powerpoint/2010/main" val="131289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The graph of how water mass is depended on time is theoretically linear</a:t>
            </a:r>
          </a:p>
          <a:p>
            <a:r>
              <a:rPr lang="en-US" dirty="0"/>
              <a:t>We got water from air with the construction made by dry ice, iron plate, hair dryer and cotton</a:t>
            </a:r>
          </a:p>
          <a:p>
            <a:r>
              <a:rPr lang="en-US" dirty="0"/>
              <a:t> the difference between theory and experiments wasn’t big</a:t>
            </a:r>
          </a:p>
          <a:p>
            <a:r>
              <a:rPr lang="en-US" dirty="0"/>
              <a:t>The water was potable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WATER FROM THE AIR</a:t>
            </a:r>
            <a:br>
              <a:rPr lang="en-US" dirty="0"/>
            </a:br>
            <a:r>
              <a:rPr lang="en-US" dirty="0"/>
              <a:t>15</a:t>
            </a:r>
            <a:r>
              <a:rPr lang="en-US" baseline="30000" dirty="0"/>
              <a:t>th</a:t>
            </a:r>
            <a:r>
              <a:rPr lang="en-US" dirty="0"/>
              <a:t> problem for the 5th IYNT 2017</a:t>
            </a:r>
          </a:p>
        </p:txBody>
      </p:sp>
      <p:sp>
        <p:nvSpPr>
          <p:cNvPr id="3" name="Content Placeholder 2"/>
          <p:cNvSpPr>
            <a:spLocks noGrp="1"/>
          </p:cNvSpPr>
          <p:nvPr>
            <p:ph idx="1"/>
          </p:nvPr>
        </p:nvSpPr>
        <p:spPr/>
        <p:txBody>
          <a:bodyPr/>
          <a:lstStyle/>
          <a:p>
            <a:pPr>
              <a:buNone/>
            </a:pPr>
            <a:r>
              <a:rPr lang="en-US" dirty="0"/>
              <a:t>   Design and construct a device allowing collection of water by condensing moisture from air. Determine if the water obtained with your device is suitable for drinking. What amount of water is possible to collect during one Science Fight?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presentation</a:t>
            </a:r>
          </a:p>
        </p:txBody>
      </p:sp>
      <p:sp>
        <p:nvSpPr>
          <p:cNvPr id="3" name="Content Placeholder 2"/>
          <p:cNvSpPr>
            <a:spLocks noGrp="1"/>
          </p:cNvSpPr>
          <p:nvPr>
            <p:ph idx="1"/>
          </p:nvPr>
        </p:nvSpPr>
        <p:spPr/>
        <p:txBody>
          <a:bodyPr/>
          <a:lstStyle/>
          <a:p>
            <a:r>
              <a:rPr lang="en-US" dirty="0"/>
              <a:t>Theoretical model</a:t>
            </a:r>
          </a:p>
          <a:p>
            <a:r>
              <a:rPr lang="en-US" dirty="0"/>
              <a:t>Construct device</a:t>
            </a:r>
          </a:p>
          <a:p>
            <a:r>
              <a:rPr lang="en-US" dirty="0"/>
              <a:t>Relevant theoretical model</a:t>
            </a:r>
          </a:p>
          <a:p>
            <a:r>
              <a:rPr lang="en-US" dirty="0"/>
              <a:t>Experiments </a:t>
            </a:r>
          </a:p>
          <a:p>
            <a:r>
              <a:rPr lang="en-US" dirty="0"/>
              <a:t>Comparison</a:t>
            </a:r>
          </a:p>
          <a:p>
            <a:r>
              <a:rPr lang="en-US" dirty="0"/>
              <a:t>Conclusion</a:t>
            </a:r>
          </a:p>
          <a:p>
            <a:endParaRPr lang="en-US" dirty="0"/>
          </a:p>
          <a:p>
            <a:endParaRPr lang="en-US" dirty="0"/>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0"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model</a:t>
            </a:r>
          </a:p>
        </p:txBody>
      </p:sp>
      <p:sp>
        <p:nvSpPr>
          <p:cNvPr id="3" name="Content Placeholder 2"/>
          <p:cNvSpPr>
            <a:spLocks noGrp="1"/>
          </p:cNvSpPr>
          <p:nvPr>
            <p:ph idx="1"/>
          </p:nvPr>
        </p:nvSpPr>
        <p:spPr/>
        <p:txBody>
          <a:bodyPr/>
          <a:lstStyle/>
          <a:p>
            <a:pPr>
              <a:buNone/>
            </a:pPr>
            <a:endParaRPr lang="en-US" dirty="0"/>
          </a:p>
          <a:p>
            <a:pPr>
              <a:buNone/>
            </a:pPr>
            <a:br>
              <a:rPr lang="en-US" dirty="0"/>
            </a:br>
            <a:r>
              <a:rPr lang="en-US" dirty="0"/>
              <a:t> </a:t>
            </a:r>
            <a:br>
              <a:rPr lang="en-US" dirty="0"/>
            </a:b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476250" cy="523875"/>
          </a:xfrm>
          <a:prstGeom prst="rect">
            <a:avLst/>
          </a:prstGeom>
          <a:noFill/>
        </p:spPr>
      </p:pic>
      <p:pic>
        <p:nvPicPr>
          <p:cNvPr id="6" name="Picture 5" descr="equ1.PNG"/>
          <p:cNvPicPr>
            <a:picLocks noChangeAspect="1"/>
          </p:cNvPicPr>
          <p:nvPr/>
        </p:nvPicPr>
        <p:blipFill>
          <a:blip r:embed="rId3"/>
          <a:stretch>
            <a:fillRect/>
          </a:stretch>
        </p:blipFill>
        <p:spPr>
          <a:xfrm>
            <a:off x="533400" y="2438400"/>
            <a:ext cx="4399068" cy="2362200"/>
          </a:xfrm>
          <a:prstGeom prst="rect">
            <a:avLst/>
          </a:prstGeom>
        </p:spPr>
      </p:pic>
      <p:sp>
        <p:nvSpPr>
          <p:cNvPr id="7" name="Oval 6"/>
          <p:cNvSpPr/>
          <p:nvPr/>
        </p:nvSpPr>
        <p:spPr>
          <a:xfrm>
            <a:off x="5867400" y="2971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7"/>
          </p:cNvCxnSpPr>
          <p:nvPr/>
        </p:nvCxnSpPr>
        <p:spPr>
          <a:xfrm rot="5400000" flipH="1" flipV="1">
            <a:off x="6551285" y="1676401"/>
            <a:ext cx="1144915" cy="1602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equ2.PNG"/>
          <p:cNvPicPr>
            <a:picLocks noChangeAspect="1"/>
          </p:cNvPicPr>
          <p:nvPr/>
        </p:nvPicPr>
        <p:blipFill>
          <a:blip r:embed="rId4"/>
          <a:stretch>
            <a:fillRect/>
          </a:stretch>
        </p:blipFill>
        <p:spPr>
          <a:xfrm>
            <a:off x="7239000" y="1447800"/>
            <a:ext cx="423879" cy="644298"/>
          </a:xfrm>
          <a:prstGeom prst="rect">
            <a:avLst/>
          </a:prstGeom>
        </p:spPr>
      </p:pic>
      <p:pic>
        <p:nvPicPr>
          <p:cNvPr id="21506" name="Picture 2"/>
          <p:cNvPicPr>
            <a:picLocks noChangeAspect="1" noChangeArrowheads="1"/>
          </p:cNvPicPr>
          <p:nvPr/>
        </p:nvPicPr>
        <p:blipFill>
          <a:blip r:embed="rId5"/>
          <a:srcRect/>
          <a:stretch>
            <a:fillRect/>
          </a:stretch>
        </p:blipFill>
        <p:spPr bwMode="auto">
          <a:xfrm>
            <a:off x="2971799" y="3810000"/>
            <a:ext cx="918275" cy="685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qu3.PNG"/>
          <p:cNvPicPr>
            <a:picLocks noGrp="1" noChangeAspect="1"/>
          </p:cNvPicPr>
          <p:nvPr>
            <p:ph idx="1"/>
          </p:nvPr>
        </p:nvPicPr>
        <p:blipFill>
          <a:blip r:embed="rId2"/>
          <a:stretch>
            <a:fillRect/>
          </a:stretch>
        </p:blipFill>
        <p:spPr>
          <a:xfrm>
            <a:off x="685799" y="1371600"/>
            <a:ext cx="3036651" cy="446008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device</a:t>
            </a:r>
          </a:p>
        </p:txBody>
      </p:sp>
      <p:pic>
        <p:nvPicPr>
          <p:cNvPr id="4" name="Content Placeholder 3" descr="19532471_1213205852139971_1067588659_o.jpg"/>
          <p:cNvPicPr>
            <a:picLocks noGrp="1" noChangeAspect="1"/>
          </p:cNvPicPr>
          <p:nvPr>
            <p:ph idx="1"/>
          </p:nvPr>
        </p:nvPicPr>
        <p:blipFill>
          <a:blip r:embed="rId4"/>
          <a:stretch>
            <a:fillRect/>
          </a:stretch>
        </p:blipFill>
        <p:spPr>
          <a:xfrm>
            <a:off x="5117835" y="227704"/>
            <a:ext cx="3568965" cy="2897392"/>
          </a:xfrm>
        </p:spPr>
      </p:pic>
      <p:pic>
        <p:nvPicPr>
          <p:cNvPr id="5" name="Picture 4" descr="19490108_1213206235473266_2763565_o.jpg"/>
          <p:cNvPicPr>
            <a:picLocks noChangeAspect="1"/>
          </p:cNvPicPr>
          <p:nvPr/>
        </p:nvPicPr>
        <p:blipFill>
          <a:blip r:embed="rId5"/>
          <a:stretch>
            <a:fillRect/>
          </a:stretch>
        </p:blipFill>
        <p:spPr>
          <a:xfrm>
            <a:off x="5438274" y="3505200"/>
            <a:ext cx="3705726" cy="3352800"/>
          </a:xfrm>
          <a:prstGeom prst="rect">
            <a:avLst/>
          </a:prstGeom>
        </p:spPr>
      </p:pic>
      <p:pic>
        <p:nvPicPr>
          <p:cNvPr id="3" name="Video_20170630012136997_by_videoshow">
            <a:hlinkClick r:id="" action="ppaction://media"/>
            <a:extLst>
              <a:ext uri="{FF2B5EF4-FFF2-40B4-BE49-F238E27FC236}">
                <a16:creationId xmlns:a16="http://schemas.microsoft.com/office/drawing/2014/main" id="{11ABD7A7-7C05-499C-9B57-8F68C34C7DF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28600" y="3113373"/>
            <a:ext cx="4581525" cy="2933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theoretical model</a:t>
            </a:r>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457200" y="2286000"/>
            <a:ext cx="2869406" cy="7620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33400" y="3048000"/>
            <a:ext cx="3810000" cy="1724025"/>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4495800" y="4800600"/>
            <a:ext cx="3624629" cy="1295400"/>
          </a:xfrm>
          <a:prstGeom prst="rect">
            <a:avLst/>
          </a:prstGeom>
          <a:noFill/>
          <a:ln w="9525">
            <a:noFill/>
            <a:miter lim="800000"/>
            <a:headEnd/>
            <a:tailEnd/>
          </a:ln>
          <a:effectLst/>
        </p:spPr>
      </p:pic>
      <p:pic>
        <p:nvPicPr>
          <p:cNvPr id="7" name="Picture 6" descr="19495906_1213205808806642_1054904229_o.jpg">
            <a:extLst>
              <a:ext uri="{FF2B5EF4-FFF2-40B4-BE49-F238E27FC236}">
                <a16:creationId xmlns:a16="http://schemas.microsoft.com/office/drawing/2014/main" id="{237552AB-CA38-4A46-BBF6-E77535233068}"/>
              </a:ext>
            </a:extLst>
          </p:cNvPr>
          <p:cNvPicPr>
            <a:picLocks noChangeAspect="1"/>
          </p:cNvPicPr>
          <p:nvPr/>
        </p:nvPicPr>
        <p:blipFill>
          <a:blip r:embed="rId5" cstate="print"/>
          <a:stretch>
            <a:fillRect/>
          </a:stretch>
        </p:blipFill>
        <p:spPr>
          <a:xfrm>
            <a:off x="5615354" y="2192215"/>
            <a:ext cx="3124200" cy="23246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theoretical model</a:t>
            </a:r>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2438399" y="2240378"/>
            <a:ext cx="5452439" cy="3169822"/>
          </a:xfrm>
          <a:prstGeom prst="rect">
            <a:avLst/>
          </a:prstGeom>
          <a:noFill/>
          <a:ln w="9525">
            <a:noFill/>
            <a:miter lim="800000"/>
            <a:headEnd/>
            <a:tailEnd/>
          </a:ln>
          <a:effectLst/>
        </p:spPr>
      </p:pic>
      <p:sp>
        <p:nvSpPr>
          <p:cNvPr id="5" name="TextBox 4"/>
          <p:cNvSpPr txBox="1"/>
          <p:nvPr/>
        </p:nvSpPr>
        <p:spPr>
          <a:xfrm>
            <a:off x="3886200" y="5638800"/>
            <a:ext cx="2514600" cy="369332"/>
          </a:xfrm>
          <a:prstGeom prst="rect">
            <a:avLst/>
          </a:prstGeom>
          <a:noFill/>
        </p:spPr>
        <p:txBody>
          <a:bodyPr wrap="square" rtlCol="0">
            <a:spAutoFit/>
          </a:bodyPr>
          <a:lstStyle/>
          <a:p>
            <a:r>
              <a:rPr lang="en-US" dirty="0"/>
              <a:t>Time , sec</a:t>
            </a:r>
          </a:p>
        </p:txBody>
      </p:sp>
      <p:sp>
        <p:nvSpPr>
          <p:cNvPr id="6" name="TextBox 5"/>
          <p:cNvSpPr txBox="1"/>
          <p:nvPr/>
        </p:nvSpPr>
        <p:spPr>
          <a:xfrm>
            <a:off x="609600" y="3276600"/>
            <a:ext cx="1676400" cy="646331"/>
          </a:xfrm>
          <a:prstGeom prst="rect">
            <a:avLst/>
          </a:prstGeom>
          <a:noFill/>
        </p:spPr>
        <p:txBody>
          <a:bodyPr wrap="square" rtlCol="0">
            <a:spAutoFit/>
          </a:bodyPr>
          <a:lstStyle/>
          <a:p>
            <a:r>
              <a:rPr lang="en-US" dirty="0"/>
              <a:t>Mass of water, kg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t>
            </a:r>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2590800" y="2133600"/>
            <a:ext cx="5643458" cy="3276600"/>
          </a:xfrm>
          <a:prstGeom prst="rect">
            <a:avLst/>
          </a:prstGeom>
          <a:noFill/>
          <a:ln w="9525">
            <a:noFill/>
            <a:miter lim="800000"/>
            <a:headEnd/>
            <a:tailEnd/>
          </a:ln>
          <a:effectLst/>
        </p:spPr>
      </p:pic>
      <p:sp>
        <p:nvSpPr>
          <p:cNvPr id="5" name="TextBox 4"/>
          <p:cNvSpPr txBox="1"/>
          <p:nvPr/>
        </p:nvSpPr>
        <p:spPr>
          <a:xfrm>
            <a:off x="4572000" y="5715000"/>
            <a:ext cx="2514600" cy="369332"/>
          </a:xfrm>
          <a:prstGeom prst="rect">
            <a:avLst/>
          </a:prstGeom>
          <a:noFill/>
        </p:spPr>
        <p:txBody>
          <a:bodyPr wrap="square" rtlCol="0">
            <a:spAutoFit/>
          </a:bodyPr>
          <a:lstStyle/>
          <a:p>
            <a:r>
              <a:rPr lang="en-US" dirty="0"/>
              <a:t>Time, sec</a:t>
            </a:r>
          </a:p>
        </p:txBody>
      </p:sp>
      <p:sp>
        <p:nvSpPr>
          <p:cNvPr id="6" name="Rectangle 5"/>
          <p:cNvSpPr/>
          <p:nvPr/>
        </p:nvSpPr>
        <p:spPr>
          <a:xfrm>
            <a:off x="381000" y="3429000"/>
            <a:ext cx="1960793" cy="369332"/>
          </a:xfrm>
          <a:prstGeom prst="rect">
            <a:avLst/>
          </a:prstGeom>
        </p:spPr>
        <p:txBody>
          <a:bodyPr wrap="none">
            <a:spAutoFit/>
          </a:bodyPr>
          <a:lstStyle/>
          <a:p>
            <a:r>
              <a:rPr lang="en-US" dirty="0"/>
              <a:t>Mass of water, kg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1449</TotalTime>
  <Words>181</Words>
  <Application>Microsoft Office PowerPoint</Application>
  <PresentationFormat>On-screen Show (4:3)</PresentationFormat>
  <Paragraphs>33</Paragraphs>
  <Slides>13</Slides>
  <Notes>0</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Calibri Light</vt:lpstr>
      <vt:lpstr>Georgia</vt:lpstr>
      <vt:lpstr>Sylfaen</vt:lpstr>
      <vt:lpstr>Trebuchet MS</vt:lpstr>
      <vt:lpstr>Wingdings 2</vt:lpstr>
      <vt:lpstr>Urban</vt:lpstr>
      <vt:lpstr>Тема Office</vt:lpstr>
      <vt:lpstr>Equation</vt:lpstr>
      <vt:lpstr> IYNT 2017 Georgia</vt:lpstr>
      <vt:lpstr>WATER FROM THE AIR 15th problem for the 5th IYNT 2017</vt:lpstr>
      <vt:lpstr>Plan of presentation</vt:lpstr>
      <vt:lpstr>Theoretical model</vt:lpstr>
      <vt:lpstr>PowerPoint Presentation</vt:lpstr>
      <vt:lpstr>Construct device</vt:lpstr>
      <vt:lpstr>Relevant theoretical model</vt:lpstr>
      <vt:lpstr>Relevant theoretical model</vt:lpstr>
      <vt:lpstr>Comparison </vt:lpstr>
      <vt:lpstr>Potable or not</vt:lpstr>
      <vt:lpstr>Turbidimetry</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dc:title>
  <dc:creator>Giorgi</dc:creator>
  <cp:lastModifiedBy>User</cp:lastModifiedBy>
  <cp:revision>81</cp:revision>
  <dcterms:created xsi:type="dcterms:W3CDTF">2006-08-16T00:00:00Z</dcterms:created>
  <dcterms:modified xsi:type="dcterms:W3CDTF">2017-06-29T17:38:22Z</dcterms:modified>
</cp:coreProperties>
</file>