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38"/>
  </p:notesMasterIdLst>
  <p:sldIdLst>
    <p:sldId id="256" r:id="rId2"/>
    <p:sldId id="257" r:id="rId3"/>
    <p:sldId id="261" r:id="rId4"/>
    <p:sldId id="262" r:id="rId5"/>
    <p:sldId id="263" r:id="rId6"/>
    <p:sldId id="264" r:id="rId7"/>
    <p:sldId id="265" r:id="rId8"/>
    <p:sldId id="266" r:id="rId9"/>
    <p:sldId id="267" r:id="rId10"/>
    <p:sldId id="268" r:id="rId11"/>
    <p:sldId id="269" r:id="rId12"/>
    <p:sldId id="270" r:id="rId13"/>
    <p:sldId id="271" r:id="rId14"/>
    <p:sldId id="273" r:id="rId15"/>
    <p:sldId id="272" r:id="rId16"/>
    <p:sldId id="274" r:id="rId17"/>
    <p:sldId id="275" r:id="rId18"/>
    <p:sldId id="276" r:id="rId19"/>
    <p:sldId id="278" r:id="rId20"/>
    <p:sldId id="281" r:id="rId21"/>
    <p:sldId id="291" r:id="rId22"/>
    <p:sldId id="279" r:id="rId23"/>
    <p:sldId id="259" r:id="rId24"/>
    <p:sldId id="258" r:id="rId25"/>
    <p:sldId id="294" r:id="rId26"/>
    <p:sldId id="295" r:id="rId27"/>
    <p:sldId id="292" r:id="rId28"/>
    <p:sldId id="282" r:id="rId29"/>
    <p:sldId id="280" r:id="rId30"/>
    <p:sldId id="284" r:id="rId31"/>
    <p:sldId id="285" r:id="rId32"/>
    <p:sldId id="286" r:id="rId33"/>
    <p:sldId id="287" r:id="rId34"/>
    <p:sldId id="288" r:id="rId35"/>
    <p:sldId id="289" r:id="rId36"/>
    <p:sldId id="29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87433" autoAdjust="0"/>
  </p:normalViewPr>
  <p:slideViewPr>
    <p:cSldViewPr snapToGrid="0">
      <p:cViewPr varScale="1">
        <p:scale>
          <a:sx n="65" d="100"/>
          <a:sy n="65" d="100"/>
        </p:scale>
        <p:origin x="96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na1901\Documents\WT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na1901\Documents\WTF.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na1901\Documents\WTF.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nna1901\Documents\WTF.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nna1901\Documents\WTF.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dirty="0"/>
              <a:t>Femur Circumference </a:t>
            </a:r>
            <a:r>
              <a:rPr lang="en-US" sz="2000" baseline="0" dirty="0" err="1"/>
              <a:t>v.s</a:t>
            </a:r>
            <a:r>
              <a:rPr lang="en-US" sz="2000" baseline="0" dirty="0"/>
              <a:t>. Body </a:t>
            </a:r>
            <a:r>
              <a:rPr lang="en-US" sz="2000" baseline="0" dirty="0" smtClean="0"/>
              <a:t>Mass (Mammals)</a:t>
            </a:r>
            <a:endParaRPr lang="en-US" sz="2000" baseline="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c:f>
              <c:strCache>
                <c:ptCount val="1"/>
                <c:pt idx="0">
                  <c:v>Mammal</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0"/>
            <c:dispEq val="0"/>
          </c:trendline>
          <c:xVal>
            <c:numRef>
              <c:f>Sheet1!$A$2:$A$201</c:f>
              <c:numCache>
                <c:formatCode>General</c:formatCode>
                <c:ptCount val="200"/>
                <c:pt idx="0">
                  <c:v>315</c:v>
                </c:pt>
                <c:pt idx="1">
                  <c:v>399</c:v>
                </c:pt>
                <c:pt idx="2">
                  <c:v>12.5</c:v>
                </c:pt>
                <c:pt idx="3">
                  <c:v>13.75</c:v>
                </c:pt>
                <c:pt idx="4">
                  <c:v>24.25</c:v>
                </c:pt>
                <c:pt idx="5">
                  <c:v>24.85</c:v>
                </c:pt>
                <c:pt idx="6">
                  <c:v>40.6</c:v>
                </c:pt>
                <c:pt idx="7">
                  <c:v>51.75</c:v>
                </c:pt>
                <c:pt idx="8">
                  <c:v>44.15</c:v>
                </c:pt>
                <c:pt idx="9">
                  <c:v>25.75</c:v>
                </c:pt>
                <c:pt idx="10">
                  <c:v>27.15</c:v>
                </c:pt>
                <c:pt idx="11">
                  <c:v>23.3</c:v>
                </c:pt>
                <c:pt idx="12">
                  <c:v>26.95</c:v>
                </c:pt>
                <c:pt idx="13">
                  <c:v>16.25</c:v>
                </c:pt>
                <c:pt idx="14">
                  <c:v>67.5</c:v>
                </c:pt>
                <c:pt idx="15">
                  <c:v>30</c:v>
                </c:pt>
                <c:pt idx="16">
                  <c:v>42</c:v>
                </c:pt>
                <c:pt idx="17">
                  <c:v>40.85</c:v>
                </c:pt>
                <c:pt idx="18">
                  <c:v>39</c:v>
                </c:pt>
                <c:pt idx="19">
                  <c:v>38.25</c:v>
                </c:pt>
                <c:pt idx="20">
                  <c:v>41.4</c:v>
                </c:pt>
                <c:pt idx="21">
                  <c:v>109</c:v>
                </c:pt>
                <c:pt idx="22">
                  <c:v>72.5</c:v>
                </c:pt>
                <c:pt idx="23">
                  <c:v>61</c:v>
                </c:pt>
                <c:pt idx="24">
                  <c:v>102.5</c:v>
                </c:pt>
                <c:pt idx="25">
                  <c:v>90.5</c:v>
                </c:pt>
                <c:pt idx="26">
                  <c:v>63</c:v>
                </c:pt>
                <c:pt idx="27">
                  <c:v>62.5</c:v>
                </c:pt>
                <c:pt idx="28">
                  <c:v>15.5</c:v>
                </c:pt>
                <c:pt idx="29">
                  <c:v>14.5</c:v>
                </c:pt>
                <c:pt idx="30">
                  <c:v>12</c:v>
                </c:pt>
                <c:pt idx="31">
                  <c:v>12.5</c:v>
                </c:pt>
                <c:pt idx="32">
                  <c:v>27.05</c:v>
                </c:pt>
                <c:pt idx="33">
                  <c:v>22.25</c:v>
                </c:pt>
                <c:pt idx="34">
                  <c:v>13.65</c:v>
                </c:pt>
                <c:pt idx="35">
                  <c:v>29.3</c:v>
                </c:pt>
                <c:pt idx="36">
                  <c:v>35</c:v>
                </c:pt>
                <c:pt idx="37">
                  <c:v>24.4</c:v>
                </c:pt>
                <c:pt idx="38">
                  <c:v>24.5</c:v>
                </c:pt>
                <c:pt idx="39">
                  <c:v>22.05</c:v>
                </c:pt>
                <c:pt idx="40">
                  <c:v>7.7</c:v>
                </c:pt>
                <c:pt idx="41">
                  <c:v>10.199999999999999</c:v>
                </c:pt>
                <c:pt idx="42">
                  <c:v>13.05</c:v>
                </c:pt>
                <c:pt idx="43">
                  <c:v>12.5</c:v>
                </c:pt>
                <c:pt idx="44">
                  <c:v>14.7</c:v>
                </c:pt>
                <c:pt idx="45">
                  <c:v>27.75</c:v>
                </c:pt>
                <c:pt idx="46">
                  <c:v>48.75</c:v>
                </c:pt>
                <c:pt idx="47">
                  <c:v>70</c:v>
                </c:pt>
                <c:pt idx="48">
                  <c:v>33.25</c:v>
                </c:pt>
                <c:pt idx="49">
                  <c:v>96.5</c:v>
                </c:pt>
                <c:pt idx="50">
                  <c:v>126.25</c:v>
                </c:pt>
                <c:pt idx="51">
                  <c:v>135</c:v>
                </c:pt>
                <c:pt idx="52">
                  <c:v>24.1</c:v>
                </c:pt>
                <c:pt idx="53">
                  <c:v>16.850000000000001</c:v>
                </c:pt>
                <c:pt idx="54">
                  <c:v>11.85</c:v>
                </c:pt>
                <c:pt idx="55">
                  <c:v>8.85</c:v>
                </c:pt>
                <c:pt idx="56">
                  <c:v>13.35</c:v>
                </c:pt>
                <c:pt idx="57">
                  <c:v>39.049999999999997</c:v>
                </c:pt>
                <c:pt idx="58">
                  <c:v>31.5</c:v>
                </c:pt>
                <c:pt idx="59">
                  <c:v>57</c:v>
                </c:pt>
                <c:pt idx="60">
                  <c:v>44.5</c:v>
                </c:pt>
                <c:pt idx="61">
                  <c:v>12</c:v>
                </c:pt>
                <c:pt idx="62">
                  <c:v>19</c:v>
                </c:pt>
                <c:pt idx="63">
                  <c:v>88</c:v>
                </c:pt>
                <c:pt idx="64">
                  <c:v>31.45</c:v>
                </c:pt>
                <c:pt idx="65">
                  <c:v>19.8</c:v>
                </c:pt>
                <c:pt idx="66">
                  <c:v>26.8</c:v>
                </c:pt>
                <c:pt idx="67">
                  <c:v>9.35</c:v>
                </c:pt>
                <c:pt idx="68">
                  <c:v>15.15</c:v>
                </c:pt>
                <c:pt idx="69">
                  <c:v>11.7</c:v>
                </c:pt>
                <c:pt idx="70">
                  <c:v>13.05</c:v>
                </c:pt>
                <c:pt idx="71">
                  <c:v>16.75</c:v>
                </c:pt>
                <c:pt idx="72">
                  <c:v>6.3</c:v>
                </c:pt>
                <c:pt idx="73">
                  <c:v>5.9</c:v>
                </c:pt>
                <c:pt idx="74">
                  <c:v>15.75</c:v>
                </c:pt>
                <c:pt idx="75">
                  <c:v>49.75</c:v>
                </c:pt>
                <c:pt idx="76">
                  <c:v>16</c:v>
                </c:pt>
                <c:pt idx="77">
                  <c:v>35.35</c:v>
                </c:pt>
                <c:pt idx="78">
                  <c:v>14.8</c:v>
                </c:pt>
                <c:pt idx="79">
                  <c:v>7.15</c:v>
                </c:pt>
                <c:pt idx="80">
                  <c:v>8</c:v>
                </c:pt>
                <c:pt idx="81">
                  <c:v>5.6</c:v>
                </c:pt>
                <c:pt idx="82">
                  <c:v>8.1999999999999993</c:v>
                </c:pt>
                <c:pt idx="83">
                  <c:v>11</c:v>
                </c:pt>
                <c:pt idx="84">
                  <c:v>5.6</c:v>
                </c:pt>
                <c:pt idx="85">
                  <c:v>5.7</c:v>
                </c:pt>
                <c:pt idx="86">
                  <c:v>6.75</c:v>
                </c:pt>
                <c:pt idx="87">
                  <c:v>11.8</c:v>
                </c:pt>
                <c:pt idx="88">
                  <c:v>11.05</c:v>
                </c:pt>
                <c:pt idx="89">
                  <c:v>8</c:v>
                </c:pt>
                <c:pt idx="90">
                  <c:v>9.85</c:v>
                </c:pt>
                <c:pt idx="91">
                  <c:v>7.5</c:v>
                </c:pt>
                <c:pt idx="92">
                  <c:v>7</c:v>
                </c:pt>
                <c:pt idx="93">
                  <c:v>10</c:v>
                </c:pt>
                <c:pt idx="94">
                  <c:v>10</c:v>
                </c:pt>
                <c:pt idx="95">
                  <c:v>28</c:v>
                </c:pt>
                <c:pt idx="96">
                  <c:v>13.5</c:v>
                </c:pt>
                <c:pt idx="97">
                  <c:v>14.25</c:v>
                </c:pt>
                <c:pt idx="98">
                  <c:v>13.5</c:v>
                </c:pt>
                <c:pt idx="99">
                  <c:v>37.4</c:v>
                </c:pt>
                <c:pt idx="100">
                  <c:v>9.15</c:v>
                </c:pt>
                <c:pt idx="101">
                  <c:v>14.05</c:v>
                </c:pt>
                <c:pt idx="102">
                  <c:v>10.3</c:v>
                </c:pt>
                <c:pt idx="103">
                  <c:v>7.35</c:v>
                </c:pt>
                <c:pt idx="104">
                  <c:v>8.9</c:v>
                </c:pt>
                <c:pt idx="105">
                  <c:v>8.1999999999999993</c:v>
                </c:pt>
                <c:pt idx="106">
                  <c:v>8.6999999999999993</c:v>
                </c:pt>
                <c:pt idx="107">
                  <c:v>70.5</c:v>
                </c:pt>
                <c:pt idx="108">
                  <c:v>19.649999999999999</c:v>
                </c:pt>
                <c:pt idx="109">
                  <c:v>30</c:v>
                </c:pt>
                <c:pt idx="110">
                  <c:v>12.3</c:v>
                </c:pt>
                <c:pt idx="111">
                  <c:v>33.75</c:v>
                </c:pt>
                <c:pt idx="112">
                  <c:v>28.25</c:v>
                </c:pt>
                <c:pt idx="113">
                  <c:v>20</c:v>
                </c:pt>
                <c:pt idx="114">
                  <c:v>18.350000000000001</c:v>
                </c:pt>
                <c:pt idx="115">
                  <c:v>6.2249999999999996</c:v>
                </c:pt>
                <c:pt idx="116">
                  <c:v>9.0500000000000007</c:v>
                </c:pt>
                <c:pt idx="117">
                  <c:v>8</c:v>
                </c:pt>
                <c:pt idx="118">
                  <c:v>7.3</c:v>
                </c:pt>
                <c:pt idx="119">
                  <c:v>7.1</c:v>
                </c:pt>
                <c:pt idx="120">
                  <c:v>7</c:v>
                </c:pt>
                <c:pt idx="121">
                  <c:v>16.649999999999999</c:v>
                </c:pt>
                <c:pt idx="122">
                  <c:v>14.25</c:v>
                </c:pt>
                <c:pt idx="123">
                  <c:v>32.700000000000003</c:v>
                </c:pt>
                <c:pt idx="124">
                  <c:v>16</c:v>
                </c:pt>
                <c:pt idx="125">
                  <c:v>9.4499999999999993</c:v>
                </c:pt>
                <c:pt idx="126">
                  <c:v>13.5</c:v>
                </c:pt>
                <c:pt idx="127">
                  <c:v>10.25</c:v>
                </c:pt>
                <c:pt idx="128">
                  <c:v>25.1</c:v>
                </c:pt>
                <c:pt idx="129">
                  <c:v>22</c:v>
                </c:pt>
                <c:pt idx="130">
                  <c:v>14.6</c:v>
                </c:pt>
                <c:pt idx="131">
                  <c:v>18.25</c:v>
                </c:pt>
                <c:pt idx="132">
                  <c:v>10.050000000000001</c:v>
                </c:pt>
                <c:pt idx="133">
                  <c:v>12</c:v>
                </c:pt>
                <c:pt idx="134">
                  <c:v>8.6999999999999993</c:v>
                </c:pt>
                <c:pt idx="135">
                  <c:v>10.9</c:v>
                </c:pt>
                <c:pt idx="136">
                  <c:v>8.8000000000000007</c:v>
                </c:pt>
                <c:pt idx="137">
                  <c:v>6</c:v>
                </c:pt>
                <c:pt idx="138">
                  <c:v>5.95</c:v>
                </c:pt>
                <c:pt idx="139">
                  <c:v>9.9499999999999993</c:v>
                </c:pt>
                <c:pt idx="140">
                  <c:v>8.6999999999999993</c:v>
                </c:pt>
                <c:pt idx="141">
                  <c:v>27.45</c:v>
                </c:pt>
                <c:pt idx="142">
                  <c:v>14.95</c:v>
                </c:pt>
                <c:pt idx="143">
                  <c:v>18.8</c:v>
                </c:pt>
                <c:pt idx="144">
                  <c:v>26.25</c:v>
                </c:pt>
                <c:pt idx="145">
                  <c:v>6.1</c:v>
                </c:pt>
                <c:pt idx="146">
                  <c:v>11.45</c:v>
                </c:pt>
                <c:pt idx="147">
                  <c:v>6.8</c:v>
                </c:pt>
                <c:pt idx="148">
                  <c:v>12.85</c:v>
                </c:pt>
                <c:pt idx="149">
                  <c:v>21.45</c:v>
                </c:pt>
                <c:pt idx="150">
                  <c:v>56.25</c:v>
                </c:pt>
                <c:pt idx="151">
                  <c:v>57.5</c:v>
                </c:pt>
                <c:pt idx="152">
                  <c:v>71.5</c:v>
                </c:pt>
                <c:pt idx="153">
                  <c:v>8.1999999999999993</c:v>
                </c:pt>
                <c:pt idx="154">
                  <c:v>69</c:v>
                </c:pt>
                <c:pt idx="155">
                  <c:v>67.25</c:v>
                </c:pt>
                <c:pt idx="156">
                  <c:v>47.55</c:v>
                </c:pt>
                <c:pt idx="157">
                  <c:v>167.5</c:v>
                </c:pt>
                <c:pt idx="158">
                  <c:v>122</c:v>
                </c:pt>
                <c:pt idx="159">
                  <c:v>156.5</c:v>
                </c:pt>
                <c:pt idx="160">
                  <c:v>58.95</c:v>
                </c:pt>
                <c:pt idx="161">
                  <c:v>88</c:v>
                </c:pt>
                <c:pt idx="162">
                  <c:v>52.65</c:v>
                </c:pt>
                <c:pt idx="163">
                  <c:v>87</c:v>
                </c:pt>
                <c:pt idx="164">
                  <c:v>100</c:v>
                </c:pt>
                <c:pt idx="165">
                  <c:v>57.8</c:v>
                </c:pt>
                <c:pt idx="166">
                  <c:v>92.5</c:v>
                </c:pt>
                <c:pt idx="167">
                  <c:v>111</c:v>
                </c:pt>
                <c:pt idx="168">
                  <c:v>79</c:v>
                </c:pt>
                <c:pt idx="169">
                  <c:v>81.5</c:v>
                </c:pt>
                <c:pt idx="170">
                  <c:v>46</c:v>
                </c:pt>
                <c:pt idx="171">
                  <c:v>97</c:v>
                </c:pt>
                <c:pt idx="172">
                  <c:v>62</c:v>
                </c:pt>
                <c:pt idx="173">
                  <c:v>135</c:v>
                </c:pt>
                <c:pt idx="174">
                  <c:v>139.5</c:v>
                </c:pt>
                <c:pt idx="175">
                  <c:v>95</c:v>
                </c:pt>
                <c:pt idx="176">
                  <c:v>144</c:v>
                </c:pt>
                <c:pt idx="177">
                  <c:v>105</c:v>
                </c:pt>
                <c:pt idx="178">
                  <c:v>73</c:v>
                </c:pt>
                <c:pt idx="179">
                  <c:v>112</c:v>
                </c:pt>
                <c:pt idx="180">
                  <c:v>43.65</c:v>
                </c:pt>
                <c:pt idx="181">
                  <c:v>77</c:v>
                </c:pt>
                <c:pt idx="182">
                  <c:v>85.5</c:v>
                </c:pt>
                <c:pt idx="183">
                  <c:v>137.5</c:v>
                </c:pt>
                <c:pt idx="184">
                  <c:v>139.85</c:v>
                </c:pt>
                <c:pt idx="185">
                  <c:v>143</c:v>
                </c:pt>
                <c:pt idx="186">
                  <c:v>188</c:v>
                </c:pt>
                <c:pt idx="187">
                  <c:v>128</c:v>
                </c:pt>
                <c:pt idx="188">
                  <c:v>107</c:v>
                </c:pt>
                <c:pt idx="189">
                  <c:v>188.5</c:v>
                </c:pt>
                <c:pt idx="190">
                  <c:v>225</c:v>
                </c:pt>
                <c:pt idx="191">
                  <c:v>206</c:v>
                </c:pt>
                <c:pt idx="192">
                  <c:v>72</c:v>
                </c:pt>
                <c:pt idx="193">
                  <c:v>115</c:v>
                </c:pt>
                <c:pt idx="194">
                  <c:v>106</c:v>
                </c:pt>
                <c:pt idx="195">
                  <c:v>29.9</c:v>
                </c:pt>
                <c:pt idx="196">
                  <c:v>78.5</c:v>
                </c:pt>
                <c:pt idx="197">
                  <c:v>43.25</c:v>
                </c:pt>
                <c:pt idx="198">
                  <c:v>34.5</c:v>
                </c:pt>
                <c:pt idx="199">
                  <c:v>29.8</c:v>
                </c:pt>
              </c:numCache>
            </c:numRef>
          </c:xVal>
          <c:yVal>
            <c:numRef>
              <c:f>Sheet1!$B$2:$B$201</c:f>
              <c:numCache>
                <c:formatCode>General</c:formatCode>
                <c:ptCount val="200"/>
                <c:pt idx="0">
                  <c:v>3534000</c:v>
                </c:pt>
                <c:pt idx="1">
                  <c:v>6435000</c:v>
                </c:pt>
                <c:pt idx="2">
                  <c:v>275</c:v>
                </c:pt>
                <c:pt idx="3">
                  <c:v>445</c:v>
                </c:pt>
                <c:pt idx="4">
                  <c:v>3650</c:v>
                </c:pt>
                <c:pt idx="5">
                  <c:v>3710</c:v>
                </c:pt>
                <c:pt idx="6">
                  <c:v>13608</c:v>
                </c:pt>
                <c:pt idx="7">
                  <c:v>32000</c:v>
                </c:pt>
                <c:pt idx="8">
                  <c:v>15400</c:v>
                </c:pt>
                <c:pt idx="9">
                  <c:v>3500</c:v>
                </c:pt>
                <c:pt idx="10">
                  <c:v>4800</c:v>
                </c:pt>
                <c:pt idx="11">
                  <c:v>2300</c:v>
                </c:pt>
                <c:pt idx="12">
                  <c:v>6000</c:v>
                </c:pt>
                <c:pt idx="13">
                  <c:v>1000</c:v>
                </c:pt>
                <c:pt idx="14">
                  <c:v>60400</c:v>
                </c:pt>
                <c:pt idx="15">
                  <c:v>8400</c:v>
                </c:pt>
                <c:pt idx="16">
                  <c:v>13900</c:v>
                </c:pt>
                <c:pt idx="17">
                  <c:v>17710</c:v>
                </c:pt>
                <c:pt idx="18">
                  <c:v>9700</c:v>
                </c:pt>
                <c:pt idx="19">
                  <c:v>8800</c:v>
                </c:pt>
                <c:pt idx="20">
                  <c:v>13478</c:v>
                </c:pt>
                <c:pt idx="21">
                  <c:v>203000</c:v>
                </c:pt>
                <c:pt idx="22">
                  <c:v>71000</c:v>
                </c:pt>
                <c:pt idx="23">
                  <c:v>61000</c:v>
                </c:pt>
                <c:pt idx="24">
                  <c:v>230000</c:v>
                </c:pt>
                <c:pt idx="25">
                  <c:v>145000</c:v>
                </c:pt>
                <c:pt idx="26">
                  <c:v>43100</c:v>
                </c:pt>
                <c:pt idx="27">
                  <c:v>47000</c:v>
                </c:pt>
                <c:pt idx="28">
                  <c:v>1190</c:v>
                </c:pt>
                <c:pt idx="29">
                  <c:v>1100</c:v>
                </c:pt>
                <c:pt idx="30">
                  <c:v>450</c:v>
                </c:pt>
                <c:pt idx="31">
                  <c:v>384</c:v>
                </c:pt>
                <c:pt idx="32">
                  <c:v>4760</c:v>
                </c:pt>
                <c:pt idx="33">
                  <c:v>2430</c:v>
                </c:pt>
                <c:pt idx="34">
                  <c:v>717</c:v>
                </c:pt>
                <c:pt idx="35">
                  <c:v>5900</c:v>
                </c:pt>
                <c:pt idx="36">
                  <c:v>16556</c:v>
                </c:pt>
                <c:pt idx="37">
                  <c:v>6400</c:v>
                </c:pt>
                <c:pt idx="38">
                  <c:v>6160</c:v>
                </c:pt>
                <c:pt idx="39">
                  <c:v>6500</c:v>
                </c:pt>
                <c:pt idx="40">
                  <c:v>145</c:v>
                </c:pt>
                <c:pt idx="41">
                  <c:v>260</c:v>
                </c:pt>
                <c:pt idx="42">
                  <c:v>694</c:v>
                </c:pt>
                <c:pt idx="43">
                  <c:v>1100</c:v>
                </c:pt>
                <c:pt idx="44">
                  <c:v>1135</c:v>
                </c:pt>
                <c:pt idx="45">
                  <c:v>9900</c:v>
                </c:pt>
                <c:pt idx="46">
                  <c:v>43000</c:v>
                </c:pt>
                <c:pt idx="47">
                  <c:v>42000</c:v>
                </c:pt>
                <c:pt idx="48">
                  <c:v>7000</c:v>
                </c:pt>
                <c:pt idx="49">
                  <c:v>204000</c:v>
                </c:pt>
                <c:pt idx="50">
                  <c:v>435500</c:v>
                </c:pt>
                <c:pt idx="51">
                  <c:v>447695</c:v>
                </c:pt>
                <c:pt idx="52">
                  <c:v>2600</c:v>
                </c:pt>
                <c:pt idx="53">
                  <c:v>1050</c:v>
                </c:pt>
                <c:pt idx="54">
                  <c:v>270</c:v>
                </c:pt>
                <c:pt idx="55">
                  <c:v>178</c:v>
                </c:pt>
                <c:pt idx="56">
                  <c:v>422</c:v>
                </c:pt>
                <c:pt idx="57">
                  <c:v>11450</c:v>
                </c:pt>
                <c:pt idx="58">
                  <c:v>3500</c:v>
                </c:pt>
                <c:pt idx="59">
                  <c:v>28576</c:v>
                </c:pt>
                <c:pt idx="60">
                  <c:v>14700</c:v>
                </c:pt>
                <c:pt idx="61">
                  <c:v>260</c:v>
                </c:pt>
                <c:pt idx="62">
                  <c:v>950</c:v>
                </c:pt>
                <c:pt idx="63">
                  <c:v>155000</c:v>
                </c:pt>
                <c:pt idx="64">
                  <c:v>6400</c:v>
                </c:pt>
                <c:pt idx="65">
                  <c:v>1192</c:v>
                </c:pt>
                <c:pt idx="66">
                  <c:v>2300</c:v>
                </c:pt>
                <c:pt idx="67">
                  <c:v>176</c:v>
                </c:pt>
                <c:pt idx="68">
                  <c:v>360</c:v>
                </c:pt>
                <c:pt idx="69">
                  <c:v>415</c:v>
                </c:pt>
                <c:pt idx="70">
                  <c:v>610</c:v>
                </c:pt>
                <c:pt idx="71">
                  <c:v>717</c:v>
                </c:pt>
                <c:pt idx="72">
                  <c:v>59</c:v>
                </c:pt>
                <c:pt idx="73">
                  <c:v>56</c:v>
                </c:pt>
                <c:pt idx="74">
                  <c:v>953</c:v>
                </c:pt>
                <c:pt idx="75">
                  <c:v>12500</c:v>
                </c:pt>
                <c:pt idx="76">
                  <c:v>1200</c:v>
                </c:pt>
                <c:pt idx="77">
                  <c:v>8950</c:v>
                </c:pt>
                <c:pt idx="78">
                  <c:v>462</c:v>
                </c:pt>
                <c:pt idx="79">
                  <c:v>103</c:v>
                </c:pt>
                <c:pt idx="80">
                  <c:v>108.8</c:v>
                </c:pt>
                <c:pt idx="81">
                  <c:v>95</c:v>
                </c:pt>
                <c:pt idx="82">
                  <c:v>64</c:v>
                </c:pt>
                <c:pt idx="83">
                  <c:v>198</c:v>
                </c:pt>
                <c:pt idx="84">
                  <c:v>67</c:v>
                </c:pt>
                <c:pt idx="85">
                  <c:v>70</c:v>
                </c:pt>
                <c:pt idx="86">
                  <c:v>61</c:v>
                </c:pt>
                <c:pt idx="87">
                  <c:v>235</c:v>
                </c:pt>
                <c:pt idx="88">
                  <c:v>188.1</c:v>
                </c:pt>
                <c:pt idx="89">
                  <c:v>106</c:v>
                </c:pt>
                <c:pt idx="90">
                  <c:v>102</c:v>
                </c:pt>
                <c:pt idx="91">
                  <c:v>86</c:v>
                </c:pt>
                <c:pt idx="92">
                  <c:v>78</c:v>
                </c:pt>
                <c:pt idx="93">
                  <c:v>110</c:v>
                </c:pt>
                <c:pt idx="94">
                  <c:v>163</c:v>
                </c:pt>
                <c:pt idx="95">
                  <c:v>2230</c:v>
                </c:pt>
                <c:pt idx="96">
                  <c:v>375</c:v>
                </c:pt>
                <c:pt idx="97">
                  <c:v>350</c:v>
                </c:pt>
                <c:pt idx="98">
                  <c:v>400</c:v>
                </c:pt>
                <c:pt idx="99">
                  <c:v>9051</c:v>
                </c:pt>
                <c:pt idx="100">
                  <c:v>167.6</c:v>
                </c:pt>
                <c:pt idx="101">
                  <c:v>490</c:v>
                </c:pt>
                <c:pt idx="102">
                  <c:v>210</c:v>
                </c:pt>
                <c:pt idx="103">
                  <c:v>67</c:v>
                </c:pt>
                <c:pt idx="104">
                  <c:v>94</c:v>
                </c:pt>
                <c:pt idx="105">
                  <c:v>81</c:v>
                </c:pt>
                <c:pt idx="106">
                  <c:v>82</c:v>
                </c:pt>
                <c:pt idx="107">
                  <c:v>56500</c:v>
                </c:pt>
                <c:pt idx="108">
                  <c:v>1294</c:v>
                </c:pt>
                <c:pt idx="109">
                  <c:v>4500</c:v>
                </c:pt>
                <c:pt idx="110">
                  <c:v>1535</c:v>
                </c:pt>
                <c:pt idx="111">
                  <c:v>3402</c:v>
                </c:pt>
                <c:pt idx="112">
                  <c:v>4300</c:v>
                </c:pt>
                <c:pt idx="113">
                  <c:v>1900</c:v>
                </c:pt>
                <c:pt idx="114">
                  <c:v>1057</c:v>
                </c:pt>
                <c:pt idx="115">
                  <c:v>56</c:v>
                </c:pt>
                <c:pt idx="116">
                  <c:v>120</c:v>
                </c:pt>
                <c:pt idx="117">
                  <c:v>79</c:v>
                </c:pt>
                <c:pt idx="118">
                  <c:v>62</c:v>
                </c:pt>
                <c:pt idx="119">
                  <c:v>70</c:v>
                </c:pt>
                <c:pt idx="120">
                  <c:v>61</c:v>
                </c:pt>
                <c:pt idx="121">
                  <c:v>1200</c:v>
                </c:pt>
                <c:pt idx="122">
                  <c:v>464</c:v>
                </c:pt>
                <c:pt idx="123">
                  <c:v>8130</c:v>
                </c:pt>
                <c:pt idx="124">
                  <c:v>550</c:v>
                </c:pt>
                <c:pt idx="125">
                  <c:v>238</c:v>
                </c:pt>
                <c:pt idx="126">
                  <c:v>1130</c:v>
                </c:pt>
                <c:pt idx="127">
                  <c:v>190</c:v>
                </c:pt>
                <c:pt idx="128">
                  <c:v>6250</c:v>
                </c:pt>
                <c:pt idx="129">
                  <c:v>3012</c:v>
                </c:pt>
                <c:pt idx="130">
                  <c:v>765</c:v>
                </c:pt>
                <c:pt idx="131">
                  <c:v>1109</c:v>
                </c:pt>
                <c:pt idx="132">
                  <c:v>345</c:v>
                </c:pt>
                <c:pt idx="133">
                  <c:v>475</c:v>
                </c:pt>
                <c:pt idx="134">
                  <c:v>159</c:v>
                </c:pt>
                <c:pt idx="135">
                  <c:v>345</c:v>
                </c:pt>
                <c:pt idx="136">
                  <c:v>195</c:v>
                </c:pt>
                <c:pt idx="137">
                  <c:v>52.9</c:v>
                </c:pt>
                <c:pt idx="138">
                  <c:v>60.5</c:v>
                </c:pt>
                <c:pt idx="139">
                  <c:v>260</c:v>
                </c:pt>
                <c:pt idx="140">
                  <c:v>133</c:v>
                </c:pt>
                <c:pt idx="141">
                  <c:v>8490</c:v>
                </c:pt>
                <c:pt idx="142">
                  <c:v>700</c:v>
                </c:pt>
                <c:pt idx="143">
                  <c:v>1500</c:v>
                </c:pt>
                <c:pt idx="144">
                  <c:v>7500</c:v>
                </c:pt>
                <c:pt idx="145">
                  <c:v>59</c:v>
                </c:pt>
                <c:pt idx="146">
                  <c:v>235</c:v>
                </c:pt>
                <c:pt idx="147">
                  <c:v>77</c:v>
                </c:pt>
                <c:pt idx="148">
                  <c:v>600</c:v>
                </c:pt>
                <c:pt idx="149">
                  <c:v>1120</c:v>
                </c:pt>
                <c:pt idx="150">
                  <c:v>18200</c:v>
                </c:pt>
                <c:pt idx="151">
                  <c:v>22730</c:v>
                </c:pt>
                <c:pt idx="152">
                  <c:v>38000</c:v>
                </c:pt>
                <c:pt idx="153">
                  <c:v>106.7</c:v>
                </c:pt>
                <c:pt idx="154">
                  <c:v>60500</c:v>
                </c:pt>
                <c:pt idx="155">
                  <c:v>49200</c:v>
                </c:pt>
                <c:pt idx="156">
                  <c:v>22000</c:v>
                </c:pt>
                <c:pt idx="157">
                  <c:v>1179000</c:v>
                </c:pt>
                <c:pt idx="158">
                  <c:v>310000</c:v>
                </c:pt>
                <c:pt idx="159">
                  <c:v>545000</c:v>
                </c:pt>
                <c:pt idx="160">
                  <c:v>29500</c:v>
                </c:pt>
                <c:pt idx="161">
                  <c:v>116800</c:v>
                </c:pt>
                <c:pt idx="162">
                  <c:v>25420</c:v>
                </c:pt>
                <c:pt idx="163">
                  <c:v>108500</c:v>
                </c:pt>
                <c:pt idx="164">
                  <c:v>256500</c:v>
                </c:pt>
                <c:pt idx="165">
                  <c:v>31100</c:v>
                </c:pt>
                <c:pt idx="166">
                  <c:v>117900</c:v>
                </c:pt>
                <c:pt idx="167">
                  <c:v>315000</c:v>
                </c:pt>
                <c:pt idx="168">
                  <c:v>76600</c:v>
                </c:pt>
                <c:pt idx="169">
                  <c:v>76200</c:v>
                </c:pt>
                <c:pt idx="170">
                  <c:v>13860</c:v>
                </c:pt>
                <c:pt idx="171">
                  <c:v>134500</c:v>
                </c:pt>
                <c:pt idx="172">
                  <c:v>50900</c:v>
                </c:pt>
                <c:pt idx="173">
                  <c:v>301000</c:v>
                </c:pt>
                <c:pt idx="174">
                  <c:v>680400</c:v>
                </c:pt>
                <c:pt idx="175">
                  <c:v>123800</c:v>
                </c:pt>
                <c:pt idx="176">
                  <c:v>523000</c:v>
                </c:pt>
                <c:pt idx="177">
                  <c:v>225000</c:v>
                </c:pt>
                <c:pt idx="178">
                  <c:v>82200</c:v>
                </c:pt>
                <c:pt idx="179">
                  <c:v>158800</c:v>
                </c:pt>
                <c:pt idx="180">
                  <c:v>24290</c:v>
                </c:pt>
                <c:pt idx="181">
                  <c:v>66100</c:v>
                </c:pt>
                <c:pt idx="182">
                  <c:v>131900</c:v>
                </c:pt>
                <c:pt idx="183">
                  <c:v>272400</c:v>
                </c:pt>
                <c:pt idx="184">
                  <c:v>350000</c:v>
                </c:pt>
                <c:pt idx="185">
                  <c:v>262000</c:v>
                </c:pt>
                <c:pt idx="186">
                  <c:v>990000</c:v>
                </c:pt>
                <c:pt idx="187">
                  <c:v>310000</c:v>
                </c:pt>
                <c:pt idx="188">
                  <c:v>250000</c:v>
                </c:pt>
                <c:pt idx="189">
                  <c:v>1264000</c:v>
                </c:pt>
                <c:pt idx="190">
                  <c:v>1900000</c:v>
                </c:pt>
                <c:pt idx="191">
                  <c:v>1435000</c:v>
                </c:pt>
                <c:pt idx="192">
                  <c:v>90500</c:v>
                </c:pt>
                <c:pt idx="193">
                  <c:v>250000</c:v>
                </c:pt>
                <c:pt idx="194">
                  <c:v>139300</c:v>
                </c:pt>
                <c:pt idx="195">
                  <c:v>3077</c:v>
                </c:pt>
                <c:pt idx="196">
                  <c:v>29500</c:v>
                </c:pt>
                <c:pt idx="197">
                  <c:v>6200</c:v>
                </c:pt>
                <c:pt idx="198">
                  <c:v>4500</c:v>
                </c:pt>
                <c:pt idx="199">
                  <c:v>5470</c:v>
                </c:pt>
              </c:numCache>
            </c:numRef>
          </c:yVal>
          <c:smooth val="0"/>
        </c:ser>
        <c:dLbls>
          <c:showLegendKey val="0"/>
          <c:showVal val="0"/>
          <c:showCatName val="0"/>
          <c:showSerName val="0"/>
          <c:showPercent val="0"/>
          <c:showBubbleSize val="0"/>
        </c:dLbls>
        <c:axId val="232021696"/>
        <c:axId val="232025224"/>
      </c:scatterChart>
      <c:valAx>
        <c:axId val="2320216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NZ" sz="1600" baseline="0"/>
                  <a:t>Femur Circumference (mm)</a:t>
                </a:r>
              </a:p>
            </c:rich>
          </c:tx>
          <c:layout>
            <c:manualLayout>
              <c:xMode val="edge"/>
              <c:yMode val="edge"/>
              <c:x val="0.43908852695384176"/>
              <c:y val="0.941611111111111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5224"/>
        <c:crosses val="autoZero"/>
        <c:crossBetween val="midCat"/>
      </c:valAx>
      <c:valAx>
        <c:axId val="23202522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NZ" sz="1600" baseline="0"/>
                  <a:t>Body Mass (g)</a:t>
                </a:r>
              </a:p>
            </c:rich>
          </c:tx>
          <c:layout>
            <c:manualLayout>
              <c:xMode val="edge"/>
              <c:yMode val="edge"/>
              <c:x val="0"/>
              <c:y val="0.3933223972003499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169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aseline="0" dirty="0" smtClean="0"/>
              <a:t>Log Femur Circumference </a:t>
            </a:r>
            <a:r>
              <a:rPr lang="en-US" sz="2000" baseline="0" dirty="0" err="1" smtClean="0"/>
              <a:t>v.s</a:t>
            </a:r>
            <a:r>
              <a:rPr lang="en-US" sz="2000" baseline="0" dirty="0" smtClean="0"/>
              <a:t>. </a:t>
            </a:r>
            <a:r>
              <a:rPr lang="en-US" sz="2000" b="0" i="0" u="none" strike="noStrike" baseline="0" dirty="0" smtClean="0">
                <a:effectLst/>
              </a:rPr>
              <a:t>Log Body Mass in Mammals</a:t>
            </a:r>
            <a:r>
              <a:rPr lang="en-US" sz="2000" baseline="0" dirty="0" smtClean="0"/>
              <a:t> </a:t>
            </a:r>
            <a:endParaRPr lang="en-US" sz="2000" baseline="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 (2)'!$H$1</c:f>
              <c:strCache>
                <c:ptCount val="1"/>
                <c:pt idx="0">
                  <c:v>Mammal</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'Sheet1 (2)'!$G$2:$G$201</c:f>
              <c:numCache>
                <c:formatCode>General</c:formatCode>
                <c:ptCount val="200"/>
                <c:pt idx="0">
                  <c:v>2.9912260756924947</c:v>
                </c:pt>
                <c:pt idx="1">
                  <c:v>3.0597526942092985</c:v>
                </c:pt>
                <c:pt idx="2">
                  <c:v>1.6748611407378113</c:v>
                </c:pt>
                <c:pt idx="3">
                  <c:v>1.7439015504851787</c:v>
                </c:pt>
                <c:pt idx="4">
                  <c:v>1.9003671286564701</c:v>
                </c:pt>
                <c:pt idx="5">
                  <c:v>2.0594876842744467</c:v>
                </c:pt>
                <c:pt idx="6">
                  <c:v>2.2512731136743724</c:v>
                </c:pt>
                <c:pt idx="7">
                  <c:v>2.3550682063488506</c:v>
                </c:pt>
                <c:pt idx="8">
                  <c:v>2.2399248132621512</c:v>
                </c:pt>
                <c:pt idx="9">
                  <c:v>1.9529860651970552</c:v>
                </c:pt>
                <c:pt idx="10">
                  <c:v>2.0606978403536114</c:v>
                </c:pt>
                <c:pt idx="11">
                  <c:v>1.9963803132334101</c:v>
                </c:pt>
                <c:pt idx="12">
                  <c:v>2.1059187402863726</c:v>
                </c:pt>
                <c:pt idx="13">
                  <c:v>1.8475726591421122</c:v>
                </c:pt>
                <c:pt idx="14">
                  <c:v>2.4289442900355742</c:v>
                </c:pt>
                <c:pt idx="15">
                  <c:v>2.0773679052841563</c:v>
                </c:pt>
                <c:pt idx="16">
                  <c:v>2.2174839442139058</c:v>
                </c:pt>
                <c:pt idx="17">
                  <c:v>2.3335480271899067</c:v>
                </c:pt>
                <c:pt idx="18">
                  <c:v>2.3064250275506875</c:v>
                </c:pt>
                <c:pt idx="19">
                  <c:v>2.2453892711712102</c:v>
                </c:pt>
                <c:pt idx="21">
                  <c:v>2.6031443726201822</c:v>
                </c:pt>
                <c:pt idx="22">
                  <c:v>2.4240645254174877</c:v>
                </c:pt>
                <c:pt idx="23">
                  <c:v>2.363611979892144</c:v>
                </c:pt>
                <c:pt idx="24">
                  <c:v>2.6138418218760688</c:v>
                </c:pt>
                <c:pt idx="25">
                  <c:v>2.5569052690554477</c:v>
                </c:pt>
                <c:pt idx="26">
                  <c:v>2.3701428470511017</c:v>
                </c:pt>
                <c:pt idx="27">
                  <c:v>2.4416951356407171</c:v>
                </c:pt>
                <c:pt idx="28">
                  <c:v>1.738463439461952</c:v>
                </c:pt>
                <c:pt idx="29">
                  <c:v>1.7096938697277917</c:v>
                </c:pt>
                <c:pt idx="30">
                  <c:v>1.556302500767287</c:v>
                </c:pt>
                <c:pt idx="31">
                  <c:v>1.6706168864003255</c:v>
                </c:pt>
                <c:pt idx="32">
                  <c:v>2.0363094437244378</c:v>
                </c:pt>
                <c:pt idx="33">
                  <c:v>1.8813846567705728</c:v>
                </c:pt>
                <c:pt idx="34">
                  <c:v>1.7468676278504291</c:v>
                </c:pt>
                <c:pt idx="35">
                  <c:v>2.0375858428266169</c:v>
                </c:pt>
                <c:pt idx="36">
                  <c:v>2.150756439860309</c:v>
                </c:pt>
                <c:pt idx="37">
                  <c:v>1.8674085565227911</c:v>
                </c:pt>
                <c:pt idx="38">
                  <c:v>2.0105119627372137</c:v>
                </c:pt>
                <c:pt idx="39">
                  <c:v>1.8527848686805477</c:v>
                </c:pt>
                <c:pt idx="40">
                  <c:v>1.4857214264815799</c:v>
                </c:pt>
                <c:pt idx="41">
                  <c:v>1.585235063365775</c:v>
                </c:pt>
                <c:pt idx="42">
                  <c:v>1.6981005456233897</c:v>
                </c:pt>
                <c:pt idx="43">
                  <c:v>1.7157527168228592</c:v>
                </c:pt>
                <c:pt idx="44">
                  <c:v>1.7064617376313547</c:v>
                </c:pt>
                <c:pt idx="45">
                  <c:v>2.0034605321095063</c:v>
                </c:pt>
                <c:pt idx="46">
                  <c:v>1.9124877613323235</c:v>
                </c:pt>
                <c:pt idx="47">
                  <c:v>1.9568884546500771</c:v>
                </c:pt>
                <c:pt idx="48">
                  <c:v>2.1230345297535065</c:v>
                </c:pt>
                <c:pt idx="49">
                  <c:v>2.4800069429571505</c:v>
                </c:pt>
                <c:pt idx="50">
                  <c:v>2.6488477083728936</c:v>
                </c:pt>
                <c:pt idx="52">
                  <c:v>1.9682493941079171</c:v>
                </c:pt>
                <c:pt idx="53">
                  <c:v>1.9597090242464299</c:v>
                </c:pt>
                <c:pt idx="54">
                  <c:v>1.7495430810911663</c:v>
                </c:pt>
                <c:pt idx="55">
                  <c:v>1.6086864575703632</c:v>
                </c:pt>
                <c:pt idx="56">
                  <c:v>1.8216445175422169</c:v>
                </c:pt>
                <c:pt idx="57">
                  <c:v>2.2657609167176105</c:v>
                </c:pt>
                <c:pt idx="58">
                  <c:v>2.1832698436828046</c:v>
                </c:pt>
                <c:pt idx="60">
                  <c:v>2.3510228525841232</c:v>
                </c:pt>
                <c:pt idx="61">
                  <c:v>1.8151791301394185</c:v>
                </c:pt>
                <c:pt idx="62">
                  <c:v>1.9549175537349586</c:v>
                </c:pt>
                <c:pt idx="63">
                  <c:v>2.436162647040756</c:v>
                </c:pt>
                <c:pt idx="64">
                  <c:v>2.3087777736647208</c:v>
                </c:pt>
                <c:pt idx="65">
                  <c:v>2.066102196766773</c:v>
                </c:pt>
                <c:pt idx="66">
                  <c:v>2.156518864747027</c:v>
                </c:pt>
                <c:pt idx="67">
                  <c:v>1.5544891600038186</c:v>
                </c:pt>
                <c:pt idx="68">
                  <c:v>1.5352941200427703</c:v>
                </c:pt>
                <c:pt idx="69">
                  <c:v>1.5346605758284442</c:v>
                </c:pt>
                <c:pt idx="70">
                  <c:v>1.694166295933198</c:v>
                </c:pt>
                <c:pt idx="71">
                  <c:v>1.6164755138885654</c:v>
                </c:pt>
                <c:pt idx="72">
                  <c:v>1.2013971243204515</c:v>
                </c:pt>
                <c:pt idx="73">
                  <c:v>1.1568519010700111</c:v>
                </c:pt>
                <c:pt idx="74">
                  <c:v>1.7222224639697301</c:v>
                </c:pt>
                <c:pt idx="75">
                  <c:v>2.0178677189635055</c:v>
                </c:pt>
                <c:pt idx="76">
                  <c:v>1.6857417386022635</c:v>
                </c:pt>
                <c:pt idx="77">
                  <c:v>2.1117664330525621</c:v>
                </c:pt>
                <c:pt idx="78">
                  <c:v>1.7379873263334304</c:v>
                </c:pt>
                <c:pt idx="79">
                  <c:v>1.3617278360175928</c:v>
                </c:pt>
                <c:pt idx="80">
                  <c:v>1.3829171350875309</c:v>
                </c:pt>
                <c:pt idx="81">
                  <c:v>1.3682868849021308</c:v>
                </c:pt>
                <c:pt idx="82">
                  <c:v>1.3682868849021308</c:v>
                </c:pt>
                <c:pt idx="83">
                  <c:v>1.4623979978989561</c:v>
                </c:pt>
                <c:pt idx="84">
                  <c:v>1.2636360685881081</c:v>
                </c:pt>
                <c:pt idx="85">
                  <c:v>1.2576785748691843</c:v>
                </c:pt>
                <c:pt idx="86">
                  <c:v>1.2776092143040911</c:v>
                </c:pt>
                <c:pt idx="87">
                  <c:v>1.5740312677277186</c:v>
                </c:pt>
                <c:pt idx="88">
                  <c:v>1.5490032620257876</c:v>
                </c:pt>
                <c:pt idx="89">
                  <c:v>1.4821586954112764</c:v>
                </c:pt>
                <c:pt idx="90">
                  <c:v>1.4578818967339922</c:v>
                </c:pt>
                <c:pt idx="91">
                  <c:v>1.4646385590950328</c:v>
                </c:pt>
                <c:pt idx="92">
                  <c:v>1.4393326938302626</c:v>
                </c:pt>
                <c:pt idx="93">
                  <c:v>1.5051499783199058</c:v>
                </c:pt>
                <c:pt idx="94">
                  <c:v>1.5263392773898439</c:v>
                </c:pt>
                <c:pt idx="95">
                  <c:v>1.9728967844365444</c:v>
                </c:pt>
                <c:pt idx="96">
                  <c:v>1.5943925503754264</c:v>
                </c:pt>
                <c:pt idx="97">
                  <c:v>1.6101276130759952</c:v>
                </c:pt>
                <c:pt idx="98">
                  <c:v>1.6532125137753435</c:v>
                </c:pt>
                <c:pt idx="99">
                  <c:v>2.0838608008665727</c:v>
                </c:pt>
                <c:pt idx="100">
                  <c:v>1.4224256763712044</c:v>
                </c:pt>
                <c:pt idx="101">
                  <c:v>1.6237660001339307</c:v>
                </c:pt>
                <c:pt idx="102">
                  <c:v>1.4608978427565478</c:v>
                </c:pt>
                <c:pt idx="103">
                  <c:v>1.4650852875574327</c:v>
                </c:pt>
                <c:pt idx="104">
                  <c:v>1.4593924877592308</c:v>
                </c:pt>
                <c:pt idx="105">
                  <c:v>1.4487063199050798</c:v>
                </c:pt>
                <c:pt idx="106">
                  <c:v>1.4638929889859071</c:v>
                </c:pt>
                <c:pt idx="107">
                  <c:v>2.3492775274679554</c:v>
                </c:pt>
                <c:pt idx="108">
                  <c:v>1.9923325590474641</c:v>
                </c:pt>
                <c:pt idx="109">
                  <c:v>2.111262513659065</c:v>
                </c:pt>
                <c:pt idx="110">
                  <c:v>2.031610414723481</c:v>
                </c:pt>
                <c:pt idx="111">
                  <c:v>2.1395642661758494</c:v>
                </c:pt>
                <c:pt idx="112">
                  <c:v>2.0998532198843813</c:v>
                </c:pt>
                <c:pt idx="113">
                  <c:v>1.9484129657786007</c:v>
                </c:pt>
                <c:pt idx="114">
                  <c:v>1.9159272116971158</c:v>
                </c:pt>
                <c:pt idx="115">
                  <c:v>1.3354579006893841</c:v>
                </c:pt>
                <c:pt idx="116">
                  <c:v>1.4571246263034086</c:v>
                </c:pt>
                <c:pt idx="117">
                  <c:v>1.4056877866727773</c:v>
                </c:pt>
                <c:pt idx="118">
                  <c:v>1.3996737214810382</c:v>
                </c:pt>
                <c:pt idx="119">
                  <c:v>1.4785664955938431</c:v>
                </c:pt>
                <c:pt idx="120">
                  <c:v>1.3607826898732798</c:v>
                </c:pt>
                <c:pt idx="121">
                  <c:v>1.7028611705729293</c:v>
                </c:pt>
                <c:pt idx="122">
                  <c:v>1.6196150057428063</c:v>
                </c:pt>
                <c:pt idx="123">
                  <c:v>2.0041063232796579</c:v>
                </c:pt>
                <c:pt idx="124">
                  <c:v>1.786396461372304</c:v>
                </c:pt>
                <c:pt idx="125">
                  <c:v>1.5415792439465807</c:v>
                </c:pt>
                <c:pt idx="126">
                  <c:v>1.6834973176798111</c:v>
                </c:pt>
                <c:pt idx="127">
                  <c:v>1.6185710281201298</c:v>
                </c:pt>
                <c:pt idx="128">
                  <c:v>1.9965116721541787</c:v>
                </c:pt>
                <c:pt idx="129">
                  <c:v>1.9076800242424197</c:v>
                </c:pt>
                <c:pt idx="130">
                  <c:v>1.7589118923979734</c:v>
                </c:pt>
                <c:pt idx="131">
                  <c:v>1.8618329976579449</c:v>
                </c:pt>
                <c:pt idx="132">
                  <c:v>1.5693739096150459</c:v>
                </c:pt>
                <c:pt idx="133">
                  <c:v>1.6424645202421211</c:v>
                </c:pt>
                <c:pt idx="134">
                  <c:v>1.5465426634781307</c:v>
                </c:pt>
                <c:pt idx="135">
                  <c:v>1.5882717068423289</c:v>
                </c:pt>
                <c:pt idx="136">
                  <c:v>1.5327543789924976</c:v>
                </c:pt>
                <c:pt idx="137">
                  <c:v>1.3926969532596656</c:v>
                </c:pt>
                <c:pt idx="138">
                  <c:v>1.3811150807098505</c:v>
                </c:pt>
                <c:pt idx="139">
                  <c:v>1.6042260530844701</c:v>
                </c:pt>
                <c:pt idx="140">
                  <c:v>1.5390760987927765</c:v>
                </c:pt>
                <c:pt idx="141">
                  <c:v>2.0159881053841304</c:v>
                </c:pt>
                <c:pt idx="142">
                  <c:v>1.7612886999947941</c:v>
                </c:pt>
                <c:pt idx="143">
                  <c:v>1.9077068814504246</c:v>
                </c:pt>
                <c:pt idx="144">
                  <c:v>1.9583249316440527</c:v>
                </c:pt>
                <c:pt idx="145">
                  <c:v>1.4107772333772097</c:v>
                </c:pt>
                <c:pt idx="146">
                  <c:v>1.7088456380481789</c:v>
                </c:pt>
                <c:pt idx="147">
                  <c:v>1.3900514964589872</c:v>
                </c:pt>
                <c:pt idx="148">
                  <c:v>1.7478000908643689</c:v>
                </c:pt>
                <c:pt idx="149">
                  <c:v>1.9048236998009438</c:v>
                </c:pt>
                <c:pt idx="150">
                  <c:v>2.2636360685881081</c:v>
                </c:pt>
                <c:pt idx="151">
                  <c:v>2.3311234878466514</c:v>
                </c:pt>
                <c:pt idx="152">
                  <c:v>2.3998467127129222</c:v>
                </c:pt>
                <c:pt idx="153">
                  <c:v>1.5428254269591797</c:v>
                </c:pt>
                <c:pt idx="155">
                  <c:v>2.3273589343863303</c:v>
                </c:pt>
                <c:pt idx="156">
                  <c:v>2.2467447097238411</c:v>
                </c:pt>
                <c:pt idx="158">
                  <c:v>2.621176281775035</c:v>
                </c:pt>
                <c:pt idx="159">
                  <c:v>2.632457292184724</c:v>
                </c:pt>
                <c:pt idx="160">
                  <c:v>2.2639909326813124</c:v>
                </c:pt>
                <c:pt idx="161">
                  <c:v>2.4337698339248655</c:v>
                </c:pt>
                <c:pt idx="162">
                  <c:v>2.2762319579218335</c:v>
                </c:pt>
                <c:pt idx="163">
                  <c:v>2.3996737214810375</c:v>
                </c:pt>
                <c:pt idx="165">
                  <c:v>2.2667019668840878</c:v>
                </c:pt>
                <c:pt idx="166">
                  <c:v>2.4440447959180758</c:v>
                </c:pt>
                <c:pt idx="167">
                  <c:v>2.5446880223026773</c:v>
                </c:pt>
                <c:pt idx="168">
                  <c:v>2.2741578492636796</c:v>
                </c:pt>
                <c:pt idx="169">
                  <c:v>2.4048337166199381</c:v>
                </c:pt>
                <c:pt idx="174">
                  <c:v>2.6857417386022635</c:v>
                </c:pt>
                <c:pt idx="175">
                  <c:v>2.4983105537896004</c:v>
                </c:pt>
                <c:pt idx="176">
                  <c:v>2.643452676486187</c:v>
                </c:pt>
                <c:pt idx="177">
                  <c:v>2.5352941200427699</c:v>
                </c:pt>
                <c:pt idx="178">
                  <c:v>2.420780619548565</c:v>
                </c:pt>
                <c:pt idx="179">
                  <c:v>2.5321171162488034</c:v>
                </c:pt>
                <c:pt idx="180">
                  <c:v>2.1866738674997448</c:v>
                </c:pt>
                <c:pt idx="181">
                  <c:v>2.4456042032735974</c:v>
                </c:pt>
                <c:pt idx="182">
                  <c:v>2.4835872969688939</c:v>
                </c:pt>
                <c:pt idx="183">
                  <c:v>2.5605044151950564</c:v>
                </c:pt>
                <c:pt idx="184">
                  <c:v>2.5587085705331658</c:v>
                </c:pt>
                <c:pt idx="186">
                  <c:v>2.716003343634799</c:v>
                </c:pt>
                <c:pt idx="187">
                  <c:v>2.5502283530550938</c:v>
                </c:pt>
                <c:pt idx="188">
                  <c:v>2.429267666433168</c:v>
                </c:pt>
                <c:pt idx="189">
                  <c:v>2.6693168805661118</c:v>
                </c:pt>
                <c:pt idx="190">
                  <c:v>2.7474118078864231</c:v>
                </c:pt>
                <c:pt idx="191">
                  <c:v>2.7118072290411908</c:v>
                </c:pt>
                <c:pt idx="193">
                  <c:v>2.5185139398778871</c:v>
                </c:pt>
                <c:pt idx="194">
                  <c:v>2.4878451201114351</c:v>
                </c:pt>
                <c:pt idx="195">
                  <c:v>1.919078092376074</c:v>
                </c:pt>
                <c:pt idx="196">
                  <c:v>2.2245330626060857</c:v>
                </c:pt>
                <c:pt idx="197">
                  <c:v>2.198244586228236</c:v>
                </c:pt>
                <c:pt idx="198">
                  <c:v>2.1253185781235264</c:v>
                </c:pt>
                <c:pt idx="199">
                  <c:v>1.959994838328416</c:v>
                </c:pt>
              </c:numCache>
            </c:numRef>
          </c:xVal>
          <c:yVal>
            <c:numRef>
              <c:f>'Sheet1 (2)'!$H$2:$H$201</c:f>
              <c:numCache>
                <c:formatCode>General</c:formatCode>
                <c:ptCount val="200"/>
                <c:pt idx="0">
                  <c:v>6.5482665451707449</c:v>
                </c:pt>
                <c:pt idx="1">
                  <c:v>6.8085485512404045</c:v>
                </c:pt>
                <c:pt idx="2">
                  <c:v>2.4393326938302624</c:v>
                </c:pt>
                <c:pt idx="3">
                  <c:v>2.6483600109809311</c:v>
                </c:pt>
                <c:pt idx="4">
                  <c:v>3.5622928644564746</c:v>
                </c:pt>
                <c:pt idx="5">
                  <c:v>3.5693739096150456</c:v>
                </c:pt>
                <c:pt idx="6">
                  <c:v>4.1337943006045119</c:v>
                </c:pt>
                <c:pt idx="7">
                  <c:v>4.5051499783199054</c:v>
                </c:pt>
                <c:pt idx="8">
                  <c:v>4.1875207208364627</c:v>
                </c:pt>
                <c:pt idx="9">
                  <c:v>3.5440680443502752</c:v>
                </c:pt>
                <c:pt idx="10">
                  <c:v>3.6812412373755872</c:v>
                </c:pt>
                <c:pt idx="11">
                  <c:v>3.3617278360175926</c:v>
                </c:pt>
                <c:pt idx="12">
                  <c:v>3.778151250383643</c:v>
                </c:pt>
                <c:pt idx="13">
                  <c:v>2.9999999999999996</c:v>
                </c:pt>
                <c:pt idx="14">
                  <c:v>4.7810369386211313</c:v>
                </c:pt>
                <c:pt idx="15">
                  <c:v>3.9242792860618816</c:v>
                </c:pt>
                <c:pt idx="16">
                  <c:v>4.143014800254095</c:v>
                </c:pt>
                <c:pt idx="17">
                  <c:v>4.2482185611900745</c:v>
                </c:pt>
                <c:pt idx="18">
                  <c:v>3.9867717342662448</c:v>
                </c:pt>
                <c:pt idx="19">
                  <c:v>3.9444826721501687</c:v>
                </c:pt>
                <c:pt idx="20">
                  <c:v>4.1296254520356825</c:v>
                </c:pt>
                <c:pt idx="21">
                  <c:v>5.3074960379132126</c:v>
                </c:pt>
                <c:pt idx="22">
                  <c:v>4.8512583487190755</c:v>
                </c:pt>
                <c:pt idx="23">
                  <c:v>4.7853298350107671</c:v>
                </c:pt>
                <c:pt idx="24">
                  <c:v>5.3617278360175931</c:v>
                </c:pt>
                <c:pt idx="25">
                  <c:v>5.1613680022349744</c:v>
                </c:pt>
                <c:pt idx="26">
                  <c:v>4.6344772701607306</c:v>
                </c:pt>
                <c:pt idx="27">
                  <c:v>4.6720978579357171</c:v>
                </c:pt>
                <c:pt idx="28">
                  <c:v>3.0755469613925301</c:v>
                </c:pt>
                <c:pt idx="29">
                  <c:v>3.0413926851582245</c:v>
                </c:pt>
                <c:pt idx="30">
                  <c:v>2.6532125137753435</c:v>
                </c:pt>
                <c:pt idx="31">
                  <c:v>2.5843312243675305</c:v>
                </c:pt>
                <c:pt idx="32">
                  <c:v>3.6776069527204931</c:v>
                </c:pt>
                <c:pt idx="33">
                  <c:v>3.3856062735983117</c:v>
                </c:pt>
                <c:pt idx="34">
                  <c:v>2.8555191556677997</c:v>
                </c:pt>
                <c:pt idx="35">
                  <c:v>3.7708520116421438</c:v>
                </c:pt>
                <c:pt idx="36">
                  <c:v>4.2189554177287221</c:v>
                </c:pt>
                <c:pt idx="37">
                  <c:v>3.8061799739838866</c:v>
                </c:pt>
                <c:pt idx="38">
                  <c:v>3.7895807121644252</c:v>
                </c:pt>
                <c:pt idx="39">
                  <c:v>3.8129133566428548</c:v>
                </c:pt>
                <c:pt idx="40">
                  <c:v>2.1613680022349744</c:v>
                </c:pt>
                <c:pt idx="41">
                  <c:v>2.4149733479708178</c:v>
                </c:pt>
                <c:pt idx="42">
                  <c:v>2.8413594704548548</c:v>
                </c:pt>
                <c:pt idx="43">
                  <c:v>3.0413926851582245</c:v>
                </c:pt>
                <c:pt idx="44">
                  <c:v>3.0549958615291413</c:v>
                </c:pt>
                <c:pt idx="45">
                  <c:v>3.9956351945975492</c:v>
                </c:pt>
                <c:pt idx="46">
                  <c:v>4.6334684555795862</c:v>
                </c:pt>
                <c:pt idx="47">
                  <c:v>4.6232492903978999</c:v>
                </c:pt>
                <c:pt idx="48">
                  <c:v>3.8450980400142565</c:v>
                </c:pt>
                <c:pt idx="49">
                  <c:v>5.3096301674258983</c:v>
                </c:pt>
                <c:pt idx="50">
                  <c:v>5.6389881593436817</c:v>
                </c:pt>
                <c:pt idx="51">
                  <c:v>5.6509822440717725</c:v>
                </c:pt>
                <c:pt idx="52">
                  <c:v>3.4149733479708178</c:v>
                </c:pt>
                <c:pt idx="53">
                  <c:v>3.0211892990699378</c:v>
                </c:pt>
                <c:pt idx="54">
                  <c:v>2.4313637641589874</c:v>
                </c:pt>
                <c:pt idx="55">
                  <c:v>2.2504200023088936</c:v>
                </c:pt>
                <c:pt idx="56">
                  <c:v>2.6253124509616739</c:v>
                </c:pt>
                <c:pt idx="57">
                  <c:v>4.0588054866759062</c:v>
                </c:pt>
                <c:pt idx="58">
                  <c:v>3.5440680443502752</c:v>
                </c:pt>
                <c:pt idx="59">
                  <c:v>4.4560014372084513</c:v>
                </c:pt>
                <c:pt idx="60">
                  <c:v>4.1673173347481756</c:v>
                </c:pt>
                <c:pt idx="61">
                  <c:v>2.4149733479708178</c:v>
                </c:pt>
                <c:pt idx="62">
                  <c:v>2.9777236052888476</c:v>
                </c:pt>
                <c:pt idx="63">
                  <c:v>5.1903316981702909</c:v>
                </c:pt>
                <c:pt idx="64">
                  <c:v>3.8061799739838866</c:v>
                </c:pt>
                <c:pt idx="65">
                  <c:v>3.0762762554042173</c:v>
                </c:pt>
                <c:pt idx="66">
                  <c:v>3.3617278360175926</c:v>
                </c:pt>
                <c:pt idx="67">
                  <c:v>2.2455126678141495</c:v>
                </c:pt>
                <c:pt idx="68">
                  <c:v>2.5563025007672873</c:v>
                </c:pt>
                <c:pt idx="69">
                  <c:v>2.6180480967120925</c:v>
                </c:pt>
                <c:pt idx="70">
                  <c:v>2.7853298350107667</c:v>
                </c:pt>
                <c:pt idx="71">
                  <c:v>2.8555191556677997</c:v>
                </c:pt>
                <c:pt idx="72">
                  <c:v>1.7708520116421442</c:v>
                </c:pt>
                <c:pt idx="73">
                  <c:v>1.7481880270062005</c:v>
                </c:pt>
                <c:pt idx="74">
                  <c:v>2.9790929006383258</c:v>
                </c:pt>
                <c:pt idx="75">
                  <c:v>4.0969100130080562</c:v>
                </c:pt>
                <c:pt idx="76">
                  <c:v>3.0791812460476247</c:v>
                </c:pt>
                <c:pt idx="77">
                  <c:v>3.9518230353159116</c:v>
                </c:pt>
                <c:pt idx="78">
                  <c:v>2.6646419755561253</c:v>
                </c:pt>
                <c:pt idx="79">
                  <c:v>2.012837224705172</c:v>
                </c:pt>
                <c:pt idx="80">
                  <c:v>2.0366288953621612</c:v>
                </c:pt>
                <c:pt idx="81">
                  <c:v>1.9777236052888476</c:v>
                </c:pt>
                <c:pt idx="82">
                  <c:v>1.8061799739838869</c:v>
                </c:pt>
                <c:pt idx="83">
                  <c:v>2.2966651902615309</c:v>
                </c:pt>
                <c:pt idx="84">
                  <c:v>1.8260748027008262</c:v>
                </c:pt>
                <c:pt idx="85">
                  <c:v>1.8450980400142569</c:v>
                </c:pt>
                <c:pt idx="86">
                  <c:v>1.7853298350107669</c:v>
                </c:pt>
                <c:pt idx="87">
                  <c:v>2.3710678622717358</c:v>
                </c:pt>
                <c:pt idx="88">
                  <c:v>2.274388795550379</c:v>
                </c:pt>
                <c:pt idx="89">
                  <c:v>2.02530586526477</c:v>
                </c:pt>
                <c:pt idx="90">
                  <c:v>2.0086001717619171</c:v>
                </c:pt>
                <c:pt idx="91">
                  <c:v>1.9344984512435675</c:v>
                </c:pt>
                <c:pt idx="92">
                  <c:v>1.8920946026904801</c:v>
                </c:pt>
                <c:pt idx="93">
                  <c:v>2.0413926851582249</c:v>
                </c:pt>
                <c:pt idx="94">
                  <c:v>2.2121876044039577</c:v>
                </c:pt>
                <c:pt idx="95">
                  <c:v>3.3483048630481607</c:v>
                </c:pt>
                <c:pt idx="96">
                  <c:v>2.5740312677277184</c:v>
                </c:pt>
                <c:pt idx="97">
                  <c:v>2.5440680443502752</c:v>
                </c:pt>
                <c:pt idx="98">
                  <c:v>2.6020599913279621</c:v>
                </c:pt>
                <c:pt idx="99">
                  <c:v>3.9566965648946506</c:v>
                </c:pt>
                <c:pt idx="100">
                  <c:v>2.2242740142942572</c:v>
                </c:pt>
                <c:pt idx="101">
                  <c:v>2.6901960800285134</c:v>
                </c:pt>
                <c:pt idx="102">
                  <c:v>2.3222192947339191</c:v>
                </c:pt>
                <c:pt idx="103">
                  <c:v>1.8260748027008262</c:v>
                </c:pt>
                <c:pt idx="104">
                  <c:v>1.9731278535996983</c:v>
                </c:pt>
                <c:pt idx="105">
                  <c:v>1.9084850188786497</c:v>
                </c:pt>
                <c:pt idx="106">
                  <c:v>1.9138138523837167</c:v>
                </c:pt>
                <c:pt idx="107">
                  <c:v>4.7520484478194378</c:v>
                </c:pt>
                <c:pt idx="108">
                  <c:v>3.1119342763326809</c:v>
                </c:pt>
                <c:pt idx="109">
                  <c:v>3.6532125137753435</c:v>
                </c:pt>
                <c:pt idx="110">
                  <c:v>3.1861083798132048</c:v>
                </c:pt>
                <c:pt idx="111">
                  <c:v>3.5317343092765494</c:v>
                </c:pt>
                <c:pt idx="112">
                  <c:v>3.6334684555795862</c:v>
                </c:pt>
                <c:pt idx="113">
                  <c:v>3.2787536009528289</c:v>
                </c:pt>
                <c:pt idx="114">
                  <c:v>3.0240749873074262</c:v>
                </c:pt>
                <c:pt idx="115">
                  <c:v>1.7481880270062005</c:v>
                </c:pt>
                <c:pt idx="116">
                  <c:v>2.0791812460476247</c:v>
                </c:pt>
                <c:pt idx="117">
                  <c:v>1.8976270912904412</c:v>
                </c:pt>
                <c:pt idx="118">
                  <c:v>1.7923916894982537</c:v>
                </c:pt>
                <c:pt idx="119">
                  <c:v>1.8450980400142569</c:v>
                </c:pt>
                <c:pt idx="120">
                  <c:v>1.7853298350107669</c:v>
                </c:pt>
                <c:pt idx="121">
                  <c:v>3.0791812460476247</c:v>
                </c:pt>
                <c:pt idx="122">
                  <c:v>2.6665179805548807</c:v>
                </c:pt>
                <c:pt idx="123">
                  <c:v>3.910090545594068</c:v>
                </c:pt>
                <c:pt idx="124">
                  <c:v>2.7403626894942432</c:v>
                </c:pt>
                <c:pt idx="125">
                  <c:v>2.3765769570565118</c:v>
                </c:pt>
                <c:pt idx="126">
                  <c:v>3.0530784434834191</c:v>
                </c:pt>
                <c:pt idx="127">
                  <c:v>2.2787536009528289</c:v>
                </c:pt>
                <c:pt idx="128">
                  <c:v>3.795880017344075</c:v>
                </c:pt>
                <c:pt idx="129">
                  <c:v>3.4788549675286622</c:v>
                </c:pt>
                <c:pt idx="130">
                  <c:v>2.8836614351536172</c:v>
                </c:pt>
                <c:pt idx="131">
                  <c:v>3.0449315461491597</c:v>
                </c:pt>
                <c:pt idx="132">
                  <c:v>2.537819095073274</c:v>
                </c:pt>
                <c:pt idx="133">
                  <c:v>2.6766936096248664</c:v>
                </c:pt>
                <c:pt idx="134">
                  <c:v>2.2013971243204513</c:v>
                </c:pt>
                <c:pt idx="135">
                  <c:v>2.537819095073274</c:v>
                </c:pt>
                <c:pt idx="136">
                  <c:v>2.2900346113625178</c:v>
                </c:pt>
                <c:pt idx="137">
                  <c:v>1.7234556720351855</c:v>
                </c:pt>
                <c:pt idx="138">
                  <c:v>1.7817553746524688</c:v>
                </c:pt>
                <c:pt idx="139">
                  <c:v>2.4149733479708178</c:v>
                </c:pt>
                <c:pt idx="140">
                  <c:v>2.1238516409670858</c:v>
                </c:pt>
                <c:pt idx="141">
                  <c:v>3.9289076902439524</c:v>
                </c:pt>
                <c:pt idx="142">
                  <c:v>2.8450980400142565</c:v>
                </c:pt>
                <c:pt idx="143">
                  <c:v>3.1760912590556809</c:v>
                </c:pt>
                <c:pt idx="144">
                  <c:v>3.8750612633916997</c:v>
                </c:pt>
                <c:pt idx="145">
                  <c:v>1.7708520116421442</c:v>
                </c:pt>
                <c:pt idx="146">
                  <c:v>2.3710678622717358</c:v>
                </c:pt>
                <c:pt idx="147">
                  <c:v>1.8864907251724818</c:v>
                </c:pt>
                <c:pt idx="148">
                  <c:v>2.7781512503836434</c:v>
                </c:pt>
                <c:pt idx="149">
                  <c:v>3.049218022670181</c:v>
                </c:pt>
                <c:pt idx="150">
                  <c:v>4.2600713879850742</c:v>
                </c:pt>
                <c:pt idx="151">
                  <c:v>4.3565994357249709</c:v>
                </c:pt>
                <c:pt idx="152">
                  <c:v>4.5797835966168092</c:v>
                </c:pt>
                <c:pt idx="153">
                  <c:v>2.0281644194244697</c:v>
                </c:pt>
                <c:pt idx="154">
                  <c:v>4.7817553746524686</c:v>
                </c:pt>
                <c:pt idx="155">
                  <c:v>4.6919651027673597</c:v>
                </c:pt>
                <c:pt idx="156">
                  <c:v>4.3424226808222057</c:v>
                </c:pt>
                <c:pt idx="157">
                  <c:v>6.0715138050950888</c:v>
                </c:pt>
                <c:pt idx="158">
                  <c:v>5.4913616938342722</c:v>
                </c:pt>
                <c:pt idx="159">
                  <c:v>5.7363965022766426</c:v>
                </c:pt>
                <c:pt idx="160">
                  <c:v>4.4698220159781625</c:v>
                </c:pt>
                <c:pt idx="161">
                  <c:v>5.0674428427763809</c:v>
                </c:pt>
                <c:pt idx="162">
                  <c:v>4.4051755462179889</c:v>
                </c:pt>
                <c:pt idx="163">
                  <c:v>5.0354297381845479</c:v>
                </c:pt>
                <c:pt idx="164">
                  <c:v>5.4090873694478345</c:v>
                </c:pt>
                <c:pt idx="165">
                  <c:v>4.4927603890268371</c:v>
                </c:pt>
                <c:pt idx="166">
                  <c:v>5.0715138050950888</c:v>
                </c:pt>
                <c:pt idx="167">
                  <c:v>5.4983105537896</c:v>
                </c:pt>
                <c:pt idx="168">
                  <c:v>4.8842287696326032</c:v>
                </c:pt>
                <c:pt idx="169">
                  <c:v>4.8819549713396002</c:v>
                </c:pt>
                <c:pt idx="170">
                  <c:v>4.1417632302757879</c:v>
                </c:pt>
                <c:pt idx="171">
                  <c:v>5.1287222843384264</c:v>
                </c:pt>
                <c:pt idx="172">
                  <c:v>4.7067177823367583</c:v>
                </c:pt>
                <c:pt idx="173">
                  <c:v>5.4785664955938422</c:v>
                </c:pt>
                <c:pt idx="174">
                  <c:v>5.8327643049405307</c:v>
                </c:pt>
                <c:pt idx="175">
                  <c:v>5.0927206446840989</c:v>
                </c:pt>
                <c:pt idx="176">
                  <c:v>5.7185016888672733</c:v>
                </c:pt>
                <c:pt idx="177">
                  <c:v>5.3521825181113627</c:v>
                </c:pt>
                <c:pt idx="178">
                  <c:v>4.9148718175400496</c:v>
                </c:pt>
                <c:pt idx="179">
                  <c:v>5.2008504980910768</c:v>
                </c:pt>
                <c:pt idx="180">
                  <c:v>4.38542751480513</c:v>
                </c:pt>
                <c:pt idx="181">
                  <c:v>4.8202014594856397</c:v>
                </c:pt>
                <c:pt idx="182">
                  <c:v>5.1202447955463644</c:v>
                </c:pt>
                <c:pt idx="183">
                  <c:v>5.4352071032407467</c:v>
                </c:pt>
                <c:pt idx="184">
                  <c:v>5.5440680443502748</c:v>
                </c:pt>
                <c:pt idx="185">
                  <c:v>5.4183012913197448</c:v>
                </c:pt>
                <c:pt idx="186">
                  <c:v>5.9956351945975497</c:v>
                </c:pt>
                <c:pt idx="187">
                  <c:v>5.4913616938342722</c:v>
                </c:pt>
                <c:pt idx="188">
                  <c:v>5.3979400086720366</c:v>
                </c:pt>
                <c:pt idx="189">
                  <c:v>6.1017470739463651</c:v>
                </c:pt>
                <c:pt idx="190">
                  <c:v>6.278753600952828</c:v>
                </c:pt>
                <c:pt idx="191">
                  <c:v>6.1568519010700102</c:v>
                </c:pt>
                <c:pt idx="192">
                  <c:v>4.9566485792052024</c:v>
                </c:pt>
                <c:pt idx="193">
                  <c:v>5.3979400086720366</c:v>
                </c:pt>
                <c:pt idx="194">
                  <c:v>5.1439511164239633</c:v>
                </c:pt>
                <c:pt idx="195">
                  <c:v>3.4881274962474582</c:v>
                </c:pt>
                <c:pt idx="196">
                  <c:v>4.4698220159781625</c:v>
                </c:pt>
                <c:pt idx="197">
                  <c:v>3.7923916894982534</c:v>
                </c:pt>
                <c:pt idx="198">
                  <c:v>3.6532125137753435</c:v>
                </c:pt>
                <c:pt idx="199">
                  <c:v>3.7379873263334304</c:v>
                </c:pt>
              </c:numCache>
            </c:numRef>
          </c:yVal>
          <c:smooth val="0"/>
        </c:ser>
        <c:dLbls>
          <c:showLegendKey val="0"/>
          <c:showVal val="0"/>
          <c:showCatName val="0"/>
          <c:showSerName val="0"/>
          <c:showPercent val="0"/>
          <c:showBubbleSize val="0"/>
        </c:dLbls>
        <c:axId val="232026008"/>
        <c:axId val="232026792"/>
      </c:scatterChart>
      <c:valAx>
        <c:axId val="2320260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600" dirty="0" smtClean="0"/>
                  <a:t>Log</a:t>
                </a:r>
                <a:r>
                  <a:rPr lang="en-NZ" sz="1600" baseline="0" dirty="0" smtClean="0"/>
                  <a:t> Femur Circumference (mm)</a:t>
                </a:r>
                <a:endParaRPr lang="en-NZ"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6792"/>
        <c:crosses val="autoZero"/>
        <c:crossBetween val="midCat"/>
      </c:valAx>
      <c:valAx>
        <c:axId val="232026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600" dirty="0" smtClean="0"/>
                  <a:t>Log</a:t>
                </a:r>
                <a:r>
                  <a:rPr lang="en-NZ" sz="1600" baseline="0" dirty="0" smtClean="0"/>
                  <a:t> Body Mass (g)</a:t>
                </a:r>
                <a:endParaRPr lang="en-NZ" sz="1600" dirty="0"/>
              </a:p>
            </c:rich>
          </c:tx>
          <c:layout>
            <c:manualLayout>
              <c:xMode val="edge"/>
              <c:yMode val="edge"/>
              <c:x val="3.685534345407505E-3"/>
              <c:y val="0.3563768514949617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600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0" i="0" baseline="0" dirty="0" smtClean="0">
                <a:effectLst/>
              </a:rPr>
              <a:t>Log Femur Circumference </a:t>
            </a:r>
            <a:r>
              <a:rPr lang="en-US" sz="2000" b="0" i="0" baseline="0" dirty="0" err="1" smtClean="0">
                <a:effectLst/>
              </a:rPr>
              <a:t>v.s</a:t>
            </a:r>
            <a:r>
              <a:rPr lang="en-US" sz="2000" b="0" i="0" baseline="0" dirty="0" smtClean="0">
                <a:effectLst/>
              </a:rPr>
              <a:t>. Log Body Mass in Reptiles and Amphibians</a:t>
            </a:r>
            <a:endParaRPr lang="en-NZ" sz="2000" dirty="0">
              <a:effectLst/>
            </a:endParaRPr>
          </a:p>
        </c:rich>
      </c:tx>
      <c:layout>
        <c:manualLayout>
          <c:xMode val="edge"/>
          <c:yMode val="edge"/>
          <c:x val="0.15585000515246764"/>
          <c:y val="1.12919247725877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 (2)'!$E$1</c:f>
              <c:strCache>
                <c:ptCount val="1"/>
                <c:pt idx="0">
                  <c:v>Reptiles and Amphibians</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'Sheet1 (2)'!$D$2:$D$201</c:f>
              <c:numCache>
                <c:formatCode>General</c:formatCode>
                <c:ptCount val="200"/>
                <c:pt idx="0">
                  <c:v>1.9344984512435675</c:v>
                </c:pt>
                <c:pt idx="1">
                  <c:v>1.6334684555795864</c:v>
                </c:pt>
                <c:pt idx="2">
                  <c:v>1.0043213737826424</c:v>
                </c:pt>
                <c:pt idx="3">
                  <c:v>1.0374264979406236</c:v>
                </c:pt>
                <c:pt idx="4">
                  <c:v>0.97772360528884772</c:v>
                </c:pt>
                <c:pt idx="5">
                  <c:v>1.2068258760318495</c:v>
                </c:pt>
                <c:pt idx="6">
                  <c:v>1.0086001717619173</c:v>
                </c:pt>
                <c:pt idx="7">
                  <c:v>0.81291335664285547</c:v>
                </c:pt>
                <c:pt idx="8">
                  <c:v>0.97772360528884772</c:v>
                </c:pt>
                <c:pt idx="9">
                  <c:v>0.87506126339169987</c:v>
                </c:pt>
                <c:pt idx="10">
                  <c:v>0.97772360528884772</c:v>
                </c:pt>
                <c:pt idx="11">
                  <c:v>0.87506126339169987</c:v>
                </c:pt>
                <c:pt idx="12">
                  <c:v>0.75966784468963044</c:v>
                </c:pt>
                <c:pt idx="13">
                  <c:v>0.89209460269048035</c:v>
                </c:pt>
                <c:pt idx="14">
                  <c:v>1.0354297381845481</c:v>
                </c:pt>
                <c:pt idx="15">
                  <c:v>1.3569814009931311</c:v>
                </c:pt>
                <c:pt idx="16">
                  <c:v>1.039414119176137</c:v>
                </c:pt>
                <c:pt idx="17">
                  <c:v>0.90848501887864974</c:v>
                </c:pt>
                <c:pt idx="18">
                  <c:v>1.2516382204482119</c:v>
                </c:pt>
                <c:pt idx="19">
                  <c:v>1.2695129442179163</c:v>
                </c:pt>
                <c:pt idx="20">
                  <c:v>0.93449845124356756</c:v>
                </c:pt>
                <c:pt idx="21">
                  <c:v>1.4377505628203879</c:v>
                </c:pt>
                <c:pt idx="22">
                  <c:v>1.3222192947339191</c:v>
                </c:pt>
                <c:pt idx="23">
                  <c:v>1.8260748027008262</c:v>
                </c:pt>
                <c:pt idx="24">
                  <c:v>1.5314789170422551</c:v>
                </c:pt>
                <c:pt idx="25">
                  <c:v>1.4107772333772097</c:v>
                </c:pt>
                <c:pt idx="26">
                  <c:v>1.4353665066126611</c:v>
                </c:pt>
                <c:pt idx="27">
                  <c:v>1</c:v>
                </c:pt>
                <c:pt idx="28">
                  <c:v>0.8450980400142567</c:v>
                </c:pt>
                <c:pt idx="29">
                  <c:v>1.0773679052841565</c:v>
                </c:pt>
                <c:pt idx="30">
                  <c:v>1.2041199826559246</c:v>
                </c:pt>
                <c:pt idx="31">
                  <c:v>1.1189257528257766</c:v>
                </c:pt>
                <c:pt idx="32">
                  <c:v>1</c:v>
                </c:pt>
                <c:pt idx="33">
                  <c:v>1.0588054866759067</c:v>
                </c:pt>
                <c:pt idx="34">
                  <c:v>1.1522883443830563</c:v>
                </c:pt>
                <c:pt idx="35">
                  <c:v>0.80617997398388719</c:v>
                </c:pt>
                <c:pt idx="36">
                  <c:v>0.83250891270623628</c:v>
                </c:pt>
                <c:pt idx="37">
                  <c:v>0.8450980400142567</c:v>
                </c:pt>
                <c:pt idx="38">
                  <c:v>0.8450980400142567</c:v>
                </c:pt>
                <c:pt idx="39">
                  <c:v>1.0791812460476247</c:v>
                </c:pt>
                <c:pt idx="40">
                  <c:v>1.1945143418824671</c:v>
                </c:pt>
                <c:pt idx="41">
                  <c:v>1.2988530764097066</c:v>
                </c:pt>
                <c:pt idx="42">
                  <c:v>1.2027606873931997</c:v>
                </c:pt>
                <c:pt idx="43">
                  <c:v>1.1461280356782377</c:v>
                </c:pt>
                <c:pt idx="44">
                  <c:v>1.3729120029701065</c:v>
                </c:pt>
                <c:pt idx="45">
                  <c:v>1.0413926851582249</c:v>
                </c:pt>
                <c:pt idx="46">
                  <c:v>1.1156105116742996</c:v>
                </c:pt>
                <c:pt idx="47">
                  <c:v>0.60205999132796229</c:v>
                </c:pt>
                <c:pt idx="48">
                  <c:v>0.92685670894969208</c:v>
                </c:pt>
                <c:pt idx="49">
                  <c:v>0.69897000433601875</c:v>
                </c:pt>
                <c:pt idx="50">
                  <c:v>1.0845762779343309</c:v>
                </c:pt>
                <c:pt idx="51">
                  <c:v>0.92941892571429263</c:v>
                </c:pt>
                <c:pt idx="52">
                  <c:v>0.88649072517248184</c:v>
                </c:pt>
                <c:pt idx="53">
                  <c:v>0.89762709129044149</c:v>
                </c:pt>
                <c:pt idx="54">
                  <c:v>0.79239168949825389</c:v>
                </c:pt>
              </c:numCache>
            </c:numRef>
          </c:xVal>
          <c:yVal>
            <c:numRef>
              <c:f>'Sheet1 (2)'!$E$2:$E$201</c:f>
              <c:numCache>
                <c:formatCode>General</c:formatCode>
                <c:ptCount val="200"/>
                <c:pt idx="0">
                  <c:v>5.2248695945732564</c:v>
                </c:pt>
                <c:pt idx="1">
                  <c:v>4.3434085938038569</c:v>
                </c:pt>
                <c:pt idx="2">
                  <c:v>2.4132997640812515</c:v>
                </c:pt>
                <c:pt idx="3">
                  <c:v>2.643452676486187</c:v>
                </c:pt>
                <c:pt idx="4">
                  <c:v>2.7084209001347124</c:v>
                </c:pt>
                <c:pt idx="5">
                  <c:v>2.7853298350107667</c:v>
                </c:pt>
                <c:pt idx="6">
                  <c:v>2.7092699609758304</c:v>
                </c:pt>
                <c:pt idx="7">
                  <c:v>2.2988530764097064</c:v>
                </c:pt>
                <c:pt idx="8">
                  <c:v>2.4116197059632301</c:v>
                </c:pt>
                <c:pt idx="9">
                  <c:v>1.9956351945975497</c:v>
                </c:pt>
                <c:pt idx="10">
                  <c:v>2.2988530764097064</c:v>
                </c:pt>
                <c:pt idx="11">
                  <c:v>2.049218022670181</c:v>
                </c:pt>
                <c:pt idx="12">
                  <c:v>1.9822712330395682</c:v>
                </c:pt>
                <c:pt idx="13">
                  <c:v>2.3560258571931225</c:v>
                </c:pt>
                <c:pt idx="14">
                  <c:v>2.6085260335771938</c:v>
                </c:pt>
                <c:pt idx="15">
                  <c:v>3.4313637641589869</c:v>
                </c:pt>
                <c:pt idx="16">
                  <c:v>2.5728716022004798</c:v>
                </c:pt>
                <c:pt idx="17">
                  <c:v>2.3856062735983117</c:v>
                </c:pt>
                <c:pt idx="18">
                  <c:v>3.0817072700973491</c:v>
                </c:pt>
                <c:pt idx="19">
                  <c:v>3.1328997699444825</c:v>
                </c:pt>
                <c:pt idx="20">
                  <c:v>2.1238516409670858</c:v>
                </c:pt>
                <c:pt idx="21">
                  <c:v>3.7044079273868404</c:v>
                </c:pt>
                <c:pt idx="22">
                  <c:v>3.0413926851582245</c:v>
                </c:pt>
                <c:pt idx="23">
                  <c:v>4.8573324964312681</c:v>
                </c:pt>
                <c:pt idx="24">
                  <c:v>3.936764997609941</c:v>
                </c:pt>
                <c:pt idx="25">
                  <c:v>3.6847556221086237</c:v>
                </c:pt>
                <c:pt idx="26">
                  <c:v>3.7301360039966776</c:v>
                </c:pt>
                <c:pt idx="27">
                  <c:v>2.7299742856995555</c:v>
                </c:pt>
                <c:pt idx="28">
                  <c:v>1.8976270912904412</c:v>
                </c:pt>
                <c:pt idx="29">
                  <c:v>2.7442929831226759</c:v>
                </c:pt>
                <c:pt idx="30">
                  <c:v>3.2008504980910768</c:v>
                </c:pt>
                <c:pt idx="31">
                  <c:v>2.8842287696326037</c:v>
                </c:pt>
                <c:pt idx="32">
                  <c:v>2.2671717284030133</c:v>
                </c:pt>
                <c:pt idx="33">
                  <c:v>2.6627578316815739</c:v>
                </c:pt>
                <c:pt idx="34">
                  <c:v>3.2528530309798929</c:v>
                </c:pt>
                <c:pt idx="35">
                  <c:v>2.0827853703164498</c:v>
                </c:pt>
                <c:pt idx="36">
                  <c:v>2.1398790864012365</c:v>
                </c:pt>
                <c:pt idx="37">
                  <c:v>2.2380461031287955</c:v>
                </c:pt>
                <c:pt idx="38">
                  <c:v>2.2855573090077734</c:v>
                </c:pt>
                <c:pt idx="39">
                  <c:v>2.7986506454452686</c:v>
                </c:pt>
                <c:pt idx="40">
                  <c:v>3.0722498976135144</c:v>
                </c:pt>
                <c:pt idx="41">
                  <c:v>3.451018452155457</c:v>
                </c:pt>
                <c:pt idx="42">
                  <c:v>3.171726453653231</c:v>
                </c:pt>
                <c:pt idx="43">
                  <c:v>2.9831750720378127</c:v>
                </c:pt>
                <c:pt idx="44">
                  <c:v>3.5838785984986257</c:v>
                </c:pt>
                <c:pt idx="45">
                  <c:v>2.4440447959180758</c:v>
                </c:pt>
                <c:pt idx="46">
                  <c:v>3.1399577558121758</c:v>
                </c:pt>
                <c:pt idx="47">
                  <c:v>1.7708520116421442</c:v>
                </c:pt>
                <c:pt idx="48">
                  <c:v>2.1105897102992488</c:v>
                </c:pt>
                <c:pt idx="49">
                  <c:v>1.7075701760979363</c:v>
                </c:pt>
                <c:pt idx="50">
                  <c:v>2.7307822756663889</c:v>
                </c:pt>
                <c:pt idx="51">
                  <c:v>2.2221960463017196</c:v>
                </c:pt>
                <c:pt idx="52">
                  <c:v>2.0681858617461617</c:v>
                </c:pt>
                <c:pt idx="53">
                  <c:v>2.0394141191761368</c:v>
                </c:pt>
                <c:pt idx="54">
                  <c:v>1.8808135922807911</c:v>
                </c:pt>
              </c:numCache>
            </c:numRef>
          </c:yVal>
          <c:smooth val="0"/>
        </c:ser>
        <c:dLbls>
          <c:showLegendKey val="0"/>
          <c:showVal val="0"/>
          <c:showCatName val="0"/>
          <c:showSerName val="0"/>
          <c:showPercent val="0"/>
          <c:showBubbleSize val="0"/>
        </c:dLbls>
        <c:axId val="232022872"/>
        <c:axId val="232025616"/>
      </c:scatterChart>
      <c:valAx>
        <c:axId val="2320228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600" dirty="0" smtClean="0"/>
                  <a:t>Log</a:t>
                </a:r>
                <a:r>
                  <a:rPr lang="en-NZ" sz="1600" baseline="0" dirty="0" smtClean="0"/>
                  <a:t> Femur Circumference (mm)</a:t>
                </a:r>
                <a:endParaRPr lang="en-NZ" sz="16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5616"/>
        <c:crosses val="autoZero"/>
        <c:crossBetween val="midCat"/>
      </c:valAx>
      <c:valAx>
        <c:axId val="232025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600" dirty="0" smtClean="0"/>
                  <a:t>Log Body </a:t>
                </a:r>
                <a:r>
                  <a:rPr lang="en-NZ" sz="1600" baseline="0" dirty="0" smtClean="0"/>
                  <a:t>Mass</a:t>
                </a:r>
                <a:r>
                  <a:rPr lang="en-NZ" sz="1600" dirty="0" smtClean="0"/>
                  <a:t> (g)</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28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NZ" sz="2000" baseline="0" dirty="0" smtClean="0"/>
              <a:t>Log Femur Circumference </a:t>
            </a:r>
            <a:r>
              <a:rPr lang="en-NZ" sz="2000" baseline="0" dirty="0" err="1" smtClean="0"/>
              <a:t>v.s</a:t>
            </a:r>
            <a:r>
              <a:rPr lang="en-NZ" sz="2000" baseline="0" dirty="0" smtClean="0"/>
              <a:t>. Log Body Mass</a:t>
            </a:r>
            <a:endParaRPr lang="en-NZ" sz="2000" baseline="0" dirty="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strRef>
              <c:f>'Sheet1 (2)'!$E$1</c:f>
              <c:strCache>
                <c:ptCount val="1"/>
                <c:pt idx="0">
                  <c:v>Reptiles and Amphibians</c:v>
                </c:pt>
              </c:strCache>
            </c:strRef>
          </c:tx>
          <c:spPr>
            <a:ln w="19050" cap="rnd">
              <a:noFill/>
              <a:round/>
            </a:ln>
            <a:effectLst/>
          </c:spPr>
          <c:marker>
            <c:symbol val="circle"/>
            <c:size val="5"/>
            <c:spPr>
              <a:solidFill>
                <a:schemeClr val="accent2"/>
              </a:solidFill>
              <a:ln w="9525">
                <a:solidFill>
                  <a:schemeClr val="accent2"/>
                </a:solidFill>
              </a:ln>
              <a:effectLst/>
            </c:spPr>
          </c:marker>
          <c:trendline>
            <c:spPr>
              <a:ln w="19050" cap="rnd">
                <a:solidFill>
                  <a:srgbClr val="C00000"/>
                </a:solidFill>
                <a:prstDash val="sysDot"/>
              </a:ln>
              <a:effectLst/>
            </c:spPr>
            <c:trendlineType val="linear"/>
            <c:dispRSqr val="0"/>
            <c:dispEq val="0"/>
          </c:trendline>
          <c:xVal>
            <c:numRef>
              <c:f>'Sheet1 (2)'!$D$2:$D$56</c:f>
              <c:numCache>
                <c:formatCode>General</c:formatCode>
                <c:ptCount val="55"/>
                <c:pt idx="0">
                  <c:v>1.9344984512435675</c:v>
                </c:pt>
                <c:pt idx="1">
                  <c:v>1.6334684555795864</c:v>
                </c:pt>
                <c:pt idx="2">
                  <c:v>1.0043213737826424</c:v>
                </c:pt>
                <c:pt idx="3">
                  <c:v>1.0374264979406236</c:v>
                </c:pt>
                <c:pt idx="4">
                  <c:v>0.97772360528884772</c:v>
                </c:pt>
                <c:pt idx="5">
                  <c:v>1.2068258760318495</c:v>
                </c:pt>
                <c:pt idx="6">
                  <c:v>1.0086001717619173</c:v>
                </c:pt>
                <c:pt idx="7">
                  <c:v>0.81291335664285547</c:v>
                </c:pt>
                <c:pt idx="8">
                  <c:v>0.97772360528884772</c:v>
                </c:pt>
                <c:pt idx="9">
                  <c:v>0.87506126339169987</c:v>
                </c:pt>
                <c:pt idx="10">
                  <c:v>0.97772360528884772</c:v>
                </c:pt>
                <c:pt idx="11">
                  <c:v>0.87506126339169987</c:v>
                </c:pt>
                <c:pt idx="12">
                  <c:v>0.75966784468963044</c:v>
                </c:pt>
                <c:pt idx="13">
                  <c:v>0.89209460269048035</c:v>
                </c:pt>
                <c:pt idx="14">
                  <c:v>1.0354297381845481</c:v>
                </c:pt>
                <c:pt idx="15">
                  <c:v>1.3569814009931311</c:v>
                </c:pt>
                <c:pt idx="16">
                  <c:v>1.039414119176137</c:v>
                </c:pt>
                <c:pt idx="17">
                  <c:v>0.90848501887864974</c:v>
                </c:pt>
                <c:pt idx="18">
                  <c:v>1.2516382204482119</c:v>
                </c:pt>
                <c:pt idx="19">
                  <c:v>1.2695129442179163</c:v>
                </c:pt>
                <c:pt idx="20">
                  <c:v>0.93449845124356756</c:v>
                </c:pt>
                <c:pt idx="21">
                  <c:v>1.4377505628203879</c:v>
                </c:pt>
                <c:pt idx="22">
                  <c:v>1.3222192947339191</c:v>
                </c:pt>
                <c:pt idx="23">
                  <c:v>1.8260748027008262</c:v>
                </c:pt>
                <c:pt idx="24">
                  <c:v>1.5314789170422551</c:v>
                </c:pt>
                <c:pt idx="25">
                  <c:v>1.4107772333772097</c:v>
                </c:pt>
                <c:pt idx="26">
                  <c:v>1.4353665066126611</c:v>
                </c:pt>
                <c:pt idx="27">
                  <c:v>1</c:v>
                </c:pt>
                <c:pt idx="28">
                  <c:v>0.8450980400142567</c:v>
                </c:pt>
                <c:pt idx="29">
                  <c:v>1.0773679052841565</c:v>
                </c:pt>
                <c:pt idx="30">
                  <c:v>1.2041199826559246</c:v>
                </c:pt>
                <c:pt idx="31">
                  <c:v>1.1189257528257766</c:v>
                </c:pt>
                <c:pt idx="32">
                  <c:v>1</c:v>
                </c:pt>
                <c:pt idx="33">
                  <c:v>1.0588054866759067</c:v>
                </c:pt>
                <c:pt idx="34">
                  <c:v>1.1522883443830563</c:v>
                </c:pt>
                <c:pt idx="35">
                  <c:v>0.80617997398388719</c:v>
                </c:pt>
                <c:pt idx="36">
                  <c:v>0.83250891270623628</c:v>
                </c:pt>
                <c:pt idx="37">
                  <c:v>0.8450980400142567</c:v>
                </c:pt>
                <c:pt idx="38">
                  <c:v>0.8450980400142567</c:v>
                </c:pt>
                <c:pt idx="39">
                  <c:v>1.0791812460476247</c:v>
                </c:pt>
                <c:pt idx="40">
                  <c:v>1.1945143418824671</c:v>
                </c:pt>
                <c:pt idx="41">
                  <c:v>1.2988530764097066</c:v>
                </c:pt>
                <c:pt idx="42">
                  <c:v>1.2027606873931997</c:v>
                </c:pt>
                <c:pt idx="43">
                  <c:v>1.1461280356782377</c:v>
                </c:pt>
                <c:pt idx="44">
                  <c:v>1.3729120029701065</c:v>
                </c:pt>
                <c:pt idx="45">
                  <c:v>1.0413926851582249</c:v>
                </c:pt>
                <c:pt idx="46">
                  <c:v>1.1156105116742996</c:v>
                </c:pt>
                <c:pt idx="47">
                  <c:v>0.60205999132796229</c:v>
                </c:pt>
                <c:pt idx="48">
                  <c:v>0.92685670894969208</c:v>
                </c:pt>
                <c:pt idx="49">
                  <c:v>0.69897000433601875</c:v>
                </c:pt>
                <c:pt idx="50">
                  <c:v>1.0845762779343309</c:v>
                </c:pt>
                <c:pt idx="51">
                  <c:v>0.92941892571429263</c:v>
                </c:pt>
                <c:pt idx="52">
                  <c:v>0.88649072517248184</c:v>
                </c:pt>
                <c:pt idx="53">
                  <c:v>0.89762709129044149</c:v>
                </c:pt>
                <c:pt idx="54">
                  <c:v>0.79239168949825389</c:v>
                </c:pt>
              </c:numCache>
            </c:numRef>
          </c:xVal>
          <c:yVal>
            <c:numRef>
              <c:f>'Sheet1 (2)'!$E$2:$E$56</c:f>
              <c:numCache>
                <c:formatCode>General</c:formatCode>
                <c:ptCount val="55"/>
                <c:pt idx="0">
                  <c:v>5.2248695945732564</c:v>
                </c:pt>
                <c:pt idx="1">
                  <c:v>4.3434085938038569</c:v>
                </c:pt>
                <c:pt idx="2">
                  <c:v>2.4132997640812515</c:v>
                </c:pt>
                <c:pt idx="3">
                  <c:v>2.643452676486187</c:v>
                </c:pt>
                <c:pt idx="4">
                  <c:v>2.7084209001347124</c:v>
                </c:pt>
                <c:pt idx="5">
                  <c:v>2.7853298350107667</c:v>
                </c:pt>
                <c:pt idx="6">
                  <c:v>2.7092699609758304</c:v>
                </c:pt>
                <c:pt idx="7">
                  <c:v>2.2988530764097064</c:v>
                </c:pt>
                <c:pt idx="8">
                  <c:v>2.4116197059632301</c:v>
                </c:pt>
                <c:pt idx="9">
                  <c:v>1.9956351945975497</c:v>
                </c:pt>
                <c:pt idx="10">
                  <c:v>2.2988530764097064</c:v>
                </c:pt>
                <c:pt idx="11">
                  <c:v>2.049218022670181</c:v>
                </c:pt>
                <c:pt idx="12">
                  <c:v>1.9822712330395682</c:v>
                </c:pt>
                <c:pt idx="13">
                  <c:v>2.3560258571931225</c:v>
                </c:pt>
                <c:pt idx="14">
                  <c:v>2.6085260335771938</c:v>
                </c:pt>
                <c:pt idx="15">
                  <c:v>3.4313637641589869</c:v>
                </c:pt>
                <c:pt idx="16">
                  <c:v>2.5728716022004798</c:v>
                </c:pt>
                <c:pt idx="17">
                  <c:v>2.3856062735983117</c:v>
                </c:pt>
                <c:pt idx="18">
                  <c:v>3.0817072700973491</c:v>
                </c:pt>
                <c:pt idx="19">
                  <c:v>3.1328997699444825</c:v>
                </c:pt>
                <c:pt idx="20">
                  <c:v>2.1238516409670858</c:v>
                </c:pt>
                <c:pt idx="21">
                  <c:v>3.7044079273868404</c:v>
                </c:pt>
                <c:pt idx="22">
                  <c:v>3.0413926851582245</c:v>
                </c:pt>
                <c:pt idx="23">
                  <c:v>4.8573324964312681</c:v>
                </c:pt>
                <c:pt idx="24">
                  <c:v>3.936764997609941</c:v>
                </c:pt>
                <c:pt idx="25">
                  <c:v>3.6847556221086237</c:v>
                </c:pt>
                <c:pt idx="26">
                  <c:v>3.7301360039966776</c:v>
                </c:pt>
                <c:pt idx="27">
                  <c:v>2.7299742856995555</c:v>
                </c:pt>
                <c:pt idx="28">
                  <c:v>1.8976270912904412</c:v>
                </c:pt>
                <c:pt idx="29">
                  <c:v>2.7442929831226759</c:v>
                </c:pt>
                <c:pt idx="30">
                  <c:v>3.2008504980910768</c:v>
                </c:pt>
                <c:pt idx="31">
                  <c:v>2.8842287696326037</c:v>
                </c:pt>
                <c:pt idx="32">
                  <c:v>2.2671717284030133</c:v>
                </c:pt>
                <c:pt idx="33">
                  <c:v>2.6627578316815739</c:v>
                </c:pt>
                <c:pt idx="34">
                  <c:v>3.2528530309798929</c:v>
                </c:pt>
                <c:pt idx="35">
                  <c:v>2.0827853703164498</c:v>
                </c:pt>
                <c:pt idx="36">
                  <c:v>2.1398790864012365</c:v>
                </c:pt>
                <c:pt idx="37">
                  <c:v>2.2380461031287955</c:v>
                </c:pt>
                <c:pt idx="38">
                  <c:v>2.2855573090077734</c:v>
                </c:pt>
                <c:pt idx="39">
                  <c:v>2.7986506454452686</c:v>
                </c:pt>
                <c:pt idx="40">
                  <c:v>3.0722498976135144</c:v>
                </c:pt>
                <c:pt idx="41">
                  <c:v>3.451018452155457</c:v>
                </c:pt>
                <c:pt idx="42">
                  <c:v>3.171726453653231</c:v>
                </c:pt>
                <c:pt idx="43">
                  <c:v>2.9831750720378127</c:v>
                </c:pt>
                <c:pt idx="44">
                  <c:v>3.5838785984986257</c:v>
                </c:pt>
                <c:pt idx="45">
                  <c:v>2.4440447959180758</c:v>
                </c:pt>
                <c:pt idx="46">
                  <c:v>3.1399577558121758</c:v>
                </c:pt>
                <c:pt idx="47">
                  <c:v>1.7708520116421442</c:v>
                </c:pt>
                <c:pt idx="48">
                  <c:v>2.1105897102992488</c:v>
                </c:pt>
                <c:pt idx="49">
                  <c:v>1.7075701760979363</c:v>
                </c:pt>
                <c:pt idx="50">
                  <c:v>2.7307822756663889</c:v>
                </c:pt>
                <c:pt idx="51">
                  <c:v>2.2221960463017196</c:v>
                </c:pt>
                <c:pt idx="52">
                  <c:v>2.0681858617461617</c:v>
                </c:pt>
                <c:pt idx="53">
                  <c:v>2.0394141191761368</c:v>
                </c:pt>
                <c:pt idx="54">
                  <c:v>1.8808135922807911</c:v>
                </c:pt>
              </c:numCache>
            </c:numRef>
          </c:yVal>
          <c:smooth val="0"/>
        </c:ser>
        <c:ser>
          <c:idx val="0"/>
          <c:order val="1"/>
          <c:tx>
            <c:strRef>
              <c:f>'Sheet1 (2)'!$B$1</c:f>
              <c:strCache>
                <c:ptCount val="1"/>
                <c:pt idx="0">
                  <c:v>Mammal</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tx1"/>
                </a:solidFill>
                <a:prstDash val="sysDot"/>
              </a:ln>
              <a:effectLst/>
            </c:spPr>
            <c:trendlineType val="linear"/>
            <c:dispRSqr val="0"/>
            <c:dispEq val="0"/>
          </c:trendline>
          <c:xVal>
            <c:numRef>
              <c:f>'Sheet1 (2)'!$A$2:$A$201</c:f>
              <c:numCache>
                <c:formatCode>General</c:formatCode>
                <c:ptCount val="200"/>
                <c:pt idx="0">
                  <c:v>2.4983105537896004</c:v>
                </c:pt>
                <c:pt idx="1">
                  <c:v>2.6009728956867479</c:v>
                </c:pt>
                <c:pt idx="2">
                  <c:v>1.0969100130080565</c:v>
                </c:pt>
                <c:pt idx="3">
                  <c:v>1.1383026981662814</c:v>
                </c:pt>
                <c:pt idx="4">
                  <c:v>1.3847117429382823</c:v>
                </c:pt>
                <c:pt idx="5">
                  <c:v>1.3953263930693507</c:v>
                </c:pt>
                <c:pt idx="6">
                  <c:v>1.608526033577194</c:v>
                </c:pt>
                <c:pt idx="7">
                  <c:v>1.7139103541289551</c:v>
                </c:pt>
                <c:pt idx="8">
                  <c:v>1.6449307079135871</c:v>
                </c:pt>
                <c:pt idx="9">
                  <c:v>1.4107772333772097</c:v>
                </c:pt>
                <c:pt idx="10">
                  <c:v>1.4337698339248657</c:v>
                </c:pt>
                <c:pt idx="11">
                  <c:v>1.3673559210260187</c:v>
                </c:pt>
                <c:pt idx="12">
                  <c:v>1.4305587695227575</c:v>
                </c:pt>
                <c:pt idx="13">
                  <c:v>1.210853365314893</c:v>
                </c:pt>
                <c:pt idx="14">
                  <c:v>1.8293037728310249</c:v>
                </c:pt>
                <c:pt idx="15">
                  <c:v>1.4771212547196624</c:v>
                </c:pt>
                <c:pt idx="16">
                  <c:v>1.6232492903979003</c:v>
                </c:pt>
                <c:pt idx="17">
                  <c:v>1.611192060868434</c:v>
                </c:pt>
                <c:pt idx="18">
                  <c:v>1.5910646070264991</c:v>
                </c:pt>
                <c:pt idx="19">
                  <c:v>1.5826314394896364</c:v>
                </c:pt>
                <c:pt idx="20">
                  <c:v>1.6170003411208989</c:v>
                </c:pt>
                <c:pt idx="21">
                  <c:v>2.0374264979406234</c:v>
                </c:pt>
                <c:pt idx="22">
                  <c:v>1.8603380065709934</c:v>
                </c:pt>
                <c:pt idx="23">
                  <c:v>1.7853298350107669</c:v>
                </c:pt>
                <c:pt idx="24">
                  <c:v>2.0107238653917729</c:v>
                </c:pt>
                <c:pt idx="25">
                  <c:v>1.9566485792052033</c:v>
                </c:pt>
                <c:pt idx="26">
                  <c:v>1.7993405494535815</c:v>
                </c:pt>
                <c:pt idx="27">
                  <c:v>1.7958800173440752</c:v>
                </c:pt>
                <c:pt idx="28">
                  <c:v>1.1903316981702914</c:v>
                </c:pt>
                <c:pt idx="29">
                  <c:v>1.1613680022349748</c:v>
                </c:pt>
                <c:pt idx="30">
                  <c:v>1.0791812460476247</c:v>
                </c:pt>
                <c:pt idx="31">
                  <c:v>1.0969100130080565</c:v>
                </c:pt>
                <c:pt idx="32">
                  <c:v>1.4321672694425882</c:v>
                </c:pt>
                <c:pt idx="33">
                  <c:v>1.3473300153169503</c:v>
                </c:pt>
                <c:pt idx="34">
                  <c:v>1.1351326513767748</c:v>
                </c:pt>
                <c:pt idx="35">
                  <c:v>1.4668676203541093</c:v>
                </c:pt>
                <c:pt idx="36">
                  <c:v>1.5440680443502754</c:v>
                </c:pt>
                <c:pt idx="37">
                  <c:v>1.3873898263387294</c:v>
                </c:pt>
                <c:pt idx="38">
                  <c:v>1.3891660843645324</c:v>
                </c:pt>
                <c:pt idx="39">
                  <c:v>1.3434085938038574</c:v>
                </c:pt>
                <c:pt idx="40">
                  <c:v>0.88649072517248184</c:v>
                </c:pt>
                <c:pt idx="41">
                  <c:v>1.0086001717619173</c:v>
                </c:pt>
                <c:pt idx="42">
                  <c:v>1.1156105116742996</c:v>
                </c:pt>
                <c:pt idx="43">
                  <c:v>1.0969100130080565</c:v>
                </c:pt>
                <c:pt idx="44">
                  <c:v>1.167317334748176</c:v>
                </c:pt>
                <c:pt idx="45">
                  <c:v>1.4432629874586949</c:v>
                </c:pt>
                <c:pt idx="46">
                  <c:v>1.6879746200345553</c:v>
                </c:pt>
                <c:pt idx="47">
                  <c:v>1.8450980400142569</c:v>
                </c:pt>
                <c:pt idx="48">
                  <c:v>1.5217916496391233</c:v>
                </c:pt>
                <c:pt idx="49">
                  <c:v>1.9845273133437924</c:v>
                </c:pt>
                <c:pt idx="50">
                  <c:v>2.1012313867906989</c:v>
                </c:pt>
                <c:pt idx="51">
                  <c:v>2.1303337684950061</c:v>
                </c:pt>
                <c:pt idx="52">
                  <c:v>1.3820170425748683</c:v>
                </c:pt>
                <c:pt idx="53">
                  <c:v>1.2265999052073573</c:v>
                </c:pt>
                <c:pt idx="54">
                  <c:v>1.0737183503461225</c:v>
                </c:pt>
                <c:pt idx="55">
                  <c:v>0.94694327069782525</c:v>
                </c:pt>
                <c:pt idx="56">
                  <c:v>1.1254812657005939</c:v>
                </c:pt>
                <c:pt idx="57">
                  <c:v>1.5916210382133189</c:v>
                </c:pt>
                <c:pt idx="58">
                  <c:v>1.4983105537896002</c:v>
                </c:pt>
                <c:pt idx="59">
                  <c:v>1.7558748556724912</c:v>
                </c:pt>
                <c:pt idx="60">
                  <c:v>1.6483600109809315</c:v>
                </c:pt>
                <c:pt idx="61">
                  <c:v>1.0791812460476247</c:v>
                </c:pt>
                <c:pt idx="62">
                  <c:v>1.2787536009528289</c:v>
                </c:pt>
                <c:pt idx="63">
                  <c:v>1.9444826721501687</c:v>
                </c:pt>
                <c:pt idx="64">
                  <c:v>1.4976206497812876</c:v>
                </c:pt>
                <c:pt idx="65">
                  <c:v>1.2966651902615312</c:v>
                </c:pt>
                <c:pt idx="66">
                  <c:v>1.4281347940287887</c:v>
                </c:pt>
                <c:pt idx="67">
                  <c:v>0.97081161087251766</c:v>
                </c:pt>
                <c:pt idx="68">
                  <c:v>1.1804126328383238</c:v>
                </c:pt>
                <c:pt idx="69">
                  <c:v>1.0681858617461615</c:v>
                </c:pt>
                <c:pt idx="70">
                  <c:v>1.1156105116742996</c:v>
                </c:pt>
                <c:pt idx="71">
                  <c:v>1.2240148113728639</c:v>
                </c:pt>
                <c:pt idx="72">
                  <c:v>0.79934054945358157</c:v>
                </c:pt>
                <c:pt idx="73">
                  <c:v>0.77085201164214412</c:v>
                </c:pt>
                <c:pt idx="74">
                  <c:v>1.1972805581256192</c:v>
                </c:pt>
                <c:pt idx="75">
                  <c:v>1.6967930850817441</c:v>
                </c:pt>
                <c:pt idx="76">
                  <c:v>1.2041199826559246</c:v>
                </c:pt>
                <c:pt idx="77">
                  <c:v>1.5483894181329181</c:v>
                </c:pt>
                <c:pt idx="78">
                  <c:v>1.1702617153949573</c:v>
                </c:pt>
                <c:pt idx="79">
                  <c:v>0.85430604180108061</c:v>
                </c:pt>
                <c:pt idx="80">
                  <c:v>0.90308998699194343</c:v>
                </c:pt>
                <c:pt idx="81">
                  <c:v>0.74818802700620035</c:v>
                </c:pt>
                <c:pt idx="82">
                  <c:v>0.9138138523837166</c:v>
                </c:pt>
                <c:pt idx="83">
                  <c:v>1.0413926851582249</c:v>
                </c:pt>
                <c:pt idx="84">
                  <c:v>0.74818802700620035</c:v>
                </c:pt>
                <c:pt idx="85">
                  <c:v>0.75587485567249135</c:v>
                </c:pt>
                <c:pt idx="86">
                  <c:v>0.82930377283102485</c:v>
                </c:pt>
                <c:pt idx="87">
                  <c:v>1.0718820073061253</c:v>
                </c:pt>
                <c:pt idx="88">
                  <c:v>1.0433622780211296</c:v>
                </c:pt>
                <c:pt idx="89">
                  <c:v>0.90308998699194343</c:v>
                </c:pt>
                <c:pt idx="90">
                  <c:v>0.99343623049761165</c:v>
                </c:pt>
                <c:pt idx="91">
                  <c:v>0.87506126339169987</c:v>
                </c:pt>
                <c:pt idx="92">
                  <c:v>0.8450980400142567</c:v>
                </c:pt>
                <c:pt idx="93">
                  <c:v>1</c:v>
                </c:pt>
                <c:pt idx="94">
                  <c:v>1</c:v>
                </c:pt>
                <c:pt idx="95">
                  <c:v>1.447158031342219</c:v>
                </c:pt>
                <c:pt idx="96">
                  <c:v>1.1303337684950059</c:v>
                </c:pt>
                <c:pt idx="97">
                  <c:v>1.153814864344529</c:v>
                </c:pt>
                <c:pt idx="98">
                  <c:v>1.1303337684950059</c:v>
                </c:pt>
                <c:pt idx="99">
                  <c:v>1.5728716022004801</c:v>
                </c:pt>
                <c:pt idx="100">
                  <c:v>0.96142109406644827</c:v>
                </c:pt>
                <c:pt idx="101">
                  <c:v>1.1476763242410988</c:v>
                </c:pt>
                <c:pt idx="102">
                  <c:v>1.012837224705172</c:v>
                </c:pt>
                <c:pt idx="103">
                  <c:v>0.86628733908419475</c:v>
                </c:pt>
                <c:pt idx="104">
                  <c:v>0.94939000664491269</c:v>
                </c:pt>
                <c:pt idx="105">
                  <c:v>0.9138138523837166</c:v>
                </c:pt>
                <c:pt idx="106">
                  <c:v>0.93951925261861835</c:v>
                </c:pt>
                <c:pt idx="107">
                  <c:v>1.8481891169913987</c:v>
                </c:pt>
                <c:pt idx="108">
                  <c:v>1.2933625547114453</c:v>
                </c:pt>
                <c:pt idx="109">
                  <c:v>1.4771212547196624</c:v>
                </c:pt>
                <c:pt idx="110">
                  <c:v>1.0899051114393978</c:v>
                </c:pt>
                <c:pt idx="111">
                  <c:v>1.5282737771670436</c:v>
                </c:pt>
                <c:pt idx="112">
                  <c:v>1.4510184521554572</c:v>
                </c:pt>
                <c:pt idx="113">
                  <c:v>1.301029995663981</c:v>
                </c:pt>
                <c:pt idx="114">
                  <c:v>1.2636360685881081</c:v>
                </c:pt>
                <c:pt idx="115">
                  <c:v>0.79413935576777395</c:v>
                </c:pt>
                <c:pt idx="116">
                  <c:v>0.95664857920520319</c:v>
                </c:pt>
                <c:pt idx="117">
                  <c:v>0.90308998699194343</c:v>
                </c:pt>
                <c:pt idx="118">
                  <c:v>0.86332286012045589</c:v>
                </c:pt>
                <c:pt idx="119">
                  <c:v>0.85125834871907524</c:v>
                </c:pt>
                <c:pt idx="120">
                  <c:v>0.8450980400142567</c:v>
                </c:pt>
                <c:pt idx="121">
                  <c:v>1.2214142378423385</c:v>
                </c:pt>
                <c:pt idx="122">
                  <c:v>1.153814864344529</c:v>
                </c:pt>
                <c:pt idx="123">
                  <c:v>1.514547752660286</c:v>
                </c:pt>
                <c:pt idx="124">
                  <c:v>1.2041199826559246</c:v>
                </c:pt>
                <c:pt idx="125">
                  <c:v>0.97543180850926281</c:v>
                </c:pt>
                <c:pt idx="126">
                  <c:v>1.1303337684950059</c:v>
                </c:pt>
                <c:pt idx="127">
                  <c:v>1.0107238653917729</c:v>
                </c:pt>
                <c:pt idx="128">
                  <c:v>1.3996737214810382</c:v>
                </c:pt>
                <c:pt idx="129">
                  <c:v>1.3424226808222062</c:v>
                </c:pt>
                <c:pt idx="130">
                  <c:v>1.1643528557844371</c:v>
                </c:pt>
                <c:pt idx="131">
                  <c:v>1.2612628687924934</c:v>
                </c:pt>
                <c:pt idx="132">
                  <c:v>1.0021660617565076</c:v>
                </c:pt>
                <c:pt idx="133">
                  <c:v>1.0791812460476247</c:v>
                </c:pt>
                <c:pt idx="134">
                  <c:v>0.93951925261861835</c:v>
                </c:pt>
                <c:pt idx="135">
                  <c:v>1.0374264979406236</c:v>
                </c:pt>
                <c:pt idx="136">
                  <c:v>0.94448267215016857</c:v>
                </c:pt>
                <c:pt idx="137">
                  <c:v>0.77815125038364352</c:v>
                </c:pt>
                <c:pt idx="138">
                  <c:v>0.77451696572854944</c:v>
                </c:pt>
                <c:pt idx="139">
                  <c:v>0.99782308074572534</c:v>
                </c:pt>
                <c:pt idx="140">
                  <c:v>0.93951925261861835</c:v>
                </c:pt>
                <c:pt idx="141">
                  <c:v>1.4385423487861106</c:v>
                </c:pt>
                <c:pt idx="142">
                  <c:v>1.1746411926604483</c:v>
                </c:pt>
                <c:pt idx="143">
                  <c:v>1.2741578492636798</c:v>
                </c:pt>
                <c:pt idx="144">
                  <c:v>1.4191293077419755</c:v>
                </c:pt>
                <c:pt idx="145">
                  <c:v>0.78532983501076692</c:v>
                </c:pt>
                <c:pt idx="146">
                  <c:v>1.0588054866759067</c:v>
                </c:pt>
                <c:pt idx="147">
                  <c:v>0.83250891270623628</c:v>
                </c:pt>
                <c:pt idx="148">
                  <c:v>1.1089031276673131</c:v>
                </c:pt>
                <c:pt idx="149">
                  <c:v>1.331427296520743</c:v>
                </c:pt>
                <c:pt idx="150">
                  <c:v>1.7501225267833997</c:v>
                </c:pt>
                <c:pt idx="151">
                  <c:v>1.7596678446896303</c:v>
                </c:pt>
                <c:pt idx="152">
                  <c:v>1.8543060418010802</c:v>
                </c:pt>
                <c:pt idx="153">
                  <c:v>0.9138138523837166</c:v>
                </c:pt>
                <c:pt idx="154">
                  <c:v>1.8388490907372552</c:v>
                </c:pt>
                <c:pt idx="155">
                  <c:v>1.8276922886744453</c:v>
                </c:pt>
                <c:pt idx="156">
                  <c:v>1.6771505212734326</c:v>
                </c:pt>
                <c:pt idx="157">
                  <c:v>2.2240148113728635</c:v>
                </c:pt>
                <c:pt idx="158">
                  <c:v>2.086359830674748</c:v>
                </c:pt>
                <c:pt idx="159">
                  <c:v>2.1945143418824671</c:v>
                </c:pt>
                <c:pt idx="160">
                  <c:v>1.7704838094311077</c:v>
                </c:pt>
                <c:pt idx="161">
                  <c:v>1.9444826721501687</c:v>
                </c:pt>
                <c:pt idx="162">
                  <c:v>1.7213983755215052</c:v>
                </c:pt>
                <c:pt idx="163">
                  <c:v>1.9395192526186182</c:v>
                </c:pt>
                <c:pt idx="164">
                  <c:v>2</c:v>
                </c:pt>
                <c:pt idx="165">
                  <c:v>1.7619278384205288</c:v>
                </c:pt>
                <c:pt idx="166">
                  <c:v>1.9661417327390327</c:v>
                </c:pt>
                <c:pt idx="167">
                  <c:v>2.0453229787866571</c:v>
                </c:pt>
                <c:pt idx="168">
                  <c:v>1.8976270912904412</c:v>
                </c:pt>
                <c:pt idx="169">
                  <c:v>1.9111576087399764</c:v>
                </c:pt>
                <c:pt idx="170">
                  <c:v>1.6627578316815739</c:v>
                </c:pt>
                <c:pt idx="171">
                  <c:v>1.9867717342662448</c:v>
                </c:pt>
                <c:pt idx="172">
                  <c:v>1.7923916894982537</c:v>
                </c:pt>
                <c:pt idx="173">
                  <c:v>2.1303337684950061</c:v>
                </c:pt>
                <c:pt idx="174">
                  <c:v>2.1445742076096161</c:v>
                </c:pt>
                <c:pt idx="175">
                  <c:v>1.9777236052888476</c:v>
                </c:pt>
                <c:pt idx="176">
                  <c:v>2.1583624920952493</c:v>
                </c:pt>
                <c:pt idx="177">
                  <c:v>2.0211892990699378</c:v>
                </c:pt>
                <c:pt idx="178">
                  <c:v>1.8633228601204557</c:v>
                </c:pt>
                <c:pt idx="179">
                  <c:v>2.049218022670181</c:v>
                </c:pt>
                <c:pt idx="180">
                  <c:v>1.6399842480415883</c:v>
                </c:pt>
                <c:pt idx="181">
                  <c:v>1.8864907251724818</c:v>
                </c:pt>
                <c:pt idx="182">
                  <c:v>1.9319661147281726</c:v>
                </c:pt>
                <c:pt idx="183">
                  <c:v>2.1383026981662816</c:v>
                </c:pt>
                <c:pt idx="184">
                  <c:v>2.145662470707546</c:v>
                </c:pt>
                <c:pt idx="185">
                  <c:v>2.1553360374650614</c:v>
                </c:pt>
                <c:pt idx="186">
                  <c:v>2.2741578492636796</c:v>
                </c:pt>
                <c:pt idx="187">
                  <c:v>2.1072099696478679</c:v>
                </c:pt>
                <c:pt idx="188">
                  <c:v>2.0293837776852093</c:v>
                </c:pt>
                <c:pt idx="189">
                  <c:v>2.2753113545418113</c:v>
                </c:pt>
                <c:pt idx="190">
                  <c:v>2.3521825181113623</c:v>
                </c:pt>
                <c:pt idx="191">
                  <c:v>2.3138672203691533</c:v>
                </c:pt>
                <c:pt idx="192">
                  <c:v>1.8573324964312683</c:v>
                </c:pt>
                <c:pt idx="193">
                  <c:v>2.0606978403536114</c:v>
                </c:pt>
                <c:pt idx="194">
                  <c:v>2.02530586526477</c:v>
                </c:pt>
                <c:pt idx="195">
                  <c:v>1.4756711883244293</c:v>
                </c:pt>
                <c:pt idx="196">
                  <c:v>1.8948696567452525</c:v>
                </c:pt>
                <c:pt idx="197">
                  <c:v>1.635986111800833</c:v>
                </c:pt>
                <c:pt idx="198">
                  <c:v>1.537819095073274</c:v>
                </c:pt>
                <c:pt idx="199">
                  <c:v>1.4742162640762551</c:v>
                </c:pt>
              </c:numCache>
            </c:numRef>
          </c:xVal>
          <c:yVal>
            <c:numRef>
              <c:f>'Sheet1 (2)'!$B$2:$B$201</c:f>
              <c:numCache>
                <c:formatCode>General</c:formatCode>
                <c:ptCount val="200"/>
                <c:pt idx="0">
                  <c:v>6.5482665451707449</c:v>
                </c:pt>
                <c:pt idx="1">
                  <c:v>6.8085485512404045</c:v>
                </c:pt>
                <c:pt idx="2">
                  <c:v>2.4393326938302624</c:v>
                </c:pt>
                <c:pt idx="3">
                  <c:v>2.6483600109809311</c:v>
                </c:pt>
                <c:pt idx="4">
                  <c:v>3.5622928644564746</c:v>
                </c:pt>
                <c:pt idx="5">
                  <c:v>3.5693739096150456</c:v>
                </c:pt>
                <c:pt idx="6">
                  <c:v>4.1337943006045119</c:v>
                </c:pt>
                <c:pt idx="7">
                  <c:v>4.5051499783199054</c:v>
                </c:pt>
                <c:pt idx="8">
                  <c:v>4.1875207208364627</c:v>
                </c:pt>
                <c:pt idx="9">
                  <c:v>3.5440680443502752</c:v>
                </c:pt>
                <c:pt idx="10">
                  <c:v>3.6812412373755872</c:v>
                </c:pt>
                <c:pt idx="11">
                  <c:v>3.3617278360175926</c:v>
                </c:pt>
                <c:pt idx="12">
                  <c:v>3.778151250383643</c:v>
                </c:pt>
                <c:pt idx="13">
                  <c:v>2.9999999999999996</c:v>
                </c:pt>
                <c:pt idx="14">
                  <c:v>4.7810369386211313</c:v>
                </c:pt>
                <c:pt idx="15">
                  <c:v>3.9242792860618816</c:v>
                </c:pt>
                <c:pt idx="16">
                  <c:v>4.143014800254095</c:v>
                </c:pt>
                <c:pt idx="17">
                  <c:v>4.2482185611900745</c:v>
                </c:pt>
                <c:pt idx="18">
                  <c:v>3.9867717342662448</c:v>
                </c:pt>
                <c:pt idx="19">
                  <c:v>3.9444826721501687</c:v>
                </c:pt>
                <c:pt idx="20">
                  <c:v>4.1296254520356825</c:v>
                </c:pt>
                <c:pt idx="21">
                  <c:v>5.3074960379132126</c:v>
                </c:pt>
                <c:pt idx="22">
                  <c:v>4.8512583487190755</c:v>
                </c:pt>
                <c:pt idx="23">
                  <c:v>4.7853298350107671</c:v>
                </c:pt>
                <c:pt idx="24">
                  <c:v>5.3617278360175931</c:v>
                </c:pt>
                <c:pt idx="25">
                  <c:v>5.1613680022349744</c:v>
                </c:pt>
                <c:pt idx="26">
                  <c:v>4.6344772701607306</c:v>
                </c:pt>
                <c:pt idx="27">
                  <c:v>4.6720978579357171</c:v>
                </c:pt>
                <c:pt idx="28">
                  <c:v>3.0755469613925301</c:v>
                </c:pt>
                <c:pt idx="29">
                  <c:v>3.0413926851582245</c:v>
                </c:pt>
                <c:pt idx="30">
                  <c:v>2.6532125137753435</c:v>
                </c:pt>
                <c:pt idx="31">
                  <c:v>2.5843312243675305</c:v>
                </c:pt>
                <c:pt idx="32">
                  <c:v>3.6776069527204931</c:v>
                </c:pt>
                <c:pt idx="33">
                  <c:v>3.3856062735983117</c:v>
                </c:pt>
                <c:pt idx="34">
                  <c:v>2.8555191556677997</c:v>
                </c:pt>
                <c:pt idx="35">
                  <c:v>3.7708520116421438</c:v>
                </c:pt>
                <c:pt idx="36">
                  <c:v>4.2189554177287221</c:v>
                </c:pt>
                <c:pt idx="37">
                  <c:v>3.8061799739838866</c:v>
                </c:pt>
                <c:pt idx="38">
                  <c:v>3.7895807121644252</c:v>
                </c:pt>
                <c:pt idx="39">
                  <c:v>3.8129133566428548</c:v>
                </c:pt>
                <c:pt idx="40">
                  <c:v>2.1613680022349744</c:v>
                </c:pt>
                <c:pt idx="41">
                  <c:v>2.4149733479708178</c:v>
                </c:pt>
                <c:pt idx="42">
                  <c:v>2.8413594704548548</c:v>
                </c:pt>
                <c:pt idx="43">
                  <c:v>3.0413926851582245</c:v>
                </c:pt>
                <c:pt idx="44">
                  <c:v>3.0549958615291413</c:v>
                </c:pt>
                <c:pt idx="45">
                  <c:v>3.9956351945975492</c:v>
                </c:pt>
                <c:pt idx="46">
                  <c:v>4.6334684555795862</c:v>
                </c:pt>
                <c:pt idx="47">
                  <c:v>4.6232492903978999</c:v>
                </c:pt>
                <c:pt idx="48">
                  <c:v>3.8450980400142565</c:v>
                </c:pt>
                <c:pt idx="49">
                  <c:v>5.3096301674258983</c:v>
                </c:pt>
                <c:pt idx="50">
                  <c:v>5.6389881593436817</c:v>
                </c:pt>
                <c:pt idx="51">
                  <c:v>5.6509822440717725</c:v>
                </c:pt>
                <c:pt idx="52">
                  <c:v>3.4149733479708178</c:v>
                </c:pt>
                <c:pt idx="53">
                  <c:v>3.0211892990699378</c:v>
                </c:pt>
                <c:pt idx="54">
                  <c:v>2.4313637641589874</c:v>
                </c:pt>
                <c:pt idx="55">
                  <c:v>2.2504200023088936</c:v>
                </c:pt>
                <c:pt idx="56">
                  <c:v>2.6253124509616739</c:v>
                </c:pt>
                <c:pt idx="57">
                  <c:v>4.0588054866759062</c:v>
                </c:pt>
                <c:pt idx="58">
                  <c:v>3.5440680443502752</c:v>
                </c:pt>
                <c:pt idx="59">
                  <c:v>4.4560014372084513</c:v>
                </c:pt>
                <c:pt idx="60">
                  <c:v>4.1673173347481756</c:v>
                </c:pt>
                <c:pt idx="61">
                  <c:v>2.4149733479708178</c:v>
                </c:pt>
                <c:pt idx="62">
                  <c:v>2.9777236052888476</c:v>
                </c:pt>
                <c:pt idx="63">
                  <c:v>5.1903316981702909</c:v>
                </c:pt>
                <c:pt idx="64">
                  <c:v>3.8061799739838866</c:v>
                </c:pt>
                <c:pt idx="65">
                  <c:v>3.0762762554042173</c:v>
                </c:pt>
                <c:pt idx="66">
                  <c:v>3.3617278360175926</c:v>
                </c:pt>
                <c:pt idx="67">
                  <c:v>2.2455126678141495</c:v>
                </c:pt>
                <c:pt idx="68">
                  <c:v>2.5563025007672873</c:v>
                </c:pt>
                <c:pt idx="69">
                  <c:v>2.6180480967120925</c:v>
                </c:pt>
                <c:pt idx="70">
                  <c:v>2.7853298350107667</c:v>
                </c:pt>
                <c:pt idx="71">
                  <c:v>2.8555191556677997</c:v>
                </c:pt>
                <c:pt idx="72">
                  <c:v>1.7708520116421442</c:v>
                </c:pt>
                <c:pt idx="73">
                  <c:v>1.7481880270062005</c:v>
                </c:pt>
                <c:pt idx="74">
                  <c:v>2.9790929006383258</c:v>
                </c:pt>
                <c:pt idx="75">
                  <c:v>4.0969100130080562</c:v>
                </c:pt>
                <c:pt idx="76">
                  <c:v>3.0791812460476247</c:v>
                </c:pt>
                <c:pt idx="77">
                  <c:v>3.9518230353159116</c:v>
                </c:pt>
                <c:pt idx="78">
                  <c:v>2.6646419755561253</c:v>
                </c:pt>
                <c:pt idx="79">
                  <c:v>2.012837224705172</c:v>
                </c:pt>
                <c:pt idx="80">
                  <c:v>2.0366288953621612</c:v>
                </c:pt>
                <c:pt idx="81">
                  <c:v>1.9777236052888476</c:v>
                </c:pt>
                <c:pt idx="82">
                  <c:v>1.8061799739838869</c:v>
                </c:pt>
                <c:pt idx="83">
                  <c:v>2.2966651902615309</c:v>
                </c:pt>
                <c:pt idx="84">
                  <c:v>1.8260748027008262</c:v>
                </c:pt>
                <c:pt idx="85">
                  <c:v>1.8450980400142569</c:v>
                </c:pt>
                <c:pt idx="86">
                  <c:v>1.7853298350107669</c:v>
                </c:pt>
                <c:pt idx="87">
                  <c:v>2.3710678622717358</c:v>
                </c:pt>
                <c:pt idx="88">
                  <c:v>2.274388795550379</c:v>
                </c:pt>
                <c:pt idx="89">
                  <c:v>2.02530586526477</c:v>
                </c:pt>
                <c:pt idx="90">
                  <c:v>2.0086001717619171</c:v>
                </c:pt>
                <c:pt idx="91">
                  <c:v>1.9344984512435675</c:v>
                </c:pt>
                <c:pt idx="92">
                  <c:v>1.8920946026904801</c:v>
                </c:pt>
                <c:pt idx="93">
                  <c:v>2.0413926851582249</c:v>
                </c:pt>
                <c:pt idx="94">
                  <c:v>2.2121876044039577</c:v>
                </c:pt>
                <c:pt idx="95">
                  <c:v>3.3483048630481607</c:v>
                </c:pt>
                <c:pt idx="96">
                  <c:v>2.5740312677277184</c:v>
                </c:pt>
                <c:pt idx="97">
                  <c:v>2.5440680443502752</c:v>
                </c:pt>
                <c:pt idx="98">
                  <c:v>2.6020599913279621</c:v>
                </c:pt>
                <c:pt idx="99">
                  <c:v>3.9566965648946506</c:v>
                </c:pt>
                <c:pt idx="100">
                  <c:v>2.2242740142942572</c:v>
                </c:pt>
                <c:pt idx="101">
                  <c:v>2.6901960800285134</c:v>
                </c:pt>
                <c:pt idx="102">
                  <c:v>2.3222192947339191</c:v>
                </c:pt>
                <c:pt idx="103">
                  <c:v>1.8260748027008262</c:v>
                </c:pt>
                <c:pt idx="104">
                  <c:v>1.9731278535996983</c:v>
                </c:pt>
                <c:pt idx="105">
                  <c:v>1.9084850188786497</c:v>
                </c:pt>
                <c:pt idx="106">
                  <c:v>1.9138138523837167</c:v>
                </c:pt>
                <c:pt idx="107">
                  <c:v>4.7520484478194378</c:v>
                </c:pt>
                <c:pt idx="108">
                  <c:v>3.1119342763326809</c:v>
                </c:pt>
                <c:pt idx="109">
                  <c:v>3.6532125137753435</c:v>
                </c:pt>
                <c:pt idx="110">
                  <c:v>3.1861083798132048</c:v>
                </c:pt>
                <c:pt idx="111">
                  <c:v>3.5317343092765494</c:v>
                </c:pt>
                <c:pt idx="112">
                  <c:v>3.6334684555795862</c:v>
                </c:pt>
                <c:pt idx="113">
                  <c:v>3.2787536009528289</c:v>
                </c:pt>
                <c:pt idx="114">
                  <c:v>3.0240749873074262</c:v>
                </c:pt>
                <c:pt idx="115">
                  <c:v>1.7481880270062005</c:v>
                </c:pt>
                <c:pt idx="116">
                  <c:v>2.0791812460476247</c:v>
                </c:pt>
                <c:pt idx="117">
                  <c:v>1.8976270912904412</c:v>
                </c:pt>
                <c:pt idx="118">
                  <c:v>1.7923916894982537</c:v>
                </c:pt>
                <c:pt idx="119">
                  <c:v>1.8450980400142569</c:v>
                </c:pt>
                <c:pt idx="120">
                  <c:v>1.7853298350107669</c:v>
                </c:pt>
                <c:pt idx="121">
                  <c:v>3.0791812460476247</c:v>
                </c:pt>
                <c:pt idx="122">
                  <c:v>2.6665179805548807</c:v>
                </c:pt>
                <c:pt idx="123">
                  <c:v>3.910090545594068</c:v>
                </c:pt>
                <c:pt idx="124">
                  <c:v>2.7403626894942432</c:v>
                </c:pt>
                <c:pt idx="125">
                  <c:v>2.3765769570565118</c:v>
                </c:pt>
                <c:pt idx="126">
                  <c:v>3.0530784434834191</c:v>
                </c:pt>
                <c:pt idx="127">
                  <c:v>2.2787536009528289</c:v>
                </c:pt>
                <c:pt idx="128">
                  <c:v>3.795880017344075</c:v>
                </c:pt>
                <c:pt idx="129">
                  <c:v>3.4788549675286622</c:v>
                </c:pt>
                <c:pt idx="130">
                  <c:v>2.8836614351536172</c:v>
                </c:pt>
                <c:pt idx="131">
                  <c:v>3.0449315461491597</c:v>
                </c:pt>
                <c:pt idx="132">
                  <c:v>2.537819095073274</c:v>
                </c:pt>
                <c:pt idx="133">
                  <c:v>2.6766936096248664</c:v>
                </c:pt>
                <c:pt idx="134">
                  <c:v>2.2013971243204513</c:v>
                </c:pt>
                <c:pt idx="135">
                  <c:v>2.537819095073274</c:v>
                </c:pt>
                <c:pt idx="136">
                  <c:v>2.2900346113625178</c:v>
                </c:pt>
                <c:pt idx="137">
                  <c:v>1.7234556720351855</c:v>
                </c:pt>
                <c:pt idx="138">
                  <c:v>1.7817553746524688</c:v>
                </c:pt>
                <c:pt idx="139">
                  <c:v>2.4149733479708178</c:v>
                </c:pt>
                <c:pt idx="140">
                  <c:v>2.1238516409670858</c:v>
                </c:pt>
                <c:pt idx="141">
                  <c:v>3.9289076902439524</c:v>
                </c:pt>
                <c:pt idx="142">
                  <c:v>2.8450980400142565</c:v>
                </c:pt>
                <c:pt idx="143">
                  <c:v>3.1760912590556809</c:v>
                </c:pt>
                <c:pt idx="144">
                  <c:v>3.8750612633916997</c:v>
                </c:pt>
                <c:pt idx="145">
                  <c:v>1.7708520116421442</c:v>
                </c:pt>
                <c:pt idx="146">
                  <c:v>2.3710678622717358</c:v>
                </c:pt>
                <c:pt idx="147">
                  <c:v>1.8864907251724818</c:v>
                </c:pt>
                <c:pt idx="148">
                  <c:v>2.7781512503836434</c:v>
                </c:pt>
                <c:pt idx="149">
                  <c:v>3.049218022670181</c:v>
                </c:pt>
                <c:pt idx="150">
                  <c:v>4.2600713879850742</c:v>
                </c:pt>
                <c:pt idx="151">
                  <c:v>4.3565994357249709</c:v>
                </c:pt>
                <c:pt idx="152">
                  <c:v>4.5797835966168092</c:v>
                </c:pt>
                <c:pt idx="153">
                  <c:v>2.0281644194244697</c:v>
                </c:pt>
                <c:pt idx="154">
                  <c:v>4.7817553746524686</c:v>
                </c:pt>
                <c:pt idx="155">
                  <c:v>4.6919651027673597</c:v>
                </c:pt>
                <c:pt idx="156">
                  <c:v>4.3424226808222057</c:v>
                </c:pt>
                <c:pt idx="157">
                  <c:v>6.0715138050950888</c:v>
                </c:pt>
                <c:pt idx="158">
                  <c:v>5.4913616938342722</c:v>
                </c:pt>
                <c:pt idx="159">
                  <c:v>5.7363965022766426</c:v>
                </c:pt>
                <c:pt idx="160">
                  <c:v>4.4698220159781625</c:v>
                </c:pt>
                <c:pt idx="161">
                  <c:v>5.0674428427763809</c:v>
                </c:pt>
                <c:pt idx="162">
                  <c:v>4.4051755462179889</c:v>
                </c:pt>
                <c:pt idx="163">
                  <c:v>5.0354297381845479</c:v>
                </c:pt>
                <c:pt idx="164">
                  <c:v>5.4090873694478345</c:v>
                </c:pt>
                <c:pt idx="165">
                  <c:v>4.4927603890268371</c:v>
                </c:pt>
                <c:pt idx="166">
                  <c:v>5.0715138050950888</c:v>
                </c:pt>
                <c:pt idx="167">
                  <c:v>5.4983105537896</c:v>
                </c:pt>
                <c:pt idx="168">
                  <c:v>4.8842287696326032</c:v>
                </c:pt>
                <c:pt idx="169">
                  <c:v>4.8819549713396002</c:v>
                </c:pt>
                <c:pt idx="170">
                  <c:v>4.1417632302757879</c:v>
                </c:pt>
                <c:pt idx="171">
                  <c:v>5.1287222843384264</c:v>
                </c:pt>
                <c:pt idx="172">
                  <c:v>4.7067177823367583</c:v>
                </c:pt>
                <c:pt idx="173">
                  <c:v>5.4785664955938422</c:v>
                </c:pt>
                <c:pt idx="174">
                  <c:v>5.8327643049405307</c:v>
                </c:pt>
                <c:pt idx="175">
                  <c:v>5.0927206446840989</c:v>
                </c:pt>
                <c:pt idx="176">
                  <c:v>5.7185016888672733</c:v>
                </c:pt>
                <c:pt idx="177">
                  <c:v>5.3521825181113627</c:v>
                </c:pt>
                <c:pt idx="178">
                  <c:v>4.9148718175400496</c:v>
                </c:pt>
                <c:pt idx="179">
                  <c:v>5.2008504980910768</c:v>
                </c:pt>
                <c:pt idx="180">
                  <c:v>4.38542751480513</c:v>
                </c:pt>
                <c:pt idx="181">
                  <c:v>4.8202014594856397</c:v>
                </c:pt>
                <c:pt idx="182">
                  <c:v>5.1202447955463644</c:v>
                </c:pt>
                <c:pt idx="183">
                  <c:v>5.4352071032407467</c:v>
                </c:pt>
                <c:pt idx="184">
                  <c:v>5.5440680443502748</c:v>
                </c:pt>
                <c:pt idx="185">
                  <c:v>5.4183012913197448</c:v>
                </c:pt>
                <c:pt idx="186">
                  <c:v>5.9956351945975497</c:v>
                </c:pt>
                <c:pt idx="187">
                  <c:v>5.4913616938342722</c:v>
                </c:pt>
                <c:pt idx="188">
                  <c:v>5.3979400086720366</c:v>
                </c:pt>
                <c:pt idx="189">
                  <c:v>6.1017470739463651</c:v>
                </c:pt>
                <c:pt idx="190">
                  <c:v>6.278753600952828</c:v>
                </c:pt>
                <c:pt idx="191">
                  <c:v>6.1568519010700102</c:v>
                </c:pt>
                <c:pt idx="192">
                  <c:v>4.9566485792052024</c:v>
                </c:pt>
                <c:pt idx="193">
                  <c:v>5.3979400086720366</c:v>
                </c:pt>
                <c:pt idx="194">
                  <c:v>5.1439511164239633</c:v>
                </c:pt>
                <c:pt idx="195">
                  <c:v>3.4881274962474582</c:v>
                </c:pt>
                <c:pt idx="196">
                  <c:v>4.4698220159781625</c:v>
                </c:pt>
                <c:pt idx="197">
                  <c:v>3.7923916894982534</c:v>
                </c:pt>
                <c:pt idx="198">
                  <c:v>3.6532125137753435</c:v>
                </c:pt>
                <c:pt idx="199">
                  <c:v>3.7379873263334304</c:v>
                </c:pt>
              </c:numCache>
            </c:numRef>
          </c:yVal>
          <c:smooth val="0"/>
        </c:ser>
        <c:dLbls>
          <c:showLegendKey val="0"/>
          <c:showVal val="0"/>
          <c:showCatName val="0"/>
          <c:showSerName val="0"/>
          <c:showPercent val="0"/>
          <c:showBubbleSize val="0"/>
        </c:dLbls>
        <c:axId val="232026400"/>
        <c:axId val="232027184"/>
      </c:scatterChart>
      <c:valAx>
        <c:axId val="232026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2000" dirty="0" smtClean="0"/>
                  <a:t>Log </a:t>
                </a:r>
                <a:r>
                  <a:rPr lang="en-NZ" sz="2000" baseline="0" dirty="0" smtClean="0"/>
                  <a:t>Femur</a:t>
                </a:r>
                <a:r>
                  <a:rPr lang="en-NZ" sz="2000" dirty="0" smtClean="0"/>
                  <a:t> Circumference (mm)</a:t>
                </a:r>
                <a:endParaRPr lang="en-NZ" sz="20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7184"/>
        <c:crosses val="autoZero"/>
        <c:crossBetween val="midCat"/>
      </c:valAx>
      <c:valAx>
        <c:axId val="232027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600" dirty="0" smtClean="0"/>
                  <a:t>Log Body Mass (g)</a:t>
                </a:r>
                <a:endParaRPr lang="en-NZ" sz="1600" dirty="0"/>
              </a:p>
            </c:rich>
          </c:tx>
          <c:layout>
            <c:manualLayout>
              <c:xMode val="edge"/>
              <c:yMode val="edge"/>
              <c:x val="2.5336499132224905E-3"/>
              <c:y val="0.3457405088968911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640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NZ" sz="2000" baseline="0" dirty="0" smtClean="0"/>
              <a:t>Femur Length </a:t>
            </a:r>
            <a:r>
              <a:rPr lang="en-NZ" sz="2000" baseline="0" dirty="0" err="1" smtClean="0"/>
              <a:t>v.s</a:t>
            </a:r>
            <a:r>
              <a:rPr lang="en-NZ" sz="2000" baseline="0" dirty="0" smtClean="0"/>
              <a:t>. Body Mass</a:t>
            </a:r>
            <a:endParaRPr lang="en-NZ" sz="2000" baseline="0" dirty="0"/>
          </a:p>
        </c:rich>
      </c:tx>
      <c:layout>
        <c:manualLayout>
          <c:xMode val="edge"/>
          <c:yMode val="edge"/>
          <c:x val="0.26466473018367054"/>
          <c:y val="2.34315938142437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1"/>
          <c:order val="0"/>
          <c:tx>
            <c:strRef>
              <c:f>Sheet1!$J$1</c:f>
              <c:strCache>
                <c:ptCount val="1"/>
                <c:pt idx="0">
                  <c:v>Reptiles and Amphibians</c:v>
                </c:pt>
              </c:strCache>
            </c:strRef>
          </c:tx>
          <c:spPr>
            <a:ln w="19050" cap="rnd">
              <a:noFill/>
              <a:round/>
            </a:ln>
            <a:effectLst/>
          </c:spPr>
          <c:marker>
            <c:symbol val="circle"/>
            <c:size val="5"/>
            <c:spPr>
              <a:solidFill>
                <a:schemeClr val="accent2"/>
              </a:solidFill>
              <a:ln w="9525">
                <a:solidFill>
                  <a:schemeClr val="accent2"/>
                </a:solidFill>
              </a:ln>
              <a:effectLst/>
            </c:spPr>
          </c:marker>
          <c:xVal>
            <c:numRef>
              <c:f>Sheet1!$I$2:$I$201</c:f>
              <c:numCache>
                <c:formatCode>General</c:formatCode>
                <c:ptCount val="200"/>
                <c:pt idx="0">
                  <c:v>117.75</c:v>
                </c:pt>
                <c:pt idx="1">
                  <c:v>48.7</c:v>
                </c:pt>
                <c:pt idx="2">
                  <c:v>55.3</c:v>
                </c:pt>
                <c:pt idx="3">
                  <c:v>38.700000000000003</c:v>
                </c:pt>
                <c:pt idx="4">
                  <c:v>50.57</c:v>
                </c:pt>
                <c:pt idx="5">
                  <c:v>33.85</c:v>
                </c:pt>
                <c:pt idx="6">
                  <c:v>33.65</c:v>
                </c:pt>
                <c:pt idx="7">
                  <c:v>43.65</c:v>
                </c:pt>
                <c:pt idx="8">
                  <c:v>31.03</c:v>
                </c:pt>
                <c:pt idx="9">
                  <c:v>49.15</c:v>
                </c:pt>
                <c:pt idx="10">
                  <c:v>40.85</c:v>
                </c:pt>
                <c:pt idx="11">
                  <c:v>24.9</c:v>
                </c:pt>
                <c:pt idx="12">
                  <c:v>25.2</c:v>
                </c:pt>
                <c:pt idx="13">
                  <c:v>37.15</c:v>
                </c:pt>
                <c:pt idx="14">
                  <c:v>82.7</c:v>
                </c:pt>
                <c:pt idx="15">
                  <c:v>36.5</c:v>
                </c:pt>
                <c:pt idx="16">
                  <c:v>25.97</c:v>
                </c:pt>
                <c:pt idx="17">
                  <c:v>57.07</c:v>
                </c:pt>
                <c:pt idx="18">
                  <c:v>60.8</c:v>
                </c:pt>
                <c:pt idx="19">
                  <c:v>36.6</c:v>
                </c:pt>
                <c:pt idx="20">
                  <c:v>68.349999999999994</c:v>
                </c:pt>
                <c:pt idx="21">
                  <c:v>65.900000000000006</c:v>
                </c:pt>
                <c:pt idx="22">
                  <c:v>173.4</c:v>
                </c:pt>
                <c:pt idx="23">
                  <c:v>92.35</c:v>
                </c:pt>
                <c:pt idx="24">
                  <c:v>80.5</c:v>
                </c:pt>
                <c:pt idx="25">
                  <c:v>68.2</c:v>
                </c:pt>
                <c:pt idx="26">
                  <c:v>34.524999999999999</c:v>
                </c:pt>
                <c:pt idx="27">
                  <c:v>22.4</c:v>
                </c:pt>
                <c:pt idx="28">
                  <c:v>36.69</c:v>
                </c:pt>
                <c:pt idx="29">
                  <c:v>56.155000000000001</c:v>
                </c:pt>
                <c:pt idx="30">
                  <c:v>46.87</c:v>
                </c:pt>
                <c:pt idx="31">
                  <c:v>35.65</c:v>
                </c:pt>
                <c:pt idx="32">
                  <c:v>37.200000000000003</c:v>
                </c:pt>
                <c:pt idx="33">
                  <c:v>46.65</c:v>
                </c:pt>
                <c:pt idx="34">
                  <c:v>17.5</c:v>
                </c:pt>
                <c:pt idx="35">
                  <c:v>19.899999999999999</c:v>
                </c:pt>
                <c:pt idx="36">
                  <c:v>21.21</c:v>
                </c:pt>
                <c:pt idx="37">
                  <c:v>24.12</c:v>
                </c:pt>
                <c:pt idx="38">
                  <c:v>36.700000000000003</c:v>
                </c:pt>
                <c:pt idx="39">
                  <c:v>43.72</c:v>
                </c:pt>
                <c:pt idx="40">
                  <c:v>48.01</c:v>
                </c:pt>
                <c:pt idx="41">
                  <c:v>44.39</c:v>
                </c:pt>
                <c:pt idx="42">
                  <c:v>39.68</c:v>
                </c:pt>
                <c:pt idx="43">
                  <c:v>61.12</c:v>
                </c:pt>
                <c:pt idx="44">
                  <c:v>30.11</c:v>
                </c:pt>
                <c:pt idx="45">
                  <c:v>43.55</c:v>
                </c:pt>
                <c:pt idx="46">
                  <c:v>16.3</c:v>
                </c:pt>
                <c:pt idx="47">
                  <c:v>27.8</c:v>
                </c:pt>
                <c:pt idx="48">
                  <c:v>30</c:v>
                </c:pt>
                <c:pt idx="49">
                  <c:v>52.2</c:v>
                </c:pt>
                <c:pt idx="50">
                  <c:v>35.700000000000003</c:v>
                </c:pt>
                <c:pt idx="51">
                  <c:v>53.8</c:v>
                </c:pt>
                <c:pt idx="52">
                  <c:v>30</c:v>
                </c:pt>
                <c:pt idx="53">
                  <c:v>28</c:v>
                </c:pt>
              </c:numCache>
            </c:numRef>
          </c:xVal>
          <c:yVal>
            <c:numRef>
              <c:f>Sheet1!$J$2:$J$201</c:f>
              <c:numCache>
                <c:formatCode>General</c:formatCode>
                <c:ptCount val="200"/>
                <c:pt idx="0">
                  <c:v>167830</c:v>
                </c:pt>
                <c:pt idx="1">
                  <c:v>22050</c:v>
                </c:pt>
                <c:pt idx="2">
                  <c:v>259</c:v>
                </c:pt>
                <c:pt idx="3">
                  <c:v>440</c:v>
                </c:pt>
                <c:pt idx="4">
                  <c:v>511</c:v>
                </c:pt>
                <c:pt idx="5">
                  <c:v>610</c:v>
                </c:pt>
                <c:pt idx="6">
                  <c:v>512</c:v>
                </c:pt>
                <c:pt idx="7">
                  <c:v>199</c:v>
                </c:pt>
                <c:pt idx="8">
                  <c:v>258</c:v>
                </c:pt>
                <c:pt idx="9">
                  <c:v>99</c:v>
                </c:pt>
                <c:pt idx="10">
                  <c:v>199</c:v>
                </c:pt>
                <c:pt idx="11">
                  <c:v>112</c:v>
                </c:pt>
                <c:pt idx="12">
                  <c:v>96</c:v>
                </c:pt>
                <c:pt idx="13">
                  <c:v>227</c:v>
                </c:pt>
                <c:pt idx="14">
                  <c:v>406</c:v>
                </c:pt>
                <c:pt idx="15">
                  <c:v>2700</c:v>
                </c:pt>
                <c:pt idx="16">
                  <c:v>374</c:v>
                </c:pt>
                <c:pt idx="17">
                  <c:v>243</c:v>
                </c:pt>
                <c:pt idx="18">
                  <c:v>1207</c:v>
                </c:pt>
                <c:pt idx="19">
                  <c:v>1358</c:v>
                </c:pt>
                <c:pt idx="20">
                  <c:v>133</c:v>
                </c:pt>
                <c:pt idx="21">
                  <c:v>5063</c:v>
                </c:pt>
                <c:pt idx="22">
                  <c:v>1100</c:v>
                </c:pt>
                <c:pt idx="23">
                  <c:v>72000</c:v>
                </c:pt>
                <c:pt idx="24">
                  <c:v>8645</c:v>
                </c:pt>
                <c:pt idx="25">
                  <c:v>4839</c:v>
                </c:pt>
                <c:pt idx="26">
                  <c:v>5372</c:v>
                </c:pt>
                <c:pt idx="27">
                  <c:v>537</c:v>
                </c:pt>
                <c:pt idx="28">
                  <c:v>79</c:v>
                </c:pt>
                <c:pt idx="29">
                  <c:v>555</c:v>
                </c:pt>
                <c:pt idx="30">
                  <c:v>1588</c:v>
                </c:pt>
                <c:pt idx="31">
                  <c:v>766</c:v>
                </c:pt>
                <c:pt idx="32">
                  <c:v>185</c:v>
                </c:pt>
                <c:pt idx="33">
                  <c:v>460</c:v>
                </c:pt>
                <c:pt idx="34">
                  <c:v>1790</c:v>
                </c:pt>
                <c:pt idx="35">
                  <c:v>121</c:v>
                </c:pt>
                <c:pt idx="36">
                  <c:v>138</c:v>
                </c:pt>
                <c:pt idx="37">
                  <c:v>173</c:v>
                </c:pt>
                <c:pt idx="38">
                  <c:v>193</c:v>
                </c:pt>
                <c:pt idx="39">
                  <c:v>629</c:v>
                </c:pt>
                <c:pt idx="40">
                  <c:v>1181</c:v>
                </c:pt>
                <c:pt idx="41">
                  <c:v>2825</c:v>
                </c:pt>
                <c:pt idx="42">
                  <c:v>1485</c:v>
                </c:pt>
                <c:pt idx="43">
                  <c:v>962</c:v>
                </c:pt>
                <c:pt idx="44">
                  <c:v>3836</c:v>
                </c:pt>
                <c:pt idx="45">
                  <c:v>278</c:v>
                </c:pt>
                <c:pt idx="46">
                  <c:v>1380.25</c:v>
                </c:pt>
                <c:pt idx="47">
                  <c:v>59</c:v>
                </c:pt>
                <c:pt idx="48">
                  <c:v>129</c:v>
                </c:pt>
                <c:pt idx="49">
                  <c:v>51</c:v>
                </c:pt>
                <c:pt idx="50">
                  <c:v>538</c:v>
                </c:pt>
                <c:pt idx="51">
                  <c:v>166.8</c:v>
                </c:pt>
                <c:pt idx="52">
                  <c:v>117</c:v>
                </c:pt>
                <c:pt idx="53">
                  <c:v>109.5</c:v>
                </c:pt>
                <c:pt idx="54">
                  <c:v>76</c:v>
                </c:pt>
              </c:numCache>
            </c:numRef>
          </c:yVal>
          <c:smooth val="0"/>
        </c:ser>
        <c:ser>
          <c:idx val="0"/>
          <c:order val="1"/>
          <c:tx>
            <c:strRef>
              <c:f>Sheet1!$H$1</c:f>
              <c:strCache>
                <c:ptCount val="1"/>
                <c:pt idx="0">
                  <c:v>Mammal</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tx1"/>
                </a:solidFill>
                <a:prstDash val="sysDot"/>
              </a:ln>
              <a:effectLst/>
            </c:spPr>
            <c:trendlineType val="power"/>
            <c:dispRSqr val="0"/>
            <c:dispEq val="0"/>
          </c:trendline>
          <c:xVal>
            <c:numRef>
              <c:f>Sheet1!$G$2:$G$201</c:f>
              <c:numCache>
                <c:formatCode>General</c:formatCode>
                <c:ptCount val="200"/>
                <c:pt idx="0">
                  <c:v>980</c:v>
                </c:pt>
                <c:pt idx="1">
                  <c:v>1147.5</c:v>
                </c:pt>
                <c:pt idx="2">
                  <c:v>47.3</c:v>
                </c:pt>
                <c:pt idx="3">
                  <c:v>55.45</c:v>
                </c:pt>
                <c:pt idx="4">
                  <c:v>79.5</c:v>
                </c:pt>
                <c:pt idx="5">
                  <c:v>114.68</c:v>
                </c:pt>
                <c:pt idx="6">
                  <c:v>178.35</c:v>
                </c:pt>
                <c:pt idx="7">
                  <c:v>226.5</c:v>
                </c:pt>
                <c:pt idx="8">
                  <c:v>173.75</c:v>
                </c:pt>
                <c:pt idx="9">
                  <c:v>89.74</c:v>
                </c:pt>
                <c:pt idx="10">
                  <c:v>115</c:v>
                </c:pt>
                <c:pt idx="11">
                  <c:v>99.17</c:v>
                </c:pt>
                <c:pt idx="12">
                  <c:v>127.62</c:v>
                </c:pt>
                <c:pt idx="13">
                  <c:v>70.400000000000006</c:v>
                </c:pt>
                <c:pt idx="14">
                  <c:v>268.5</c:v>
                </c:pt>
                <c:pt idx="15">
                  <c:v>119.5</c:v>
                </c:pt>
                <c:pt idx="16">
                  <c:v>165</c:v>
                </c:pt>
                <c:pt idx="17">
                  <c:v>215.55</c:v>
                </c:pt>
                <c:pt idx="18">
                  <c:v>202.5</c:v>
                </c:pt>
                <c:pt idx="19">
                  <c:v>175.95</c:v>
                </c:pt>
                <c:pt idx="21">
                  <c:v>401</c:v>
                </c:pt>
                <c:pt idx="22">
                  <c:v>265.5</c:v>
                </c:pt>
                <c:pt idx="23">
                  <c:v>231</c:v>
                </c:pt>
                <c:pt idx="24">
                  <c:v>411</c:v>
                </c:pt>
                <c:pt idx="25">
                  <c:v>360.5</c:v>
                </c:pt>
                <c:pt idx="26">
                  <c:v>234.5</c:v>
                </c:pt>
                <c:pt idx="27">
                  <c:v>276.5</c:v>
                </c:pt>
                <c:pt idx="28">
                  <c:v>54.76</c:v>
                </c:pt>
                <c:pt idx="29">
                  <c:v>51.25</c:v>
                </c:pt>
                <c:pt idx="30">
                  <c:v>36</c:v>
                </c:pt>
                <c:pt idx="31">
                  <c:v>46.84</c:v>
                </c:pt>
                <c:pt idx="32">
                  <c:v>108.72</c:v>
                </c:pt>
                <c:pt idx="33">
                  <c:v>76.099999999999994</c:v>
                </c:pt>
                <c:pt idx="34">
                  <c:v>55.83</c:v>
                </c:pt>
                <c:pt idx="35">
                  <c:v>109.04</c:v>
                </c:pt>
                <c:pt idx="36">
                  <c:v>141.5</c:v>
                </c:pt>
                <c:pt idx="37">
                  <c:v>73.69</c:v>
                </c:pt>
                <c:pt idx="38">
                  <c:v>102.45</c:v>
                </c:pt>
                <c:pt idx="39">
                  <c:v>71.25</c:v>
                </c:pt>
                <c:pt idx="40">
                  <c:v>30.6</c:v>
                </c:pt>
                <c:pt idx="41">
                  <c:v>38.479999999999997</c:v>
                </c:pt>
                <c:pt idx="42">
                  <c:v>49.9</c:v>
                </c:pt>
                <c:pt idx="43">
                  <c:v>51.97</c:v>
                </c:pt>
                <c:pt idx="44">
                  <c:v>50.87</c:v>
                </c:pt>
                <c:pt idx="45">
                  <c:v>100.8</c:v>
                </c:pt>
                <c:pt idx="46">
                  <c:v>81.75</c:v>
                </c:pt>
                <c:pt idx="47">
                  <c:v>90.55</c:v>
                </c:pt>
                <c:pt idx="48">
                  <c:v>132.75</c:v>
                </c:pt>
                <c:pt idx="49">
                  <c:v>302</c:v>
                </c:pt>
                <c:pt idx="50">
                  <c:v>445.5</c:v>
                </c:pt>
                <c:pt idx="52">
                  <c:v>92.95</c:v>
                </c:pt>
                <c:pt idx="53">
                  <c:v>91.14</c:v>
                </c:pt>
                <c:pt idx="54">
                  <c:v>56.174999999999997</c:v>
                </c:pt>
                <c:pt idx="55">
                  <c:v>40.615000000000002</c:v>
                </c:pt>
                <c:pt idx="56">
                  <c:v>66.319999999999993</c:v>
                </c:pt>
                <c:pt idx="57">
                  <c:v>184.4</c:v>
                </c:pt>
                <c:pt idx="58">
                  <c:v>152.5</c:v>
                </c:pt>
                <c:pt idx="60">
                  <c:v>224.4</c:v>
                </c:pt>
                <c:pt idx="61">
                  <c:v>65.34</c:v>
                </c:pt>
                <c:pt idx="62">
                  <c:v>90.14</c:v>
                </c:pt>
                <c:pt idx="63">
                  <c:v>273</c:v>
                </c:pt>
                <c:pt idx="64">
                  <c:v>203.6</c:v>
                </c:pt>
                <c:pt idx="65">
                  <c:v>116.44</c:v>
                </c:pt>
                <c:pt idx="66">
                  <c:v>143.38999999999999</c:v>
                </c:pt>
                <c:pt idx="67">
                  <c:v>35.85</c:v>
                </c:pt>
                <c:pt idx="68">
                  <c:v>34.299999999999997</c:v>
                </c:pt>
                <c:pt idx="69">
                  <c:v>34.25</c:v>
                </c:pt>
                <c:pt idx="70">
                  <c:v>49.45</c:v>
                </c:pt>
                <c:pt idx="71">
                  <c:v>41.35</c:v>
                </c:pt>
                <c:pt idx="72">
                  <c:v>15.9</c:v>
                </c:pt>
                <c:pt idx="73">
                  <c:v>14.35</c:v>
                </c:pt>
                <c:pt idx="74">
                  <c:v>52.75</c:v>
                </c:pt>
                <c:pt idx="75">
                  <c:v>104.2</c:v>
                </c:pt>
                <c:pt idx="76">
                  <c:v>48.5</c:v>
                </c:pt>
                <c:pt idx="77">
                  <c:v>129.35</c:v>
                </c:pt>
                <c:pt idx="78">
                  <c:v>54.7</c:v>
                </c:pt>
                <c:pt idx="79">
                  <c:v>23</c:v>
                </c:pt>
                <c:pt idx="80">
                  <c:v>24.15</c:v>
                </c:pt>
                <c:pt idx="81">
                  <c:v>23.35</c:v>
                </c:pt>
                <c:pt idx="82">
                  <c:v>23.35</c:v>
                </c:pt>
                <c:pt idx="83">
                  <c:v>29</c:v>
                </c:pt>
                <c:pt idx="84">
                  <c:v>18.350000000000001</c:v>
                </c:pt>
                <c:pt idx="85">
                  <c:v>18.100000000000001</c:v>
                </c:pt>
                <c:pt idx="86">
                  <c:v>18.95</c:v>
                </c:pt>
                <c:pt idx="87">
                  <c:v>37.5</c:v>
                </c:pt>
                <c:pt idx="88">
                  <c:v>35.4</c:v>
                </c:pt>
                <c:pt idx="89">
                  <c:v>30.35</c:v>
                </c:pt>
                <c:pt idx="90">
                  <c:v>28.7</c:v>
                </c:pt>
                <c:pt idx="91">
                  <c:v>29.15</c:v>
                </c:pt>
                <c:pt idx="92">
                  <c:v>27.5</c:v>
                </c:pt>
                <c:pt idx="93">
                  <c:v>32</c:v>
                </c:pt>
                <c:pt idx="94">
                  <c:v>33.6</c:v>
                </c:pt>
                <c:pt idx="95">
                  <c:v>93.95</c:v>
                </c:pt>
                <c:pt idx="96">
                  <c:v>39.299999999999997</c:v>
                </c:pt>
                <c:pt idx="97">
                  <c:v>40.75</c:v>
                </c:pt>
                <c:pt idx="98">
                  <c:v>45</c:v>
                </c:pt>
                <c:pt idx="99">
                  <c:v>121.3</c:v>
                </c:pt>
                <c:pt idx="100">
                  <c:v>26.45</c:v>
                </c:pt>
                <c:pt idx="101">
                  <c:v>42.05</c:v>
                </c:pt>
                <c:pt idx="102">
                  <c:v>28.9</c:v>
                </c:pt>
                <c:pt idx="103">
                  <c:v>29.18</c:v>
                </c:pt>
                <c:pt idx="104">
                  <c:v>28.8</c:v>
                </c:pt>
                <c:pt idx="105">
                  <c:v>28.1</c:v>
                </c:pt>
                <c:pt idx="106">
                  <c:v>29.1</c:v>
                </c:pt>
                <c:pt idx="107">
                  <c:v>223.5</c:v>
                </c:pt>
                <c:pt idx="108">
                  <c:v>98.25</c:v>
                </c:pt>
                <c:pt idx="109">
                  <c:v>129.19999999999999</c:v>
                </c:pt>
                <c:pt idx="110">
                  <c:v>107.55</c:v>
                </c:pt>
                <c:pt idx="111">
                  <c:v>137.9</c:v>
                </c:pt>
                <c:pt idx="112">
                  <c:v>125.85</c:v>
                </c:pt>
                <c:pt idx="113">
                  <c:v>88.8</c:v>
                </c:pt>
                <c:pt idx="114">
                  <c:v>82.4</c:v>
                </c:pt>
                <c:pt idx="115">
                  <c:v>21.65</c:v>
                </c:pt>
                <c:pt idx="116">
                  <c:v>28.65</c:v>
                </c:pt>
                <c:pt idx="117">
                  <c:v>25.45</c:v>
                </c:pt>
                <c:pt idx="118">
                  <c:v>25.1</c:v>
                </c:pt>
                <c:pt idx="119">
                  <c:v>30.1</c:v>
                </c:pt>
                <c:pt idx="120">
                  <c:v>22.95</c:v>
                </c:pt>
                <c:pt idx="121">
                  <c:v>50.45</c:v>
                </c:pt>
                <c:pt idx="122">
                  <c:v>41.65</c:v>
                </c:pt>
                <c:pt idx="123">
                  <c:v>100.95</c:v>
                </c:pt>
                <c:pt idx="124">
                  <c:v>61.15</c:v>
                </c:pt>
                <c:pt idx="125">
                  <c:v>34.799999999999997</c:v>
                </c:pt>
                <c:pt idx="126">
                  <c:v>48.25</c:v>
                </c:pt>
                <c:pt idx="127">
                  <c:v>41.55</c:v>
                </c:pt>
                <c:pt idx="128">
                  <c:v>99.2</c:v>
                </c:pt>
                <c:pt idx="129">
                  <c:v>80.849999999999994</c:v>
                </c:pt>
                <c:pt idx="130">
                  <c:v>57.4</c:v>
                </c:pt>
                <c:pt idx="131">
                  <c:v>72.75</c:v>
                </c:pt>
                <c:pt idx="132">
                  <c:v>37.1</c:v>
                </c:pt>
                <c:pt idx="133">
                  <c:v>43.9</c:v>
                </c:pt>
                <c:pt idx="134">
                  <c:v>35.200000000000003</c:v>
                </c:pt>
                <c:pt idx="135">
                  <c:v>38.75</c:v>
                </c:pt>
                <c:pt idx="136">
                  <c:v>34.1</c:v>
                </c:pt>
                <c:pt idx="137">
                  <c:v>24.7</c:v>
                </c:pt>
                <c:pt idx="138">
                  <c:v>24.05</c:v>
                </c:pt>
                <c:pt idx="139">
                  <c:v>40.200000000000003</c:v>
                </c:pt>
                <c:pt idx="140">
                  <c:v>34.6</c:v>
                </c:pt>
                <c:pt idx="141">
                  <c:v>103.75</c:v>
                </c:pt>
                <c:pt idx="142">
                  <c:v>57.715000000000003</c:v>
                </c:pt>
                <c:pt idx="143">
                  <c:v>80.855000000000004</c:v>
                </c:pt>
                <c:pt idx="144">
                  <c:v>90.85</c:v>
                </c:pt>
                <c:pt idx="145">
                  <c:v>25.75</c:v>
                </c:pt>
                <c:pt idx="146">
                  <c:v>51.15</c:v>
                </c:pt>
                <c:pt idx="147">
                  <c:v>24.55</c:v>
                </c:pt>
                <c:pt idx="148">
                  <c:v>55.95</c:v>
                </c:pt>
                <c:pt idx="149">
                  <c:v>80.319999999999993</c:v>
                </c:pt>
                <c:pt idx="150">
                  <c:v>183.5</c:v>
                </c:pt>
                <c:pt idx="151">
                  <c:v>214.35</c:v>
                </c:pt>
                <c:pt idx="152">
                  <c:v>251.1</c:v>
                </c:pt>
                <c:pt idx="153">
                  <c:v>34.9</c:v>
                </c:pt>
                <c:pt idx="155">
                  <c:v>212.5</c:v>
                </c:pt>
                <c:pt idx="156">
                  <c:v>176.5</c:v>
                </c:pt>
                <c:pt idx="158">
                  <c:v>418</c:v>
                </c:pt>
                <c:pt idx="159">
                  <c:v>429</c:v>
                </c:pt>
                <c:pt idx="160">
                  <c:v>183.65</c:v>
                </c:pt>
                <c:pt idx="161">
                  <c:v>271.5</c:v>
                </c:pt>
                <c:pt idx="162">
                  <c:v>188.9</c:v>
                </c:pt>
                <c:pt idx="163">
                  <c:v>251</c:v>
                </c:pt>
                <c:pt idx="165">
                  <c:v>184.8</c:v>
                </c:pt>
                <c:pt idx="166">
                  <c:v>278</c:v>
                </c:pt>
                <c:pt idx="167">
                  <c:v>350.5</c:v>
                </c:pt>
                <c:pt idx="168">
                  <c:v>188</c:v>
                </c:pt>
                <c:pt idx="169">
                  <c:v>254</c:v>
                </c:pt>
                <c:pt idx="174">
                  <c:v>485</c:v>
                </c:pt>
                <c:pt idx="175">
                  <c:v>315</c:v>
                </c:pt>
                <c:pt idx="176">
                  <c:v>440</c:v>
                </c:pt>
                <c:pt idx="177">
                  <c:v>343</c:v>
                </c:pt>
                <c:pt idx="178">
                  <c:v>263.5</c:v>
                </c:pt>
                <c:pt idx="179">
                  <c:v>340.5</c:v>
                </c:pt>
                <c:pt idx="180">
                  <c:v>153.69999999999999</c:v>
                </c:pt>
                <c:pt idx="181">
                  <c:v>279</c:v>
                </c:pt>
                <c:pt idx="182">
                  <c:v>304.5</c:v>
                </c:pt>
                <c:pt idx="183">
                  <c:v>363.5</c:v>
                </c:pt>
                <c:pt idx="184">
                  <c:v>362</c:v>
                </c:pt>
                <c:pt idx="186">
                  <c:v>520</c:v>
                </c:pt>
                <c:pt idx="187">
                  <c:v>355</c:v>
                </c:pt>
                <c:pt idx="188">
                  <c:v>268.7</c:v>
                </c:pt>
                <c:pt idx="189">
                  <c:v>467</c:v>
                </c:pt>
                <c:pt idx="190">
                  <c:v>559</c:v>
                </c:pt>
                <c:pt idx="191">
                  <c:v>515</c:v>
                </c:pt>
                <c:pt idx="193">
                  <c:v>330</c:v>
                </c:pt>
                <c:pt idx="194">
                  <c:v>307.5</c:v>
                </c:pt>
                <c:pt idx="195">
                  <c:v>83</c:v>
                </c:pt>
                <c:pt idx="196">
                  <c:v>167.7</c:v>
                </c:pt>
                <c:pt idx="197">
                  <c:v>157.85</c:v>
                </c:pt>
                <c:pt idx="198">
                  <c:v>133.44999999999999</c:v>
                </c:pt>
                <c:pt idx="199">
                  <c:v>91.2</c:v>
                </c:pt>
              </c:numCache>
            </c:numRef>
          </c:xVal>
          <c:yVal>
            <c:numRef>
              <c:f>Sheet1!$H$2:$H$201</c:f>
              <c:numCache>
                <c:formatCode>General</c:formatCode>
                <c:ptCount val="200"/>
                <c:pt idx="0">
                  <c:v>3534000</c:v>
                </c:pt>
                <c:pt idx="1">
                  <c:v>6435000</c:v>
                </c:pt>
                <c:pt idx="2">
                  <c:v>275</c:v>
                </c:pt>
                <c:pt idx="3">
                  <c:v>445</c:v>
                </c:pt>
                <c:pt idx="4">
                  <c:v>3650</c:v>
                </c:pt>
                <c:pt idx="5">
                  <c:v>3710</c:v>
                </c:pt>
                <c:pt idx="6">
                  <c:v>13608</c:v>
                </c:pt>
                <c:pt idx="7">
                  <c:v>32000</c:v>
                </c:pt>
                <c:pt idx="8">
                  <c:v>15400</c:v>
                </c:pt>
                <c:pt idx="9">
                  <c:v>3500</c:v>
                </c:pt>
                <c:pt idx="10">
                  <c:v>4800</c:v>
                </c:pt>
                <c:pt idx="11">
                  <c:v>2300</c:v>
                </c:pt>
                <c:pt idx="12">
                  <c:v>6000</c:v>
                </c:pt>
                <c:pt idx="13">
                  <c:v>1000</c:v>
                </c:pt>
                <c:pt idx="14">
                  <c:v>60400</c:v>
                </c:pt>
                <c:pt idx="15">
                  <c:v>8400</c:v>
                </c:pt>
                <c:pt idx="16">
                  <c:v>13900</c:v>
                </c:pt>
                <c:pt idx="17">
                  <c:v>17710</c:v>
                </c:pt>
                <c:pt idx="18">
                  <c:v>9700</c:v>
                </c:pt>
                <c:pt idx="19">
                  <c:v>8800</c:v>
                </c:pt>
                <c:pt idx="20">
                  <c:v>13478</c:v>
                </c:pt>
                <c:pt idx="21">
                  <c:v>203000</c:v>
                </c:pt>
                <c:pt idx="22">
                  <c:v>71000</c:v>
                </c:pt>
                <c:pt idx="23">
                  <c:v>61000</c:v>
                </c:pt>
                <c:pt idx="24">
                  <c:v>230000</c:v>
                </c:pt>
                <c:pt idx="25">
                  <c:v>145000</c:v>
                </c:pt>
                <c:pt idx="26">
                  <c:v>43100</c:v>
                </c:pt>
                <c:pt idx="27">
                  <c:v>47000</c:v>
                </c:pt>
                <c:pt idx="28">
                  <c:v>1190</c:v>
                </c:pt>
                <c:pt idx="29">
                  <c:v>1100</c:v>
                </c:pt>
                <c:pt idx="30">
                  <c:v>450</c:v>
                </c:pt>
                <c:pt idx="31">
                  <c:v>384</c:v>
                </c:pt>
                <c:pt idx="32">
                  <c:v>4760</c:v>
                </c:pt>
                <c:pt idx="33">
                  <c:v>2430</c:v>
                </c:pt>
                <c:pt idx="34">
                  <c:v>717</c:v>
                </c:pt>
                <c:pt idx="35">
                  <c:v>5900</c:v>
                </c:pt>
                <c:pt idx="36">
                  <c:v>16556</c:v>
                </c:pt>
                <c:pt idx="37">
                  <c:v>6400</c:v>
                </c:pt>
                <c:pt idx="38">
                  <c:v>6160</c:v>
                </c:pt>
                <c:pt idx="39">
                  <c:v>6500</c:v>
                </c:pt>
                <c:pt idx="40">
                  <c:v>145</c:v>
                </c:pt>
                <c:pt idx="41">
                  <c:v>260</c:v>
                </c:pt>
                <c:pt idx="42">
                  <c:v>694</c:v>
                </c:pt>
                <c:pt idx="43">
                  <c:v>1100</c:v>
                </c:pt>
                <c:pt idx="44">
                  <c:v>1135</c:v>
                </c:pt>
                <c:pt idx="45">
                  <c:v>9900</c:v>
                </c:pt>
                <c:pt idx="46">
                  <c:v>43000</c:v>
                </c:pt>
                <c:pt idx="47">
                  <c:v>42000</c:v>
                </c:pt>
                <c:pt idx="48">
                  <c:v>7000</c:v>
                </c:pt>
                <c:pt idx="49">
                  <c:v>204000</c:v>
                </c:pt>
                <c:pt idx="50">
                  <c:v>435500</c:v>
                </c:pt>
                <c:pt idx="51">
                  <c:v>447695</c:v>
                </c:pt>
                <c:pt idx="52">
                  <c:v>2600</c:v>
                </c:pt>
                <c:pt idx="53">
                  <c:v>1050</c:v>
                </c:pt>
                <c:pt idx="54">
                  <c:v>270</c:v>
                </c:pt>
                <c:pt idx="55">
                  <c:v>178</c:v>
                </c:pt>
                <c:pt idx="56">
                  <c:v>422</c:v>
                </c:pt>
                <c:pt idx="57">
                  <c:v>11450</c:v>
                </c:pt>
                <c:pt idx="58">
                  <c:v>3500</c:v>
                </c:pt>
                <c:pt idx="59">
                  <c:v>28576</c:v>
                </c:pt>
                <c:pt idx="60">
                  <c:v>14700</c:v>
                </c:pt>
                <c:pt idx="61">
                  <c:v>260</c:v>
                </c:pt>
                <c:pt idx="62">
                  <c:v>950</c:v>
                </c:pt>
                <c:pt idx="63">
                  <c:v>155000</c:v>
                </c:pt>
                <c:pt idx="64">
                  <c:v>6400</c:v>
                </c:pt>
                <c:pt idx="65">
                  <c:v>1192</c:v>
                </c:pt>
                <c:pt idx="66">
                  <c:v>2300</c:v>
                </c:pt>
                <c:pt idx="67">
                  <c:v>176</c:v>
                </c:pt>
                <c:pt idx="68">
                  <c:v>360</c:v>
                </c:pt>
                <c:pt idx="69">
                  <c:v>415</c:v>
                </c:pt>
                <c:pt idx="70">
                  <c:v>610</c:v>
                </c:pt>
                <c:pt idx="71">
                  <c:v>717</c:v>
                </c:pt>
                <c:pt idx="72">
                  <c:v>59</c:v>
                </c:pt>
                <c:pt idx="73">
                  <c:v>56</c:v>
                </c:pt>
                <c:pt idx="74">
                  <c:v>953</c:v>
                </c:pt>
                <c:pt idx="75">
                  <c:v>12500</c:v>
                </c:pt>
                <c:pt idx="76">
                  <c:v>1200</c:v>
                </c:pt>
                <c:pt idx="77">
                  <c:v>8950</c:v>
                </c:pt>
                <c:pt idx="78">
                  <c:v>462</c:v>
                </c:pt>
                <c:pt idx="79">
                  <c:v>103</c:v>
                </c:pt>
                <c:pt idx="80">
                  <c:v>108.8</c:v>
                </c:pt>
                <c:pt idx="81">
                  <c:v>95</c:v>
                </c:pt>
                <c:pt idx="82">
                  <c:v>64</c:v>
                </c:pt>
                <c:pt idx="83">
                  <c:v>198</c:v>
                </c:pt>
                <c:pt idx="84">
                  <c:v>67</c:v>
                </c:pt>
                <c:pt idx="85">
                  <c:v>70</c:v>
                </c:pt>
                <c:pt idx="86">
                  <c:v>61</c:v>
                </c:pt>
                <c:pt idx="87">
                  <c:v>235</c:v>
                </c:pt>
                <c:pt idx="88">
                  <c:v>188.1</c:v>
                </c:pt>
                <c:pt idx="89">
                  <c:v>106</c:v>
                </c:pt>
                <c:pt idx="90">
                  <c:v>102</c:v>
                </c:pt>
                <c:pt idx="91">
                  <c:v>86</c:v>
                </c:pt>
                <c:pt idx="92">
                  <c:v>78</c:v>
                </c:pt>
                <c:pt idx="93">
                  <c:v>110</c:v>
                </c:pt>
                <c:pt idx="94">
                  <c:v>163</c:v>
                </c:pt>
                <c:pt idx="95">
                  <c:v>2230</c:v>
                </c:pt>
                <c:pt idx="96">
                  <c:v>375</c:v>
                </c:pt>
                <c:pt idx="97">
                  <c:v>350</c:v>
                </c:pt>
                <c:pt idx="98">
                  <c:v>400</c:v>
                </c:pt>
                <c:pt idx="99">
                  <c:v>9051</c:v>
                </c:pt>
                <c:pt idx="100">
                  <c:v>167.6</c:v>
                </c:pt>
                <c:pt idx="101">
                  <c:v>490</c:v>
                </c:pt>
                <c:pt idx="102">
                  <c:v>210</c:v>
                </c:pt>
                <c:pt idx="103">
                  <c:v>67</c:v>
                </c:pt>
                <c:pt idx="104">
                  <c:v>94</c:v>
                </c:pt>
                <c:pt idx="105">
                  <c:v>81</c:v>
                </c:pt>
                <c:pt idx="106">
                  <c:v>82</c:v>
                </c:pt>
                <c:pt idx="107">
                  <c:v>56500</c:v>
                </c:pt>
                <c:pt idx="108">
                  <c:v>1294</c:v>
                </c:pt>
                <c:pt idx="109">
                  <c:v>4500</c:v>
                </c:pt>
                <c:pt idx="110">
                  <c:v>1535</c:v>
                </c:pt>
                <c:pt idx="111">
                  <c:v>3402</c:v>
                </c:pt>
                <c:pt idx="112">
                  <c:v>4300</c:v>
                </c:pt>
                <c:pt idx="113">
                  <c:v>1900</c:v>
                </c:pt>
                <c:pt idx="114">
                  <c:v>1057</c:v>
                </c:pt>
                <c:pt idx="115">
                  <c:v>56</c:v>
                </c:pt>
                <c:pt idx="116">
                  <c:v>120</c:v>
                </c:pt>
                <c:pt idx="117">
                  <c:v>79</c:v>
                </c:pt>
                <c:pt idx="118">
                  <c:v>62</c:v>
                </c:pt>
                <c:pt idx="119">
                  <c:v>70</c:v>
                </c:pt>
                <c:pt idx="120">
                  <c:v>61</c:v>
                </c:pt>
                <c:pt idx="121">
                  <c:v>1200</c:v>
                </c:pt>
                <c:pt idx="122">
                  <c:v>464</c:v>
                </c:pt>
                <c:pt idx="123">
                  <c:v>8130</c:v>
                </c:pt>
                <c:pt idx="124">
                  <c:v>550</c:v>
                </c:pt>
                <c:pt idx="125">
                  <c:v>238</c:v>
                </c:pt>
                <c:pt idx="126">
                  <c:v>1130</c:v>
                </c:pt>
                <c:pt idx="127">
                  <c:v>190</c:v>
                </c:pt>
                <c:pt idx="128">
                  <c:v>6250</c:v>
                </c:pt>
                <c:pt idx="129">
                  <c:v>3012</c:v>
                </c:pt>
                <c:pt idx="130">
                  <c:v>765</c:v>
                </c:pt>
                <c:pt idx="131">
                  <c:v>1109</c:v>
                </c:pt>
                <c:pt idx="132">
                  <c:v>345</c:v>
                </c:pt>
                <c:pt idx="133">
                  <c:v>475</c:v>
                </c:pt>
                <c:pt idx="134">
                  <c:v>159</c:v>
                </c:pt>
                <c:pt idx="135">
                  <c:v>345</c:v>
                </c:pt>
                <c:pt idx="136">
                  <c:v>195</c:v>
                </c:pt>
                <c:pt idx="137">
                  <c:v>52.9</c:v>
                </c:pt>
                <c:pt idx="138">
                  <c:v>60.5</c:v>
                </c:pt>
                <c:pt idx="139">
                  <c:v>260</c:v>
                </c:pt>
                <c:pt idx="140">
                  <c:v>133</c:v>
                </c:pt>
                <c:pt idx="141">
                  <c:v>8490</c:v>
                </c:pt>
                <c:pt idx="142">
                  <c:v>700</c:v>
                </c:pt>
                <c:pt idx="143">
                  <c:v>1500</c:v>
                </c:pt>
                <c:pt idx="144">
                  <c:v>7500</c:v>
                </c:pt>
                <c:pt idx="145">
                  <c:v>59</c:v>
                </c:pt>
                <c:pt idx="146">
                  <c:v>235</c:v>
                </c:pt>
                <c:pt idx="147">
                  <c:v>77</c:v>
                </c:pt>
                <c:pt idx="148">
                  <c:v>600</c:v>
                </c:pt>
                <c:pt idx="149">
                  <c:v>1120</c:v>
                </c:pt>
                <c:pt idx="150">
                  <c:v>18200</c:v>
                </c:pt>
                <c:pt idx="151">
                  <c:v>22730</c:v>
                </c:pt>
                <c:pt idx="152">
                  <c:v>38000</c:v>
                </c:pt>
                <c:pt idx="153">
                  <c:v>106.7</c:v>
                </c:pt>
                <c:pt idx="154">
                  <c:v>60500</c:v>
                </c:pt>
                <c:pt idx="155">
                  <c:v>49200</c:v>
                </c:pt>
                <c:pt idx="156">
                  <c:v>22000</c:v>
                </c:pt>
                <c:pt idx="157">
                  <c:v>1179000</c:v>
                </c:pt>
                <c:pt idx="158">
                  <c:v>310000</c:v>
                </c:pt>
                <c:pt idx="159">
                  <c:v>545000</c:v>
                </c:pt>
                <c:pt idx="160">
                  <c:v>29500</c:v>
                </c:pt>
                <c:pt idx="161">
                  <c:v>116800</c:v>
                </c:pt>
                <c:pt idx="162">
                  <c:v>25420</c:v>
                </c:pt>
                <c:pt idx="163">
                  <c:v>108500</c:v>
                </c:pt>
                <c:pt idx="164">
                  <c:v>256500</c:v>
                </c:pt>
                <c:pt idx="165">
                  <c:v>31100</c:v>
                </c:pt>
                <c:pt idx="166">
                  <c:v>117900</c:v>
                </c:pt>
                <c:pt idx="167">
                  <c:v>315000</c:v>
                </c:pt>
                <c:pt idx="168">
                  <c:v>76600</c:v>
                </c:pt>
                <c:pt idx="169">
                  <c:v>76200</c:v>
                </c:pt>
                <c:pt idx="170">
                  <c:v>13860</c:v>
                </c:pt>
                <c:pt idx="171">
                  <c:v>134500</c:v>
                </c:pt>
                <c:pt idx="172">
                  <c:v>50900</c:v>
                </c:pt>
                <c:pt idx="173">
                  <c:v>301000</c:v>
                </c:pt>
                <c:pt idx="174">
                  <c:v>680400</c:v>
                </c:pt>
                <c:pt idx="175">
                  <c:v>123800</c:v>
                </c:pt>
                <c:pt idx="176">
                  <c:v>523000</c:v>
                </c:pt>
                <c:pt idx="177">
                  <c:v>225000</c:v>
                </c:pt>
                <c:pt idx="178">
                  <c:v>82200</c:v>
                </c:pt>
                <c:pt idx="179">
                  <c:v>158800</c:v>
                </c:pt>
                <c:pt idx="180">
                  <c:v>24290</c:v>
                </c:pt>
                <c:pt idx="181">
                  <c:v>66100</c:v>
                </c:pt>
                <c:pt idx="182">
                  <c:v>131900</c:v>
                </c:pt>
                <c:pt idx="183">
                  <c:v>272400</c:v>
                </c:pt>
                <c:pt idx="184">
                  <c:v>350000</c:v>
                </c:pt>
                <c:pt idx="185">
                  <c:v>262000</c:v>
                </c:pt>
                <c:pt idx="186">
                  <c:v>990000</c:v>
                </c:pt>
                <c:pt idx="187">
                  <c:v>310000</c:v>
                </c:pt>
                <c:pt idx="188">
                  <c:v>250000</c:v>
                </c:pt>
                <c:pt idx="189">
                  <c:v>1264000</c:v>
                </c:pt>
                <c:pt idx="190">
                  <c:v>1900000</c:v>
                </c:pt>
                <c:pt idx="191">
                  <c:v>1435000</c:v>
                </c:pt>
                <c:pt idx="192">
                  <c:v>90500</c:v>
                </c:pt>
                <c:pt idx="193">
                  <c:v>250000</c:v>
                </c:pt>
                <c:pt idx="194">
                  <c:v>139300</c:v>
                </c:pt>
                <c:pt idx="195">
                  <c:v>3077</c:v>
                </c:pt>
                <c:pt idx="196">
                  <c:v>29500</c:v>
                </c:pt>
                <c:pt idx="197">
                  <c:v>6200</c:v>
                </c:pt>
                <c:pt idx="198">
                  <c:v>4500</c:v>
                </c:pt>
                <c:pt idx="199">
                  <c:v>5470</c:v>
                </c:pt>
              </c:numCache>
            </c:numRef>
          </c:yVal>
          <c:smooth val="0"/>
        </c:ser>
        <c:dLbls>
          <c:showLegendKey val="0"/>
          <c:showVal val="0"/>
          <c:showCatName val="0"/>
          <c:showSerName val="0"/>
          <c:showPercent val="0"/>
          <c:showBubbleSize val="0"/>
        </c:dLbls>
        <c:axId val="232020128"/>
        <c:axId val="232024440"/>
      </c:scatterChart>
      <c:valAx>
        <c:axId val="232020128"/>
        <c:scaling>
          <c:logBase val="2"/>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600" dirty="0" smtClean="0"/>
                  <a:t>Log</a:t>
                </a:r>
                <a:r>
                  <a:rPr lang="en-NZ" sz="1600" baseline="0" dirty="0" smtClean="0"/>
                  <a:t> Femur Length (mm)</a:t>
                </a:r>
                <a:endParaRPr lang="en-NZ" sz="1600" dirty="0"/>
              </a:p>
            </c:rich>
          </c:tx>
          <c:layout>
            <c:manualLayout>
              <c:xMode val="edge"/>
              <c:yMode val="edge"/>
              <c:x val="0.33213958066574717"/>
              <c:y val="0.9481966513423427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4440"/>
        <c:crosses val="autoZero"/>
        <c:crossBetween val="midCat"/>
      </c:valAx>
      <c:valAx>
        <c:axId val="232024440"/>
        <c:scaling>
          <c:logBase val="2"/>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NZ" sz="1600" dirty="0" smtClean="0"/>
                  <a:t>Log Body Mass (g)</a:t>
                </a:r>
                <a:endParaRPr lang="en-NZ" sz="16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020128"/>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D8E9-B7C5-480A-AAAD-B29AA971F5DA}" type="datetimeFigureOut">
              <a:rPr lang="en-NZ" smtClean="0"/>
              <a:t>30/06/2017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C1BBF-C448-439C-9C77-B7BA64286753}" type="slidenum">
              <a:rPr lang="en-NZ" smtClean="0"/>
              <a:t>‹#›</a:t>
            </a:fld>
            <a:endParaRPr lang="en-NZ"/>
          </a:p>
        </p:txBody>
      </p:sp>
    </p:spTree>
    <p:extLst>
      <p:ext uri="{BB962C8B-B14F-4D97-AF65-F5344CB8AC3E}">
        <p14:creationId xmlns:p14="http://schemas.microsoft.com/office/powerpoint/2010/main" val="222800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27C1BBF-C448-439C-9C77-B7BA64286753}" type="slidenum">
              <a:rPr lang="en-NZ" smtClean="0"/>
              <a:t>1</a:t>
            </a:fld>
            <a:endParaRPr lang="en-NZ"/>
          </a:p>
        </p:txBody>
      </p:sp>
    </p:spTree>
    <p:extLst>
      <p:ext uri="{BB962C8B-B14F-4D97-AF65-F5344CB8AC3E}">
        <p14:creationId xmlns:p14="http://schemas.microsoft.com/office/powerpoint/2010/main" val="223583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If we take a</a:t>
            </a:r>
            <a:r>
              <a:rPr lang="en-NZ" sz="1200" b="0" i="0" u="none" strike="noStrike" kern="1200" baseline="0" dirty="0" smtClean="0">
                <a:solidFill>
                  <a:schemeClr val="tx1"/>
                </a:solidFill>
                <a:effectLst/>
                <a:latin typeface="+mn-lt"/>
                <a:ea typeface="+mn-ea"/>
                <a:cs typeface="+mn-cs"/>
              </a:rPr>
              <a:t> cube</a:t>
            </a:r>
            <a:r>
              <a:rPr lang="en-NZ" sz="1200" b="0" i="0" u="none" strike="noStrike" kern="1200" dirty="0" smtClean="0">
                <a:solidFill>
                  <a:schemeClr val="tx1"/>
                </a:solidFill>
                <a:effectLst/>
                <a:latin typeface="+mn-lt"/>
                <a:ea typeface="+mn-ea"/>
                <a:cs typeface="+mn-cs"/>
              </a:rPr>
              <a:t>, or any three-dimensional</a:t>
            </a:r>
            <a:r>
              <a:rPr lang="en-NZ" sz="1200" b="0" i="0" u="none" strike="noStrike" kern="1200" baseline="0" dirty="0" smtClean="0">
                <a:solidFill>
                  <a:schemeClr val="tx1"/>
                </a:solidFill>
                <a:effectLst/>
                <a:latin typeface="+mn-lt"/>
                <a:ea typeface="+mn-ea"/>
                <a:cs typeface="+mn-cs"/>
              </a:rPr>
              <a:t> shape, </a:t>
            </a:r>
            <a:r>
              <a:rPr lang="en-NZ" sz="1200" b="0" i="0" u="none" strike="noStrike" kern="1200" dirty="0" smtClean="0">
                <a:solidFill>
                  <a:schemeClr val="tx1"/>
                </a:solidFill>
                <a:effectLst/>
                <a:latin typeface="+mn-lt"/>
                <a:ea typeface="+mn-ea"/>
                <a:cs typeface="+mn-cs"/>
              </a:rPr>
              <a:t>its volume is equal to the product of the length multiplied by the width multiplied by the height</a:t>
            </a:r>
            <a:r>
              <a:rPr lang="en-NZ" sz="1200" b="0" i="0" u="none" strike="noStrike" kern="1200" baseline="0" dirty="0" smtClean="0">
                <a:solidFill>
                  <a:schemeClr val="tx1"/>
                </a:solidFill>
                <a:effectLst/>
                <a:latin typeface="+mn-lt"/>
                <a:ea typeface="+mn-ea"/>
                <a:cs typeface="+mn-cs"/>
              </a:rPr>
              <a:t> – the linear dimensions multiplied to the power of 3 if they are all the same value.</a:t>
            </a:r>
            <a:r>
              <a:rPr lang="en-NZ" sz="1200" b="0" i="0" u="none" strike="noStrike" kern="1200" dirty="0" smtClean="0">
                <a:solidFill>
                  <a:schemeClr val="tx1"/>
                </a:solidFill>
                <a:effectLst/>
                <a:latin typeface="+mn-lt"/>
                <a:ea typeface="+mn-ea"/>
                <a:cs typeface="+mn-cs"/>
              </a:rPr>
              <a:t> </a:t>
            </a:r>
            <a:r>
              <a:rPr lang="en-NZ" sz="1200" b="0" i="0" u="none" strike="noStrike" kern="1200" baseline="0" dirty="0" smtClean="0">
                <a:solidFill>
                  <a:schemeClr val="tx1"/>
                </a:solidFill>
                <a:effectLst/>
                <a:latin typeface="+mn-lt"/>
                <a:ea typeface="+mn-ea"/>
                <a:cs typeface="+mn-cs"/>
              </a:rPr>
              <a:t>Therefore, if we multiply all of its linear dimensions by the same value in order to change its size, </a:t>
            </a:r>
            <a:r>
              <a:rPr lang="en-NZ" sz="1200" b="0" i="0" u="none" strike="noStrike" kern="1200" dirty="0" smtClean="0">
                <a:solidFill>
                  <a:schemeClr val="tx1"/>
                </a:solidFill>
                <a:effectLst/>
                <a:latin typeface="+mn-lt"/>
                <a:ea typeface="+mn-ea"/>
                <a:cs typeface="+mn-cs"/>
              </a:rPr>
              <a:t>the</a:t>
            </a:r>
            <a:r>
              <a:rPr lang="en-NZ" sz="1200" b="0" i="0" u="none" strike="noStrike" kern="1200" baseline="0" dirty="0" smtClean="0">
                <a:solidFill>
                  <a:schemeClr val="tx1"/>
                </a:solidFill>
                <a:effectLst/>
                <a:latin typeface="+mn-lt"/>
                <a:ea typeface="+mn-ea"/>
                <a:cs typeface="+mn-cs"/>
              </a:rPr>
              <a:t> new volume would be equal to the previous volume multiplied by the cube of the scale value.</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10</a:t>
            </a:fld>
            <a:endParaRPr lang="en-NZ"/>
          </a:p>
        </p:txBody>
      </p:sp>
    </p:spTree>
    <p:extLst>
      <p:ext uri="{BB962C8B-B14F-4D97-AF65-F5344CB8AC3E}">
        <p14:creationId xmlns:p14="http://schemas.microsoft.com/office/powerpoint/2010/main" val="3586684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So if we doubled an animal’s body size, and therefore all of its linear dimensions, we would be multiplying the weight by the</a:t>
            </a:r>
            <a:r>
              <a:rPr lang="en-NZ" sz="1200" b="0" i="0" u="none" strike="noStrike" kern="1200" baseline="0" dirty="0" smtClean="0">
                <a:solidFill>
                  <a:schemeClr val="tx1"/>
                </a:solidFill>
                <a:effectLst/>
                <a:latin typeface="+mn-lt"/>
                <a:ea typeface="+mn-ea"/>
                <a:cs typeface="+mn-cs"/>
              </a:rPr>
              <a:t> </a:t>
            </a:r>
            <a:r>
              <a:rPr lang="en-NZ" sz="1200" b="0" i="0" u="none" strike="noStrike" kern="1200" dirty="0" smtClean="0">
                <a:solidFill>
                  <a:schemeClr val="tx1"/>
                </a:solidFill>
                <a:effectLst/>
                <a:latin typeface="+mn-lt"/>
                <a:ea typeface="+mn-ea"/>
                <a:cs typeface="+mn-cs"/>
              </a:rPr>
              <a:t>size factor (e.g. 2) to the power of 3 to get the resultant weight which would be eightfold as volume increases at a rate of 3 times the length,</a:t>
            </a:r>
            <a:r>
              <a:rPr lang="en-NZ" sz="1200" b="0" i="0" u="none" strike="noStrike" kern="1200" baseline="0" dirty="0" smtClean="0">
                <a:solidFill>
                  <a:schemeClr val="tx1"/>
                </a:solidFill>
                <a:effectLst/>
                <a:latin typeface="+mn-lt"/>
                <a:ea typeface="+mn-ea"/>
                <a:cs typeface="+mn-cs"/>
              </a:rPr>
              <a:t> which is true for any three-dimensional shape.</a:t>
            </a:r>
            <a:r>
              <a:rPr lang="en-NZ" sz="1200" b="0" i="0" u="none" strike="noStrike" kern="1200" dirty="0" smtClean="0">
                <a:solidFill>
                  <a:schemeClr val="tx1"/>
                </a:solidFill>
                <a:effectLst/>
                <a:latin typeface="+mn-lt"/>
                <a:ea typeface="+mn-ea"/>
                <a:cs typeface="+mn-cs"/>
              </a:rPr>
              <a:t> This means that a bone’s weight bearing capacity would have to increase by eightfold as well in order to support the increased weight. </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11</a:t>
            </a:fld>
            <a:endParaRPr lang="en-NZ"/>
          </a:p>
        </p:txBody>
      </p:sp>
    </p:spTree>
    <p:extLst>
      <p:ext uri="{BB962C8B-B14F-4D97-AF65-F5344CB8AC3E}">
        <p14:creationId xmlns:p14="http://schemas.microsoft.com/office/powerpoint/2010/main" val="3010446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smtClean="0">
                <a:solidFill>
                  <a:schemeClr val="tx1"/>
                </a:solidFill>
                <a:effectLst/>
                <a:latin typeface="+mn-lt"/>
                <a:ea typeface="+mn-ea"/>
                <a:cs typeface="+mn-cs"/>
              </a:rPr>
              <a:t>However, a bone’s weight-bearing capacity is </a:t>
            </a:r>
            <a:r>
              <a:rPr lang="en-NZ" sz="1200" b="0" i="1" u="none" strike="noStrike" kern="1200" dirty="0" smtClean="0">
                <a:solidFill>
                  <a:schemeClr val="tx1"/>
                </a:solidFill>
                <a:effectLst/>
                <a:latin typeface="+mn-lt"/>
                <a:ea typeface="+mn-ea"/>
                <a:cs typeface="+mn-cs"/>
              </a:rPr>
              <a:t>not</a:t>
            </a:r>
            <a:r>
              <a:rPr lang="en-NZ" sz="1200" b="0" i="0" u="none" strike="noStrike" kern="1200" dirty="0" smtClean="0">
                <a:solidFill>
                  <a:schemeClr val="tx1"/>
                </a:solidFill>
                <a:effectLst/>
                <a:latin typeface="+mn-lt"/>
                <a:ea typeface="+mn-ea"/>
                <a:cs typeface="+mn-cs"/>
              </a:rPr>
              <a:t> dependent on its length or height - it is dependent on the bone’s cross-sectional area. Doubling all of the bone’s linear dimensions </a:t>
            </a:r>
            <a:r>
              <a:rPr lang="en-NZ" sz="1200" b="0" i="0" u="none" strike="noStrike" kern="1200" baseline="0" dirty="0" smtClean="0">
                <a:solidFill>
                  <a:schemeClr val="tx1"/>
                </a:solidFill>
                <a:effectLst/>
                <a:latin typeface="+mn-lt"/>
                <a:ea typeface="+mn-ea"/>
                <a:cs typeface="+mn-cs"/>
              </a:rPr>
              <a:t>(excluding height) </a:t>
            </a:r>
            <a:r>
              <a:rPr lang="en-NZ" sz="1200" b="0" i="0" u="none" strike="noStrike" kern="1200" dirty="0" smtClean="0">
                <a:solidFill>
                  <a:schemeClr val="tx1"/>
                </a:solidFill>
                <a:effectLst/>
                <a:latin typeface="+mn-lt"/>
                <a:ea typeface="+mn-ea"/>
                <a:cs typeface="+mn-cs"/>
              </a:rPr>
              <a:t>will only increase its cross-sectional area, hence its weight-bearing capacity, by fourfold as area is </a:t>
            </a:r>
            <a:r>
              <a:rPr lang="en-NZ" sz="1200" b="0" i="1" u="none" strike="noStrike" kern="1200" dirty="0" smtClean="0">
                <a:solidFill>
                  <a:schemeClr val="tx1"/>
                </a:solidFill>
                <a:effectLst/>
                <a:latin typeface="+mn-lt"/>
                <a:ea typeface="+mn-ea"/>
                <a:cs typeface="+mn-cs"/>
              </a:rPr>
              <a:t>the square </a:t>
            </a:r>
            <a:r>
              <a:rPr lang="en-NZ" sz="1200" b="0" i="0" u="none" strike="noStrike" kern="1200" dirty="0" smtClean="0">
                <a:solidFill>
                  <a:schemeClr val="tx1"/>
                </a:solidFill>
                <a:effectLst/>
                <a:latin typeface="+mn-lt"/>
                <a:ea typeface="+mn-ea"/>
                <a:cs typeface="+mn-cs"/>
              </a:rPr>
              <a:t>of the linear</a:t>
            </a:r>
            <a:r>
              <a:rPr lang="en-NZ" sz="1200" b="0" i="0" u="none" strike="noStrike" kern="1200" baseline="0" dirty="0" smtClean="0">
                <a:solidFill>
                  <a:schemeClr val="tx1"/>
                </a:solidFill>
                <a:effectLst/>
                <a:latin typeface="+mn-lt"/>
                <a:ea typeface="+mn-ea"/>
                <a:cs typeface="+mn-cs"/>
              </a:rPr>
              <a:t> dimensions, not the cube. Therefore, it will</a:t>
            </a:r>
            <a:r>
              <a:rPr lang="en-NZ" sz="1200" b="0" i="0" u="none" strike="noStrike" kern="1200" dirty="0" smtClean="0">
                <a:solidFill>
                  <a:schemeClr val="tx1"/>
                </a:solidFill>
                <a:effectLst/>
                <a:latin typeface="+mn-lt"/>
                <a:ea typeface="+mn-ea"/>
                <a:cs typeface="+mn-cs"/>
              </a:rPr>
              <a:t> not be enough to support the eightfold increase in weight.</a:t>
            </a:r>
          </a:p>
        </p:txBody>
      </p:sp>
      <p:sp>
        <p:nvSpPr>
          <p:cNvPr id="4" name="Slide Number Placeholder 3"/>
          <p:cNvSpPr>
            <a:spLocks noGrp="1"/>
          </p:cNvSpPr>
          <p:nvPr>
            <p:ph type="sldNum" sz="quarter" idx="10"/>
          </p:nvPr>
        </p:nvSpPr>
        <p:spPr/>
        <p:txBody>
          <a:bodyPr/>
          <a:lstStyle/>
          <a:p>
            <a:fld id="{F27C1BBF-C448-439C-9C77-B7BA64286753}" type="slidenum">
              <a:rPr lang="en-NZ" smtClean="0"/>
              <a:t>12</a:t>
            </a:fld>
            <a:endParaRPr lang="en-NZ"/>
          </a:p>
        </p:txBody>
      </p:sp>
    </p:spTree>
    <p:extLst>
      <p:ext uri="{BB962C8B-B14F-4D97-AF65-F5344CB8AC3E}">
        <p14:creationId xmlns:p14="http://schemas.microsoft.com/office/powerpoint/2010/main" val="3267033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smtClean="0">
                <a:solidFill>
                  <a:schemeClr val="tx1"/>
                </a:solidFill>
                <a:effectLst/>
                <a:latin typeface="+mn-lt"/>
                <a:ea typeface="+mn-ea"/>
                <a:cs typeface="+mn-cs"/>
              </a:rPr>
              <a:t>For this reason, a </a:t>
            </a:r>
            <a:r>
              <a:rPr lang="en-NZ" sz="1200" b="0" i="1" u="none" strike="noStrike" kern="1200" dirty="0" smtClean="0">
                <a:solidFill>
                  <a:schemeClr val="tx1"/>
                </a:solidFill>
                <a:effectLst/>
                <a:latin typeface="+mn-lt"/>
                <a:ea typeface="+mn-ea"/>
                <a:cs typeface="+mn-cs"/>
              </a:rPr>
              <a:t>considerably</a:t>
            </a:r>
            <a:r>
              <a:rPr lang="en-NZ" sz="1200" b="0" i="0" u="none" strike="noStrike" kern="1200" dirty="0" smtClean="0">
                <a:solidFill>
                  <a:schemeClr val="tx1"/>
                </a:solidFill>
                <a:effectLst/>
                <a:latin typeface="+mn-lt"/>
                <a:ea typeface="+mn-ea"/>
                <a:cs typeface="+mn-cs"/>
              </a:rPr>
              <a:t> thicker bone would be needed than that given by just doubling the bone’s dimensions.</a:t>
            </a:r>
          </a:p>
        </p:txBody>
      </p:sp>
      <p:sp>
        <p:nvSpPr>
          <p:cNvPr id="4" name="Slide Number Placeholder 3"/>
          <p:cNvSpPr>
            <a:spLocks noGrp="1"/>
          </p:cNvSpPr>
          <p:nvPr>
            <p:ph type="sldNum" sz="quarter" idx="10"/>
          </p:nvPr>
        </p:nvSpPr>
        <p:spPr/>
        <p:txBody>
          <a:bodyPr/>
          <a:lstStyle/>
          <a:p>
            <a:fld id="{F27C1BBF-C448-439C-9C77-B7BA64286753}" type="slidenum">
              <a:rPr lang="en-NZ" smtClean="0"/>
              <a:t>13</a:t>
            </a:fld>
            <a:endParaRPr lang="en-NZ"/>
          </a:p>
        </p:txBody>
      </p:sp>
    </p:spTree>
    <p:extLst>
      <p:ext uri="{BB962C8B-B14F-4D97-AF65-F5344CB8AC3E}">
        <p14:creationId xmlns:p14="http://schemas.microsoft.com/office/powerpoint/2010/main" val="1817187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smtClean="0">
                <a:solidFill>
                  <a:schemeClr val="tx1"/>
                </a:solidFill>
                <a:effectLst/>
                <a:latin typeface="+mn-lt"/>
                <a:ea typeface="+mn-ea"/>
                <a:cs typeface="+mn-cs"/>
              </a:rPr>
              <a:t>The rate at which the cross-sectional area increases is greater than that of the linear dimensions.</a:t>
            </a:r>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14</a:t>
            </a:fld>
            <a:endParaRPr lang="en-NZ"/>
          </a:p>
        </p:txBody>
      </p:sp>
    </p:spTree>
    <p:extLst>
      <p:ext uri="{BB962C8B-B14F-4D97-AF65-F5344CB8AC3E}">
        <p14:creationId xmlns:p14="http://schemas.microsoft.com/office/powerpoint/2010/main" val="348424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This is what is called </a:t>
            </a:r>
            <a:r>
              <a:rPr lang="en-NZ" sz="1200" b="0" i="1" u="none" strike="noStrike" kern="1200" dirty="0" err="1" smtClean="0">
                <a:solidFill>
                  <a:schemeClr val="tx1"/>
                </a:solidFill>
                <a:effectLst/>
                <a:latin typeface="+mn-lt"/>
                <a:ea typeface="+mn-ea"/>
                <a:cs typeface="+mn-cs"/>
              </a:rPr>
              <a:t>allometric</a:t>
            </a:r>
            <a:r>
              <a:rPr lang="en-NZ" sz="1200" b="0" i="1" u="none" strike="noStrike" kern="1200" dirty="0" smtClean="0">
                <a:solidFill>
                  <a:schemeClr val="tx1"/>
                </a:solidFill>
                <a:effectLst/>
                <a:latin typeface="+mn-lt"/>
                <a:ea typeface="+mn-ea"/>
                <a:cs typeface="+mn-cs"/>
              </a:rPr>
              <a:t> growth</a:t>
            </a:r>
            <a:r>
              <a:rPr lang="en-NZ" sz="1200" b="0" i="0" u="none" strike="noStrike" kern="1200" dirty="0" smtClean="0">
                <a:solidFill>
                  <a:schemeClr val="tx1"/>
                </a:solidFill>
                <a:effectLst/>
                <a:latin typeface="+mn-lt"/>
                <a:ea typeface="+mn-ea"/>
                <a:cs typeface="+mn-cs"/>
              </a:rPr>
              <a:t>, where body parts grow at different rates or disproportionately to each other, as </a:t>
            </a:r>
            <a:r>
              <a:rPr lang="en-NZ" sz="1200" b="0" i="0" u="none" strike="noStrike" kern="1200" dirty="0" err="1" smtClean="0">
                <a:solidFill>
                  <a:schemeClr val="tx1"/>
                </a:solidFill>
                <a:effectLst/>
                <a:latin typeface="+mn-lt"/>
                <a:ea typeface="+mn-ea"/>
                <a:cs typeface="+mn-cs"/>
              </a:rPr>
              <a:t>allometry</a:t>
            </a:r>
            <a:r>
              <a:rPr lang="en-NZ" sz="1200" b="0" i="0" u="none" strike="noStrike" kern="1200" dirty="0" smtClean="0">
                <a:solidFill>
                  <a:schemeClr val="tx1"/>
                </a:solidFill>
                <a:effectLst/>
                <a:latin typeface="+mn-lt"/>
                <a:ea typeface="+mn-ea"/>
                <a:cs typeface="+mn-cs"/>
              </a:rPr>
              <a:t> literally means ‘different growth’. </a:t>
            </a:r>
          </a:p>
        </p:txBody>
      </p:sp>
      <p:sp>
        <p:nvSpPr>
          <p:cNvPr id="4" name="Slide Number Placeholder 3"/>
          <p:cNvSpPr>
            <a:spLocks noGrp="1"/>
          </p:cNvSpPr>
          <p:nvPr>
            <p:ph type="sldNum" sz="quarter" idx="10"/>
          </p:nvPr>
        </p:nvSpPr>
        <p:spPr/>
        <p:txBody>
          <a:bodyPr/>
          <a:lstStyle/>
          <a:p>
            <a:fld id="{F27C1BBF-C448-439C-9C77-B7BA64286753}" type="slidenum">
              <a:rPr lang="en-NZ" smtClean="0"/>
              <a:t>15</a:t>
            </a:fld>
            <a:endParaRPr lang="en-NZ"/>
          </a:p>
        </p:txBody>
      </p:sp>
    </p:spTree>
    <p:extLst>
      <p:ext uri="{BB962C8B-B14F-4D97-AF65-F5344CB8AC3E}">
        <p14:creationId xmlns:p14="http://schemas.microsoft.com/office/powerpoint/2010/main" val="2794705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So as an animal increases in size, its weight grows at</a:t>
            </a:r>
            <a:r>
              <a:rPr lang="en-NZ" sz="1200" b="0" i="0" u="none" strike="noStrike" kern="1200" baseline="0" dirty="0" smtClean="0">
                <a:solidFill>
                  <a:schemeClr val="tx1"/>
                </a:solidFill>
                <a:effectLst/>
                <a:latin typeface="+mn-lt"/>
                <a:ea typeface="+mn-ea"/>
                <a:cs typeface="+mn-cs"/>
              </a:rPr>
              <a:t> a much</a:t>
            </a:r>
            <a:r>
              <a:rPr lang="en-NZ" sz="1200" b="0" i="0" u="none" strike="noStrike" kern="1200" dirty="0" smtClean="0">
                <a:solidFill>
                  <a:schemeClr val="tx1"/>
                </a:solidFill>
                <a:effectLst/>
                <a:latin typeface="+mn-lt"/>
                <a:ea typeface="+mn-ea"/>
                <a:cs typeface="+mn-cs"/>
              </a:rPr>
              <a:t> faster rate, or the cube, to its linear dimensions and surface area.</a:t>
            </a:r>
          </a:p>
        </p:txBody>
      </p:sp>
      <p:sp>
        <p:nvSpPr>
          <p:cNvPr id="4" name="Slide Number Placeholder 3"/>
          <p:cNvSpPr>
            <a:spLocks noGrp="1"/>
          </p:cNvSpPr>
          <p:nvPr>
            <p:ph type="sldNum" sz="quarter" idx="10"/>
          </p:nvPr>
        </p:nvSpPr>
        <p:spPr/>
        <p:txBody>
          <a:bodyPr/>
          <a:lstStyle/>
          <a:p>
            <a:fld id="{F27C1BBF-C448-439C-9C77-B7BA64286753}" type="slidenum">
              <a:rPr lang="en-NZ" smtClean="0"/>
              <a:t>16</a:t>
            </a:fld>
            <a:endParaRPr lang="en-NZ"/>
          </a:p>
        </p:txBody>
      </p:sp>
    </p:spTree>
    <p:extLst>
      <p:ext uri="{BB962C8B-B14F-4D97-AF65-F5344CB8AC3E}">
        <p14:creationId xmlns:p14="http://schemas.microsoft.com/office/powerpoint/2010/main" val="181986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And as a bone increases in size its cross-sectional area, or thickness, becomes disproportionately larger to its length and area because although areas are the squares of linear dimensions, the cross-sectional area will have to be enlarged at approximately the cube of the linear dimensions, equal to the mass or volume of the animal. Of course, this is assuming that </a:t>
            </a:r>
            <a:r>
              <a:rPr lang="en-NZ" sz="1200" b="0" i="1" u="none" strike="noStrike" kern="1200" dirty="0" smtClean="0">
                <a:solidFill>
                  <a:schemeClr val="tx1"/>
                </a:solidFill>
                <a:effectLst/>
                <a:latin typeface="+mn-lt"/>
                <a:ea typeface="+mn-ea"/>
                <a:cs typeface="+mn-cs"/>
              </a:rPr>
              <a:t>all</a:t>
            </a:r>
            <a:r>
              <a:rPr lang="en-NZ" sz="1200" b="0" i="0" u="none" strike="noStrike" kern="1200" dirty="0" smtClean="0">
                <a:solidFill>
                  <a:schemeClr val="tx1"/>
                </a:solidFill>
                <a:effectLst/>
                <a:latin typeface="+mn-lt"/>
                <a:ea typeface="+mn-ea"/>
                <a:cs typeface="+mn-cs"/>
              </a:rPr>
              <a:t> animals are perfectly geometrical</a:t>
            </a:r>
            <a:r>
              <a:rPr lang="en-NZ" sz="1200" b="0" i="0" u="none" strike="noStrike" kern="1200" baseline="0" dirty="0" smtClean="0">
                <a:solidFill>
                  <a:schemeClr val="tx1"/>
                </a:solidFill>
                <a:effectLst/>
                <a:latin typeface="+mn-lt"/>
                <a:ea typeface="+mn-ea"/>
                <a:cs typeface="+mn-cs"/>
              </a:rPr>
              <a:t> with no other factors affecting it, such as locomotion or body styles.</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17</a:t>
            </a:fld>
            <a:endParaRPr lang="en-NZ"/>
          </a:p>
        </p:txBody>
      </p:sp>
    </p:spTree>
    <p:extLst>
      <p:ext uri="{BB962C8B-B14F-4D97-AF65-F5344CB8AC3E}">
        <p14:creationId xmlns:p14="http://schemas.microsoft.com/office/powerpoint/2010/main" val="1228905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As</a:t>
            </a:r>
            <a:r>
              <a:rPr lang="en-NZ" baseline="0" dirty="0" smtClean="0"/>
              <a:t> </a:t>
            </a:r>
            <a:r>
              <a:rPr lang="en-NZ" baseline="0" dirty="0" err="1" smtClean="0"/>
              <a:t>allometry</a:t>
            </a:r>
            <a:r>
              <a:rPr lang="en-NZ" baseline="0" dirty="0" smtClean="0"/>
              <a:t> refers to different rates of growth, theoretically differential growth can be modelled using this equation. Or alternatively…</a:t>
            </a:r>
          </a:p>
          <a:p>
            <a:r>
              <a:rPr lang="en-NZ" baseline="0" dirty="0" smtClean="0"/>
              <a:t>Where…</a:t>
            </a:r>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18</a:t>
            </a:fld>
            <a:endParaRPr lang="en-NZ"/>
          </a:p>
        </p:txBody>
      </p:sp>
    </p:spTree>
    <p:extLst>
      <p:ext uri="{BB962C8B-B14F-4D97-AF65-F5344CB8AC3E}">
        <p14:creationId xmlns:p14="http://schemas.microsoft.com/office/powerpoint/2010/main" val="130574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dirty="0" smtClean="0"/>
              <a:t>Because b gives you the relative rate of growth,</a:t>
            </a:r>
            <a:r>
              <a:rPr lang="en-NZ" baseline="0" dirty="0" smtClean="0"/>
              <a:t> if b equals 1, </a:t>
            </a:r>
            <a:r>
              <a:rPr lang="en-NZ" sz="1200" b="0" i="0" u="none" strike="noStrike" kern="1200" dirty="0" smtClean="0">
                <a:solidFill>
                  <a:schemeClr val="tx1"/>
                </a:solidFill>
                <a:effectLst/>
                <a:latin typeface="+mn-lt"/>
                <a:ea typeface="+mn-ea"/>
                <a:cs typeface="+mn-cs"/>
              </a:rPr>
              <a:t>growth is isometric and the variables grow at equal proportions/rates. If b equals</a:t>
            </a:r>
            <a:r>
              <a:rPr lang="en-NZ" sz="1200" b="0" i="0" u="none" strike="noStrike" kern="1200" baseline="0" dirty="0" smtClean="0">
                <a:solidFill>
                  <a:schemeClr val="tx1"/>
                </a:solidFill>
                <a:effectLst/>
                <a:latin typeface="+mn-lt"/>
                <a:ea typeface="+mn-ea"/>
                <a:cs typeface="+mn-cs"/>
              </a:rPr>
              <a:t> less than 1, </a:t>
            </a:r>
            <a:r>
              <a:rPr lang="en-NZ" sz="1200" b="0" i="0" u="none" strike="noStrike" kern="1200" dirty="0" smtClean="0">
                <a:solidFill>
                  <a:schemeClr val="tx1"/>
                </a:solidFill>
                <a:effectLst/>
                <a:latin typeface="+mn-lt"/>
                <a:ea typeface="+mn-ea"/>
                <a:cs typeface="+mn-cs"/>
              </a:rPr>
              <a:t>growth of y is </a:t>
            </a:r>
            <a:r>
              <a:rPr lang="en-NZ" sz="1200" b="0" i="0" u="none" strike="noStrike" kern="1200" dirty="0" err="1" smtClean="0">
                <a:solidFill>
                  <a:schemeClr val="tx1"/>
                </a:solidFill>
                <a:effectLst/>
                <a:latin typeface="+mn-lt"/>
                <a:ea typeface="+mn-ea"/>
                <a:cs typeface="+mn-cs"/>
              </a:rPr>
              <a:t>hypometric</a:t>
            </a:r>
            <a:r>
              <a:rPr lang="en-NZ" sz="1200" b="0" i="0" u="none" strike="noStrike" kern="1200" dirty="0" smtClean="0">
                <a:solidFill>
                  <a:schemeClr val="tx1"/>
                </a:solidFill>
                <a:effectLst/>
                <a:latin typeface="+mn-lt"/>
                <a:ea typeface="+mn-ea"/>
                <a:cs typeface="+mn-cs"/>
              </a:rPr>
              <a:t>/negative </a:t>
            </a:r>
            <a:r>
              <a:rPr lang="en-NZ" sz="1200" b="0" i="0" u="none" strike="noStrike" kern="1200" dirty="0" err="1" smtClean="0">
                <a:solidFill>
                  <a:schemeClr val="tx1"/>
                </a:solidFill>
                <a:effectLst/>
                <a:latin typeface="+mn-lt"/>
                <a:ea typeface="+mn-ea"/>
                <a:cs typeface="+mn-cs"/>
              </a:rPr>
              <a:t>allometry</a:t>
            </a:r>
            <a:r>
              <a:rPr lang="en-NZ" sz="1200" b="0" i="0" u="none" strike="noStrike" kern="1200" dirty="0" smtClean="0">
                <a:solidFill>
                  <a:schemeClr val="tx1"/>
                </a:solidFill>
                <a:effectLst/>
                <a:latin typeface="+mn-lt"/>
                <a:ea typeface="+mn-ea"/>
                <a:cs typeface="+mn-cs"/>
              </a:rPr>
              <a:t> and grows at a slower rate than x.</a:t>
            </a:r>
            <a:r>
              <a:rPr lang="en-NZ" sz="1200" b="0" i="0" u="none" strike="noStrike" kern="1200" baseline="0" dirty="0" smtClean="0">
                <a:solidFill>
                  <a:schemeClr val="tx1"/>
                </a:solidFill>
                <a:effectLst/>
                <a:latin typeface="+mn-lt"/>
                <a:ea typeface="+mn-ea"/>
                <a:cs typeface="+mn-cs"/>
              </a:rPr>
              <a:t> And if b equals more than 1, </a:t>
            </a:r>
            <a:r>
              <a:rPr lang="en-NZ" sz="1200" b="0" i="0" u="none" strike="noStrike" kern="1200" dirty="0" smtClean="0">
                <a:solidFill>
                  <a:schemeClr val="tx1"/>
                </a:solidFill>
                <a:effectLst/>
                <a:latin typeface="+mn-lt"/>
                <a:ea typeface="+mn-ea"/>
                <a:cs typeface="+mn-cs"/>
              </a:rPr>
              <a:t>growth of y is hypermetric/positive </a:t>
            </a:r>
            <a:r>
              <a:rPr lang="en-NZ" sz="1200" b="0" i="0" u="none" strike="noStrike" kern="1200" dirty="0" err="1" smtClean="0">
                <a:solidFill>
                  <a:schemeClr val="tx1"/>
                </a:solidFill>
                <a:effectLst/>
                <a:latin typeface="+mn-lt"/>
                <a:ea typeface="+mn-ea"/>
                <a:cs typeface="+mn-cs"/>
              </a:rPr>
              <a:t>allometry</a:t>
            </a:r>
            <a:r>
              <a:rPr lang="en-NZ" sz="1200" b="0" i="0" u="none" strike="noStrike" kern="1200" dirty="0" smtClean="0">
                <a:solidFill>
                  <a:schemeClr val="tx1"/>
                </a:solidFill>
                <a:effectLst/>
                <a:latin typeface="+mn-lt"/>
                <a:ea typeface="+mn-ea"/>
                <a:cs typeface="+mn-cs"/>
              </a:rPr>
              <a:t> and grows at a faster rate than x. The equation is general in the sense that it can be used to find out whether any y-variable scales with any x-variable, and a and b can be any numerical value the data requires, regardless if any of them are geometric quantities or not. However, this equation excludes locomotion factors that could affect the scaling,</a:t>
            </a:r>
            <a:r>
              <a:rPr lang="en-NZ" sz="1200" b="0" i="0" u="none" strike="noStrike" kern="1200" baseline="0" dirty="0" smtClean="0">
                <a:solidFill>
                  <a:schemeClr val="tx1"/>
                </a:solidFill>
                <a:effectLst/>
                <a:latin typeface="+mn-lt"/>
                <a:ea typeface="+mn-ea"/>
                <a:cs typeface="+mn-cs"/>
              </a:rPr>
              <a:t> therefore the square-cube law won’t apply. And this is also theoretical – if I wanted to prove it for myself I’d have to get lots of real animals and weigh them, before killing them just to measure their bones. Of course, for ethical reasons I was unable to do that. So instead, I will be borrowing raw data collected by </a:t>
            </a:r>
            <a:r>
              <a:rPr lang="en-NZ" sz="1200" b="0" i="0" u="none" strike="noStrike" kern="1200" baseline="0" dirty="0" err="1" smtClean="0">
                <a:solidFill>
                  <a:schemeClr val="tx1"/>
                </a:solidFill>
                <a:effectLst/>
                <a:latin typeface="+mn-lt"/>
                <a:ea typeface="+mn-ea"/>
                <a:cs typeface="+mn-cs"/>
              </a:rPr>
              <a:t>BioMed</a:t>
            </a:r>
            <a:r>
              <a:rPr lang="en-NZ" sz="1200" b="0" i="0" u="none" strike="noStrike" kern="1200" baseline="0" dirty="0" smtClean="0">
                <a:solidFill>
                  <a:schemeClr val="tx1"/>
                </a:solidFill>
                <a:effectLst/>
                <a:latin typeface="+mn-lt"/>
                <a:ea typeface="+mn-ea"/>
                <a:cs typeface="+mn-cs"/>
              </a:rPr>
              <a:t> Central in a research article written by Nicholas E </a:t>
            </a:r>
            <a:r>
              <a:rPr lang="en-NZ" sz="1200" b="0" i="0" u="none" strike="noStrike" kern="1200" baseline="0" dirty="0" err="1" smtClean="0">
                <a:solidFill>
                  <a:schemeClr val="tx1"/>
                </a:solidFill>
                <a:effectLst/>
                <a:latin typeface="+mn-lt"/>
                <a:ea typeface="+mn-ea"/>
                <a:cs typeface="+mn-cs"/>
              </a:rPr>
              <a:t>Campione</a:t>
            </a:r>
            <a:r>
              <a:rPr lang="en-NZ" sz="1200" b="0" i="0" u="none" strike="noStrike" kern="1200" baseline="0" dirty="0" smtClean="0">
                <a:solidFill>
                  <a:schemeClr val="tx1"/>
                </a:solidFill>
                <a:effectLst/>
                <a:latin typeface="+mn-lt"/>
                <a:ea typeface="+mn-ea"/>
                <a:cs typeface="+mn-cs"/>
              </a:rPr>
              <a:t> and David C Evans.</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19</a:t>
            </a:fld>
            <a:endParaRPr lang="en-NZ"/>
          </a:p>
        </p:txBody>
      </p:sp>
    </p:spTree>
    <p:extLst>
      <p:ext uri="{BB962C8B-B14F-4D97-AF65-F5344CB8AC3E}">
        <p14:creationId xmlns:p14="http://schemas.microsoft.com/office/powerpoint/2010/main" val="207368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2</a:t>
            </a:fld>
            <a:endParaRPr lang="en-NZ"/>
          </a:p>
        </p:txBody>
      </p:sp>
    </p:spTree>
    <p:extLst>
      <p:ext uri="{BB962C8B-B14F-4D97-AF65-F5344CB8AC3E}">
        <p14:creationId xmlns:p14="http://schemas.microsoft.com/office/powerpoint/2010/main" val="604023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As a bone’s weight-bearing capacity is dependent on its cross-sectional</a:t>
            </a:r>
            <a:r>
              <a:rPr lang="en-NZ" baseline="0" dirty="0" smtClean="0"/>
              <a:t> area, or </a:t>
            </a:r>
            <a:r>
              <a:rPr lang="en-NZ" baseline="0" dirty="0" err="1" smtClean="0"/>
              <a:t>diaphyseal</a:t>
            </a:r>
            <a:r>
              <a:rPr lang="en-NZ" baseline="0" dirty="0" smtClean="0"/>
              <a:t> circumference, there must exist a relationship between animal body mass and the circumference of proximal limb bones – that is, bone attachments situated from the torso, therefore supporting it, i.e. arms and legs, or in this case, the femur and/or </a:t>
            </a:r>
            <a:r>
              <a:rPr lang="en-NZ" baseline="0" dirty="0" err="1" smtClean="0"/>
              <a:t>humerus</a:t>
            </a:r>
            <a:r>
              <a:rPr lang="en-NZ" baseline="0" dirty="0" smtClean="0"/>
              <a:t> bones. In other words: body mass = y-intercept times femur circumference to the power of the line gradient. But in order to find a and b, data must first be plotted. This graph shows mammal femur circumference plotted against body mass, and we can see that there is an indirect relationship between the two -  not what we want to see. However, if we were to plot the same data on a log-log graph, there results a linear relationship, showing that the log femur circumference and log animal body mass are directly related. In mammals, that is. But what about for reptiles – all crawling around on their almost sprawled-out limbs?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smtClean="0"/>
              <a:t>From this, we can see that there is an evident relationship between log femur circumference and body mass even in reptiles and amphibians, and if we compare these with mammals, the relationship is almost in differentiable, showing that the body mass to femur circumference relationship is highly conserved between terrestrial mammals and reptiles, suggesting that the weight-bearing bones are influenced little by locomotion factors. This allows for the possibility of the differential growth equation to be universal.</a:t>
            </a:r>
          </a:p>
        </p:txBody>
      </p:sp>
      <p:sp>
        <p:nvSpPr>
          <p:cNvPr id="4" name="Slide Number Placeholder 3"/>
          <p:cNvSpPr>
            <a:spLocks noGrp="1"/>
          </p:cNvSpPr>
          <p:nvPr>
            <p:ph type="sldNum" sz="quarter" idx="10"/>
          </p:nvPr>
        </p:nvSpPr>
        <p:spPr/>
        <p:txBody>
          <a:bodyPr/>
          <a:lstStyle/>
          <a:p>
            <a:fld id="{F27C1BBF-C448-439C-9C77-B7BA64286753}" type="slidenum">
              <a:rPr lang="en-NZ" smtClean="0"/>
              <a:t>20</a:t>
            </a:fld>
            <a:endParaRPr lang="en-NZ"/>
          </a:p>
        </p:txBody>
      </p:sp>
    </p:spTree>
    <p:extLst>
      <p:ext uri="{BB962C8B-B14F-4D97-AF65-F5344CB8AC3E}">
        <p14:creationId xmlns:p14="http://schemas.microsoft.com/office/powerpoint/2010/main" val="1211111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 managed to get a</a:t>
            </a:r>
            <a:r>
              <a:rPr lang="en-NZ" baseline="0" dirty="0" smtClean="0"/>
              <a:t> hold of a Steer femur, and measured its circumference in order to see whether the equation would still apply. On average, Steers weigh 640 kg, and from the </a:t>
            </a:r>
            <a:r>
              <a:rPr lang="en-NZ" baseline="0" dirty="0" err="1" smtClean="0"/>
              <a:t>mammalia</a:t>
            </a:r>
            <a:r>
              <a:rPr lang="en-NZ" baseline="0" dirty="0" smtClean="0"/>
              <a:t> data, the y-intercept is 0.5615 and the line gradient is 2.8977.</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smtClean="0"/>
              <a:t>So according to the aforementioned equation, body mass is equal to the </a:t>
            </a:r>
            <a:r>
              <a:rPr lang="en-NZ" baseline="0" dirty="0" err="1" smtClean="0"/>
              <a:t>mammalia</a:t>
            </a:r>
            <a:r>
              <a:rPr lang="en-NZ" baseline="0" dirty="0" smtClean="0"/>
              <a:t> y-intercept multiplied by the </a:t>
            </a:r>
            <a:r>
              <a:rPr lang="en-NZ" baseline="0" dirty="0" err="1" smtClean="0"/>
              <a:t>diaphyseal</a:t>
            </a:r>
            <a:r>
              <a:rPr lang="en-NZ" baseline="0" dirty="0" smtClean="0"/>
              <a:t> femur circumference in millimetres to the power of the line gradient. From that, we end up with 639 kg after conversion, showing that this equation is applicable to find animal body mass from the circumference of the femur bones. </a:t>
            </a:r>
          </a:p>
        </p:txBody>
      </p:sp>
      <p:sp>
        <p:nvSpPr>
          <p:cNvPr id="4" name="Slide Number Placeholder 3"/>
          <p:cNvSpPr>
            <a:spLocks noGrp="1"/>
          </p:cNvSpPr>
          <p:nvPr>
            <p:ph type="sldNum" sz="quarter" idx="10"/>
          </p:nvPr>
        </p:nvSpPr>
        <p:spPr/>
        <p:txBody>
          <a:bodyPr/>
          <a:lstStyle/>
          <a:p>
            <a:fld id="{F27C1BBF-C448-439C-9C77-B7BA64286753}" type="slidenum">
              <a:rPr lang="en-NZ" smtClean="0"/>
              <a:t>21</a:t>
            </a:fld>
            <a:endParaRPr lang="en-NZ"/>
          </a:p>
        </p:txBody>
      </p:sp>
    </p:spTree>
    <p:extLst>
      <p:ext uri="{BB962C8B-B14F-4D97-AF65-F5344CB8AC3E}">
        <p14:creationId xmlns:p14="http://schemas.microsoft.com/office/powerpoint/2010/main" val="327717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In conclusion…</a:t>
            </a:r>
          </a:p>
          <a:p>
            <a:pPr marL="228600" indent="-228600">
              <a:buAutoNum type="arabicPeriod"/>
            </a:pPr>
            <a:r>
              <a:rPr lang="en-NZ" dirty="0" smtClean="0"/>
              <a:t>…in order to support the</a:t>
            </a:r>
            <a:r>
              <a:rPr lang="en-NZ" baseline="0" dirty="0" smtClean="0"/>
              <a:t> cubed-increase in weight.</a:t>
            </a:r>
          </a:p>
          <a:p>
            <a:pPr marL="228600" indent="-228600">
              <a:buAutoNum type="arabicPeriod"/>
            </a:pPr>
            <a:r>
              <a:rPr lang="en-NZ" baseline="0" dirty="0" smtClean="0"/>
              <a:t>…</a:t>
            </a:r>
          </a:p>
          <a:p>
            <a:pPr marL="228600" indent="-228600">
              <a:buAutoNum type="arabicPeriod"/>
            </a:pPr>
            <a:r>
              <a:rPr lang="en-NZ" baseline="0" dirty="0" smtClean="0"/>
              <a:t>…</a:t>
            </a:r>
          </a:p>
          <a:p>
            <a:pPr marL="228600" indent="-228600">
              <a:buAutoNum type="arabicPeriod"/>
            </a:pPr>
            <a:r>
              <a:rPr lang="en-NZ" baseline="0" dirty="0" smtClean="0"/>
              <a:t>…</a:t>
            </a:r>
          </a:p>
        </p:txBody>
      </p:sp>
      <p:sp>
        <p:nvSpPr>
          <p:cNvPr id="4" name="Slide Number Placeholder 3"/>
          <p:cNvSpPr>
            <a:spLocks noGrp="1"/>
          </p:cNvSpPr>
          <p:nvPr>
            <p:ph type="sldNum" sz="quarter" idx="10"/>
          </p:nvPr>
        </p:nvSpPr>
        <p:spPr/>
        <p:txBody>
          <a:bodyPr/>
          <a:lstStyle/>
          <a:p>
            <a:fld id="{F27C1BBF-C448-439C-9C77-B7BA64286753}" type="slidenum">
              <a:rPr lang="en-NZ" smtClean="0"/>
              <a:t>22</a:t>
            </a:fld>
            <a:endParaRPr lang="en-NZ"/>
          </a:p>
        </p:txBody>
      </p:sp>
    </p:spTree>
    <p:extLst>
      <p:ext uri="{BB962C8B-B14F-4D97-AF65-F5344CB8AC3E}">
        <p14:creationId xmlns:p14="http://schemas.microsoft.com/office/powerpoint/2010/main" val="1671414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smtClean="0"/>
              <a:t>From this, we can see that relationships between femur length and body mass in mammals and reptiles and amphibians are a lot less direct in comparison to with femur circumferences. As the correlation between the two shows a lesser direct relationship, it suggests that due to large differences in gait and limb posture, in reptiles especially, other biological demands interfere with the relationship. And as aforementioned earlier, weight-bearing capacity is not dependent on a bone’s length - due to such reasons. Therefore, correlating bone length with animal body mass is not the most ideal nor is it universal if finding how they scale with each other, as such a relationship is not conserved. </a:t>
            </a:r>
          </a:p>
        </p:txBody>
      </p:sp>
      <p:sp>
        <p:nvSpPr>
          <p:cNvPr id="4" name="Slide Number Placeholder 3"/>
          <p:cNvSpPr>
            <a:spLocks noGrp="1"/>
          </p:cNvSpPr>
          <p:nvPr>
            <p:ph type="sldNum" sz="quarter" idx="10"/>
          </p:nvPr>
        </p:nvSpPr>
        <p:spPr/>
        <p:txBody>
          <a:bodyPr/>
          <a:lstStyle/>
          <a:p>
            <a:fld id="{F27C1BBF-C448-439C-9C77-B7BA64286753}" type="slidenum">
              <a:rPr lang="en-NZ" smtClean="0"/>
              <a:t>25</a:t>
            </a:fld>
            <a:endParaRPr lang="en-NZ"/>
          </a:p>
        </p:txBody>
      </p:sp>
    </p:spTree>
    <p:extLst>
      <p:ext uri="{BB962C8B-B14F-4D97-AF65-F5344CB8AC3E}">
        <p14:creationId xmlns:p14="http://schemas.microsoft.com/office/powerpoint/2010/main" val="695998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smtClean="0"/>
              <a:t>Again, we can test it out with the same cow bone but using its length instead. So, as already done, we substitute a, x and b into y=</a:t>
            </a:r>
            <a:r>
              <a:rPr lang="en-NZ" baseline="0" dirty="0" err="1" smtClean="0"/>
              <a:t>axb</a:t>
            </a:r>
            <a:r>
              <a:rPr lang="en-NZ" baseline="0" dirty="0" smtClean="0"/>
              <a:t>, which for </a:t>
            </a:r>
            <a:r>
              <a:rPr lang="en-NZ" baseline="0" dirty="0" err="1" smtClean="0"/>
              <a:t>mammalia</a:t>
            </a:r>
            <a:r>
              <a:rPr lang="en-NZ" baseline="0" dirty="0" smtClean="0"/>
              <a:t> femur length: x is 373mm, b is 2.993 and a is 2.34. After formulating the new equation and working it out, it comes to a much larger mass than the known mass, compounding the indirect correlations between femur length and animal body mass.</a:t>
            </a:r>
          </a:p>
        </p:txBody>
      </p:sp>
      <p:sp>
        <p:nvSpPr>
          <p:cNvPr id="4" name="Slide Number Placeholder 3"/>
          <p:cNvSpPr>
            <a:spLocks noGrp="1"/>
          </p:cNvSpPr>
          <p:nvPr>
            <p:ph type="sldNum" sz="quarter" idx="10"/>
          </p:nvPr>
        </p:nvSpPr>
        <p:spPr/>
        <p:txBody>
          <a:bodyPr/>
          <a:lstStyle/>
          <a:p>
            <a:fld id="{F27C1BBF-C448-439C-9C77-B7BA64286753}" type="slidenum">
              <a:rPr lang="en-NZ" smtClean="0"/>
              <a:t>26</a:t>
            </a:fld>
            <a:endParaRPr lang="en-NZ"/>
          </a:p>
        </p:txBody>
      </p:sp>
    </p:spTree>
    <p:extLst>
      <p:ext uri="{BB962C8B-B14F-4D97-AF65-F5344CB8AC3E}">
        <p14:creationId xmlns:p14="http://schemas.microsoft.com/office/powerpoint/2010/main" val="4118267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As a bone’s weight-bearing capacity is dependent on its cross-sectional</a:t>
            </a:r>
            <a:r>
              <a:rPr lang="en-NZ" baseline="0" dirty="0" smtClean="0"/>
              <a:t> area, or </a:t>
            </a:r>
            <a:r>
              <a:rPr lang="en-NZ" baseline="0" dirty="0" err="1" smtClean="0"/>
              <a:t>diaphyseal</a:t>
            </a:r>
            <a:r>
              <a:rPr lang="en-NZ" baseline="0" dirty="0" smtClean="0"/>
              <a:t> circumference, there must exist a relationship between animal body weight and the circumference of proximal limb bones – that is, bone attachments situated from the torso, therefore supporting it, i.e. arms and legs.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Limb scaling patterns in different</a:t>
            </a:r>
            <a:r>
              <a:rPr lang="en-NZ" baseline="0" dirty="0" smtClean="0"/>
              <a:t> mammalian classes. </a:t>
            </a:r>
          </a:p>
        </p:txBody>
      </p:sp>
      <p:sp>
        <p:nvSpPr>
          <p:cNvPr id="4" name="Slide Number Placeholder 3"/>
          <p:cNvSpPr>
            <a:spLocks noGrp="1"/>
          </p:cNvSpPr>
          <p:nvPr>
            <p:ph type="sldNum" sz="quarter" idx="10"/>
          </p:nvPr>
        </p:nvSpPr>
        <p:spPr/>
        <p:txBody>
          <a:bodyPr/>
          <a:lstStyle/>
          <a:p>
            <a:fld id="{F27C1BBF-C448-439C-9C77-B7BA64286753}" type="slidenum">
              <a:rPr lang="en-NZ" smtClean="0"/>
              <a:t>28</a:t>
            </a:fld>
            <a:endParaRPr lang="en-NZ"/>
          </a:p>
        </p:txBody>
      </p:sp>
    </p:spTree>
    <p:extLst>
      <p:ext uri="{BB962C8B-B14F-4D97-AF65-F5344CB8AC3E}">
        <p14:creationId xmlns:p14="http://schemas.microsoft.com/office/powerpoint/2010/main" val="2226341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29</a:t>
            </a:fld>
            <a:endParaRPr lang="en-NZ"/>
          </a:p>
        </p:txBody>
      </p:sp>
    </p:spTree>
    <p:extLst>
      <p:ext uri="{BB962C8B-B14F-4D97-AF65-F5344CB8AC3E}">
        <p14:creationId xmlns:p14="http://schemas.microsoft.com/office/powerpoint/2010/main" val="431854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smtClean="0">
                <a:solidFill>
                  <a:schemeClr val="tx1"/>
                </a:solidFill>
                <a:effectLst/>
                <a:latin typeface="+mn-lt"/>
                <a:ea typeface="+mn-ea"/>
                <a:cs typeface="+mn-cs"/>
              </a:rPr>
              <a:t>Aquatic mammals are fully supported by water and have less physical constraints on maximum body mass than terrestrial species. This explains why the Blue Whale is larger than any sauropod (the largest dinosaurs - plant eaters, such as </a:t>
            </a:r>
            <a:r>
              <a:rPr lang="en-NZ" sz="1200" b="0" i="0" u="none" strike="noStrike" kern="1200" dirty="0" err="1" smtClean="0">
                <a:solidFill>
                  <a:schemeClr val="tx1"/>
                </a:solidFill>
                <a:effectLst/>
                <a:latin typeface="+mn-lt"/>
                <a:ea typeface="+mn-ea"/>
                <a:cs typeface="+mn-cs"/>
              </a:rPr>
              <a:t>Argentinosaurus</a:t>
            </a:r>
            <a:r>
              <a:rPr lang="en-NZ" sz="1200" b="0" i="0" u="none" strike="noStrike" kern="1200" dirty="0" smtClean="0">
                <a:solidFill>
                  <a:schemeClr val="tx1"/>
                </a:solidFill>
                <a:effectLst/>
                <a:latin typeface="+mn-lt"/>
                <a:ea typeface="+mn-ea"/>
                <a:cs typeface="+mn-cs"/>
              </a:rPr>
              <a:t>) because the animal doesn’t have to support its own body weight with bones. Most likely, whale skeletons scale more geometrically than land animals’ since the bones don’t need to grow thicker in order to support a larger mass. The</a:t>
            </a:r>
            <a:r>
              <a:rPr lang="en-NZ" sz="1200" b="0" i="0" u="none" strike="noStrike" kern="1200" baseline="0" dirty="0" smtClean="0">
                <a:solidFill>
                  <a:schemeClr val="tx1"/>
                </a:solidFill>
                <a:effectLst/>
                <a:latin typeface="+mn-lt"/>
                <a:ea typeface="+mn-ea"/>
                <a:cs typeface="+mn-cs"/>
              </a:rPr>
              <a:t>re isn’t exactly a bone that could be compared with terrestrial animals for weight-bearing capacity as aquatic animals don’t have one when their weight is supported by water.</a:t>
            </a:r>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30</a:t>
            </a:fld>
            <a:endParaRPr lang="en-NZ"/>
          </a:p>
        </p:txBody>
      </p:sp>
    </p:spTree>
    <p:extLst>
      <p:ext uri="{BB962C8B-B14F-4D97-AF65-F5344CB8AC3E}">
        <p14:creationId xmlns:p14="http://schemas.microsoft.com/office/powerpoint/2010/main" val="1076417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An animal with an endoskeleton has its size determined by the amount of skeletal system it needs in order to support the other tissues and the amount of muscle it needs for movement and are more efficient because muscles are attached on the outside, making it easier to compensate for increased mass.  As the body size increases, both bone and muscle mass increase. The speed achievable by the animal is a balance between its overall size and the bone and muscle that provide support and movement.</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31</a:t>
            </a:fld>
            <a:endParaRPr lang="en-NZ"/>
          </a:p>
        </p:txBody>
      </p:sp>
    </p:spTree>
    <p:extLst>
      <p:ext uri="{BB962C8B-B14F-4D97-AF65-F5344CB8AC3E}">
        <p14:creationId xmlns:p14="http://schemas.microsoft.com/office/powerpoint/2010/main" val="3055382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In large animals, having longer legs isn’t so bad because if you can get a little bit of muscle movement at the end of the leg it gives you a much longer stride. This is why giraffes have a relatively slow stride. But they cover as much ground as an antelope running really fast. So being larger you can solve problems involved with </a:t>
            </a:r>
            <a:r>
              <a:rPr lang="en-NZ" sz="1200" b="0" i="0" u="none" strike="noStrike" kern="1200" dirty="0" err="1" smtClean="0">
                <a:solidFill>
                  <a:schemeClr val="tx1"/>
                </a:solidFill>
                <a:effectLst/>
                <a:latin typeface="+mn-lt"/>
                <a:ea typeface="+mn-ea"/>
                <a:cs typeface="+mn-cs"/>
              </a:rPr>
              <a:t>allometry</a:t>
            </a:r>
            <a:r>
              <a:rPr lang="en-NZ" sz="1200" b="0" i="0" u="none" strike="noStrike" kern="1200" dirty="0" smtClean="0">
                <a:solidFill>
                  <a:schemeClr val="tx1"/>
                </a:solidFill>
                <a:effectLst/>
                <a:latin typeface="+mn-lt"/>
                <a:ea typeface="+mn-ea"/>
                <a:cs typeface="+mn-cs"/>
              </a:rPr>
              <a:t> by being really long. Suggestions have been made that really tall animals aren’t that way because they can reach the tops of trees but because their long legs gives them a very long stride which saves energy but still travel fast. And they have to have a long neck, or else they can’t reach the ground. Other animals include camels, llamas, etc.</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32</a:t>
            </a:fld>
            <a:endParaRPr lang="en-NZ"/>
          </a:p>
        </p:txBody>
      </p:sp>
    </p:spTree>
    <p:extLst>
      <p:ext uri="{BB962C8B-B14F-4D97-AF65-F5344CB8AC3E}">
        <p14:creationId xmlns:p14="http://schemas.microsoft.com/office/powerpoint/2010/main" val="279847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Now before</a:t>
            </a:r>
            <a:r>
              <a:rPr lang="en-NZ" baseline="0" dirty="0" smtClean="0"/>
              <a:t> we begin, I would just like to note that as the problem does not state for me to explore other biological factors such as respiration and blood circulation, I will mostly be ignoring these in the presentation and focusing only on bone </a:t>
            </a:r>
            <a:r>
              <a:rPr lang="en-NZ" baseline="0" dirty="0" err="1" smtClean="0"/>
              <a:t>allometry</a:t>
            </a:r>
            <a:r>
              <a:rPr lang="en-NZ" baseline="0" dirty="0" smtClean="0"/>
              <a:t>. And due to time and simplicity’s sake, I will mostly be talking about scaling of terrestrial animals.</a:t>
            </a:r>
            <a:endParaRPr lang="en-NZ" dirty="0" smtClean="0"/>
          </a:p>
        </p:txBody>
      </p:sp>
      <p:sp>
        <p:nvSpPr>
          <p:cNvPr id="4" name="Slide Number Placeholder 3"/>
          <p:cNvSpPr>
            <a:spLocks noGrp="1"/>
          </p:cNvSpPr>
          <p:nvPr>
            <p:ph type="sldNum" sz="quarter" idx="10"/>
          </p:nvPr>
        </p:nvSpPr>
        <p:spPr/>
        <p:txBody>
          <a:bodyPr/>
          <a:lstStyle/>
          <a:p>
            <a:fld id="{F27C1BBF-C448-439C-9C77-B7BA64286753}" type="slidenum">
              <a:rPr lang="en-NZ" smtClean="0"/>
              <a:t>3</a:t>
            </a:fld>
            <a:endParaRPr lang="en-NZ"/>
          </a:p>
        </p:txBody>
      </p:sp>
    </p:spTree>
    <p:extLst>
      <p:ext uri="{BB962C8B-B14F-4D97-AF65-F5344CB8AC3E}">
        <p14:creationId xmlns:p14="http://schemas.microsoft.com/office/powerpoint/2010/main" val="850640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b="0" dirty="0" smtClean="0">
                <a:effectLst/>
              </a:rPr>
              <a:t>Surface</a:t>
            </a:r>
            <a:r>
              <a:rPr lang="en-NZ" b="0" baseline="0" dirty="0" smtClean="0">
                <a:effectLst/>
              </a:rPr>
              <a:t> area to volume/body mass ratio problem – as mass increases at the cube instead of the square of the linear dimensions, enlargement of animals makes it difficult for </a:t>
            </a:r>
            <a:r>
              <a:rPr lang="en-NZ" sz="1200" b="0" i="0" kern="1200" dirty="0" smtClean="0">
                <a:solidFill>
                  <a:schemeClr val="tx1"/>
                </a:solidFill>
                <a:effectLst/>
                <a:latin typeface="+mn-lt"/>
                <a:ea typeface="+mn-ea"/>
                <a:cs typeface="+mn-cs"/>
              </a:rPr>
              <a:t> the </a:t>
            </a:r>
            <a:r>
              <a:rPr lang="en-NZ" sz="1200" b="0" i="0" kern="1200" dirty="0" err="1" smtClean="0">
                <a:solidFill>
                  <a:schemeClr val="tx1"/>
                </a:solidFill>
                <a:effectLst/>
                <a:latin typeface="+mn-lt"/>
                <a:ea typeface="+mn-ea"/>
                <a:cs typeface="+mn-cs"/>
              </a:rPr>
              <a:t>exchangement</a:t>
            </a:r>
            <a:r>
              <a:rPr lang="en-NZ" sz="1200" b="0" i="0" kern="1200" baseline="0" dirty="0" smtClean="0">
                <a:solidFill>
                  <a:schemeClr val="tx1"/>
                </a:solidFill>
                <a:effectLst/>
                <a:latin typeface="+mn-lt"/>
                <a:ea typeface="+mn-ea"/>
                <a:cs typeface="+mn-cs"/>
              </a:rPr>
              <a:t> of biological materials; </a:t>
            </a:r>
            <a:r>
              <a:rPr lang="en-NZ" sz="1200" b="0" i="0" kern="1200" dirty="0" smtClean="0">
                <a:solidFill>
                  <a:schemeClr val="tx1"/>
                </a:solidFill>
                <a:effectLst/>
                <a:latin typeface="+mn-lt"/>
                <a:ea typeface="+mn-ea"/>
                <a:cs typeface="+mn-cs"/>
              </a:rPr>
              <a:t>single cells, for example, have a hard time growing large because their metabolism goes as the cube of the size, but their ability to transport nutrients across their outer membranes only scales as the area of those membranes.</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33</a:t>
            </a:fld>
            <a:endParaRPr lang="en-NZ"/>
          </a:p>
        </p:txBody>
      </p:sp>
    </p:spTree>
    <p:extLst>
      <p:ext uri="{BB962C8B-B14F-4D97-AF65-F5344CB8AC3E}">
        <p14:creationId xmlns:p14="http://schemas.microsoft.com/office/powerpoint/2010/main" val="31535303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NZ" sz="1200" b="0" i="0" kern="1200" dirty="0" smtClean="0">
                <a:solidFill>
                  <a:schemeClr val="tx1"/>
                </a:solidFill>
                <a:effectLst/>
                <a:latin typeface="+mn-lt"/>
                <a:ea typeface="+mn-ea"/>
                <a:cs typeface="+mn-cs"/>
              </a:rPr>
              <a:t>Because exoskeletons are rigid, insects need </a:t>
            </a:r>
            <a:r>
              <a:rPr lang="en-NZ" sz="1200" b="0" i="0" kern="1200" dirty="0" err="1" smtClean="0">
                <a:solidFill>
                  <a:schemeClr val="tx1"/>
                </a:solidFill>
                <a:effectLst/>
                <a:latin typeface="+mn-lt"/>
                <a:ea typeface="+mn-ea"/>
                <a:cs typeface="+mn-cs"/>
              </a:rPr>
              <a:t>molt</a:t>
            </a:r>
            <a:r>
              <a:rPr lang="en-NZ" sz="1200" b="0" i="0" kern="1200" dirty="0" smtClean="0">
                <a:solidFill>
                  <a:schemeClr val="tx1"/>
                </a:solidFill>
                <a:effectLst/>
                <a:latin typeface="+mn-lt"/>
                <a:ea typeface="+mn-ea"/>
                <a:cs typeface="+mn-cs"/>
              </a:rPr>
              <a:t> their old skin and grow a new one. Scientists have suggested this vulnerable time puts a ceiling on size: Larger animals, particularly those without protective skeletons, would make for more attractive meals to a predator.</a:t>
            </a:r>
          </a:p>
          <a:p>
            <a:pPr fontAlgn="base"/>
            <a:r>
              <a:rPr lang="en-NZ" sz="1200" b="0" i="0" kern="1200" dirty="0" smtClean="0">
                <a:solidFill>
                  <a:schemeClr val="tx1"/>
                </a:solidFill>
                <a:effectLst/>
                <a:latin typeface="+mn-lt"/>
                <a:ea typeface="+mn-ea"/>
                <a:cs typeface="+mn-cs"/>
              </a:rPr>
              <a:t>Another possibility: Insects have open circulatory systems, where blood and bodily fluids aren't bound up in vessels, as is the case with most vertebrates. This makes it more difficult to move blood throughout a large body, as circulation would be hampered by gravity, which pulls blood downward.</a:t>
            </a:r>
            <a:endParaRPr lang="en-NZ"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34</a:t>
            </a:fld>
            <a:endParaRPr lang="en-NZ"/>
          </a:p>
        </p:txBody>
      </p:sp>
    </p:spTree>
    <p:extLst>
      <p:ext uri="{BB962C8B-B14F-4D97-AF65-F5344CB8AC3E}">
        <p14:creationId xmlns:p14="http://schemas.microsoft.com/office/powerpoint/2010/main" val="1559541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NZ" sz="1200" b="0" i="0" kern="1200" dirty="0" smtClean="0">
                <a:solidFill>
                  <a:schemeClr val="tx1"/>
                </a:solidFill>
                <a:effectLst/>
                <a:latin typeface="+mn-lt"/>
                <a:ea typeface="+mn-ea"/>
                <a:cs typeface="+mn-cs"/>
              </a:rPr>
              <a:t>Insects "breathe" via tiny tubes called trachea, which passively transport oxygen from the atmosphere to bodily cells. Once insects reach a certain size, the theory goes, the insect will require more oxygen than can be shuttled through its trachea.</a:t>
            </a:r>
          </a:p>
          <a:p>
            <a:pPr fontAlgn="base"/>
            <a:r>
              <a:rPr lang="en-NZ" sz="1200" b="0" i="0" kern="1200" dirty="0" smtClean="0">
                <a:solidFill>
                  <a:schemeClr val="tx1"/>
                </a:solidFill>
                <a:effectLst/>
                <a:latin typeface="+mn-lt"/>
                <a:ea typeface="+mn-ea"/>
                <a:cs typeface="+mn-cs"/>
              </a:rPr>
              <a:t>Support for this theory comes from the fact that about 300 million years ago, many insects</a:t>
            </a:r>
            <a:r>
              <a:rPr lang="en-NZ" sz="1200" b="0" i="0" u="none" kern="1200" baseline="0" dirty="0" smtClean="0">
                <a:solidFill>
                  <a:schemeClr val="tx1"/>
                </a:solidFill>
                <a:effectLst/>
                <a:latin typeface="+mn-lt"/>
                <a:ea typeface="+mn-ea"/>
                <a:cs typeface="+mn-cs"/>
              </a:rPr>
              <a:t> were much larger than they are today. </a:t>
            </a:r>
            <a:r>
              <a:rPr lang="en-NZ" sz="1200" b="0" i="0" u="none" kern="1200" dirty="0" smtClean="0">
                <a:solidFill>
                  <a:schemeClr val="tx1"/>
                </a:solidFill>
                <a:effectLst/>
                <a:latin typeface="+mn-lt"/>
                <a:ea typeface="+mn-ea"/>
                <a:cs typeface="+mn-cs"/>
              </a:rPr>
              <a:t>There were, for example, dragonflies the size of hawks, with wingspans of about 6 feet (1.8 meters.</a:t>
            </a:r>
            <a:r>
              <a:rPr lang="en-NZ" sz="1200" b="0" i="0" kern="1200" dirty="0" smtClean="0">
                <a:solidFill>
                  <a:schemeClr val="tx1"/>
                </a:solidFill>
                <a:effectLst/>
                <a:latin typeface="+mn-lt"/>
                <a:ea typeface="+mn-ea"/>
                <a:cs typeface="+mn-cs"/>
              </a:rPr>
              <a:t> Around that time, the oxygen content in the atmosphere was about 35 percent, versus 21 percent today.</a:t>
            </a:r>
          </a:p>
          <a:p>
            <a:pPr fontAlgn="base"/>
            <a:r>
              <a:rPr lang="en-NZ" sz="1200" b="0" i="0" kern="1200" dirty="0" smtClean="0">
                <a:solidFill>
                  <a:schemeClr val="tx1"/>
                </a:solidFill>
                <a:effectLst/>
                <a:latin typeface="+mn-lt"/>
                <a:ea typeface="+mn-ea"/>
                <a:cs typeface="+mn-cs"/>
              </a:rPr>
              <a:t>Bulky insects also seem </a:t>
            </a:r>
            <a:r>
              <a:rPr lang="en-NZ" sz="1200" b="0" i="0" u="none" strike="noStrike" kern="1200" dirty="0" smtClean="0">
                <a:solidFill>
                  <a:schemeClr val="tx1"/>
                </a:solidFill>
                <a:effectLst/>
                <a:latin typeface="+mn-lt"/>
                <a:ea typeface="+mn-ea"/>
                <a:cs typeface="+mn-cs"/>
              </a:rPr>
              <a:t>to need more space for their enlarged trachea. </a:t>
            </a:r>
            <a:r>
              <a:rPr lang="en-NZ" sz="1200" b="0" i="0" kern="1200" dirty="0" smtClean="0">
                <a:solidFill>
                  <a:schemeClr val="tx1"/>
                </a:solidFill>
                <a:effectLst/>
                <a:latin typeface="+mn-lt"/>
                <a:ea typeface="+mn-ea"/>
                <a:cs typeface="+mn-cs"/>
              </a:rPr>
              <a:t>And there's only so much room — an animal needs room for other organs, muscles and the like.</a:t>
            </a:r>
            <a:endParaRPr lang="en-NZ"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35</a:t>
            </a:fld>
            <a:endParaRPr lang="en-NZ"/>
          </a:p>
        </p:txBody>
      </p:sp>
    </p:spTree>
    <p:extLst>
      <p:ext uri="{BB962C8B-B14F-4D97-AF65-F5344CB8AC3E}">
        <p14:creationId xmlns:p14="http://schemas.microsoft.com/office/powerpoint/2010/main" val="788682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NZ" sz="1200" b="0" i="0" kern="1200" dirty="0" smtClean="0">
                <a:solidFill>
                  <a:schemeClr val="tx1"/>
                </a:solidFill>
                <a:effectLst/>
                <a:latin typeface="+mn-lt"/>
                <a:ea typeface="+mn-ea"/>
                <a:cs typeface="+mn-cs"/>
              </a:rPr>
              <a:t>Flying</a:t>
            </a:r>
            <a:r>
              <a:rPr lang="en-NZ" sz="1200" b="0" i="0" kern="1200" baseline="0" dirty="0" smtClean="0">
                <a:solidFill>
                  <a:schemeClr val="tx1"/>
                </a:solidFill>
                <a:effectLst/>
                <a:latin typeface="+mn-lt"/>
                <a:ea typeface="+mn-ea"/>
                <a:cs typeface="+mn-cs"/>
              </a:rPr>
              <a:t> birds have more physical constraints on their body size due to the demands for flight, therefore flightless birds who don’t need to expend so much energy on being light to fly are able to grow much larger in comparison and scale similarly to land animals.</a:t>
            </a:r>
          </a:p>
          <a:p>
            <a:pPr fontAlgn="base"/>
            <a:r>
              <a:rPr lang="en-NZ" sz="1200" b="0" i="0" u="none" strike="noStrike" kern="1200" dirty="0" smtClean="0">
                <a:solidFill>
                  <a:schemeClr val="tx1"/>
                </a:solidFill>
                <a:effectLst/>
                <a:latin typeface="+mn-lt"/>
                <a:ea typeface="+mn-ea"/>
                <a:cs typeface="+mn-cs"/>
              </a:rPr>
              <a:t>Animals that can’t control their body heat easily have a surface area issue. But many animals can get around those problems by upping their metabolism. Hummingbirds are tiny and therefore cannot risking cooling or they’d lose too much heat because they have no way of conserving it. They get by this by literally eating all day - they eat sugar all day and their heartbeat goes at an extremely fast rate - and huddle together for warmth at night and even hibernate at cold climates. Their number one priority in life is to not freeze to death. This is also why bats huddle together, but they have other problems because they need to be lightweight in order to fly. This is why flightless birds get much bigger much faster because being small, in order to compensate for the rapid heat loss, they’d have to use almost all of their energy flying with the majority of their lives spent feeding. When birds end up in an environment where flying is unnecessary they can afford to lose their flying ability and grow much larger. Whereas flying birds have an upper size limit of around, currently, 15kg, as lots of extinct animals break the conventional rules of today’s size limits.</a:t>
            </a:r>
            <a:endParaRPr lang="en-NZ"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36</a:t>
            </a:fld>
            <a:endParaRPr lang="en-NZ"/>
          </a:p>
        </p:txBody>
      </p:sp>
    </p:spTree>
    <p:extLst>
      <p:ext uri="{BB962C8B-B14F-4D97-AF65-F5344CB8AC3E}">
        <p14:creationId xmlns:p14="http://schemas.microsoft.com/office/powerpoint/2010/main" val="2496081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Basically,</a:t>
            </a:r>
            <a:r>
              <a:rPr lang="en-NZ" sz="1200" b="0" i="0" u="none" strike="noStrike" kern="1200" baseline="0" dirty="0" smtClean="0">
                <a:solidFill>
                  <a:schemeClr val="tx1"/>
                </a:solidFill>
                <a:effectLst/>
                <a:latin typeface="+mn-lt"/>
                <a:ea typeface="+mn-ea"/>
                <a:cs typeface="+mn-cs"/>
              </a:rPr>
              <a:t> </a:t>
            </a:r>
            <a:r>
              <a:rPr lang="en-NZ" sz="1200" b="0" i="0" u="none" strike="noStrike" kern="1200" dirty="0" smtClean="0">
                <a:solidFill>
                  <a:schemeClr val="tx1"/>
                </a:solidFill>
                <a:effectLst/>
                <a:latin typeface="+mn-lt"/>
                <a:ea typeface="+mn-ea"/>
                <a:cs typeface="+mn-cs"/>
              </a:rPr>
              <a:t>the problem ask</a:t>
            </a:r>
            <a:r>
              <a:rPr lang="en-NZ" sz="1200" b="0" i="0" u="none" strike="noStrike" kern="1200" baseline="0" dirty="0" smtClean="0">
                <a:solidFill>
                  <a:schemeClr val="tx1"/>
                </a:solidFill>
                <a:effectLst/>
                <a:latin typeface="+mn-lt"/>
                <a:ea typeface="+mn-ea"/>
                <a:cs typeface="+mn-cs"/>
              </a:rPr>
              <a:t>s </a:t>
            </a:r>
            <a:r>
              <a:rPr lang="en-NZ" sz="1200" b="0" i="0" u="none" strike="noStrike" kern="1200" dirty="0" smtClean="0">
                <a:solidFill>
                  <a:schemeClr val="tx1"/>
                </a:solidFill>
                <a:effectLst/>
                <a:latin typeface="+mn-lt"/>
                <a:ea typeface="+mn-ea"/>
                <a:cs typeface="+mn-cs"/>
              </a:rPr>
              <a:t>how do the shape of bones change as an animal increases in dimensions of weight and size? </a:t>
            </a:r>
          </a:p>
        </p:txBody>
      </p:sp>
      <p:sp>
        <p:nvSpPr>
          <p:cNvPr id="4" name="Slide Number Placeholder 3"/>
          <p:cNvSpPr>
            <a:spLocks noGrp="1"/>
          </p:cNvSpPr>
          <p:nvPr>
            <p:ph type="sldNum" sz="quarter" idx="10"/>
          </p:nvPr>
        </p:nvSpPr>
        <p:spPr/>
        <p:txBody>
          <a:bodyPr/>
          <a:lstStyle/>
          <a:p>
            <a:fld id="{F27C1BBF-C448-439C-9C77-B7BA64286753}" type="slidenum">
              <a:rPr lang="en-NZ" smtClean="0"/>
              <a:t>4</a:t>
            </a:fld>
            <a:endParaRPr lang="en-NZ"/>
          </a:p>
        </p:txBody>
      </p:sp>
    </p:spTree>
    <p:extLst>
      <p:ext uri="{BB962C8B-B14F-4D97-AF65-F5344CB8AC3E}">
        <p14:creationId xmlns:p14="http://schemas.microsoft.com/office/powerpoint/2010/main" val="372783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kern="1200" dirty="0" smtClean="0">
                <a:solidFill>
                  <a:schemeClr val="tx1"/>
                </a:solidFill>
                <a:effectLst/>
                <a:latin typeface="+mn-lt"/>
                <a:ea typeface="+mn-ea"/>
                <a:cs typeface="+mn-cs"/>
              </a:rPr>
              <a:t>If the bone didn’t change shape and merely scaled up, which is what is called </a:t>
            </a:r>
            <a:r>
              <a:rPr lang="en-NZ" sz="1200" b="0" i="1" u="none" strike="noStrike" kern="1200" dirty="0" smtClean="0">
                <a:solidFill>
                  <a:schemeClr val="tx1"/>
                </a:solidFill>
                <a:effectLst/>
                <a:latin typeface="+mn-lt"/>
                <a:ea typeface="+mn-ea"/>
                <a:cs typeface="+mn-cs"/>
              </a:rPr>
              <a:t>geometric similarity</a:t>
            </a:r>
            <a:r>
              <a:rPr lang="en-NZ" sz="1200" b="0" i="0" u="none" strike="noStrike" kern="1200" dirty="0" smtClean="0">
                <a:solidFill>
                  <a:schemeClr val="tx1"/>
                </a:solidFill>
                <a:effectLst/>
                <a:latin typeface="+mn-lt"/>
                <a:ea typeface="+mn-ea"/>
                <a:cs typeface="+mn-cs"/>
              </a:rPr>
              <a:t>,</a:t>
            </a:r>
            <a:r>
              <a:rPr lang="en-NZ" sz="1200" b="0" i="1" u="none" strike="noStrike" kern="1200" dirty="0" smtClean="0">
                <a:solidFill>
                  <a:schemeClr val="tx1"/>
                </a:solidFill>
                <a:effectLst/>
                <a:latin typeface="+mn-lt"/>
                <a:ea typeface="+mn-ea"/>
                <a:cs typeface="+mn-cs"/>
              </a:rPr>
              <a:t> </a:t>
            </a:r>
            <a:r>
              <a:rPr lang="en-NZ" sz="1200" b="0" i="0" u="none" strike="noStrike" kern="1200" dirty="0" smtClean="0">
                <a:solidFill>
                  <a:schemeClr val="tx1"/>
                </a:solidFill>
                <a:effectLst/>
                <a:latin typeface="+mn-lt"/>
                <a:ea typeface="+mn-ea"/>
                <a:cs typeface="+mn-cs"/>
              </a:rPr>
              <a:t>where the ratio of its dimensions (length to width, etc.) remains the same regardless of enlargement, they wouldn’t be able to support an animal’s increase in weight/size and is therefore not what happens in biological scaling. </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5</a:t>
            </a:fld>
            <a:endParaRPr lang="en-NZ"/>
          </a:p>
        </p:txBody>
      </p:sp>
    </p:spTree>
    <p:extLst>
      <p:ext uri="{BB962C8B-B14F-4D97-AF65-F5344CB8AC3E}">
        <p14:creationId xmlns:p14="http://schemas.microsoft.com/office/powerpoint/2010/main" val="1430475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smtClean="0">
                <a:solidFill>
                  <a:schemeClr val="tx1"/>
                </a:solidFill>
                <a:effectLst/>
                <a:latin typeface="+mn-lt"/>
                <a:ea typeface="+mn-ea"/>
                <a:cs typeface="+mn-cs"/>
              </a:rPr>
              <a:t>A bone is, in the most basic of terms, a three-dimensional shape as it has dimensions of length, width and height. </a:t>
            </a:r>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6</a:t>
            </a:fld>
            <a:endParaRPr lang="en-NZ"/>
          </a:p>
        </p:txBody>
      </p:sp>
    </p:spTree>
    <p:extLst>
      <p:ext uri="{BB962C8B-B14F-4D97-AF65-F5344CB8AC3E}">
        <p14:creationId xmlns:p14="http://schemas.microsoft.com/office/powerpoint/2010/main" val="4013677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smtClean="0">
                <a:solidFill>
                  <a:schemeClr val="tx1"/>
                </a:solidFill>
                <a:effectLst/>
                <a:latin typeface="+mn-lt"/>
                <a:ea typeface="+mn-ea"/>
                <a:cs typeface="+mn-cs"/>
              </a:rPr>
              <a:t>If you wanted to, for example,</a:t>
            </a:r>
            <a:r>
              <a:rPr lang="en-NZ" sz="1200" b="0" i="0" u="none" strike="noStrike" kern="1200" baseline="0" dirty="0" smtClean="0">
                <a:solidFill>
                  <a:schemeClr val="tx1"/>
                </a:solidFill>
                <a:effectLst/>
                <a:latin typeface="+mn-lt"/>
                <a:ea typeface="+mn-ea"/>
                <a:cs typeface="+mn-cs"/>
              </a:rPr>
              <a:t> </a:t>
            </a:r>
            <a:r>
              <a:rPr lang="en-NZ" sz="1200" b="0" i="0" u="none" strike="noStrike" kern="1200" dirty="0" smtClean="0">
                <a:solidFill>
                  <a:schemeClr val="tx1"/>
                </a:solidFill>
                <a:effectLst/>
                <a:latin typeface="+mn-lt"/>
                <a:ea typeface="+mn-ea"/>
                <a:cs typeface="+mn-cs"/>
              </a:rPr>
              <a:t>double an animal’s body size and therefore assumingly double its weight, it would seem that you would only have to double all of an animal’s bone dimensions. </a:t>
            </a:r>
          </a:p>
          <a:p>
            <a:r>
              <a:rPr lang="en-NZ" sz="1200" b="0" i="0" u="none" strike="noStrike" kern="1200" dirty="0" smtClean="0">
                <a:solidFill>
                  <a:schemeClr val="tx1"/>
                </a:solidFill>
                <a:effectLst/>
                <a:latin typeface="+mn-lt"/>
                <a:ea typeface="+mn-ea"/>
                <a:cs typeface="+mn-cs"/>
              </a:rPr>
              <a:t>This application of geometric similarity, however, is incorrect.</a:t>
            </a:r>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7</a:t>
            </a:fld>
            <a:endParaRPr lang="en-NZ"/>
          </a:p>
        </p:txBody>
      </p:sp>
    </p:spTree>
    <p:extLst>
      <p:ext uri="{BB962C8B-B14F-4D97-AF65-F5344CB8AC3E}">
        <p14:creationId xmlns:p14="http://schemas.microsoft.com/office/powerpoint/2010/main" val="317243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smtClean="0">
                <a:solidFill>
                  <a:schemeClr val="tx1"/>
                </a:solidFill>
                <a:effectLst/>
                <a:latin typeface="+mn-lt"/>
                <a:ea typeface="+mn-ea"/>
                <a:cs typeface="+mn-cs"/>
              </a:rPr>
              <a:t>This is what is called </a:t>
            </a:r>
            <a:r>
              <a:rPr lang="en-NZ" sz="1200" b="0" i="1" u="none" strike="noStrike" kern="1200" dirty="0" smtClean="0">
                <a:solidFill>
                  <a:schemeClr val="tx1"/>
                </a:solidFill>
                <a:effectLst/>
                <a:latin typeface="+mn-lt"/>
                <a:ea typeface="+mn-ea"/>
                <a:cs typeface="+mn-cs"/>
              </a:rPr>
              <a:t>isometric growth</a:t>
            </a:r>
            <a:r>
              <a:rPr lang="en-NZ" sz="1200" b="0" i="0" u="none" strike="noStrike" kern="1200" dirty="0" smtClean="0">
                <a:solidFill>
                  <a:schemeClr val="tx1"/>
                </a:solidFill>
                <a:effectLst/>
                <a:latin typeface="+mn-lt"/>
                <a:ea typeface="+mn-ea"/>
                <a:cs typeface="+mn-cs"/>
              </a:rPr>
              <a:t>, where all of the body parts grow at approximately the same rate. This may be true in some body parts and animals, but not in this specific scenario.</a:t>
            </a:r>
            <a:endParaRPr lang="en-NZ" b="0" dirty="0" smtClean="0">
              <a:effectLst/>
            </a:endParaRPr>
          </a:p>
        </p:txBody>
      </p:sp>
      <p:sp>
        <p:nvSpPr>
          <p:cNvPr id="4" name="Slide Number Placeholder 3"/>
          <p:cNvSpPr>
            <a:spLocks noGrp="1"/>
          </p:cNvSpPr>
          <p:nvPr>
            <p:ph type="sldNum" sz="quarter" idx="10"/>
          </p:nvPr>
        </p:nvSpPr>
        <p:spPr/>
        <p:txBody>
          <a:bodyPr/>
          <a:lstStyle/>
          <a:p>
            <a:fld id="{F27C1BBF-C448-439C-9C77-B7BA64286753}" type="slidenum">
              <a:rPr lang="en-NZ" smtClean="0"/>
              <a:t>8</a:t>
            </a:fld>
            <a:endParaRPr lang="en-NZ"/>
          </a:p>
        </p:txBody>
      </p:sp>
    </p:spTree>
    <p:extLst>
      <p:ext uri="{BB962C8B-B14F-4D97-AF65-F5344CB8AC3E}">
        <p14:creationId xmlns:p14="http://schemas.microsoft.com/office/powerpoint/2010/main" val="2636681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smtClean="0">
                <a:solidFill>
                  <a:schemeClr val="tx1"/>
                </a:solidFill>
                <a:effectLst/>
                <a:latin typeface="+mn-lt"/>
                <a:ea typeface="+mn-ea"/>
                <a:cs typeface="+mn-cs"/>
              </a:rPr>
              <a:t>Doubling an animal’s body size would mean that its weight would increase not by double, but by around eightfold because 2</a:t>
            </a:r>
            <a:r>
              <a:rPr lang="en-NZ" sz="1200" b="0" i="0" u="none" strike="noStrike" kern="1200" baseline="30000" dirty="0" smtClean="0">
                <a:solidFill>
                  <a:schemeClr val="tx1"/>
                </a:solidFill>
                <a:effectLst/>
                <a:latin typeface="+mn-lt"/>
                <a:ea typeface="+mn-ea"/>
                <a:cs typeface="+mn-cs"/>
              </a:rPr>
              <a:t>3</a:t>
            </a:r>
            <a:r>
              <a:rPr lang="en-NZ" sz="1200" b="0" i="0" u="none" strike="noStrike" kern="1200" dirty="0" smtClean="0">
                <a:solidFill>
                  <a:schemeClr val="tx1"/>
                </a:solidFill>
                <a:effectLst/>
                <a:latin typeface="+mn-lt"/>
                <a:ea typeface="+mn-ea"/>
                <a:cs typeface="+mn-cs"/>
              </a:rPr>
              <a:t>=8.</a:t>
            </a:r>
            <a:endParaRPr lang="en-NZ" dirty="0"/>
          </a:p>
        </p:txBody>
      </p:sp>
      <p:sp>
        <p:nvSpPr>
          <p:cNvPr id="4" name="Slide Number Placeholder 3"/>
          <p:cNvSpPr>
            <a:spLocks noGrp="1"/>
          </p:cNvSpPr>
          <p:nvPr>
            <p:ph type="sldNum" sz="quarter" idx="10"/>
          </p:nvPr>
        </p:nvSpPr>
        <p:spPr/>
        <p:txBody>
          <a:bodyPr/>
          <a:lstStyle/>
          <a:p>
            <a:fld id="{F27C1BBF-C448-439C-9C77-B7BA64286753}" type="slidenum">
              <a:rPr lang="en-NZ" smtClean="0"/>
              <a:t>9</a:t>
            </a:fld>
            <a:endParaRPr lang="en-NZ"/>
          </a:p>
        </p:txBody>
      </p:sp>
    </p:spTree>
    <p:extLst>
      <p:ext uri="{BB962C8B-B14F-4D97-AF65-F5344CB8AC3E}">
        <p14:creationId xmlns:p14="http://schemas.microsoft.com/office/powerpoint/2010/main" val="3291603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76C64C-3BA4-419A-8C01-95BC463B7C22}" type="datetime1">
              <a:rPr lang="en-NZ" smtClean="0"/>
              <a:t>30/06/2017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412342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F8AC9A-448B-4395-9F1A-173A72AAE4EB}" type="datetime1">
              <a:rPr lang="en-NZ" smtClean="0"/>
              <a:t>30/06/2017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3695185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C670D4-5DA7-4118-994F-40C513DC33D2}" type="datetime1">
              <a:rPr lang="en-NZ" smtClean="0"/>
              <a:t>30/06/2017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936858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C2FD1-E3E2-4FE7-88B5-AF308A4BE5D0}" type="datetime1">
              <a:rPr lang="en-NZ" smtClean="0"/>
              <a:t>30/06/2017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1327820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5E20F-F2BF-439E-9398-0373FC4AB506}" type="datetime1">
              <a:rPr lang="en-NZ" smtClean="0"/>
              <a:t>30/06/2017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1153307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19BBC27-7299-4551-B43B-E669EE76E72B}" type="datetime1">
              <a:rPr lang="en-NZ" smtClean="0"/>
              <a:t>30/06/2017</a:t>
            </a:fld>
            <a:endParaRPr lang="en-NZ"/>
          </a:p>
        </p:txBody>
      </p:sp>
      <p:sp>
        <p:nvSpPr>
          <p:cNvPr id="9" name="Footer Placeholder 8"/>
          <p:cNvSpPr>
            <a:spLocks noGrp="1"/>
          </p:cNvSpPr>
          <p:nvPr>
            <p:ph type="ftr" sz="quarter" idx="11"/>
          </p:nvPr>
        </p:nvSpPr>
        <p:spPr/>
        <p:txBody>
          <a:bodyPr/>
          <a:lstStyle/>
          <a:p>
            <a:endParaRPr lang="en-NZ"/>
          </a:p>
        </p:txBody>
      </p:sp>
      <p:sp>
        <p:nvSpPr>
          <p:cNvPr id="10" name="Slide Number Placeholder 9"/>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322244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7B1F8DE5-3C62-4B28-B182-18B75D58F2BE}" type="datetime1">
              <a:rPr lang="en-NZ" smtClean="0"/>
              <a:t>30/06/2017</a:t>
            </a:fld>
            <a:endParaRPr lang="en-NZ"/>
          </a:p>
        </p:txBody>
      </p:sp>
      <p:sp>
        <p:nvSpPr>
          <p:cNvPr id="11" name="Footer Placeholder 10"/>
          <p:cNvSpPr>
            <a:spLocks noGrp="1"/>
          </p:cNvSpPr>
          <p:nvPr>
            <p:ph type="ftr" sz="quarter" idx="11"/>
          </p:nvPr>
        </p:nvSpPr>
        <p:spPr/>
        <p:txBody>
          <a:bodyPr/>
          <a:lstStyle/>
          <a:p>
            <a:endParaRPr lang="en-NZ"/>
          </a:p>
        </p:txBody>
      </p:sp>
      <p:sp>
        <p:nvSpPr>
          <p:cNvPr id="12" name="Slide Number Placeholder 11"/>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974000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CD5D39F5-C27F-40E7-A7A6-A5FE1B0FA5CA}" type="datetime1">
              <a:rPr lang="en-NZ" smtClean="0"/>
              <a:t>30/06/2017</a:t>
            </a:fld>
            <a:endParaRPr lang="en-NZ"/>
          </a:p>
        </p:txBody>
      </p:sp>
      <p:sp>
        <p:nvSpPr>
          <p:cNvPr id="7" name="Footer Placeholder 6"/>
          <p:cNvSpPr>
            <a:spLocks noGrp="1"/>
          </p:cNvSpPr>
          <p:nvPr>
            <p:ph type="ftr" sz="quarter" idx="11"/>
          </p:nvPr>
        </p:nvSpPr>
        <p:spPr/>
        <p:txBody>
          <a:bodyPr/>
          <a:lstStyle/>
          <a:p>
            <a:endParaRPr lang="en-NZ"/>
          </a:p>
        </p:txBody>
      </p:sp>
      <p:sp>
        <p:nvSpPr>
          <p:cNvPr id="8" name="Slide Number Placeholder 7"/>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105707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FD97D72-1447-450B-8F9A-6FF06B8DB43C}" type="datetime1">
              <a:rPr lang="en-NZ" smtClean="0"/>
              <a:t>30/06/2017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322618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C9A81706-FE8C-439E-88BC-917A556472F6}" type="datetime1">
              <a:rPr lang="en-NZ" smtClean="0"/>
              <a:t>30/06/2017</a:t>
            </a:fld>
            <a:endParaRPr lang="en-NZ"/>
          </a:p>
        </p:txBody>
      </p:sp>
      <p:sp>
        <p:nvSpPr>
          <p:cNvPr id="9" name="Footer Placeholder 8"/>
          <p:cNvSpPr>
            <a:spLocks noGrp="1"/>
          </p:cNvSpPr>
          <p:nvPr>
            <p:ph type="ftr" sz="quarter" idx="11"/>
          </p:nvPr>
        </p:nvSpPr>
        <p:spPr/>
        <p:txBody>
          <a:bodyPr/>
          <a:lstStyle/>
          <a:p>
            <a:endParaRPr lang="en-NZ"/>
          </a:p>
        </p:txBody>
      </p:sp>
      <p:sp>
        <p:nvSpPr>
          <p:cNvPr id="10" name="Slide Number Placeholder 9"/>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93971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40B91E1-76A2-4B56-8380-CFA39AB46EA4}" type="datetime1">
              <a:rPr lang="en-NZ" smtClean="0"/>
              <a:t>30/06/2017</a:t>
            </a:fld>
            <a:endParaRPr lang="en-NZ"/>
          </a:p>
        </p:txBody>
      </p:sp>
      <p:sp>
        <p:nvSpPr>
          <p:cNvPr id="9" name="Footer Placeholder 8"/>
          <p:cNvSpPr>
            <a:spLocks noGrp="1"/>
          </p:cNvSpPr>
          <p:nvPr>
            <p:ph type="ftr" sz="quarter" idx="11"/>
          </p:nvPr>
        </p:nvSpPr>
        <p:spPr>
          <a:xfrm>
            <a:off x="3499101" y="6356350"/>
            <a:ext cx="5911517" cy="365125"/>
          </a:xfrm>
        </p:spPr>
        <p:txBody>
          <a:bodyPr/>
          <a:lstStyle/>
          <a:p>
            <a:endParaRPr lang="en-NZ"/>
          </a:p>
        </p:txBody>
      </p:sp>
      <p:sp>
        <p:nvSpPr>
          <p:cNvPr id="10" name="Slide Number Placeholder 9"/>
          <p:cNvSpPr>
            <a:spLocks noGrp="1"/>
          </p:cNvSpPr>
          <p:nvPr>
            <p:ph type="sldNum" sz="quarter" idx="12"/>
          </p:nvPr>
        </p:nvSpPr>
        <p:spPr/>
        <p:txBody>
          <a:bodyPr/>
          <a:lstStyle/>
          <a:p>
            <a:fld id="{5F50A023-65F6-430E-AFAA-9B12ED6E3C98}" type="slidenum">
              <a:rPr lang="en-NZ" smtClean="0"/>
              <a:t>‹#›</a:t>
            </a:fld>
            <a:endParaRPr lang="en-NZ"/>
          </a:p>
        </p:txBody>
      </p:sp>
    </p:spTree>
    <p:extLst>
      <p:ext uri="{BB962C8B-B14F-4D97-AF65-F5344CB8AC3E}">
        <p14:creationId xmlns:p14="http://schemas.microsoft.com/office/powerpoint/2010/main" val="2743766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043AF24D-5FE1-4DFA-8959-4C7AB523D15F}" type="datetime1">
              <a:rPr lang="en-NZ" smtClean="0"/>
              <a:t>30/06/2017</a:t>
            </a:fld>
            <a:endParaRPr lang="en-NZ"/>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NZ"/>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5F50A023-65F6-430E-AFAA-9B12ED6E3C98}" type="slidenum">
              <a:rPr lang="en-NZ" smtClean="0"/>
              <a:t>‹#›</a:t>
            </a:fld>
            <a:endParaRPr lang="en-NZ"/>
          </a:p>
        </p:txBody>
      </p:sp>
    </p:spTree>
    <p:extLst>
      <p:ext uri="{BB962C8B-B14F-4D97-AF65-F5344CB8AC3E}">
        <p14:creationId xmlns:p14="http://schemas.microsoft.com/office/powerpoint/2010/main" val="339490543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chart" Target="../charts/chart4.xml"/><Relationship Id="rId4" Type="http://schemas.openxmlformats.org/officeDocument/2006/relationships/chart" Target="../charts/chart1.xml"/><Relationship Id="rId9"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nature.com/scitable/knowledge/library/allometry-the-study-of-biological-scaling-13228439" TargetMode="External"/><Relationship Id="rId13" Type="http://schemas.openxmlformats.org/officeDocument/2006/relationships/hyperlink" Target="http://scienceblogs.com/pharyngula/2007/06/03/basics-allometry/" TargetMode="External"/><Relationship Id="rId18" Type="http://schemas.openxmlformats.org/officeDocument/2006/relationships/hyperlink" Target="https://www.nobraintoosmall.co.nz/students/biology/NCEA_Level2/pdfs/bio2_91156_satovolume.pdf" TargetMode="External"/><Relationship Id="rId3" Type="http://schemas.openxmlformats.org/officeDocument/2006/relationships/hyperlink" Target="https://www.boundless.com/biology/textbooks/boundless-biology-textbook/the-animal-body-basic-form-and-function-33/animal-form-and-function-192/limits-on-animal-size-and-shape-733-11963/" TargetMode="External"/><Relationship Id="rId21" Type="http://schemas.openxmlformats.org/officeDocument/2006/relationships/hyperlink" Target="https://bmcbiol.biomedcentral.com/articles/10.1186/1741-7007-10-60" TargetMode="External"/><Relationship Id="rId7" Type="http://schemas.openxmlformats.org/officeDocument/2006/relationships/hyperlink" Target="https://www.ncbi.nlm.nih.gov/pubmed/9951716" TargetMode="External"/><Relationship Id="rId12" Type="http://schemas.openxmlformats.org/officeDocument/2006/relationships/hyperlink" Target="http://journals.plos.org/plosone/article?id=10.1371/journal.pone.0004742" TargetMode="External"/><Relationship Id="rId17" Type="http://schemas.openxmlformats.org/officeDocument/2006/relationships/hyperlink" Target="http://www.ableweb.org/volumes/vol-20/1-colton/scalingtutorial/geometric.html" TargetMode="External"/><Relationship Id="rId2" Type="http://schemas.openxmlformats.org/officeDocument/2006/relationships/hyperlink" Target="http://scienceline.ucsb.edu/getkey.php?key=428" TargetMode="External"/><Relationship Id="rId16" Type="http://schemas.openxmlformats.org/officeDocument/2006/relationships/hyperlink" Target="http://galileo.phys.virginia.edu/classes/609.ral5q.fall04/LecturePDF/L14-GALILEOSCALING.pdf" TargetMode="External"/><Relationship Id="rId20" Type="http://schemas.openxmlformats.org/officeDocument/2006/relationships/hyperlink" Target="https://www.geol.umd.edu/~jmerck/bsci393/lab5/allometry.html" TargetMode="External"/><Relationship Id="rId1" Type="http://schemas.openxmlformats.org/officeDocument/2006/relationships/slideLayout" Target="../slideLayouts/slideLayout2.xml"/><Relationship Id="rId6" Type="http://schemas.openxmlformats.org/officeDocument/2006/relationships/hyperlink" Target="http://www.sciencedirect.com/science/article/pii/S0960982208014115" TargetMode="External"/><Relationship Id="rId11" Type="http://schemas.openxmlformats.org/officeDocument/2006/relationships/hyperlink" Target="http://www.sciencedirect.com/science/article/pii/S1571064506000212" TargetMode="External"/><Relationship Id="rId5" Type="http://schemas.openxmlformats.org/officeDocument/2006/relationships/hyperlink" Target="http://physics.stackexchange.com/questions/72641/why-is-there-a-size-limitation-on-animals" TargetMode="External"/><Relationship Id="rId15" Type="http://schemas.openxmlformats.org/officeDocument/2006/relationships/hyperlink" Target="http://galileoandeinstein.physics.virginia.edu/lectures/scaling.html" TargetMode="External"/><Relationship Id="rId10" Type="http://schemas.openxmlformats.org/officeDocument/2006/relationships/hyperlink" Target="https://www.britannica.com/science/bone-anatomy/Chemical-composition-and-physical-properties" TargetMode="External"/><Relationship Id="rId19" Type="http://schemas.openxmlformats.org/officeDocument/2006/relationships/hyperlink" Target="https://prezi.com/fo3r0no5mpwb/isometric-vs-allometric-growth/" TargetMode="External"/><Relationship Id="rId4" Type="http://schemas.openxmlformats.org/officeDocument/2006/relationships/hyperlink" Target="https://www.sciencedaily.com/releases/2010/03/100322112103.htm" TargetMode="External"/><Relationship Id="rId9" Type="http://schemas.openxmlformats.org/officeDocument/2006/relationships/hyperlink" Target="https://www.britannica.com/science/allometry" TargetMode="External"/><Relationship Id="rId14" Type="http://schemas.openxmlformats.org/officeDocument/2006/relationships/hyperlink" Target="http://www.livescience.com/24122-why-insects-are-not-bigger.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530267"/>
            <a:ext cx="7315200" cy="2938701"/>
          </a:xfrm>
        </p:spPr>
        <p:txBody>
          <a:bodyPr>
            <a:normAutofit/>
          </a:bodyPr>
          <a:lstStyle/>
          <a:p>
            <a:r>
              <a:rPr lang="en-NZ" sz="6000" dirty="0" smtClean="0"/>
              <a:t>No. 13</a:t>
            </a:r>
            <a:br>
              <a:rPr lang="en-NZ" sz="6000" dirty="0" smtClean="0"/>
            </a:br>
            <a:r>
              <a:rPr lang="en-NZ" sz="6000" dirty="0" err="1" smtClean="0"/>
              <a:t>Allometry</a:t>
            </a:r>
            <a:endParaRPr lang="en-NZ" sz="6000" dirty="0"/>
          </a:p>
        </p:txBody>
      </p:sp>
      <p:sp>
        <p:nvSpPr>
          <p:cNvPr id="3" name="Subtitle 2"/>
          <p:cNvSpPr>
            <a:spLocks noGrp="1"/>
          </p:cNvSpPr>
          <p:nvPr>
            <p:ph type="subTitle" idx="1"/>
          </p:nvPr>
        </p:nvSpPr>
        <p:spPr>
          <a:xfrm>
            <a:off x="1069848" y="4468968"/>
            <a:ext cx="7315200" cy="1347497"/>
          </a:xfrm>
        </p:spPr>
        <p:txBody>
          <a:bodyPr>
            <a:normAutofit fontScale="77500" lnSpcReduction="20000"/>
          </a:bodyPr>
          <a:lstStyle/>
          <a:p>
            <a:r>
              <a:rPr lang="en-NZ" dirty="0" smtClean="0"/>
              <a:t>Anna Liu</a:t>
            </a:r>
          </a:p>
          <a:p>
            <a:r>
              <a:rPr lang="en-NZ" dirty="0" smtClean="0"/>
              <a:t>Wellington High School</a:t>
            </a:r>
          </a:p>
          <a:p>
            <a:r>
              <a:rPr lang="en-NZ" dirty="0" smtClean="0"/>
              <a:t>New Zealand</a:t>
            </a:r>
          </a:p>
          <a:p>
            <a:r>
              <a:rPr lang="en-NZ" dirty="0" smtClean="0"/>
              <a:t>IYNT 2017</a:t>
            </a:r>
            <a:endParaRPr lang="en-NZ"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848" y="1078883"/>
            <a:ext cx="1762125" cy="1743075"/>
          </a:xfrm>
          <a:prstGeom prst="rect">
            <a:avLst/>
          </a:prstGeom>
        </p:spPr>
      </p:pic>
      <p:pic>
        <p:nvPicPr>
          <p:cNvPr id="1026" name="Picture 2" descr="Image result for silver fern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2789" y="3690289"/>
            <a:ext cx="2919211" cy="241542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5F50A023-65F6-430E-AFAA-9B12ED6E3C98}" type="slidenum">
              <a:rPr lang="en-NZ" sz="2400" smtClean="0"/>
              <a:t>1</a:t>
            </a:fld>
            <a:endParaRPr lang="en-NZ" sz="2400" dirty="0"/>
          </a:p>
        </p:txBody>
      </p:sp>
    </p:spTree>
    <p:extLst>
      <p:ext uri="{BB962C8B-B14F-4D97-AF65-F5344CB8AC3E}">
        <p14:creationId xmlns:p14="http://schemas.microsoft.com/office/powerpoint/2010/main" val="23235391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10</a:t>
            </a:fld>
            <a:endParaRPr lang="en-NZ" sz="2400" dirty="0"/>
          </a:p>
        </p:txBody>
      </p:sp>
      <p:sp>
        <p:nvSpPr>
          <p:cNvPr id="3" name="Cube 2"/>
          <p:cNvSpPr/>
          <p:nvPr/>
        </p:nvSpPr>
        <p:spPr>
          <a:xfrm>
            <a:off x="4093698" y="1589649"/>
            <a:ext cx="3516923" cy="3601329"/>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4" name="Straight Arrow Connector 3"/>
          <p:cNvCxnSpPr/>
          <p:nvPr/>
        </p:nvCxnSpPr>
        <p:spPr>
          <a:xfrm>
            <a:off x="7807569" y="1589649"/>
            <a:ext cx="14284" cy="27291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210219" y="5430129"/>
            <a:ext cx="369482" cy="461665"/>
          </a:xfrm>
          <a:prstGeom prst="rect">
            <a:avLst/>
          </a:prstGeom>
          <a:noFill/>
        </p:spPr>
        <p:txBody>
          <a:bodyPr wrap="square" rtlCol="0">
            <a:spAutoFit/>
          </a:bodyPr>
          <a:lstStyle/>
          <a:p>
            <a:r>
              <a:rPr lang="en-NZ" sz="2400" i="1" dirty="0" smtClean="0"/>
              <a:t>l</a:t>
            </a:r>
            <a:endParaRPr lang="en-NZ" sz="2400" i="1" dirty="0"/>
          </a:p>
        </p:txBody>
      </p:sp>
      <p:sp>
        <p:nvSpPr>
          <p:cNvPr id="7" name="TextBox 6"/>
          <p:cNvSpPr txBox="1"/>
          <p:nvPr/>
        </p:nvSpPr>
        <p:spPr>
          <a:xfrm>
            <a:off x="7453238" y="4524047"/>
            <a:ext cx="329051" cy="461665"/>
          </a:xfrm>
          <a:prstGeom prst="rect">
            <a:avLst/>
          </a:prstGeom>
          <a:noFill/>
        </p:spPr>
        <p:txBody>
          <a:bodyPr wrap="square" rtlCol="0">
            <a:spAutoFit/>
          </a:bodyPr>
          <a:lstStyle/>
          <a:p>
            <a:r>
              <a:rPr lang="en-NZ" sz="2400" i="1" dirty="0"/>
              <a:t>w</a:t>
            </a:r>
          </a:p>
        </p:txBody>
      </p:sp>
      <p:sp>
        <p:nvSpPr>
          <p:cNvPr id="8" name="TextBox 7"/>
          <p:cNvSpPr txBox="1"/>
          <p:nvPr/>
        </p:nvSpPr>
        <p:spPr>
          <a:xfrm>
            <a:off x="7834060" y="2723382"/>
            <a:ext cx="369482" cy="461665"/>
          </a:xfrm>
          <a:prstGeom prst="rect">
            <a:avLst/>
          </a:prstGeom>
          <a:noFill/>
        </p:spPr>
        <p:txBody>
          <a:bodyPr wrap="square" rtlCol="0">
            <a:spAutoFit/>
          </a:bodyPr>
          <a:lstStyle/>
          <a:p>
            <a:r>
              <a:rPr lang="en-NZ" sz="2400" i="1" dirty="0" smtClean="0"/>
              <a:t>h</a:t>
            </a:r>
            <a:endParaRPr lang="en-NZ" sz="2400" i="1" dirty="0"/>
          </a:p>
        </p:txBody>
      </p:sp>
      <p:cxnSp>
        <p:nvCxnSpPr>
          <p:cNvPr id="9" name="Straight Arrow Connector 8"/>
          <p:cNvCxnSpPr/>
          <p:nvPr/>
        </p:nvCxnSpPr>
        <p:spPr>
          <a:xfrm flipV="1">
            <a:off x="4093698" y="5401994"/>
            <a:ext cx="2602524" cy="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963508" y="4318782"/>
            <a:ext cx="844061" cy="8721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8380" y="366466"/>
            <a:ext cx="369482" cy="707886"/>
          </a:xfrm>
          <a:prstGeom prst="rect">
            <a:avLst/>
          </a:prstGeom>
          <a:noFill/>
        </p:spPr>
        <p:txBody>
          <a:bodyPr wrap="square" rtlCol="0">
            <a:spAutoFit/>
          </a:bodyPr>
          <a:lstStyle/>
          <a:p>
            <a:r>
              <a:rPr lang="en-NZ" sz="4000" i="1" dirty="0" smtClean="0"/>
              <a:t>v</a:t>
            </a:r>
            <a:endParaRPr lang="en-NZ" sz="4000" i="1" dirty="0"/>
          </a:p>
        </p:txBody>
      </p:sp>
      <p:sp>
        <p:nvSpPr>
          <p:cNvPr id="19" name="Equal 18"/>
          <p:cNvSpPr/>
          <p:nvPr/>
        </p:nvSpPr>
        <p:spPr>
          <a:xfrm>
            <a:off x="1021871" y="646244"/>
            <a:ext cx="427102" cy="268156"/>
          </a:xfrm>
          <a:prstGeom prst="mathEqual">
            <a:avLst>
              <a:gd name="adj1" fmla="val 23520"/>
              <a:gd name="adj2" fmla="val 17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20" name="TextBox 19"/>
          <p:cNvSpPr txBox="1"/>
          <p:nvPr/>
        </p:nvSpPr>
        <p:spPr>
          <a:xfrm>
            <a:off x="1593099" y="369898"/>
            <a:ext cx="369482" cy="707886"/>
          </a:xfrm>
          <a:prstGeom prst="rect">
            <a:avLst/>
          </a:prstGeom>
          <a:noFill/>
        </p:spPr>
        <p:txBody>
          <a:bodyPr wrap="square" rtlCol="0">
            <a:spAutoFit/>
          </a:bodyPr>
          <a:lstStyle/>
          <a:p>
            <a:r>
              <a:rPr lang="en-NZ" sz="4000" i="1" dirty="0" smtClean="0"/>
              <a:t>l</a:t>
            </a:r>
            <a:endParaRPr lang="en-NZ" sz="4000" i="1" dirty="0"/>
          </a:p>
        </p:txBody>
      </p:sp>
      <p:sp>
        <p:nvSpPr>
          <p:cNvPr id="21" name="TextBox 20"/>
          <p:cNvSpPr txBox="1"/>
          <p:nvPr/>
        </p:nvSpPr>
        <p:spPr>
          <a:xfrm>
            <a:off x="2447534" y="366466"/>
            <a:ext cx="329051" cy="707886"/>
          </a:xfrm>
          <a:prstGeom prst="rect">
            <a:avLst/>
          </a:prstGeom>
          <a:noFill/>
        </p:spPr>
        <p:txBody>
          <a:bodyPr wrap="square" rtlCol="0">
            <a:spAutoFit/>
          </a:bodyPr>
          <a:lstStyle/>
          <a:p>
            <a:r>
              <a:rPr lang="en-NZ" sz="4000" i="1" dirty="0"/>
              <a:t>w</a:t>
            </a:r>
          </a:p>
        </p:txBody>
      </p:sp>
      <p:sp>
        <p:nvSpPr>
          <p:cNvPr id="22" name="TextBox 21"/>
          <p:cNvSpPr txBox="1"/>
          <p:nvPr/>
        </p:nvSpPr>
        <p:spPr>
          <a:xfrm>
            <a:off x="3510967" y="366466"/>
            <a:ext cx="369482" cy="707886"/>
          </a:xfrm>
          <a:prstGeom prst="rect">
            <a:avLst/>
          </a:prstGeom>
          <a:noFill/>
        </p:spPr>
        <p:txBody>
          <a:bodyPr wrap="square" rtlCol="0">
            <a:spAutoFit/>
          </a:bodyPr>
          <a:lstStyle/>
          <a:p>
            <a:r>
              <a:rPr lang="en-NZ" sz="4000" i="1" dirty="0"/>
              <a:t>h</a:t>
            </a:r>
          </a:p>
        </p:txBody>
      </p:sp>
      <p:sp>
        <p:nvSpPr>
          <p:cNvPr id="23" name="Cross 22"/>
          <p:cNvSpPr/>
          <p:nvPr/>
        </p:nvSpPr>
        <p:spPr>
          <a:xfrm rot="2550634">
            <a:off x="2065853" y="639324"/>
            <a:ext cx="276479" cy="281996"/>
          </a:xfrm>
          <a:prstGeom prst="plus">
            <a:avLst>
              <a:gd name="adj" fmla="val 403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Cross 23"/>
          <p:cNvSpPr/>
          <p:nvPr/>
        </p:nvSpPr>
        <p:spPr>
          <a:xfrm rot="2550634">
            <a:off x="3097907" y="639325"/>
            <a:ext cx="276479" cy="281996"/>
          </a:xfrm>
          <a:prstGeom prst="plus">
            <a:avLst>
              <a:gd name="adj" fmla="val 403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extBox 25"/>
          <p:cNvSpPr txBox="1"/>
          <p:nvPr/>
        </p:nvSpPr>
        <p:spPr>
          <a:xfrm>
            <a:off x="1593099" y="400675"/>
            <a:ext cx="4798535" cy="646331"/>
          </a:xfrm>
          <a:prstGeom prst="rect">
            <a:avLst/>
          </a:prstGeom>
          <a:noFill/>
        </p:spPr>
        <p:txBody>
          <a:bodyPr wrap="square" rtlCol="0">
            <a:spAutoFit/>
          </a:bodyPr>
          <a:lstStyle/>
          <a:p>
            <a:r>
              <a:rPr lang="en-NZ" sz="3600" i="1" dirty="0" smtClean="0"/>
              <a:t>2</a:t>
            </a:r>
            <a:r>
              <a:rPr lang="en-NZ" sz="3600" i="1" baseline="30000" dirty="0" smtClean="0"/>
              <a:t>3</a:t>
            </a:r>
            <a:r>
              <a:rPr lang="en-NZ" sz="3600" i="1" dirty="0" smtClean="0"/>
              <a:t> </a:t>
            </a:r>
            <a:r>
              <a:rPr lang="en-NZ" sz="3600" dirty="0" smtClean="0"/>
              <a:t>x</a:t>
            </a:r>
            <a:r>
              <a:rPr lang="en-NZ" sz="3600" i="1" dirty="0" smtClean="0"/>
              <a:t> (l </a:t>
            </a:r>
            <a:r>
              <a:rPr lang="en-NZ" sz="3600" dirty="0" smtClean="0"/>
              <a:t>x</a:t>
            </a:r>
            <a:r>
              <a:rPr lang="en-NZ" sz="3600" i="1" dirty="0" smtClean="0"/>
              <a:t> w </a:t>
            </a:r>
            <a:r>
              <a:rPr lang="en-NZ" sz="3600" dirty="0" smtClean="0"/>
              <a:t>x</a:t>
            </a:r>
            <a:r>
              <a:rPr lang="en-NZ" sz="3600" i="1" dirty="0" smtClean="0"/>
              <a:t> h)</a:t>
            </a:r>
            <a:endParaRPr lang="en-NZ" sz="3600" i="1" baseline="30000" dirty="0"/>
          </a:p>
        </p:txBody>
      </p:sp>
      <p:sp>
        <p:nvSpPr>
          <p:cNvPr id="27" name="TextBox 26"/>
          <p:cNvSpPr txBox="1"/>
          <p:nvPr/>
        </p:nvSpPr>
        <p:spPr>
          <a:xfrm>
            <a:off x="7447336" y="4524046"/>
            <a:ext cx="1180689" cy="461665"/>
          </a:xfrm>
          <a:prstGeom prst="rect">
            <a:avLst/>
          </a:prstGeom>
          <a:noFill/>
        </p:spPr>
        <p:txBody>
          <a:bodyPr wrap="square" rtlCol="0">
            <a:spAutoFit/>
          </a:bodyPr>
          <a:lstStyle/>
          <a:p>
            <a:r>
              <a:rPr lang="en-NZ" sz="2400" i="1" dirty="0"/>
              <a:t>l</a:t>
            </a:r>
            <a:r>
              <a:rPr lang="en-NZ" sz="2400" i="1" dirty="0" smtClean="0"/>
              <a:t> x 2</a:t>
            </a:r>
            <a:endParaRPr lang="en-NZ" sz="2400" i="1" baseline="30000" dirty="0"/>
          </a:p>
        </p:txBody>
      </p:sp>
      <p:sp>
        <p:nvSpPr>
          <p:cNvPr id="28" name="TextBox 27"/>
          <p:cNvSpPr txBox="1"/>
          <p:nvPr/>
        </p:nvSpPr>
        <p:spPr>
          <a:xfrm>
            <a:off x="4997977" y="5401994"/>
            <a:ext cx="1051131" cy="461665"/>
          </a:xfrm>
          <a:prstGeom prst="rect">
            <a:avLst/>
          </a:prstGeom>
          <a:noFill/>
        </p:spPr>
        <p:txBody>
          <a:bodyPr wrap="square" rtlCol="0">
            <a:spAutoFit/>
          </a:bodyPr>
          <a:lstStyle/>
          <a:p>
            <a:r>
              <a:rPr lang="en-NZ" sz="2400" i="1" dirty="0" smtClean="0"/>
              <a:t>l x 2</a:t>
            </a:r>
            <a:endParaRPr lang="en-NZ" sz="2400" i="1" baseline="30000" dirty="0"/>
          </a:p>
        </p:txBody>
      </p:sp>
      <p:sp>
        <p:nvSpPr>
          <p:cNvPr id="29" name="TextBox 28"/>
          <p:cNvSpPr txBox="1"/>
          <p:nvPr/>
        </p:nvSpPr>
        <p:spPr>
          <a:xfrm>
            <a:off x="7834059" y="2723381"/>
            <a:ext cx="1000451" cy="461665"/>
          </a:xfrm>
          <a:prstGeom prst="rect">
            <a:avLst/>
          </a:prstGeom>
          <a:noFill/>
        </p:spPr>
        <p:txBody>
          <a:bodyPr wrap="square" rtlCol="0">
            <a:spAutoFit/>
          </a:bodyPr>
          <a:lstStyle/>
          <a:p>
            <a:r>
              <a:rPr lang="en-NZ" sz="2400" i="1" dirty="0"/>
              <a:t>l</a:t>
            </a:r>
            <a:r>
              <a:rPr lang="en-NZ" sz="2400" i="1" dirty="0" smtClean="0"/>
              <a:t> x 2</a:t>
            </a:r>
            <a:endParaRPr lang="en-NZ" sz="2400" i="1" baseline="30000" dirty="0"/>
          </a:p>
        </p:txBody>
      </p:sp>
      <p:sp>
        <p:nvSpPr>
          <p:cNvPr id="25" name="TextBox 24"/>
          <p:cNvSpPr txBox="1"/>
          <p:nvPr/>
        </p:nvSpPr>
        <p:spPr>
          <a:xfrm>
            <a:off x="1593099" y="430897"/>
            <a:ext cx="4798535" cy="646331"/>
          </a:xfrm>
          <a:prstGeom prst="rect">
            <a:avLst/>
          </a:prstGeom>
          <a:noFill/>
        </p:spPr>
        <p:txBody>
          <a:bodyPr wrap="square" rtlCol="0">
            <a:spAutoFit/>
          </a:bodyPr>
          <a:lstStyle/>
          <a:p>
            <a:r>
              <a:rPr lang="en-NZ" sz="3600" i="1" dirty="0" smtClean="0"/>
              <a:t>100</a:t>
            </a:r>
            <a:r>
              <a:rPr lang="en-NZ" sz="3600" i="1" baseline="30000" dirty="0" smtClean="0"/>
              <a:t>3</a:t>
            </a:r>
            <a:endParaRPr lang="en-NZ" sz="3600" i="1" baseline="30000" dirty="0"/>
          </a:p>
        </p:txBody>
      </p:sp>
      <p:sp>
        <p:nvSpPr>
          <p:cNvPr id="32" name="TextBox 31"/>
          <p:cNvSpPr txBox="1"/>
          <p:nvPr/>
        </p:nvSpPr>
        <p:spPr>
          <a:xfrm>
            <a:off x="4947232" y="5396241"/>
            <a:ext cx="1051131" cy="461665"/>
          </a:xfrm>
          <a:prstGeom prst="rect">
            <a:avLst/>
          </a:prstGeom>
          <a:noFill/>
        </p:spPr>
        <p:txBody>
          <a:bodyPr wrap="square" rtlCol="0">
            <a:spAutoFit/>
          </a:bodyPr>
          <a:lstStyle/>
          <a:p>
            <a:r>
              <a:rPr lang="en-NZ" sz="2400" i="1" dirty="0"/>
              <a:t>100</a:t>
            </a:r>
            <a:r>
              <a:rPr lang="en-NZ" sz="2400" i="1" baseline="30000" dirty="0"/>
              <a:t>3</a:t>
            </a:r>
          </a:p>
        </p:txBody>
      </p:sp>
      <p:sp>
        <p:nvSpPr>
          <p:cNvPr id="33" name="TextBox 32"/>
          <p:cNvSpPr txBox="1"/>
          <p:nvPr/>
        </p:nvSpPr>
        <p:spPr>
          <a:xfrm>
            <a:off x="7834059" y="2723380"/>
            <a:ext cx="1051131" cy="461665"/>
          </a:xfrm>
          <a:prstGeom prst="rect">
            <a:avLst/>
          </a:prstGeom>
          <a:noFill/>
        </p:spPr>
        <p:txBody>
          <a:bodyPr wrap="square" rtlCol="0">
            <a:spAutoFit/>
          </a:bodyPr>
          <a:lstStyle/>
          <a:p>
            <a:r>
              <a:rPr lang="en-NZ" sz="2400" i="1" dirty="0"/>
              <a:t>100</a:t>
            </a:r>
            <a:r>
              <a:rPr lang="en-NZ" sz="2400" i="1" baseline="30000" dirty="0"/>
              <a:t>3</a:t>
            </a:r>
          </a:p>
        </p:txBody>
      </p:sp>
      <p:sp>
        <p:nvSpPr>
          <p:cNvPr id="34" name="TextBox 33"/>
          <p:cNvSpPr txBox="1"/>
          <p:nvPr/>
        </p:nvSpPr>
        <p:spPr>
          <a:xfrm>
            <a:off x="7447336" y="4547380"/>
            <a:ext cx="1051131" cy="461665"/>
          </a:xfrm>
          <a:prstGeom prst="rect">
            <a:avLst/>
          </a:prstGeom>
          <a:noFill/>
        </p:spPr>
        <p:txBody>
          <a:bodyPr wrap="square" rtlCol="0">
            <a:spAutoFit/>
          </a:bodyPr>
          <a:lstStyle/>
          <a:p>
            <a:r>
              <a:rPr lang="en-NZ" sz="2400" i="1" dirty="0"/>
              <a:t>100</a:t>
            </a:r>
            <a:r>
              <a:rPr lang="en-NZ" sz="2400" i="1" baseline="30000" dirty="0"/>
              <a:t>3</a:t>
            </a:r>
          </a:p>
        </p:txBody>
      </p:sp>
    </p:spTree>
    <p:extLst>
      <p:ext uri="{BB962C8B-B14F-4D97-AF65-F5344CB8AC3E}">
        <p14:creationId xmlns:p14="http://schemas.microsoft.com/office/powerpoint/2010/main" val="171780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500"/>
                                        <p:tgtEl>
                                          <p:spTgt spid="3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fade">
                                      <p:cBhvr>
                                        <p:cTn id="94" dur="500"/>
                                        <p:tgtEl>
                                          <p:spTgt spid="29"/>
                                        </p:tgtEl>
                                      </p:cBhvr>
                                    </p:animEffect>
                                  </p:childTnLst>
                                </p:cTn>
                              </p:par>
                              <p:par>
                                <p:cTn id="95" presetID="10" presetClass="exit" presetSubtype="0" fill="hold" grpId="1" nodeType="withEffect">
                                  <p:stCondLst>
                                    <p:cond delay="0"/>
                                  </p:stCondLst>
                                  <p:childTnLst>
                                    <p:animEffect transition="out" filter="fad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32"/>
                                        </p:tgtEl>
                                      </p:cBhvr>
                                    </p:animEffect>
                                    <p:set>
                                      <p:cBhvr>
                                        <p:cTn id="100" dur="1" fill="hold">
                                          <p:stCondLst>
                                            <p:cond delay="499"/>
                                          </p:stCondLst>
                                        </p:cTn>
                                        <p:tgtEl>
                                          <p:spTgt spid="3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33"/>
                                        </p:tgtEl>
                                      </p:cBhvr>
                                    </p:animEffect>
                                    <p:set>
                                      <p:cBhvr>
                                        <p:cTn id="103" dur="1" fill="hold">
                                          <p:stCondLst>
                                            <p:cond delay="499"/>
                                          </p:stCondLst>
                                        </p:cTn>
                                        <p:tgtEl>
                                          <p:spTgt spid="3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4"/>
                                        </p:tgtEl>
                                      </p:cBhvr>
                                    </p:animEffect>
                                    <p:set>
                                      <p:cBhvr>
                                        <p:cTn id="106" dur="1" fill="hold">
                                          <p:stCondLst>
                                            <p:cond delay="499"/>
                                          </p:stCondLst>
                                        </p:cTn>
                                        <p:tgtEl>
                                          <p:spTgt spid="3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18" grpId="0"/>
      <p:bldP spid="19" grpId="0" animBg="1"/>
      <p:bldP spid="20" grpId="0"/>
      <p:bldP spid="20" grpId="1"/>
      <p:bldP spid="21" grpId="0"/>
      <p:bldP spid="21" grpId="1"/>
      <p:bldP spid="22" grpId="0"/>
      <p:bldP spid="22" grpId="1"/>
      <p:bldP spid="23" grpId="0" animBg="1"/>
      <p:bldP spid="23" grpId="1" animBg="1"/>
      <p:bldP spid="24" grpId="0" animBg="1"/>
      <p:bldP spid="24" grpId="1" animBg="1"/>
      <p:bldP spid="26" grpId="0"/>
      <p:bldP spid="27" grpId="0"/>
      <p:bldP spid="28" grpId="0"/>
      <p:bldP spid="29" grpId="0"/>
      <p:bldP spid="25" grpId="0"/>
      <p:bldP spid="25" grpId="1"/>
      <p:bldP spid="32" grpId="0"/>
      <p:bldP spid="32" grpId="1"/>
      <p:bldP spid="33" grpId="0"/>
      <p:bldP spid="33" grpId="1"/>
      <p:bldP spid="34" grpId="0"/>
      <p:bldP spid="3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11</a:t>
            </a:fld>
            <a:endParaRPr lang="en-NZ" sz="2400" dirty="0"/>
          </a:p>
        </p:txBody>
      </p:sp>
      <p:pic>
        <p:nvPicPr>
          <p:cNvPr id="3" name="Picture 2"/>
          <p:cNvPicPr>
            <a:picLocks noChangeAspect="1"/>
          </p:cNvPicPr>
          <p:nvPr/>
        </p:nvPicPr>
        <p:blipFill>
          <a:blip r:embed="rId3"/>
          <a:stretch>
            <a:fillRect/>
          </a:stretch>
        </p:blipFill>
        <p:spPr>
          <a:xfrm>
            <a:off x="1829680" y="3066757"/>
            <a:ext cx="2713850" cy="2133086"/>
          </a:xfrm>
          <a:prstGeom prst="rect">
            <a:avLst/>
          </a:prstGeom>
        </p:spPr>
      </p:pic>
      <p:pic>
        <p:nvPicPr>
          <p:cNvPr id="4" name="Picture 3"/>
          <p:cNvPicPr>
            <a:picLocks noChangeAspect="1"/>
          </p:cNvPicPr>
          <p:nvPr/>
        </p:nvPicPr>
        <p:blipFill>
          <a:blip r:embed="rId3"/>
          <a:stretch>
            <a:fillRect/>
          </a:stretch>
        </p:blipFill>
        <p:spPr>
          <a:xfrm>
            <a:off x="5575669" y="1223889"/>
            <a:ext cx="5058466" cy="3975954"/>
          </a:xfrm>
          <a:prstGeom prst="rect">
            <a:avLst/>
          </a:prstGeom>
        </p:spPr>
      </p:pic>
      <p:sp>
        <p:nvSpPr>
          <p:cNvPr id="13" name="TextBox 12"/>
          <p:cNvSpPr txBox="1"/>
          <p:nvPr/>
        </p:nvSpPr>
        <p:spPr>
          <a:xfrm>
            <a:off x="370482" y="71084"/>
            <a:ext cx="2919136" cy="830997"/>
          </a:xfrm>
          <a:prstGeom prst="rect">
            <a:avLst/>
          </a:prstGeom>
          <a:noFill/>
        </p:spPr>
        <p:txBody>
          <a:bodyPr wrap="square" rtlCol="0">
            <a:spAutoFit/>
          </a:bodyPr>
          <a:lstStyle/>
          <a:p>
            <a:r>
              <a:rPr lang="en-NZ" sz="2400" dirty="0" smtClean="0"/>
              <a:t>Size factor </a:t>
            </a:r>
            <a:r>
              <a:rPr lang="en-NZ" sz="2400" baseline="30000" dirty="0" smtClean="0">
                <a:solidFill>
                  <a:schemeClr val="tx1">
                    <a:lumMod val="90000"/>
                    <a:lumOff val="10000"/>
                  </a:schemeClr>
                </a:solidFill>
              </a:rPr>
              <a:t>3</a:t>
            </a:r>
            <a:r>
              <a:rPr lang="en-NZ" sz="2400" dirty="0" smtClean="0">
                <a:solidFill>
                  <a:schemeClr val="tx1">
                    <a:lumMod val="90000"/>
                    <a:lumOff val="10000"/>
                  </a:schemeClr>
                </a:solidFill>
              </a:rPr>
              <a:t> x Weight</a:t>
            </a:r>
            <a:r>
              <a:rPr lang="en-NZ" sz="2400" baseline="-25000" dirty="0" smtClean="0">
                <a:solidFill>
                  <a:schemeClr val="tx1">
                    <a:lumMod val="90000"/>
                    <a:lumOff val="10000"/>
                  </a:schemeClr>
                </a:solidFill>
              </a:rPr>
              <a:t>1</a:t>
            </a:r>
            <a:r>
              <a:rPr lang="en-NZ" sz="2400" baseline="30000" dirty="0" smtClean="0">
                <a:solidFill>
                  <a:schemeClr val="tx1">
                    <a:lumMod val="90000"/>
                    <a:lumOff val="10000"/>
                  </a:schemeClr>
                </a:solidFill>
              </a:rPr>
              <a:t> </a:t>
            </a:r>
            <a:endParaRPr lang="en-NZ" sz="2400" baseline="30000" dirty="0">
              <a:solidFill>
                <a:schemeClr val="tx1">
                  <a:lumMod val="90000"/>
                  <a:lumOff val="10000"/>
                </a:schemeClr>
              </a:solidFill>
            </a:endParaRPr>
          </a:p>
          <a:p>
            <a:endParaRPr lang="en-NZ" sz="3600" baseline="30000" dirty="0"/>
          </a:p>
        </p:txBody>
      </p:sp>
      <p:sp>
        <p:nvSpPr>
          <p:cNvPr id="15" name="Equal 14"/>
          <p:cNvSpPr/>
          <p:nvPr/>
        </p:nvSpPr>
        <p:spPr>
          <a:xfrm>
            <a:off x="3288544" y="187528"/>
            <a:ext cx="473144" cy="328917"/>
          </a:xfrm>
          <a:prstGeom prst="mathEqual">
            <a:avLst>
              <a:gd name="adj1" fmla="val 23520"/>
              <a:gd name="adj2" fmla="val 17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6" name="TextBox 15"/>
          <p:cNvSpPr txBox="1"/>
          <p:nvPr/>
        </p:nvSpPr>
        <p:spPr>
          <a:xfrm>
            <a:off x="3761688" y="115634"/>
            <a:ext cx="3630954" cy="461665"/>
          </a:xfrm>
          <a:prstGeom prst="rect">
            <a:avLst/>
          </a:prstGeom>
          <a:noFill/>
        </p:spPr>
        <p:txBody>
          <a:bodyPr wrap="square" rtlCol="0">
            <a:spAutoFit/>
          </a:bodyPr>
          <a:lstStyle/>
          <a:p>
            <a:r>
              <a:rPr lang="en-NZ" sz="2400" dirty="0" smtClean="0"/>
              <a:t>Weight</a:t>
            </a:r>
            <a:r>
              <a:rPr lang="en-NZ" sz="2400" baseline="-25000" dirty="0" smtClean="0">
                <a:solidFill>
                  <a:schemeClr val="tx1">
                    <a:lumMod val="90000"/>
                    <a:lumOff val="10000"/>
                  </a:schemeClr>
                </a:solidFill>
              </a:rPr>
              <a:t>2</a:t>
            </a:r>
          </a:p>
        </p:txBody>
      </p:sp>
      <p:cxnSp>
        <p:nvCxnSpPr>
          <p:cNvPr id="18" name="Straight Arrow Connector 17"/>
          <p:cNvCxnSpPr/>
          <p:nvPr/>
        </p:nvCxnSpPr>
        <p:spPr>
          <a:xfrm>
            <a:off x="4684542" y="3165231"/>
            <a:ext cx="0" cy="15503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902678" y="1366640"/>
            <a:ext cx="0" cy="27833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84542" y="3774478"/>
            <a:ext cx="369482" cy="461665"/>
          </a:xfrm>
          <a:prstGeom prst="rect">
            <a:avLst/>
          </a:prstGeom>
          <a:noFill/>
        </p:spPr>
        <p:txBody>
          <a:bodyPr wrap="square" rtlCol="0">
            <a:spAutoFit/>
          </a:bodyPr>
          <a:lstStyle/>
          <a:p>
            <a:r>
              <a:rPr lang="en-NZ" sz="2400" i="1" dirty="0"/>
              <a:t>h</a:t>
            </a:r>
          </a:p>
        </p:txBody>
      </p:sp>
      <p:sp>
        <p:nvSpPr>
          <p:cNvPr id="24" name="TextBox 23"/>
          <p:cNvSpPr txBox="1"/>
          <p:nvPr/>
        </p:nvSpPr>
        <p:spPr>
          <a:xfrm>
            <a:off x="10902678" y="2527471"/>
            <a:ext cx="1099624" cy="461665"/>
          </a:xfrm>
          <a:prstGeom prst="rect">
            <a:avLst/>
          </a:prstGeom>
          <a:noFill/>
        </p:spPr>
        <p:txBody>
          <a:bodyPr wrap="square" rtlCol="0">
            <a:spAutoFit/>
          </a:bodyPr>
          <a:lstStyle/>
          <a:p>
            <a:r>
              <a:rPr lang="en-NZ" sz="2400" i="1" dirty="0" smtClean="0"/>
              <a:t>h x 2</a:t>
            </a:r>
            <a:endParaRPr lang="en-NZ" sz="2400" i="1" dirty="0"/>
          </a:p>
        </p:txBody>
      </p:sp>
      <p:cxnSp>
        <p:nvCxnSpPr>
          <p:cNvPr id="25" name="Straight Arrow Connector 24"/>
          <p:cNvCxnSpPr/>
          <p:nvPr/>
        </p:nvCxnSpPr>
        <p:spPr>
          <a:xfrm>
            <a:off x="1914090" y="5331655"/>
            <a:ext cx="2151473" cy="146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175265" y="4789551"/>
            <a:ext cx="509277" cy="5417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776839" y="5346315"/>
            <a:ext cx="394393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9959926" y="4231300"/>
            <a:ext cx="942752" cy="9685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805085" y="5348603"/>
            <a:ext cx="369482" cy="461665"/>
          </a:xfrm>
          <a:prstGeom prst="rect">
            <a:avLst/>
          </a:prstGeom>
          <a:noFill/>
        </p:spPr>
        <p:txBody>
          <a:bodyPr wrap="square" rtlCol="0">
            <a:spAutoFit/>
          </a:bodyPr>
          <a:lstStyle/>
          <a:p>
            <a:r>
              <a:rPr lang="en-NZ" sz="2400" i="1" dirty="0" smtClean="0"/>
              <a:t>l</a:t>
            </a:r>
            <a:endParaRPr lang="en-NZ" sz="2400" i="1" dirty="0"/>
          </a:p>
        </p:txBody>
      </p:sp>
      <p:sp>
        <p:nvSpPr>
          <p:cNvPr id="48" name="TextBox 47"/>
          <p:cNvSpPr txBox="1"/>
          <p:nvPr/>
        </p:nvSpPr>
        <p:spPr>
          <a:xfrm>
            <a:off x="4433161" y="4884650"/>
            <a:ext cx="369482" cy="461665"/>
          </a:xfrm>
          <a:prstGeom prst="rect">
            <a:avLst/>
          </a:prstGeom>
          <a:noFill/>
        </p:spPr>
        <p:txBody>
          <a:bodyPr wrap="square" rtlCol="0">
            <a:spAutoFit/>
          </a:bodyPr>
          <a:lstStyle/>
          <a:p>
            <a:r>
              <a:rPr lang="en-NZ" sz="2400" i="1" dirty="0"/>
              <a:t>w</a:t>
            </a:r>
          </a:p>
        </p:txBody>
      </p:sp>
      <p:sp>
        <p:nvSpPr>
          <p:cNvPr id="49" name="TextBox 48"/>
          <p:cNvSpPr txBox="1"/>
          <p:nvPr/>
        </p:nvSpPr>
        <p:spPr>
          <a:xfrm>
            <a:off x="10435024" y="4548011"/>
            <a:ext cx="1099624" cy="461665"/>
          </a:xfrm>
          <a:prstGeom prst="rect">
            <a:avLst/>
          </a:prstGeom>
          <a:noFill/>
        </p:spPr>
        <p:txBody>
          <a:bodyPr wrap="square" rtlCol="0">
            <a:spAutoFit/>
          </a:bodyPr>
          <a:lstStyle/>
          <a:p>
            <a:r>
              <a:rPr lang="en-NZ" sz="2400" i="1" dirty="0"/>
              <a:t>w</a:t>
            </a:r>
            <a:r>
              <a:rPr lang="en-NZ" sz="2400" i="1" dirty="0" smtClean="0"/>
              <a:t> x 2</a:t>
            </a:r>
            <a:endParaRPr lang="en-NZ" sz="2400" i="1" dirty="0"/>
          </a:p>
        </p:txBody>
      </p:sp>
      <p:sp>
        <p:nvSpPr>
          <p:cNvPr id="50" name="TextBox 49"/>
          <p:cNvSpPr txBox="1"/>
          <p:nvPr/>
        </p:nvSpPr>
        <p:spPr>
          <a:xfrm>
            <a:off x="7471027" y="5348603"/>
            <a:ext cx="1099624" cy="461665"/>
          </a:xfrm>
          <a:prstGeom prst="rect">
            <a:avLst/>
          </a:prstGeom>
          <a:noFill/>
        </p:spPr>
        <p:txBody>
          <a:bodyPr wrap="square" rtlCol="0">
            <a:spAutoFit/>
          </a:bodyPr>
          <a:lstStyle/>
          <a:p>
            <a:r>
              <a:rPr lang="en-NZ" sz="2400" i="1" dirty="0"/>
              <a:t>l</a:t>
            </a:r>
            <a:r>
              <a:rPr lang="en-NZ" sz="2400" i="1" dirty="0" smtClean="0"/>
              <a:t> x 2</a:t>
            </a:r>
            <a:endParaRPr lang="en-NZ" sz="2400" i="1" dirty="0"/>
          </a:p>
        </p:txBody>
      </p:sp>
      <p:sp>
        <p:nvSpPr>
          <p:cNvPr id="22" name="Cube 21"/>
          <p:cNvSpPr/>
          <p:nvPr/>
        </p:nvSpPr>
        <p:spPr>
          <a:xfrm>
            <a:off x="5744816" y="1348063"/>
            <a:ext cx="4889319" cy="3744075"/>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ube 25"/>
          <p:cNvSpPr/>
          <p:nvPr/>
        </p:nvSpPr>
        <p:spPr>
          <a:xfrm>
            <a:off x="1914143" y="3127315"/>
            <a:ext cx="2674151" cy="2028973"/>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9" name="TextBox 38"/>
          <p:cNvSpPr txBox="1"/>
          <p:nvPr/>
        </p:nvSpPr>
        <p:spPr>
          <a:xfrm>
            <a:off x="475498" y="901627"/>
            <a:ext cx="3374633" cy="830997"/>
          </a:xfrm>
          <a:prstGeom prst="rect">
            <a:avLst/>
          </a:prstGeom>
          <a:noFill/>
        </p:spPr>
        <p:txBody>
          <a:bodyPr wrap="square" rtlCol="0">
            <a:spAutoFit/>
          </a:bodyPr>
          <a:lstStyle/>
          <a:p>
            <a:r>
              <a:rPr lang="en-NZ" sz="2400" dirty="0" smtClean="0"/>
              <a:t>Bone </a:t>
            </a:r>
            <a:r>
              <a:rPr lang="en-NZ" sz="2400" dirty="0"/>
              <a:t>weight-bearing </a:t>
            </a:r>
            <a:r>
              <a:rPr lang="en-NZ" sz="2400" dirty="0" smtClean="0"/>
              <a:t>capacity</a:t>
            </a:r>
            <a:r>
              <a:rPr lang="en-NZ" sz="2400" baseline="-25000" dirty="0" smtClean="0">
                <a:solidFill>
                  <a:schemeClr val="tx1">
                    <a:lumMod val="90000"/>
                    <a:lumOff val="10000"/>
                  </a:schemeClr>
                </a:solidFill>
              </a:rPr>
              <a:t>1</a:t>
            </a:r>
            <a:r>
              <a:rPr lang="en-NZ" sz="2400" dirty="0" smtClean="0">
                <a:solidFill>
                  <a:schemeClr val="tx1">
                    <a:lumMod val="90000"/>
                    <a:lumOff val="10000"/>
                  </a:schemeClr>
                </a:solidFill>
              </a:rPr>
              <a:t> x </a:t>
            </a:r>
            <a:r>
              <a:rPr lang="en-NZ" sz="2400" dirty="0">
                <a:solidFill>
                  <a:schemeClr val="tx2">
                    <a:lumMod val="50000"/>
                  </a:schemeClr>
                </a:solidFill>
              </a:rPr>
              <a:t>(e.g.)2</a:t>
            </a:r>
            <a:r>
              <a:rPr lang="en-NZ" sz="2400" baseline="30000" dirty="0">
                <a:solidFill>
                  <a:schemeClr val="tx2">
                    <a:lumMod val="50000"/>
                  </a:schemeClr>
                </a:solidFill>
              </a:rPr>
              <a:t>3</a:t>
            </a:r>
            <a:r>
              <a:rPr lang="en-NZ" sz="2400" dirty="0">
                <a:solidFill>
                  <a:schemeClr val="tx2">
                    <a:lumMod val="50000"/>
                  </a:schemeClr>
                </a:solidFill>
              </a:rPr>
              <a:t> </a:t>
            </a:r>
            <a:endParaRPr lang="en-NZ" sz="2400" baseline="-25000" dirty="0" smtClean="0">
              <a:solidFill>
                <a:schemeClr val="tx1">
                  <a:lumMod val="90000"/>
                  <a:lumOff val="10000"/>
                </a:schemeClr>
              </a:solidFill>
            </a:endParaRPr>
          </a:p>
        </p:txBody>
      </p:sp>
      <p:sp>
        <p:nvSpPr>
          <p:cNvPr id="40" name="Equal 39"/>
          <p:cNvSpPr/>
          <p:nvPr/>
        </p:nvSpPr>
        <p:spPr>
          <a:xfrm>
            <a:off x="3279246" y="1017577"/>
            <a:ext cx="491739" cy="322449"/>
          </a:xfrm>
          <a:prstGeom prst="mathEqual">
            <a:avLst>
              <a:gd name="adj1" fmla="val 23520"/>
              <a:gd name="adj2" fmla="val 17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41" name="TextBox 40"/>
          <p:cNvSpPr txBox="1"/>
          <p:nvPr/>
        </p:nvSpPr>
        <p:spPr>
          <a:xfrm>
            <a:off x="3777237" y="890514"/>
            <a:ext cx="3630954" cy="1200329"/>
          </a:xfrm>
          <a:prstGeom prst="rect">
            <a:avLst/>
          </a:prstGeom>
          <a:noFill/>
        </p:spPr>
        <p:txBody>
          <a:bodyPr wrap="square" rtlCol="0">
            <a:spAutoFit/>
          </a:bodyPr>
          <a:lstStyle/>
          <a:p>
            <a:r>
              <a:rPr lang="en-NZ" sz="2400" dirty="0" smtClean="0"/>
              <a:t>Bone weight-bearing capacity</a:t>
            </a:r>
            <a:r>
              <a:rPr lang="en-NZ" sz="2400" baseline="-25000" dirty="0">
                <a:solidFill>
                  <a:schemeClr val="tx1">
                    <a:lumMod val="90000"/>
                    <a:lumOff val="10000"/>
                  </a:schemeClr>
                </a:solidFill>
              </a:rPr>
              <a:t>2</a:t>
            </a:r>
          </a:p>
          <a:p>
            <a:endParaRPr lang="en-NZ" sz="2400" dirty="0"/>
          </a:p>
        </p:txBody>
      </p:sp>
      <p:sp>
        <p:nvSpPr>
          <p:cNvPr id="28" name="TextBox 27"/>
          <p:cNvSpPr txBox="1"/>
          <p:nvPr/>
        </p:nvSpPr>
        <p:spPr>
          <a:xfrm>
            <a:off x="65607" y="517694"/>
            <a:ext cx="3309568" cy="461665"/>
          </a:xfrm>
          <a:prstGeom prst="rect">
            <a:avLst/>
          </a:prstGeom>
          <a:noFill/>
        </p:spPr>
        <p:txBody>
          <a:bodyPr wrap="square" rtlCol="0">
            <a:spAutoFit/>
          </a:bodyPr>
          <a:lstStyle/>
          <a:p>
            <a:r>
              <a:rPr lang="en-NZ" sz="2400" dirty="0" smtClean="0"/>
              <a:t>Scaling value</a:t>
            </a:r>
            <a:r>
              <a:rPr lang="en-NZ" sz="2400" baseline="30000" dirty="0" smtClean="0">
                <a:solidFill>
                  <a:schemeClr val="tx1">
                    <a:lumMod val="90000"/>
                    <a:lumOff val="10000"/>
                  </a:schemeClr>
                </a:solidFill>
              </a:rPr>
              <a:t>3</a:t>
            </a:r>
            <a:r>
              <a:rPr lang="en-NZ" sz="2400" dirty="0" smtClean="0">
                <a:solidFill>
                  <a:schemeClr val="tx1">
                    <a:lumMod val="90000"/>
                    <a:lumOff val="10000"/>
                  </a:schemeClr>
                </a:solidFill>
              </a:rPr>
              <a:t> x Volume</a:t>
            </a:r>
            <a:r>
              <a:rPr lang="en-NZ" sz="2400" baseline="-25000" dirty="0" smtClean="0">
                <a:solidFill>
                  <a:schemeClr val="tx1">
                    <a:lumMod val="90000"/>
                    <a:lumOff val="10000"/>
                  </a:schemeClr>
                </a:solidFill>
              </a:rPr>
              <a:t>1</a:t>
            </a:r>
            <a:r>
              <a:rPr lang="en-NZ" sz="2400" baseline="30000" dirty="0" smtClean="0">
                <a:solidFill>
                  <a:schemeClr val="tx1">
                    <a:lumMod val="90000"/>
                    <a:lumOff val="10000"/>
                  </a:schemeClr>
                </a:solidFill>
              </a:rPr>
              <a:t> </a:t>
            </a:r>
            <a:endParaRPr lang="en-NZ" sz="2400" baseline="30000" dirty="0">
              <a:solidFill>
                <a:schemeClr val="tx1">
                  <a:lumMod val="90000"/>
                  <a:lumOff val="10000"/>
                </a:schemeClr>
              </a:solidFill>
            </a:endParaRPr>
          </a:p>
        </p:txBody>
      </p:sp>
      <p:sp>
        <p:nvSpPr>
          <p:cNvPr id="31" name="Equal 30"/>
          <p:cNvSpPr/>
          <p:nvPr/>
        </p:nvSpPr>
        <p:spPr>
          <a:xfrm>
            <a:off x="3288544" y="561597"/>
            <a:ext cx="473144" cy="328917"/>
          </a:xfrm>
          <a:prstGeom prst="mathEqual">
            <a:avLst>
              <a:gd name="adj1" fmla="val 23520"/>
              <a:gd name="adj2" fmla="val 17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32" name="TextBox 31"/>
          <p:cNvSpPr txBox="1"/>
          <p:nvPr/>
        </p:nvSpPr>
        <p:spPr>
          <a:xfrm>
            <a:off x="3761688" y="519720"/>
            <a:ext cx="3630954" cy="461665"/>
          </a:xfrm>
          <a:prstGeom prst="rect">
            <a:avLst/>
          </a:prstGeom>
          <a:noFill/>
        </p:spPr>
        <p:txBody>
          <a:bodyPr wrap="square" rtlCol="0">
            <a:spAutoFit/>
          </a:bodyPr>
          <a:lstStyle/>
          <a:p>
            <a:r>
              <a:rPr lang="en-NZ" sz="2400" dirty="0" smtClean="0"/>
              <a:t>Volume</a:t>
            </a:r>
            <a:r>
              <a:rPr lang="en-NZ" sz="2400" baseline="-25000" dirty="0" smtClean="0">
                <a:solidFill>
                  <a:schemeClr val="tx1">
                    <a:lumMod val="90000"/>
                    <a:lumOff val="10000"/>
                  </a:schemeClr>
                </a:solidFill>
              </a:rPr>
              <a:t>2</a:t>
            </a:r>
            <a:endParaRPr lang="en-NZ" sz="2400" baseline="-25000" dirty="0">
              <a:solidFill>
                <a:schemeClr val="tx1">
                  <a:lumMod val="90000"/>
                  <a:lumOff val="10000"/>
                </a:schemeClr>
              </a:solidFill>
            </a:endParaRPr>
          </a:p>
        </p:txBody>
      </p:sp>
    </p:spTree>
    <p:extLst>
      <p:ext uri="{BB962C8B-B14F-4D97-AF65-F5344CB8AC3E}">
        <p14:creationId xmlns:p14="http://schemas.microsoft.com/office/powerpoint/2010/main" val="399160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P spid="23" grpId="0"/>
      <p:bldP spid="24" grpId="0"/>
      <p:bldP spid="47" grpId="0"/>
      <p:bldP spid="48" grpId="0"/>
      <p:bldP spid="49" grpId="0"/>
      <p:bldP spid="50" grpId="0"/>
      <p:bldP spid="22" grpId="0" animBg="1"/>
      <p:bldP spid="26" grpId="0" animBg="1"/>
      <p:bldP spid="39" grpId="0"/>
      <p:bldP spid="40" grpId="0" animBg="1"/>
      <p:bldP spid="41" grpId="0"/>
      <p:bldP spid="28" grpId="0"/>
      <p:bldP spid="31"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12</a:t>
            </a:fld>
            <a:endParaRPr lang="en-NZ" sz="2400" dirty="0"/>
          </a:p>
        </p:txBody>
      </p:sp>
      <p:pic>
        <p:nvPicPr>
          <p:cNvPr id="12" name="Picture 11"/>
          <p:cNvPicPr>
            <a:picLocks noChangeAspect="1"/>
          </p:cNvPicPr>
          <p:nvPr/>
        </p:nvPicPr>
        <p:blipFill>
          <a:blip r:embed="rId3"/>
          <a:stretch>
            <a:fillRect/>
          </a:stretch>
        </p:blipFill>
        <p:spPr>
          <a:xfrm>
            <a:off x="3405848" y="621909"/>
            <a:ext cx="5173980" cy="5173980"/>
          </a:xfrm>
          <a:prstGeom prst="rect">
            <a:avLst/>
          </a:prstGeom>
        </p:spPr>
      </p:pic>
      <p:cxnSp>
        <p:nvCxnSpPr>
          <p:cNvPr id="15" name="Straight Arrow Connector 14"/>
          <p:cNvCxnSpPr/>
          <p:nvPr/>
        </p:nvCxnSpPr>
        <p:spPr>
          <a:xfrm>
            <a:off x="6494201" y="708879"/>
            <a:ext cx="0" cy="494083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5725553" y="3179298"/>
            <a:ext cx="393896" cy="7033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Freeform 8"/>
          <p:cNvSpPr/>
          <p:nvPr/>
        </p:nvSpPr>
        <p:spPr>
          <a:xfrm>
            <a:off x="1826253" y="2236763"/>
            <a:ext cx="2365919" cy="1744394"/>
          </a:xfrm>
          <a:custGeom>
            <a:avLst/>
            <a:gdLst>
              <a:gd name="connsiteX0" fmla="*/ 16614 w 2122330"/>
              <a:gd name="connsiteY0" fmla="*/ 570776 h 1392330"/>
              <a:gd name="connsiteX1" fmla="*/ 171359 w 2122330"/>
              <a:gd name="connsiteY1" fmla="*/ 359761 h 1392330"/>
              <a:gd name="connsiteX2" fmla="*/ 382374 w 2122330"/>
              <a:gd name="connsiteY2" fmla="*/ 289422 h 1392330"/>
              <a:gd name="connsiteX3" fmla="*/ 649660 w 2122330"/>
              <a:gd name="connsiteY3" fmla="*/ 162813 h 1392330"/>
              <a:gd name="connsiteX4" fmla="*/ 1099827 w 2122330"/>
              <a:gd name="connsiteY4" fmla="*/ 50271 h 1392330"/>
              <a:gd name="connsiteX5" fmla="*/ 1465587 w 2122330"/>
              <a:gd name="connsiteY5" fmla="*/ 22136 h 1392330"/>
              <a:gd name="connsiteX6" fmla="*/ 2070497 w 2122330"/>
              <a:gd name="connsiteY6" fmla="*/ 373828 h 1392330"/>
              <a:gd name="connsiteX7" fmla="*/ 2056430 w 2122330"/>
              <a:gd name="connsiteY7" fmla="*/ 823994 h 1392330"/>
              <a:gd name="connsiteX8" fmla="*/ 1775076 w 2122330"/>
              <a:gd name="connsiteY8" fmla="*/ 1274161 h 1392330"/>
              <a:gd name="connsiteX9" fmla="*/ 776270 w 2122330"/>
              <a:gd name="connsiteY9" fmla="*/ 1358567 h 1392330"/>
              <a:gd name="connsiteX10" fmla="*/ 86953 w 2122330"/>
              <a:gd name="connsiteY10" fmla="*/ 795859 h 1392330"/>
              <a:gd name="connsiteX11" fmla="*/ 16614 w 2122330"/>
              <a:gd name="connsiteY11" fmla="*/ 570776 h 13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330" h="1392330">
                <a:moveTo>
                  <a:pt x="16614" y="570776"/>
                </a:moveTo>
                <a:cubicBezTo>
                  <a:pt x="30682" y="498093"/>
                  <a:pt x="110399" y="406653"/>
                  <a:pt x="171359" y="359761"/>
                </a:cubicBezTo>
                <a:cubicBezTo>
                  <a:pt x="232319" y="312869"/>
                  <a:pt x="302657" y="322247"/>
                  <a:pt x="382374" y="289422"/>
                </a:cubicBezTo>
                <a:cubicBezTo>
                  <a:pt x="462091" y="256597"/>
                  <a:pt x="530084" y="202672"/>
                  <a:pt x="649660" y="162813"/>
                </a:cubicBezTo>
                <a:cubicBezTo>
                  <a:pt x="769236" y="122954"/>
                  <a:pt x="963839" y="73717"/>
                  <a:pt x="1099827" y="50271"/>
                </a:cubicBezTo>
                <a:cubicBezTo>
                  <a:pt x="1235815" y="26825"/>
                  <a:pt x="1303809" y="-31790"/>
                  <a:pt x="1465587" y="22136"/>
                </a:cubicBezTo>
                <a:cubicBezTo>
                  <a:pt x="1627365" y="76062"/>
                  <a:pt x="1972023" y="240185"/>
                  <a:pt x="2070497" y="373828"/>
                </a:cubicBezTo>
                <a:cubicBezTo>
                  <a:pt x="2168971" y="507471"/>
                  <a:pt x="2105667" y="673939"/>
                  <a:pt x="2056430" y="823994"/>
                </a:cubicBezTo>
                <a:cubicBezTo>
                  <a:pt x="2007193" y="974049"/>
                  <a:pt x="1988436" y="1185066"/>
                  <a:pt x="1775076" y="1274161"/>
                </a:cubicBezTo>
                <a:cubicBezTo>
                  <a:pt x="1561716" y="1363256"/>
                  <a:pt x="1057624" y="1438284"/>
                  <a:pt x="776270" y="1358567"/>
                </a:cubicBezTo>
                <a:cubicBezTo>
                  <a:pt x="494916" y="1278850"/>
                  <a:pt x="208873" y="927157"/>
                  <a:pt x="86953" y="795859"/>
                </a:cubicBezTo>
                <a:cubicBezTo>
                  <a:pt x="-34967" y="664561"/>
                  <a:pt x="2546" y="643459"/>
                  <a:pt x="16614" y="570776"/>
                </a:cubicBezTo>
                <a:close/>
              </a:path>
            </a:pathLst>
          </a:custGeom>
          <a:solidFill>
            <a:schemeClr val="bg2">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Freeform 19"/>
          <p:cNvSpPr/>
          <p:nvPr/>
        </p:nvSpPr>
        <p:spPr>
          <a:xfrm>
            <a:off x="2479666" y="2713892"/>
            <a:ext cx="1059092" cy="790135"/>
          </a:xfrm>
          <a:custGeom>
            <a:avLst/>
            <a:gdLst>
              <a:gd name="connsiteX0" fmla="*/ 16614 w 2122330"/>
              <a:gd name="connsiteY0" fmla="*/ 570776 h 1392330"/>
              <a:gd name="connsiteX1" fmla="*/ 171359 w 2122330"/>
              <a:gd name="connsiteY1" fmla="*/ 359761 h 1392330"/>
              <a:gd name="connsiteX2" fmla="*/ 382374 w 2122330"/>
              <a:gd name="connsiteY2" fmla="*/ 289422 h 1392330"/>
              <a:gd name="connsiteX3" fmla="*/ 649660 w 2122330"/>
              <a:gd name="connsiteY3" fmla="*/ 162813 h 1392330"/>
              <a:gd name="connsiteX4" fmla="*/ 1099827 w 2122330"/>
              <a:gd name="connsiteY4" fmla="*/ 50271 h 1392330"/>
              <a:gd name="connsiteX5" fmla="*/ 1465587 w 2122330"/>
              <a:gd name="connsiteY5" fmla="*/ 22136 h 1392330"/>
              <a:gd name="connsiteX6" fmla="*/ 2070497 w 2122330"/>
              <a:gd name="connsiteY6" fmla="*/ 373828 h 1392330"/>
              <a:gd name="connsiteX7" fmla="*/ 2056430 w 2122330"/>
              <a:gd name="connsiteY7" fmla="*/ 823994 h 1392330"/>
              <a:gd name="connsiteX8" fmla="*/ 1775076 w 2122330"/>
              <a:gd name="connsiteY8" fmla="*/ 1274161 h 1392330"/>
              <a:gd name="connsiteX9" fmla="*/ 776270 w 2122330"/>
              <a:gd name="connsiteY9" fmla="*/ 1358567 h 1392330"/>
              <a:gd name="connsiteX10" fmla="*/ 86953 w 2122330"/>
              <a:gd name="connsiteY10" fmla="*/ 795859 h 1392330"/>
              <a:gd name="connsiteX11" fmla="*/ 16614 w 2122330"/>
              <a:gd name="connsiteY11" fmla="*/ 570776 h 13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330" h="1392330">
                <a:moveTo>
                  <a:pt x="16614" y="570776"/>
                </a:moveTo>
                <a:cubicBezTo>
                  <a:pt x="30682" y="498093"/>
                  <a:pt x="110399" y="406653"/>
                  <a:pt x="171359" y="359761"/>
                </a:cubicBezTo>
                <a:cubicBezTo>
                  <a:pt x="232319" y="312869"/>
                  <a:pt x="302657" y="322247"/>
                  <a:pt x="382374" y="289422"/>
                </a:cubicBezTo>
                <a:cubicBezTo>
                  <a:pt x="462091" y="256597"/>
                  <a:pt x="530084" y="202672"/>
                  <a:pt x="649660" y="162813"/>
                </a:cubicBezTo>
                <a:cubicBezTo>
                  <a:pt x="769236" y="122954"/>
                  <a:pt x="963839" y="73717"/>
                  <a:pt x="1099827" y="50271"/>
                </a:cubicBezTo>
                <a:cubicBezTo>
                  <a:pt x="1235815" y="26825"/>
                  <a:pt x="1303809" y="-31790"/>
                  <a:pt x="1465587" y="22136"/>
                </a:cubicBezTo>
                <a:cubicBezTo>
                  <a:pt x="1627365" y="76062"/>
                  <a:pt x="1972023" y="240185"/>
                  <a:pt x="2070497" y="373828"/>
                </a:cubicBezTo>
                <a:cubicBezTo>
                  <a:pt x="2168971" y="507471"/>
                  <a:pt x="2105667" y="673939"/>
                  <a:pt x="2056430" y="823994"/>
                </a:cubicBezTo>
                <a:cubicBezTo>
                  <a:pt x="2007193" y="974049"/>
                  <a:pt x="1988436" y="1185066"/>
                  <a:pt x="1775076" y="1274161"/>
                </a:cubicBezTo>
                <a:cubicBezTo>
                  <a:pt x="1561716" y="1363256"/>
                  <a:pt x="1057624" y="1438284"/>
                  <a:pt x="776270" y="1358567"/>
                </a:cubicBezTo>
                <a:cubicBezTo>
                  <a:pt x="494916" y="1278850"/>
                  <a:pt x="208873" y="927157"/>
                  <a:pt x="86953" y="795859"/>
                </a:cubicBezTo>
                <a:cubicBezTo>
                  <a:pt x="-34967" y="664561"/>
                  <a:pt x="2546" y="643459"/>
                  <a:pt x="16614" y="570776"/>
                </a:cubicBezTo>
                <a:close/>
              </a:path>
            </a:pathLst>
          </a:custGeom>
          <a:solidFill>
            <a:schemeClr val="bg2"/>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4" name="Straight Arrow Connector 13"/>
          <p:cNvCxnSpPr>
            <a:stCxn id="8" idx="2"/>
          </p:cNvCxnSpPr>
          <p:nvPr/>
        </p:nvCxnSpPr>
        <p:spPr>
          <a:xfrm flipH="1" flipV="1">
            <a:off x="4206973" y="3089106"/>
            <a:ext cx="1518580" cy="12536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71313" y="2562428"/>
            <a:ext cx="1667641" cy="11936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199345" y="2599368"/>
            <a:ext cx="1871165" cy="97947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3" name="Cube 32"/>
          <p:cNvSpPr/>
          <p:nvPr/>
        </p:nvSpPr>
        <p:spPr>
          <a:xfrm>
            <a:off x="5116066" y="622554"/>
            <a:ext cx="1603716" cy="5173335"/>
          </a:xfrm>
          <a:prstGeom prst="cub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36" name="Straight Arrow Connector 35"/>
          <p:cNvCxnSpPr/>
          <p:nvPr/>
        </p:nvCxnSpPr>
        <p:spPr>
          <a:xfrm flipH="1" flipV="1">
            <a:off x="5056821" y="5886081"/>
            <a:ext cx="1337464" cy="234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6394285" y="5444197"/>
            <a:ext cx="470749" cy="44532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116067" y="5884984"/>
            <a:ext cx="1392202" cy="461665"/>
          </a:xfrm>
          <a:prstGeom prst="rect">
            <a:avLst/>
          </a:prstGeom>
          <a:noFill/>
        </p:spPr>
        <p:txBody>
          <a:bodyPr wrap="square" rtlCol="0">
            <a:spAutoFit/>
          </a:bodyPr>
          <a:lstStyle/>
          <a:p>
            <a:r>
              <a:rPr lang="en-NZ" sz="2400" i="1" dirty="0" smtClean="0"/>
              <a:t>2 x 10cm</a:t>
            </a:r>
            <a:endParaRPr lang="en-NZ" sz="2400" i="1" baseline="30000" dirty="0"/>
          </a:p>
        </p:txBody>
      </p:sp>
      <p:sp>
        <p:nvSpPr>
          <p:cNvPr id="42" name="TextBox 41"/>
          <p:cNvSpPr txBox="1"/>
          <p:nvPr/>
        </p:nvSpPr>
        <p:spPr>
          <a:xfrm>
            <a:off x="6661337" y="5562787"/>
            <a:ext cx="1395909" cy="461665"/>
          </a:xfrm>
          <a:prstGeom prst="rect">
            <a:avLst/>
          </a:prstGeom>
          <a:noFill/>
        </p:spPr>
        <p:txBody>
          <a:bodyPr wrap="square" rtlCol="0">
            <a:spAutoFit/>
          </a:bodyPr>
          <a:lstStyle/>
          <a:p>
            <a:r>
              <a:rPr lang="en-NZ" sz="2400" i="1" dirty="0" smtClean="0"/>
              <a:t>2 x 10cm</a:t>
            </a:r>
            <a:endParaRPr lang="en-NZ" sz="2400" i="1" baseline="30000" dirty="0"/>
          </a:p>
        </p:txBody>
      </p:sp>
      <p:sp>
        <p:nvSpPr>
          <p:cNvPr id="43" name="TextBox 42"/>
          <p:cNvSpPr txBox="1"/>
          <p:nvPr/>
        </p:nvSpPr>
        <p:spPr>
          <a:xfrm>
            <a:off x="6661337" y="2978066"/>
            <a:ext cx="1528560" cy="461665"/>
          </a:xfrm>
          <a:prstGeom prst="rect">
            <a:avLst/>
          </a:prstGeom>
          <a:noFill/>
        </p:spPr>
        <p:txBody>
          <a:bodyPr wrap="square" rtlCol="0">
            <a:spAutoFit/>
          </a:bodyPr>
          <a:lstStyle/>
          <a:p>
            <a:r>
              <a:rPr lang="en-NZ" sz="2400" i="1" dirty="0" smtClean="0"/>
              <a:t>2 x 100cm</a:t>
            </a:r>
            <a:endParaRPr lang="en-NZ" sz="2400" i="1" baseline="30000" dirty="0"/>
          </a:p>
        </p:txBody>
      </p:sp>
      <p:sp>
        <p:nvSpPr>
          <p:cNvPr id="44" name="TextBox 43"/>
          <p:cNvSpPr txBox="1"/>
          <p:nvPr/>
        </p:nvSpPr>
        <p:spPr>
          <a:xfrm>
            <a:off x="1526713" y="4234197"/>
            <a:ext cx="4024093" cy="400110"/>
          </a:xfrm>
          <a:prstGeom prst="rect">
            <a:avLst/>
          </a:prstGeom>
          <a:noFill/>
        </p:spPr>
        <p:txBody>
          <a:bodyPr wrap="square" rtlCol="0">
            <a:spAutoFit/>
          </a:bodyPr>
          <a:lstStyle/>
          <a:p>
            <a:r>
              <a:rPr lang="en-NZ" sz="2000" i="1" dirty="0" smtClean="0"/>
              <a:t>Area = weight bearing capacity</a:t>
            </a:r>
            <a:endParaRPr lang="en-NZ" sz="2000" i="1" baseline="30000" dirty="0"/>
          </a:p>
        </p:txBody>
      </p:sp>
      <p:sp>
        <p:nvSpPr>
          <p:cNvPr id="46" name="TextBox 45"/>
          <p:cNvSpPr txBox="1"/>
          <p:nvPr/>
        </p:nvSpPr>
        <p:spPr>
          <a:xfrm>
            <a:off x="1526711" y="4554889"/>
            <a:ext cx="4024093" cy="400110"/>
          </a:xfrm>
          <a:prstGeom prst="rect">
            <a:avLst/>
          </a:prstGeom>
          <a:noFill/>
        </p:spPr>
        <p:txBody>
          <a:bodyPr wrap="square" rtlCol="0">
            <a:spAutoFit/>
          </a:bodyPr>
          <a:lstStyle/>
          <a:p>
            <a:r>
              <a:rPr lang="en-NZ" sz="2000" i="1" dirty="0" smtClean="0"/>
              <a:t>Area = length x width</a:t>
            </a:r>
            <a:endParaRPr lang="en-NZ" sz="2000" i="1" baseline="30000" dirty="0"/>
          </a:p>
        </p:txBody>
      </p:sp>
      <p:sp>
        <p:nvSpPr>
          <p:cNvPr id="47" name="TextBox 46"/>
          <p:cNvSpPr txBox="1"/>
          <p:nvPr/>
        </p:nvSpPr>
        <p:spPr>
          <a:xfrm>
            <a:off x="1526711" y="4875581"/>
            <a:ext cx="4024093" cy="400110"/>
          </a:xfrm>
          <a:prstGeom prst="rect">
            <a:avLst/>
          </a:prstGeom>
          <a:noFill/>
        </p:spPr>
        <p:txBody>
          <a:bodyPr wrap="square" rtlCol="0">
            <a:spAutoFit/>
          </a:bodyPr>
          <a:lstStyle/>
          <a:p>
            <a:r>
              <a:rPr lang="en-NZ" sz="2000" i="1" dirty="0" smtClean="0"/>
              <a:t>Area = (2 x 10)</a:t>
            </a:r>
            <a:r>
              <a:rPr lang="en-NZ" sz="2000" i="1" baseline="30000" dirty="0" smtClean="0"/>
              <a:t>2</a:t>
            </a:r>
            <a:endParaRPr lang="en-NZ" sz="2000" i="1" baseline="30000" dirty="0"/>
          </a:p>
        </p:txBody>
      </p:sp>
      <p:sp>
        <p:nvSpPr>
          <p:cNvPr id="48" name="TextBox 47"/>
          <p:cNvSpPr txBox="1"/>
          <p:nvPr/>
        </p:nvSpPr>
        <p:spPr>
          <a:xfrm>
            <a:off x="1243973" y="5190907"/>
            <a:ext cx="4024093" cy="400110"/>
          </a:xfrm>
          <a:prstGeom prst="rect">
            <a:avLst/>
          </a:prstGeom>
          <a:noFill/>
        </p:spPr>
        <p:txBody>
          <a:bodyPr wrap="square" rtlCol="0">
            <a:spAutoFit/>
          </a:bodyPr>
          <a:lstStyle/>
          <a:p>
            <a:r>
              <a:rPr lang="en-NZ" sz="2000" i="1" dirty="0" smtClean="0"/>
              <a:t>Volume = weight</a:t>
            </a:r>
            <a:endParaRPr lang="en-NZ" sz="2000" i="1" baseline="30000" dirty="0"/>
          </a:p>
        </p:txBody>
      </p:sp>
      <p:sp>
        <p:nvSpPr>
          <p:cNvPr id="49" name="TextBox 48"/>
          <p:cNvSpPr txBox="1"/>
          <p:nvPr/>
        </p:nvSpPr>
        <p:spPr>
          <a:xfrm>
            <a:off x="1243973" y="5484874"/>
            <a:ext cx="4024093" cy="400110"/>
          </a:xfrm>
          <a:prstGeom prst="rect">
            <a:avLst/>
          </a:prstGeom>
          <a:noFill/>
        </p:spPr>
        <p:txBody>
          <a:bodyPr wrap="square" rtlCol="0">
            <a:spAutoFit/>
          </a:bodyPr>
          <a:lstStyle/>
          <a:p>
            <a:r>
              <a:rPr lang="en-NZ" sz="2000" i="1" dirty="0" smtClean="0"/>
              <a:t>Volume = length x width x height</a:t>
            </a:r>
            <a:endParaRPr lang="en-NZ" sz="2000" i="1" baseline="30000" dirty="0"/>
          </a:p>
        </p:txBody>
      </p:sp>
      <p:sp>
        <p:nvSpPr>
          <p:cNvPr id="50" name="TextBox 49"/>
          <p:cNvSpPr txBox="1"/>
          <p:nvPr/>
        </p:nvSpPr>
        <p:spPr>
          <a:xfrm>
            <a:off x="1243973" y="5805017"/>
            <a:ext cx="4024093" cy="400110"/>
          </a:xfrm>
          <a:prstGeom prst="rect">
            <a:avLst/>
          </a:prstGeom>
          <a:noFill/>
        </p:spPr>
        <p:txBody>
          <a:bodyPr wrap="square" rtlCol="0">
            <a:spAutoFit/>
          </a:bodyPr>
          <a:lstStyle/>
          <a:p>
            <a:r>
              <a:rPr lang="en-NZ" sz="2000" b="1" i="1" dirty="0" smtClean="0"/>
              <a:t>If animal’s dimensions were 10:</a:t>
            </a:r>
            <a:endParaRPr lang="en-NZ" sz="2000" b="1" i="1" baseline="30000" dirty="0"/>
          </a:p>
        </p:txBody>
      </p:sp>
      <p:sp>
        <p:nvSpPr>
          <p:cNvPr id="51" name="TextBox 50"/>
          <p:cNvSpPr txBox="1"/>
          <p:nvPr/>
        </p:nvSpPr>
        <p:spPr>
          <a:xfrm>
            <a:off x="1243972" y="6100187"/>
            <a:ext cx="4024093" cy="400110"/>
          </a:xfrm>
          <a:prstGeom prst="rect">
            <a:avLst/>
          </a:prstGeom>
          <a:noFill/>
        </p:spPr>
        <p:txBody>
          <a:bodyPr wrap="square" rtlCol="0">
            <a:spAutoFit/>
          </a:bodyPr>
          <a:lstStyle/>
          <a:p>
            <a:r>
              <a:rPr lang="en-NZ" sz="2000" i="1" dirty="0" smtClean="0"/>
              <a:t>Volume = </a:t>
            </a:r>
            <a:r>
              <a:rPr lang="en-NZ" sz="2000" i="1" dirty="0"/>
              <a:t>(2 x </a:t>
            </a:r>
            <a:r>
              <a:rPr lang="en-NZ" sz="2000" i="1" dirty="0" smtClean="0"/>
              <a:t>10)</a:t>
            </a:r>
            <a:r>
              <a:rPr lang="en-NZ" sz="2000" i="1" baseline="30000" dirty="0" smtClean="0"/>
              <a:t>3</a:t>
            </a:r>
            <a:endParaRPr lang="en-NZ" sz="2000" i="1" baseline="30000" dirty="0"/>
          </a:p>
        </p:txBody>
      </p:sp>
      <p:sp>
        <p:nvSpPr>
          <p:cNvPr id="52" name="TextBox 51"/>
          <p:cNvSpPr txBox="1"/>
          <p:nvPr/>
        </p:nvSpPr>
        <p:spPr>
          <a:xfrm>
            <a:off x="7872337" y="528275"/>
            <a:ext cx="4024093" cy="954107"/>
          </a:xfrm>
          <a:prstGeom prst="rect">
            <a:avLst/>
          </a:prstGeom>
          <a:noFill/>
        </p:spPr>
        <p:txBody>
          <a:bodyPr wrap="square" rtlCol="0">
            <a:spAutoFit/>
          </a:bodyPr>
          <a:lstStyle/>
          <a:p>
            <a:r>
              <a:rPr lang="en-NZ" sz="2800" i="1" dirty="0" smtClean="0"/>
              <a:t>Bone size not sufficient to support increased weight</a:t>
            </a:r>
            <a:endParaRPr lang="en-NZ" sz="2800" i="1" baseline="30000" dirty="0"/>
          </a:p>
        </p:txBody>
      </p:sp>
    </p:spTree>
    <p:extLst>
      <p:ext uri="{BB962C8B-B14F-4D97-AF65-F5344CB8AC3E}">
        <p14:creationId xmlns:p14="http://schemas.microsoft.com/office/powerpoint/2010/main" val="12405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5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5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10" presetClass="entr" presetSubtype="0" fill="hold" nodeType="withEffect">
                                  <p:stCondLst>
                                    <p:cond delay="5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nodeType="withEffect">
                                  <p:stCondLst>
                                    <p:cond delay="50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nodeType="withEffect">
                                  <p:stCondLst>
                                    <p:cond delay="50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500"/>
                                        <p:tgtEl>
                                          <p:spTgt spid="41"/>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750"/>
                                        <p:tgtEl>
                                          <p:spTgt spid="44"/>
                                        </p:tgtEl>
                                      </p:cBhvr>
                                    </p:animEffect>
                                  </p:childTnLst>
                                </p:cTn>
                              </p:par>
                            </p:childTnLst>
                          </p:cTn>
                        </p:par>
                        <p:par>
                          <p:cTn id="78" fill="hold">
                            <p:stCondLst>
                              <p:cond delay="750"/>
                            </p:stCondLst>
                            <p:childTnLst>
                              <p:par>
                                <p:cTn id="79" presetID="10" presetClass="entr" presetSubtype="0" fill="hold" grpId="0" nodeType="afterEffect">
                                  <p:stCondLst>
                                    <p:cond delay="0"/>
                                  </p:stCondLst>
                                  <p:childTnLst>
                                    <p:set>
                                      <p:cBhvr>
                                        <p:cTn id="80" dur="1" fill="hold">
                                          <p:stCondLst>
                                            <p:cond delay="0"/>
                                          </p:stCondLst>
                                        </p:cTn>
                                        <p:tgtEl>
                                          <p:spTgt spid="46"/>
                                        </p:tgtEl>
                                        <p:attrNameLst>
                                          <p:attrName>style.visibility</p:attrName>
                                        </p:attrNameLst>
                                      </p:cBhvr>
                                      <p:to>
                                        <p:strVal val="visible"/>
                                      </p:to>
                                    </p:set>
                                    <p:animEffect transition="in" filter="fade">
                                      <p:cBhvr>
                                        <p:cTn id="81" dur="500"/>
                                        <p:tgtEl>
                                          <p:spTgt spid="46"/>
                                        </p:tgtEl>
                                      </p:cBhvr>
                                    </p:animEffect>
                                  </p:childTnLst>
                                </p:cTn>
                              </p:par>
                            </p:childTnLst>
                          </p:cTn>
                        </p:par>
                        <p:par>
                          <p:cTn id="82" fill="hold">
                            <p:stCondLst>
                              <p:cond delay="1250"/>
                            </p:stCondLst>
                            <p:childTnLst>
                              <p:par>
                                <p:cTn id="83" presetID="10" presetClass="entr" presetSubtype="0" fill="hold" grpId="0" nodeType="afterEffect">
                                  <p:stCondLst>
                                    <p:cond delay="0"/>
                                  </p:stCondLst>
                                  <p:childTnLst>
                                    <p:set>
                                      <p:cBhvr>
                                        <p:cTn id="84" dur="1" fill="hold">
                                          <p:stCondLst>
                                            <p:cond delay="0"/>
                                          </p:stCondLst>
                                        </p:cTn>
                                        <p:tgtEl>
                                          <p:spTgt spid="47">
                                            <p:txEl>
                                              <p:pRg st="0" end="0"/>
                                            </p:txEl>
                                          </p:spTgt>
                                        </p:tgtEl>
                                        <p:attrNameLst>
                                          <p:attrName>style.visibility</p:attrName>
                                        </p:attrNameLst>
                                      </p:cBhvr>
                                      <p:to>
                                        <p:strVal val="visible"/>
                                      </p:to>
                                    </p:set>
                                    <p:animEffect transition="in" filter="fade">
                                      <p:cBhvr>
                                        <p:cTn id="85" dur="500"/>
                                        <p:tgtEl>
                                          <p:spTgt spid="47">
                                            <p:txEl>
                                              <p:pRg st="0" end="0"/>
                                            </p:txEl>
                                          </p:spTgt>
                                        </p:tgtEl>
                                      </p:cBhvr>
                                    </p:animEffect>
                                  </p:childTnLst>
                                </p:cTn>
                              </p:par>
                            </p:childTnLst>
                          </p:cTn>
                        </p:par>
                        <p:par>
                          <p:cTn id="86" fill="hold">
                            <p:stCondLst>
                              <p:cond delay="1750"/>
                            </p:stCondLst>
                            <p:childTnLst>
                              <p:par>
                                <p:cTn id="87" presetID="10" presetClass="entr" presetSubtype="0" fill="hold" grpId="0" nodeType="after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500"/>
                                        <p:tgtEl>
                                          <p:spTgt spid="48"/>
                                        </p:tgtEl>
                                      </p:cBhvr>
                                    </p:animEffect>
                                  </p:childTnLst>
                                </p:cTn>
                              </p:par>
                            </p:childTnLst>
                          </p:cTn>
                        </p:par>
                        <p:par>
                          <p:cTn id="90" fill="hold">
                            <p:stCondLst>
                              <p:cond delay="2250"/>
                            </p:stCondLst>
                            <p:childTnLst>
                              <p:par>
                                <p:cTn id="91" presetID="10"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250"/>
                                        <p:tgtEl>
                                          <p:spTgt spid="49"/>
                                        </p:tgtEl>
                                      </p:cBhvr>
                                    </p:animEffect>
                                  </p:childTnLst>
                                </p:cTn>
                              </p:par>
                            </p:childTnLst>
                          </p:cTn>
                        </p:par>
                        <p:par>
                          <p:cTn id="94" fill="hold">
                            <p:stCondLst>
                              <p:cond delay="2500"/>
                            </p:stCondLst>
                            <p:childTnLst>
                              <p:par>
                                <p:cTn id="95" presetID="10" presetClass="entr" presetSubtype="0" fill="hold" grpId="0" nodeType="after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250"/>
                                        <p:tgtEl>
                                          <p:spTgt spid="50"/>
                                        </p:tgtEl>
                                      </p:cBhvr>
                                    </p:animEffect>
                                  </p:childTnLst>
                                </p:cTn>
                              </p:par>
                            </p:childTnLst>
                          </p:cTn>
                        </p:par>
                        <p:par>
                          <p:cTn id="98" fill="hold">
                            <p:stCondLst>
                              <p:cond delay="2750"/>
                            </p:stCondLst>
                            <p:childTnLst>
                              <p:par>
                                <p:cTn id="99" presetID="10" presetClass="entr" presetSubtype="0" fill="hold" grpId="0" nodeType="afterEffect">
                                  <p:stCondLst>
                                    <p:cond delay="0"/>
                                  </p:stCondLst>
                                  <p:iterate type="lt">
                                    <p:tmPct val="0"/>
                                  </p:iterate>
                                  <p:childTnLst>
                                    <p:set>
                                      <p:cBhvr>
                                        <p:cTn id="100" dur="1" fill="hold">
                                          <p:stCondLst>
                                            <p:cond delay="0"/>
                                          </p:stCondLst>
                                        </p:cTn>
                                        <p:tgtEl>
                                          <p:spTgt spid="51">
                                            <p:txEl>
                                              <p:pRg st="0" end="0"/>
                                            </p:txEl>
                                          </p:spTgt>
                                        </p:tgtEl>
                                        <p:attrNameLst>
                                          <p:attrName>style.visibility</p:attrName>
                                        </p:attrNameLst>
                                      </p:cBhvr>
                                      <p:to>
                                        <p:strVal val="visible"/>
                                      </p:to>
                                    </p:set>
                                    <p:animEffect transition="in" filter="fade">
                                      <p:cBhvr>
                                        <p:cTn id="101" dur="250"/>
                                        <p:tgtEl>
                                          <p:spTgt spid="51">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9" presetClass="emph" presetSubtype="0" fill="hold" nodeType="clickEffect">
                                  <p:stCondLst>
                                    <p:cond delay="0"/>
                                  </p:stCondLst>
                                  <p:childTnLst>
                                    <p:animClr clrSpc="rgb" dir="cw">
                                      <p:cBhvr override="childStyle">
                                        <p:cTn id="105" dur="750" fill="hold"/>
                                        <p:tgtEl>
                                          <p:spTgt spid="47">
                                            <p:txEl>
                                              <p:pRg st="0" end="0"/>
                                            </p:txEl>
                                          </p:spTgt>
                                        </p:tgtEl>
                                        <p:attrNameLst>
                                          <p:attrName>style.color</p:attrName>
                                        </p:attrNameLst>
                                      </p:cBhvr>
                                      <p:to>
                                        <a:srgbClr val="C00000"/>
                                      </p:to>
                                    </p:animClr>
                                    <p:animClr clrSpc="rgb" dir="cw">
                                      <p:cBhvr>
                                        <p:cTn id="106" dur="750" fill="hold"/>
                                        <p:tgtEl>
                                          <p:spTgt spid="47">
                                            <p:txEl>
                                              <p:pRg st="0" end="0"/>
                                            </p:txEl>
                                          </p:spTgt>
                                        </p:tgtEl>
                                        <p:attrNameLst>
                                          <p:attrName>fillcolor</p:attrName>
                                        </p:attrNameLst>
                                      </p:cBhvr>
                                      <p:to>
                                        <a:srgbClr val="C00000"/>
                                      </p:to>
                                    </p:animClr>
                                    <p:set>
                                      <p:cBhvr>
                                        <p:cTn id="107" dur="750" fill="hold"/>
                                        <p:tgtEl>
                                          <p:spTgt spid="47">
                                            <p:txEl>
                                              <p:pRg st="0" end="0"/>
                                            </p:txEl>
                                          </p:spTgt>
                                        </p:tgtEl>
                                        <p:attrNameLst>
                                          <p:attrName>fill.type</p:attrName>
                                        </p:attrNameLst>
                                      </p:cBhvr>
                                      <p:to>
                                        <p:strVal val="solid"/>
                                      </p:to>
                                    </p:set>
                                    <p:set>
                                      <p:cBhvr>
                                        <p:cTn id="108" dur="750" fill="hold"/>
                                        <p:tgtEl>
                                          <p:spTgt spid="47">
                                            <p:txEl>
                                              <p:pRg st="0" end="0"/>
                                            </p:txEl>
                                          </p:spTgt>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9" presetClass="emph" presetSubtype="0" fill="hold" nodeType="clickEffect">
                                  <p:stCondLst>
                                    <p:cond delay="0"/>
                                  </p:stCondLst>
                                  <p:iterate type="lt">
                                    <p:tmPct val="0"/>
                                  </p:iterate>
                                  <p:childTnLst>
                                    <p:animClr clrSpc="rgb" dir="cw">
                                      <p:cBhvr override="childStyle">
                                        <p:cTn id="112" dur="750" fill="hold"/>
                                        <p:tgtEl>
                                          <p:spTgt spid="51">
                                            <p:txEl>
                                              <p:pRg st="0" end="0"/>
                                            </p:txEl>
                                          </p:spTgt>
                                        </p:tgtEl>
                                        <p:attrNameLst>
                                          <p:attrName>style.color</p:attrName>
                                        </p:attrNameLst>
                                      </p:cBhvr>
                                      <p:to>
                                        <a:srgbClr val="C00000"/>
                                      </p:to>
                                    </p:animClr>
                                    <p:animClr clrSpc="rgb" dir="cw">
                                      <p:cBhvr>
                                        <p:cTn id="113" dur="750" fill="hold"/>
                                        <p:tgtEl>
                                          <p:spTgt spid="51">
                                            <p:txEl>
                                              <p:pRg st="0" end="0"/>
                                            </p:txEl>
                                          </p:spTgt>
                                        </p:tgtEl>
                                        <p:attrNameLst>
                                          <p:attrName>fillcolor</p:attrName>
                                        </p:attrNameLst>
                                      </p:cBhvr>
                                      <p:to>
                                        <a:srgbClr val="C00000"/>
                                      </p:to>
                                    </p:animClr>
                                    <p:set>
                                      <p:cBhvr>
                                        <p:cTn id="114" dur="750" fill="hold"/>
                                        <p:tgtEl>
                                          <p:spTgt spid="51">
                                            <p:txEl>
                                              <p:pRg st="0" end="0"/>
                                            </p:txEl>
                                          </p:spTgt>
                                        </p:tgtEl>
                                        <p:attrNameLst>
                                          <p:attrName>fill.type</p:attrName>
                                        </p:attrNameLst>
                                      </p:cBhvr>
                                      <p:to>
                                        <p:strVal val="solid"/>
                                      </p:to>
                                    </p:set>
                                    <p:set>
                                      <p:cBhvr>
                                        <p:cTn id="115" dur="750" fill="hold"/>
                                        <p:tgtEl>
                                          <p:spTgt spid="51">
                                            <p:txEl>
                                              <p:pRg st="0" end="0"/>
                                            </p:txEl>
                                          </p:spTgt>
                                        </p:tgtEl>
                                        <p:attrNameLst>
                                          <p:attrName>fill.on</p:attrName>
                                        </p:attrNameLst>
                                      </p:cBhvr>
                                      <p:to>
                                        <p:strVal val="true"/>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0" grpId="0" animBg="1"/>
      <p:bldP spid="33" grpId="0" animBg="1"/>
      <p:bldP spid="41" grpId="0"/>
      <p:bldP spid="42" grpId="0"/>
      <p:bldP spid="43" grpId="0"/>
      <p:bldP spid="43" grpId="1"/>
      <p:bldP spid="44" grpId="0"/>
      <p:bldP spid="46" grpId="0"/>
      <p:bldP spid="47" grpId="0" build="allAtOnce"/>
      <p:bldP spid="48" grpId="0"/>
      <p:bldP spid="49" grpId="0"/>
      <p:bldP spid="50" grpId="0"/>
      <p:bldP spid="51" grpId="0" build="allAtOnce"/>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13</a:t>
            </a:fld>
            <a:endParaRPr lang="en-NZ" sz="2400" dirty="0"/>
          </a:p>
        </p:txBody>
      </p:sp>
      <p:pic>
        <p:nvPicPr>
          <p:cNvPr id="3" name="Picture 2"/>
          <p:cNvPicPr>
            <a:picLocks noChangeAspect="1"/>
          </p:cNvPicPr>
          <p:nvPr/>
        </p:nvPicPr>
        <p:blipFill>
          <a:blip r:embed="rId3"/>
          <a:stretch>
            <a:fillRect/>
          </a:stretch>
        </p:blipFill>
        <p:spPr>
          <a:xfrm>
            <a:off x="1052000" y="772466"/>
            <a:ext cx="10575910" cy="5173980"/>
          </a:xfrm>
          <a:prstGeom prst="rect">
            <a:avLst/>
          </a:prstGeom>
        </p:spPr>
      </p:pic>
      <p:sp>
        <p:nvSpPr>
          <p:cNvPr id="4" name="Cube 3"/>
          <p:cNvSpPr/>
          <p:nvPr/>
        </p:nvSpPr>
        <p:spPr>
          <a:xfrm>
            <a:off x="4729204" y="772466"/>
            <a:ext cx="2712605" cy="517398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5" name="Straight Arrow Connector 4"/>
          <p:cNvCxnSpPr/>
          <p:nvPr/>
        </p:nvCxnSpPr>
        <p:spPr>
          <a:xfrm flipH="1">
            <a:off x="7013265" y="5289452"/>
            <a:ext cx="611424" cy="65699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64421" y="6177279"/>
            <a:ext cx="2206582" cy="461665"/>
          </a:xfrm>
          <a:prstGeom prst="rect">
            <a:avLst/>
          </a:prstGeom>
          <a:noFill/>
        </p:spPr>
        <p:txBody>
          <a:bodyPr wrap="square" rtlCol="0">
            <a:spAutoFit/>
          </a:bodyPr>
          <a:lstStyle/>
          <a:p>
            <a:r>
              <a:rPr lang="en-NZ" sz="2400" dirty="0" smtClean="0"/>
              <a:t>89.44 </a:t>
            </a:r>
            <a:r>
              <a:rPr lang="en-NZ" sz="2400" dirty="0" smtClean="0"/>
              <a:t>cm</a:t>
            </a:r>
            <a:endParaRPr lang="en-NZ" sz="2400" i="1" baseline="30000" dirty="0"/>
          </a:p>
        </p:txBody>
      </p:sp>
      <p:cxnSp>
        <p:nvCxnSpPr>
          <p:cNvPr id="11" name="Straight Arrow Connector 10"/>
          <p:cNvCxnSpPr/>
          <p:nvPr/>
        </p:nvCxnSpPr>
        <p:spPr>
          <a:xfrm flipH="1">
            <a:off x="4729205" y="6144961"/>
            <a:ext cx="203735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880295" y="3433688"/>
            <a:ext cx="717453" cy="14515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Freeform 17"/>
          <p:cNvSpPr/>
          <p:nvPr/>
        </p:nvSpPr>
        <p:spPr>
          <a:xfrm>
            <a:off x="1826253" y="2236763"/>
            <a:ext cx="2365919" cy="1744394"/>
          </a:xfrm>
          <a:custGeom>
            <a:avLst/>
            <a:gdLst>
              <a:gd name="connsiteX0" fmla="*/ 16614 w 2122330"/>
              <a:gd name="connsiteY0" fmla="*/ 570776 h 1392330"/>
              <a:gd name="connsiteX1" fmla="*/ 171359 w 2122330"/>
              <a:gd name="connsiteY1" fmla="*/ 359761 h 1392330"/>
              <a:gd name="connsiteX2" fmla="*/ 382374 w 2122330"/>
              <a:gd name="connsiteY2" fmla="*/ 289422 h 1392330"/>
              <a:gd name="connsiteX3" fmla="*/ 649660 w 2122330"/>
              <a:gd name="connsiteY3" fmla="*/ 162813 h 1392330"/>
              <a:gd name="connsiteX4" fmla="*/ 1099827 w 2122330"/>
              <a:gd name="connsiteY4" fmla="*/ 50271 h 1392330"/>
              <a:gd name="connsiteX5" fmla="*/ 1465587 w 2122330"/>
              <a:gd name="connsiteY5" fmla="*/ 22136 h 1392330"/>
              <a:gd name="connsiteX6" fmla="*/ 2070497 w 2122330"/>
              <a:gd name="connsiteY6" fmla="*/ 373828 h 1392330"/>
              <a:gd name="connsiteX7" fmla="*/ 2056430 w 2122330"/>
              <a:gd name="connsiteY7" fmla="*/ 823994 h 1392330"/>
              <a:gd name="connsiteX8" fmla="*/ 1775076 w 2122330"/>
              <a:gd name="connsiteY8" fmla="*/ 1274161 h 1392330"/>
              <a:gd name="connsiteX9" fmla="*/ 776270 w 2122330"/>
              <a:gd name="connsiteY9" fmla="*/ 1358567 h 1392330"/>
              <a:gd name="connsiteX10" fmla="*/ 86953 w 2122330"/>
              <a:gd name="connsiteY10" fmla="*/ 795859 h 1392330"/>
              <a:gd name="connsiteX11" fmla="*/ 16614 w 2122330"/>
              <a:gd name="connsiteY11" fmla="*/ 570776 h 13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330" h="1392330">
                <a:moveTo>
                  <a:pt x="16614" y="570776"/>
                </a:moveTo>
                <a:cubicBezTo>
                  <a:pt x="30682" y="498093"/>
                  <a:pt x="110399" y="406653"/>
                  <a:pt x="171359" y="359761"/>
                </a:cubicBezTo>
                <a:cubicBezTo>
                  <a:pt x="232319" y="312869"/>
                  <a:pt x="302657" y="322247"/>
                  <a:pt x="382374" y="289422"/>
                </a:cubicBezTo>
                <a:cubicBezTo>
                  <a:pt x="462091" y="256597"/>
                  <a:pt x="530084" y="202672"/>
                  <a:pt x="649660" y="162813"/>
                </a:cubicBezTo>
                <a:cubicBezTo>
                  <a:pt x="769236" y="122954"/>
                  <a:pt x="963839" y="73717"/>
                  <a:pt x="1099827" y="50271"/>
                </a:cubicBezTo>
                <a:cubicBezTo>
                  <a:pt x="1235815" y="26825"/>
                  <a:pt x="1303809" y="-31790"/>
                  <a:pt x="1465587" y="22136"/>
                </a:cubicBezTo>
                <a:cubicBezTo>
                  <a:pt x="1627365" y="76062"/>
                  <a:pt x="1972023" y="240185"/>
                  <a:pt x="2070497" y="373828"/>
                </a:cubicBezTo>
                <a:cubicBezTo>
                  <a:pt x="2168971" y="507471"/>
                  <a:pt x="2105667" y="673939"/>
                  <a:pt x="2056430" y="823994"/>
                </a:cubicBezTo>
                <a:cubicBezTo>
                  <a:pt x="2007193" y="974049"/>
                  <a:pt x="1988436" y="1185066"/>
                  <a:pt x="1775076" y="1274161"/>
                </a:cubicBezTo>
                <a:cubicBezTo>
                  <a:pt x="1561716" y="1363256"/>
                  <a:pt x="1057624" y="1438284"/>
                  <a:pt x="776270" y="1358567"/>
                </a:cubicBezTo>
                <a:cubicBezTo>
                  <a:pt x="494916" y="1278850"/>
                  <a:pt x="208873" y="927157"/>
                  <a:pt x="86953" y="795859"/>
                </a:cubicBezTo>
                <a:cubicBezTo>
                  <a:pt x="-34967" y="664561"/>
                  <a:pt x="2546" y="643459"/>
                  <a:pt x="16614" y="570776"/>
                </a:cubicBezTo>
                <a:close/>
              </a:path>
            </a:pathLst>
          </a:custGeom>
          <a:solidFill>
            <a:schemeClr val="bg2">
              <a:lumMod val="40000"/>
              <a:lumOff val="60000"/>
            </a:schemeClr>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Freeform 18"/>
          <p:cNvSpPr/>
          <p:nvPr/>
        </p:nvSpPr>
        <p:spPr>
          <a:xfrm>
            <a:off x="2479666" y="2713892"/>
            <a:ext cx="1059092" cy="790135"/>
          </a:xfrm>
          <a:custGeom>
            <a:avLst/>
            <a:gdLst>
              <a:gd name="connsiteX0" fmla="*/ 16614 w 2122330"/>
              <a:gd name="connsiteY0" fmla="*/ 570776 h 1392330"/>
              <a:gd name="connsiteX1" fmla="*/ 171359 w 2122330"/>
              <a:gd name="connsiteY1" fmla="*/ 359761 h 1392330"/>
              <a:gd name="connsiteX2" fmla="*/ 382374 w 2122330"/>
              <a:gd name="connsiteY2" fmla="*/ 289422 h 1392330"/>
              <a:gd name="connsiteX3" fmla="*/ 649660 w 2122330"/>
              <a:gd name="connsiteY3" fmla="*/ 162813 h 1392330"/>
              <a:gd name="connsiteX4" fmla="*/ 1099827 w 2122330"/>
              <a:gd name="connsiteY4" fmla="*/ 50271 h 1392330"/>
              <a:gd name="connsiteX5" fmla="*/ 1465587 w 2122330"/>
              <a:gd name="connsiteY5" fmla="*/ 22136 h 1392330"/>
              <a:gd name="connsiteX6" fmla="*/ 2070497 w 2122330"/>
              <a:gd name="connsiteY6" fmla="*/ 373828 h 1392330"/>
              <a:gd name="connsiteX7" fmla="*/ 2056430 w 2122330"/>
              <a:gd name="connsiteY7" fmla="*/ 823994 h 1392330"/>
              <a:gd name="connsiteX8" fmla="*/ 1775076 w 2122330"/>
              <a:gd name="connsiteY8" fmla="*/ 1274161 h 1392330"/>
              <a:gd name="connsiteX9" fmla="*/ 776270 w 2122330"/>
              <a:gd name="connsiteY9" fmla="*/ 1358567 h 1392330"/>
              <a:gd name="connsiteX10" fmla="*/ 86953 w 2122330"/>
              <a:gd name="connsiteY10" fmla="*/ 795859 h 1392330"/>
              <a:gd name="connsiteX11" fmla="*/ 16614 w 2122330"/>
              <a:gd name="connsiteY11" fmla="*/ 570776 h 13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22330" h="1392330">
                <a:moveTo>
                  <a:pt x="16614" y="570776"/>
                </a:moveTo>
                <a:cubicBezTo>
                  <a:pt x="30682" y="498093"/>
                  <a:pt x="110399" y="406653"/>
                  <a:pt x="171359" y="359761"/>
                </a:cubicBezTo>
                <a:cubicBezTo>
                  <a:pt x="232319" y="312869"/>
                  <a:pt x="302657" y="322247"/>
                  <a:pt x="382374" y="289422"/>
                </a:cubicBezTo>
                <a:cubicBezTo>
                  <a:pt x="462091" y="256597"/>
                  <a:pt x="530084" y="202672"/>
                  <a:pt x="649660" y="162813"/>
                </a:cubicBezTo>
                <a:cubicBezTo>
                  <a:pt x="769236" y="122954"/>
                  <a:pt x="963839" y="73717"/>
                  <a:pt x="1099827" y="50271"/>
                </a:cubicBezTo>
                <a:cubicBezTo>
                  <a:pt x="1235815" y="26825"/>
                  <a:pt x="1303809" y="-31790"/>
                  <a:pt x="1465587" y="22136"/>
                </a:cubicBezTo>
                <a:cubicBezTo>
                  <a:pt x="1627365" y="76062"/>
                  <a:pt x="1972023" y="240185"/>
                  <a:pt x="2070497" y="373828"/>
                </a:cubicBezTo>
                <a:cubicBezTo>
                  <a:pt x="2168971" y="507471"/>
                  <a:pt x="2105667" y="673939"/>
                  <a:pt x="2056430" y="823994"/>
                </a:cubicBezTo>
                <a:cubicBezTo>
                  <a:pt x="2007193" y="974049"/>
                  <a:pt x="1988436" y="1185066"/>
                  <a:pt x="1775076" y="1274161"/>
                </a:cubicBezTo>
                <a:cubicBezTo>
                  <a:pt x="1561716" y="1363256"/>
                  <a:pt x="1057624" y="1438284"/>
                  <a:pt x="776270" y="1358567"/>
                </a:cubicBezTo>
                <a:cubicBezTo>
                  <a:pt x="494916" y="1278850"/>
                  <a:pt x="208873" y="927157"/>
                  <a:pt x="86953" y="795859"/>
                </a:cubicBezTo>
                <a:cubicBezTo>
                  <a:pt x="-34967" y="664561"/>
                  <a:pt x="2546" y="643459"/>
                  <a:pt x="16614" y="570776"/>
                </a:cubicBezTo>
                <a:close/>
              </a:path>
            </a:pathLst>
          </a:custGeom>
          <a:solidFill>
            <a:schemeClr val="bg2"/>
          </a:soli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0" name="Straight Arrow Connector 19"/>
          <p:cNvCxnSpPr>
            <a:stCxn id="17" idx="2"/>
          </p:cNvCxnSpPr>
          <p:nvPr/>
        </p:nvCxnSpPr>
        <p:spPr>
          <a:xfrm flipH="1" flipV="1">
            <a:off x="4192172" y="3279749"/>
            <a:ext cx="1688123" cy="22651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71313" y="2562428"/>
            <a:ext cx="1667641" cy="119364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199345" y="2599368"/>
            <a:ext cx="1871165" cy="979476"/>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684296" y="4212952"/>
            <a:ext cx="2841673" cy="461665"/>
          </a:xfrm>
          <a:prstGeom prst="rect">
            <a:avLst/>
          </a:prstGeom>
          <a:noFill/>
        </p:spPr>
        <p:txBody>
          <a:bodyPr wrap="square" rtlCol="0">
            <a:spAutoFit/>
          </a:bodyPr>
          <a:lstStyle/>
          <a:p>
            <a:r>
              <a:rPr lang="en-NZ" sz="2400" i="1" dirty="0" smtClean="0"/>
              <a:t>Area = </a:t>
            </a:r>
            <a:r>
              <a:rPr lang="en-NZ" sz="2400" dirty="0" smtClean="0"/>
              <a:t>89.4427191</a:t>
            </a:r>
            <a:r>
              <a:rPr lang="en-NZ" sz="2400" i="1" baseline="30000" dirty="0" smtClean="0"/>
              <a:t>2</a:t>
            </a:r>
            <a:endParaRPr lang="en-NZ" sz="2400" i="1" baseline="30000" dirty="0"/>
          </a:p>
        </p:txBody>
      </p:sp>
      <p:sp>
        <p:nvSpPr>
          <p:cNvPr id="27" name="TextBox 26"/>
          <p:cNvSpPr txBox="1"/>
          <p:nvPr/>
        </p:nvSpPr>
        <p:spPr>
          <a:xfrm>
            <a:off x="203009" y="4915094"/>
            <a:ext cx="4186101" cy="461665"/>
          </a:xfrm>
          <a:prstGeom prst="rect">
            <a:avLst/>
          </a:prstGeom>
          <a:noFill/>
        </p:spPr>
        <p:txBody>
          <a:bodyPr wrap="square" rtlCol="0">
            <a:spAutoFit/>
          </a:bodyPr>
          <a:lstStyle/>
          <a:p>
            <a:r>
              <a:rPr lang="en-NZ" sz="2400" b="1" i="1" dirty="0" smtClean="0"/>
              <a:t>If animal’s dimensions were 10:</a:t>
            </a:r>
            <a:endParaRPr lang="en-NZ" sz="2400" b="1" i="1" baseline="30000" dirty="0"/>
          </a:p>
        </p:txBody>
      </p:sp>
      <p:sp>
        <p:nvSpPr>
          <p:cNvPr id="28" name="TextBox 27"/>
          <p:cNvSpPr txBox="1"/>
          <p:nvPr/>
        </p:nvSpPr>
        <p:spPr>
          <a:xfrm>
            <a:off x="1335195" y="5315354"/>
            <a:ext cx="4024093" cy="461665"/>
          </a:xfrm>
          <a:prstGeom prst="rect">
            <a:avLst/>
          </a:prstGeom>
          <a:noFill/>
        </p:spPr>
        <p:txBody>
          <a:bodyPr wrap="square" rtlCol="0">
            <a:spAutoFit/>
          </a:bodyPr>
          <a:lstStyle/>
          <a:p>
            <a:r>
              <a:rPr lang="en-NZ" sz="2400" i="1" dirty="0" smtClean="0"/>
              <a:t>Volume = </a:t>
            </a:r>
            <a:r>
              <a:rPr lang="en-NZ" sz="2400" i="1" dirty="0"/>
              <a:t>(2 x </a:t>
            </a:r>
            <a:r>
              <a:rPr lang="en-NZ" sz="2400" i="1" dirty="0" smtClean="0"/>
              <a:t>10)</a:t>
            </a:r>
            <a:r>
              <a:rPr lang="en-NZ" sz="2400" i="1" baseline="30000" dirty="0" smtClean="0"/>
              <a:t>3</a:t>
            </a:r>
            <a:endParaRPr lang="en-NZ" sz="2400" i="1" baseline="30000" dirty="0"/>
          </a:p>
        </p:txBody>
      </p:sp>
      <p:sp>
        <p:nvSpPr>
          <p:cNvPr id="29" name="TextBox 28"/>
          <p:cNvSpPr txBox="1"/>
          <p:nvPr/>
        </p:nvSpPr>
        <p:spPr>
          <a:xfrm>
            <a:off x="734246" y="5711583"/>
            <a:ext cx="3629464" cy="461665"/>
          </a:xfrm>
          <a:prstGeom prst="rect">
            <a:avLst/>
          </a:prstGeom>
          <a:noFill/>
        </p:spPr>
        <p:txBody>
          <a:bodyPr wrap="square" rtlCol="0">
            <a:spAutoFit/>
          </a:bodyPr>
          <a:lstStyle/>
          <a:p>
            <a:r>
              <a:rPr lang="en-NZ" sz="2400" dirty="0" smtClean="0"/>
              <a:t>89.4427191</a:t>
            </a:r>
            <a:r>
              <a:rPr lang="en-NZ" sz="2400" i="1" baseline="30000" dirty="0" smtClean="0"/>
              <a:t>2</a:t>
            </a:r>
            <a:r>
              <a:rPr lang="en-NZ" sz="2400" i="1" dirty="0" smtClean="0"/>
              <a:t> = </a:t>
            </a:r>
            <a:r>
              <a:rPr lang="en-NZ" sz="2400" i="1" dirty="0"/>
              <a:t>(2 x </a:t>
            </a:r>
            <a:r>
              <a:rPr lang="en-NZ" sz="2400" i="1" dirty="0" smtClean="0"/>
              <a:t>10)</a:t>
            </a:r>
            <a:r>
              <a:rPr lang="en-NZ" sz="2400" i="1" baseline="30000" dirty="0" smtClean="0"/>
              <a:t>3</a:t>
            </a:r>
            <a:endParaRPr lang="en-NZ" sz="2400" i="1" baseline="30000" dirty="0"/>
          </a:p>
        </p:txBody>
      </p:sp>
      <p:sp>
        <p:nvSpPr>
          <p:cNvPr id="30" name="TextBox 29"/>
          <p:cNvSpPr txBox="1"/>
          <p:nvPr/>
        </p:nvSpPr>
        <p:spPr>
          <a:xfrm>
            <a:off x="7872337" y="528275"/>
            <a:ext cx="4024093" cy="954107"/>
          </a:xfrm>
          <a:prstGeom prst="rect">
            <a:avLst/>
          </a:prstGeom>
          <a:noFill/>
        </p:spPr>
        <p:txBody>
          <a:bodyPr wrap="square" rtlCol="0">
            <a:spAutoFit/>
          </a:bodyPr>
          <a:lstStyle/>
          <a:p>
            <a:r>
              <a:rPr lang="en-NZ" sz="2800" i="1" dirty="0" smtClean="0"/>
              <a:t>Bone size sufficient to support increased weight</a:t>
            </a:r>
            <a:endParaRPr lang="en-NZ" sz="2800" i="1" baseline="30000" dirty="0"/>
          </a:p>
        </p:txBody>
      </p:sp>
      <p:pic>
        <p:nvPicPr>
          <p:cNvPr id="23" name="Picture 22"/>
          <p:cNvPicPr>
            <a:picLocks noChangeAspect="1"/>
          </p:cNvPicPr>
          <p:nvPr/>
        </p:nvPicPr>
        <p:blipFill>
          <a:blip r:embed="rId3"/>
          <a:stretch>
            <a:fillRect/>
          </a:stretch>
        </p:blipFill>
        <p:spPr>
          <a:xfrm>
            <a:off x="3404594" y="645493"/>
            <a:ext cx="5173980" cy="5173980"/>
          </a:xfrm>
          <a:prstGeom prst="rect">
            <a:avLst/>
          </a:prstGeom>
        </p:spPr>
      </p:pic>
      <p:sp>
        <p:nvSpPr>
          <p:cNvPr id="7" name="TextBox 6"/>
          <p:cNvSpPr txBox="1"/>
          <p:nvPr/>
        </p:nvSpPr>
        <p:spPr>
          <a:xfrm>
            <a:off x="7419717" y="5387116"/>
            <a:ext cx="2206582" cy="461665"/>
          </a:xfrm>
          <a:prstGeom prst="rect">
            <a:avLst/>
          </a:prstGeom>
          <a:noFill/>
        </p:spPr>
        <p:txBody>
          <a:bodyPr wrap="square" rtlCol="0">
            <a:spAutoFit/>
          </a:bodyPr>
          <a:lstStyle/>
          <a:p>
            <a:r>
              <a:rPr lang="en-NZ" sz="2400" smtClean="0"/>
              <a:t>89.44 cm</a:t>
            </a:r>
            <a:endParaRPr lang="en-NZ" sz="2400" i="1" baseline="30000" dirty="0"/>
          </a:p>
        </p:txBody>
      </p:sp>
    </p:spTree>
    <p:extLst>
      <p:ext uri="{BB962C8B-B14F-4D97-AF65-F5344CB8AC3E}">
        <p14:creationId xmlns:p14="http://schemas.microsoft.com/office/powerpoint/2010/main" val="56295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25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25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250"/>
                                        <p:tgtEl>
                                          <p:spTgt spid="19"/>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50"/>
                                        <p:tgtEl>
                                          <p:spTgt spid="21"/>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25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5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5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25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25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7" grpId="0" animBg="1"/>
      <p:bldP spid="18" grpId="0" animBg="1"/>
      <p:bldP spid="19" grpId="0" animBg="1"/>
      <p:bldP spid="26" grpId="0"/>
      <p:bldP spid="27" grpId="0"/>
      <p:bldP spid="28" grpId="0"/>
      <p:bldP spid="29" grpId="0"/>
      <p:bldP spid="3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14</a:t>
            </a:fld>
            <a:endParaRPr lang="en-NZ" sz="2400" dirty="0"/>
          </a:p>
        </p:txBody>
      </p:sp>
      <p:pic>
        <p:nvPicPr>
          <p:cNvPr id="3" name="Picture 2"/>
          <p:cNvPicPr>
            <a:picLocks noChangeAspect="1"/>
          </p:cNvPicPr>
          <p:nvPr/>
        </p:nvPicPr>
        <p:blipFill rotWithShape="1">
          <a:blip r:embed="rId3"/>
          <a:srcRect r="35325"/>
          <a:stretch/>
        </p:blipFill>
        <p:spPr>
          <a:xfrm>
            <a:off x="2346228" y="499431"/>
            <a:ext cx="6839975" cy="5173980"/>
          </a:xfrm>
          <a:prstGeom prst="rect">
            <a:avLst/>
          </a:prstGeom>
        </p:spPr>
      </p:pic>
      <p:sp>
        <p:nvSpPr>
          <p:cNvPr id="4" name="Cube 3"/>
          <p:cNvSpPr/>
          <p:nvPr/>
        </p:nvSpPr>
        <p:spPr>
          <a:xfrm>
            <a:off x="6023432" y="499431"/>
            <a:ext cx="2712605" cy="517398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5" name="Straight Arrow Connector 4"/>
          <p:cNvCxnSpPr/>
          <p:nvPr/>
        </p:nvCxnSpPr>
        <p:spPr>
          <a:xfrm flipH="1">
            <a:off x="8307493" y="5016417"/>
            <a:ext cx="611424" cy="65699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13945" y="5114081"/>
            <a:ext cx="2206582" cy="461665"/>
          </a:xfrm>
          <a:prstGeom prst="rect">
            <a:avLst/>
          </a:prstGeom>
          <a:noFill/>
        </p:spPr>
        <p:txBody>
          <a:bodyPr wrap="square" rtlCol="0">
            <a:spAutoFit/>
          </a:bodyPr>
          <a:lstStyle/>
          <a:p>
            <a:r>
              <a:rPr lang="en-NZ" sz="2400" dirty="0" smtClean="0"/>
              <a:t>89.44 </a:t>
            </a:r>
            <a:r>
              <a:rPr lang="en-NZ" sz="2400" dirty="0" smtClean="0"/>
              <a:t>cm</a:t>
            </a:r>
            <a:endParaRPr lang="en-NZ" sz="2400" i="1" baseline="30000" dirty="0"/>
          </a:p>
        </p:txBody>
      </p:sp>
      <p:sp>
        <p:nvSpPr>
          <p:cNvPr id="7" name="TextBox 6"/>
          <p:cNvSpPr txBox="1"/>
          <p:nvPr/>
        </p:nvSpPr>
        <p:spPr>
          <a:xfrm>
            <a:off x="6276443" y="5894685"/>
            <a:ext cx="2206582" cy="461665"/>
          </a:xfrm>
          <a:prstGeom prst="rect">
            <a:avLst/>
          </a:prstGeom>
          <a:noFill/>
        </p:spPr>
        <p:txBody>
          <a:bodyPr wrap="square" rtlCol="0">
            <a:spAutoFit/>
          </a:bodyPr>
          <a:lstStyle/>
          <a:p>
            <a:r>
              <a:rPr lang="en-NZ" sz="2400" dirty="0" smtClean="0"/>
              <a:t>89.44 </a:t>
            </a:r>
            <a:r>
              <a:rPr lang="en-NZ" sz="2400" dirty="0" smtClean="0"/>
              <a:t>cm</a:t>
            </a:r>
            <a:endParaRPr lang="en-NZ" sz="2400" i="1" baseline="30000" dirty="0"/>
          </a:p>
        </p:txBody>
      </p:sp>
      <p:cxnSp>
        <p:nvCxnSpPr>
          <p:cNvPr id="8" name="Straight Arrow Connector 7"/>
          <p:cNvCxnSpPr/>
          <p:nvPr/>
        </p:nvCxnSpPr>
        <p:spPr>
          <a:xfrm flipH="1">
            <a:off x="6023433" y="5871926"/>
            <a:ext cx="203735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a:srcRect r="35353"/>
          <a:stretch/>
        </p:blipFill>
        <p:spPr>
          <a:xfrm>
            <a:off x="1191641" y="615877"/>
            <a:ext cx="3344824" cy="5173980"/>
          </a:xfrm>
          <a:prstGeom prst="rect">
            <a:avLst/>
          </a:prstGeom>
        </p:spPr>
      </p:pic>
      <p:sp>
        <p:nvSpPr>
          <p:cNvPr id="10" name="Cube 9"/>
          <p:cNvSpPr/>
          <p:nvPr/>
        </p:nvSpPr>
        <p:spPr>
          <a:xfrm>
            <a:off x="2901859" y="616522"/>
            <a:ext cx="1603716" cy="5173335"/>
          </a:xfrm>
          <a:prstGeom prst="cub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1" name="Straight Arrow Connector 10"/>
          <p:cNvCxnSpPr/>
          <p:nvPr/>
        </p:nvCxnSpPr>
        <p:spPr>
          <a:xfrm flipH="1" flipV="1">
            <a:off x="2842614" y="5880049"/>
            <a:ext cx="1337464" cy="234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180078" y="5438165"/>
            <a:ext cx="470749" cy="44532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91878" y="5894685"/>
            <a:ext cx="1392202" cy="461665"/>
          </a:xfrm>
          <a:prstGeom prst="rect">
            <a:avLst/>
          </a:prstGeom>
          <a:noFill/>
        </p:spPr>
        <p:txBody>
          <a:bodyPr wrap="square" rtlCol="0">
            <a:spAutoFit/>
          </a:bodyPr>
          <a:lstStyle/>
          <a:p>
            <a:r>
              <a:rPr lang="en-NZ" sz="2400" i="1" dirty="0" smtClean="0"/>
              <a:t>2 x 10cm</a:t>
            </a:r>
            <a:endParaRPr lang="en-NZ" sz="2400" i="1" baseline="30000" dirty="0"/>
          </a:p>
        </p:txBody>
      </p:sp>
      <p:sp>
        <p:nvSpPr>
          <p:cNvPr id="14" name="TextBox 13"/>
          <p:cNvSpPr txBox="1"/>
          <p:nvPr/>
        </p:nvSpPr>
        <p:spPr>
          <a:xfrm>
            <a:off x="4447130" y="5556755"/>
            <a:ext cx="1395909" cy="461665"/>
          </a:xfrm>
          <a:prstGeom prst="rect">
            <a:avLst/>
          </a:prstGeom>
          <a:noFill/>
        </p:spPr>
        <p:txBody>
          <a:bodyPr wrap="square" rtlCol="0">
            <a:spAutoFit/>
          </a:bodyPr>
          <a:lstStyle/>
          <a:p>
            <a:r>
              <a:rPr lang="en-NZ" sz="2400" i="1" dirty="0" smtClean="0"/>
              <a:t>2 x 10cm</a:t>
            </a:r>
            <a:endParaRPr lang="en-NZ" sz="2400" i="1" baseline="30000" dirty="0"/>
          </a:p>
        </p:txBody>
      </p:sp>
      <p:sp>
        <p:nvSpPr>
          <p:cNvPr id="15" name="Oval 14"/>
          <p:cNvSpPr/>
          <p:nvPr/>
        </p:nvSpPr>
        <p:spPr>
          <a:xfrm>
            <a:off x="7126723" y="3202867"/>
            <a:ext cx="717453" cy="145156"/>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p:cNvSpPr/>
          <p:nvPr/>
        </p:nvSpPr>
        <p:spPr>
          <a:xfrm>
            <a:off x="3511346" y="3240276"/>
            <a:ext cx="393896" cy="7033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4355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000"/>
                            </p:stCondLst>
                            <p:childTnLst>
                              <p:par>
                                <p:cTn id="28" presetID="10" presetClass="entr" presetSubtype="0" fill="hold" nodeType="afterEffect">
                                  <p:stCondLst>
                                    <p:cond delay="75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75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75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75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75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75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par>
                          <p:cTn id="52" fill="hold">
                            <p:stCondLst>
                              <p:cond delay="2250"/>
                            </p:stCondLst>
                            <p:childTnLst>
                              <p:par>
                                <p:cTn id="53" presetID="10"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10" grpId="0" animBg="1"/>
      <p:bldP spid="13" grpId="0"/>
      <p:bldP spid="14" grpId="0"/>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15</a:t>
            </a:fld>
            <a:endParaRPr lang="en-NZ" sz="2400" dirty="0"/>
          </a:p>
        </p:txBody>
      </p:sp>
      <p:sp>
        <p:nvSpPr>
          <p:cNvPr id="30" name="TextBox 29"/>
          <p:cNvSpPr txBox="1"/>
          <p:nvPr/>
        </p:nvSpPr>
        <p:spPr>
          <a:xfrm>
            <a:off x="507292" y="5759504"/>
            <a:ext cx="4847884" cy="707886"/>
          </a:xfrm>
          <a:prstGeom prst="rect">
            <a:avLst/>
          </a:prstGeom>
          <a:noFill/>
        </p:spPr>
        <p:txBody>
          <a:bodyPr wrap="square" rtlCol="0">
            <a:spAutoFit/>
          </a:bodyPr>
          <a:lstStyle/>
          <a:p>
            <a:r>
              <a:rPr lang="en-NZ" sz="4000" dirty="0" err="1" smtClean="0"/>
              <a:t>allometric</a:t>
            </a:r>
            <a:r>
              <a:rPr lang="en-NZ" sz="4000" dirty="0" smtClean="0"/>
              <a:t> growth</a:t>
            </a:r>
            <a:endParaRPr lang="en-NZ" sz="4000" dirty="0"/>
          </a:p>
        </p:txBody>
      </p:sp>
      <p:pic>
        <p:nvPicPr>
          <p:cNvPr id="55" name="Picture 54"/>
          <p:cNvPicPr>
            <a:picLocks noChangeAspect="1"/>
          </p:cNvPicPr>
          <p:nvPr/>
        </p:nvPicPr>
        <p:blipFill>
          <a:blip r:embed="rId3"/>
          <a:stretch>
            <a:fillRect/>
          </a:stretch>
        </p:blipFill>
        <p:spPr>
          <a:xfrm>
            <a:off x="2331930" y="1945021"/>
            <a:ext cx="3586164" cy="2818725"/>
          </a:xfrm>
          <a:prstGeom prst="rect">
            <a:avLst/>
          </a:prstGeom>
        </p:spPr>
      </p:pic>
      <p:cxnSp>
        <p:nvCxnSpPr>
          <p:cNvPr id="35" name="Straight Connector 34"/>
          <p:cNvCxnSpPr/>
          <p:nvPr/>
        </p:nvCxnSpPr>
        <p:spPr>
          <a:xfrm flipH="1">
            <a:off x="7912814" y="2625459"/>
            <a:ext cx="1" cy="17021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62163" y="2625459"/>
            <a:ext cx="0" cy="170219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7753471" y="2189362"/>
            <a:ext cx="639987" cy="43609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Freeform 37"/>
          <p:cNvSpPr/>
          <p:nvPr/>
        </p:nvSpPr>
        <p:spPr>
          <a:xfrm rot="11135054">
            <a:off x="7772817" y="4301336"/>
            <a:ext cx="675546" cy="430563"/>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5346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5"/>
                                        </p:tgtEl>
                                      </p:cBhvr>
                                      <p:by x="150000" y="150000"/>
                                    </p:animScale>
                                  </p:childTnLst>
                                </p:cTn>
                              </p:par>
                              <p:par>
                                <p:cTn id="12" presetID="6" presetClass="emph" presetSubtype="0" fill="hold" grpId="1" nodeType="withEffect">
                                  <p:stCondLst>
                                    <p:cond delay="750"/>
                                  </p:stCondLst>
                                  <p:childTnLst>
                                    <p:animScale>
                                      <p:cBhvr>
                                        <p:cTn id="13" dur="2000" fill="hold"/>
                                        <p:tgtEl>
                                          <p:spTgt spid="37"/>
                                        </p:tgtEl>
                                      </p:cBhvr>
                                      <p:by x="250000" y="250000"/>
                                    </p:animScale>
                                  </p:childTnLst>
                                </p:cTn>
                              </p:par>
                              <p:par>
                                <p:cTn id="14" presetID="6" presetClass="emph" presetSubtype="0" fill="hold" grpId="1" nodeType="withEffect">
                                  <p:stCondLst>
                                    <p:cond delay="750"/>
                                  </p:stCondLst>
                                  <p:childTnLst>
                                    <p:animScale>
                                      <p:cBhvr>
                                        <p:cTn id="15" dur="2000" fill="hold"/>
                                        <p:tgtEl>
                                          <p:spTgt spid="38"/>
                                        </p:tgtEl>
                                      </p:cBhvr>
                                      <p:by x="250000" y="250000"/>
                                    </p:animScale>
                                  </p:childTnLst>
                                </p:cTn>
                              </p:par>
                              <p:par>
                                <p:cTn id="16" presetID="64" presetClass="path" presetSubtype="0" accel="50000" decel="50000" fill="hold" grpId="2" nodeType="withEffect">
                                  <p:stCondLst>
                                    <p:cond delay="750"/>
                                  </p:stCondLst>
                                  <p:childTnLst>
                                    <p:animMotion origin="layout" path="M 6.25E-7 4.07407E-6 L 0.0013 -0.12732 " pathEditMode="relative" rAng="0" ptsTypes="AA">
                                      <p:cBhvr>
                                        <p:cTn id="17" dur="2000" fill="hold"/>
                                        <p:tgtEl>
                                          <p:spTgt spid="37"/>
                                        </p:tgtEl>
                                        <p:attrNameLst>
                                          <p:attrName>ppt_x</p:attrName>
                                          <p:attrName>ppt_y</p:attrName>
                                        </p:attrNameLst>
                                      </p:cBhvr>
                                      <p:rCtr x="65" y="-6366"/>
                                    </p:animMotion>
                                  </p:childTnLst>
                                </p:cTn>
                              </p:par>
                              <p:par>
                                <p:cTn id="18" presetID="42" presetClass="path" presetSubtype="0" accel="50000" decel="50000" fill="hold" grpId="2" nodeType="withEffect">
                                  <p:stCondLst>
                                    <p:cond delay="750"/>
                                  </p:stCondLst>
                                  <p:childTnLst>
                                    <p:animMotion origin="layout" path="M -4.375E-6 -4.81481E-6 L -0.00065 0.12709 " pathEditMode="relative" rAng="0" ptsTypes="AA">
                                      <p:cBhvr>
                                        <p:cTn id="19" dur="2000" fill="hold"/>
                                        <p:tgtEl>
                                          <p:spTgt spid="38"/>
                                        </p:tgtEl>
                                        <p:attrNameLst>
                                          <p:attrName>ppt_x</p:attrName>
                                          <p:attrName>ppt_y</p:attrName>
                                        </p:attrNameLst>
                                      </p:cBhvr>
                                      <p:rCtr x="-39" y="6343"/>
                                    </p:animMotion>
                                  </p:childTnLst>
                                </p:cTn>
                              </p:par>
                              <p:par>
                                <p:cTn id="20" presetID="6" presetClass="emph" presetSubtype="0" fill="hold" nodeType="withEffect">
                                  <p:stCondLst>
                                    <p:cond delay="750"/>
                                  </p:stCondLst>
                                  <p:childTnLst>
                                    <p:animScale>
                                      <p:cBhvr>
                                        <p:cTn id="21" dur="2000" fill="hold"/>
                                        <p:tgtEl>
                                          <p:spTgt spid="35"/>
                                        </p:tgtEl>
                                      </p:cBhvr>
                                      <p:by x="200000" y="200000"/>
                                    </p:animScale>
                                  </p:childTnLst>
                                </p:cTn>
                              </p:par>
                              <p:par>
                                <p:cTn id="22" presetID="6" presetClass="emph" presetSubtype="0" fill="hold" nodeType="withEffect">
                                  <p:stCondLst>
                                    <p:cond delay="750"/>
                                  </p:stCondLst>
                                  <p:childTnLst>
                                    <p:animScale>
                                      <p:cBhvr>
                                        <p:cTn id="23" dur="2000" fill="hold"/>
                                        <p:tgtEl>
                                          <p:spTgt spid="36"/>
                                        </p:tgtEl>
                                      </p:cBhvr>
                                      <p:by x="200000" y="200000"/>
                                    </p:animScale>
                                  </p:childTnLst>
                                </p:cTn>
                              </p:par>
                              <p:par>
                                <p:cTn id="24" presetID="35" presetClass="path" presetSubtype="0" accel="50000" decel="50000" fill="hold" nodeType="withEffect">
                                  <p:stCondLst>
                                    <p:cond delay="750"/>
                                  </p:stCondLst>
                                  <p:childTnLst>
                                    <p:animMotion origin="layout" path="M 1.66667E-6 -4.44444E-6 L -0.0168 -0.00023 " pathEditMode="relative" rAng="0" ptsTypes="AA">
                                      <p:cBhvr>
                                        <p:cTn id="25" dur="2000" fill="hold"/>
                                        <p:tgtEl>
                                          <p:spTgt spid="35"/>
                                        </p:tgtEl>
                                        <p:attrNameLst>
                                          <p:attrName>ppt_x</p:attrName>
                                          <p:attrName>ppt_y</p:attrName>
                                        </p:attrNameLst>
                                      </p:cBhvr>
                                      <p:rCtr x="-846" y="-23"/>
                                    </p:animMotion>
                                  </p:childTnLst>
                                </p:cTn>
                              </p:par>
                              <p:par>
                                <p:cTn id="26" presetID="63" presetClass="path" presetSubtype="0" accel="50000" decel="50000" fill="hold" nodeType="withEffect">
                                  <p:stCondLst>
                                    <p:cond delay="750"/>
                                  </p:stCondLst>
                                  <p:childTnLst>
                                    <p:animMotion origin="layout" path="M -4.375E-6 -4.44444E-6 L 0.0168 0.00186 " pathEditMode="relative" rAng="0" ptsTypes="AA">
                                      <p:cBhvr>
                                        <p:cTn id="27" dur="2000" fill="hold"/>
                                        <p:tgtEl>
                                          <p:spTgt spid="36"/>
                                        </p:tgtEl>
                                        <p:attrNameLst>
                                          <p:attrName>ppt_x</p:attrName>
                                          <p:attrName>ppt_y</p:attrName>
                                        </p:attrNameLst>
                                      </p:cBhvr>
                                      <p:rCtr x="833"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1" animBg="1"/>
      <p:bldP spid="37" grpId="2" animBg="1"/>
      <p:bldP spid="38" grpId="1" animBg="1"/>
      <p:bldP spid="38"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16</a:t>
            </a:fld>
            <a:endParaRPr lang="en-NZ" sz="2400" dirty="0"/>
          </a:p>
        </p:txBody>
      </p:sp>
      <p:pic>
        <p:nvPicPr>
          <p:cNvPr id="3" name="Picture 2"/>
          <p:cNvPicPr>
            <a:picLocks noChangeAspect="1"/>
          </p:cNvPicPr>
          <p:nvPr/>
        </p:nvPicPr>
        <p:blipFill>
          <a:blip r:embed="rId3"/>
          <a:stretch>
            <a:fillRect/>
          </a:stretch>
        </p:blipFill>
        <p:spPr>
          <a:xfrm>
            <a:off x="1829680" y="3066757"/>
            <a:ext cx="2713850" cy="2133086"/>
          </a:xfrm>
          <a:prstGeom prst="rect">
            <a:avLst/>
          </a:prstGeom>
        </p:spPr>
      </p:pic>
      <p:pic>
        <p:nvPicPr>
          <p:cNvPr id="4" name="Picture 3"/>
          <p:cNvPicPr>
            <a:picLocks noChangeAspect="1"/>
          </p:cNvPicPr>
          <p:nvPr/>
        </p:nvPicPr>
        <p:blipFill>
          <a:blip r:embed="rId3"/>
          <a:stretch>
            <a:fillRect/>
          </a:stretch>
        </p:blipFill>
        <p:spPr>
          <a:xfrm>
            <a:off x="5575669" y="1223889"/>
            <a:ext cx="5058466" cy="3975954"/>
          </a:xfrm>
          <a:prstGeom prst="rect">
            <a:avLst/>
          </a:prstGeom>
        </p:spPr>
      </p:pic>
      <p:cxnSp>
        <p:nvCxnSpPr>
          <p:cNvPr id="18" name="Straight Arrow Connector 17"/>
          <p:cNvCxnSpPr/>
          <p:nvPr/>
        </p:nvCxnSpPr>
        <p:spPr>
          <a:xfrm>
            <a:off x="4684542" y="3165231"/>
            <a:ext cx="0" cy="15503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902678" y="1366640"/>
            <a:ext cx="0" cy="278332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84542" y="3774478"/>
            <a:ext cx="369482" cy="461665"/>
          </a:xfrm>
          <a:prstGeom prst="rect">
            <a:avLst/>
          </a:prstGeom>
          <a:noFill/>
        </p:spPr>
        <p:txBody>
          <a:bodyPr wrap="square" rtlCol="0">
            <a:spAutoFit/>
          </a:bodyPr>
          <a:lstStyle/>
          <a:p>
            <a:r>
              <a:rPr lang="en-NZ" sz="2400" i="1" dirty="0"/>
              <a:t>h</a:t>
            </a:r>
          </a:p>
        </p:txBody>
      </p:sp>
      <p:sp>
        <p:nvSpPr>
          <p:cNvPr id="24" name="TextBox 23"/>
          <p:cNvSpPr txBox="1"/>
          <p:nvPr/>
        </p:nvSpPr>
        <p:spPr>
          <a:xfrm>
            <a:off x="10902678" y="2527471"/>
            <a:ext cx="1099624" cy="461665"/>
          </a:xfrm>
          <a:prstGeom prst="rect">
            <a:avLst/>
          </a:prstGeom>
          <a:noFill/>
        </p:spPr>
        <p:txBody>
          <a:bodyPr wrap="square" rtlCol="0">
            <a:spAutoFit/>
          </a:bodyPr>
          <a:lstStyle/>
          <a:p>
            <a:r>
              <a:rPr lang="en-NZ" sz="2400" i="1" dirty="0" smtClean="0"/>
              <a:t>h x 2</a:t>
            </a:r>
            <a:endParaRPr lang="en-NZ" sz="2400" i="1" dirty="0"/>
          </a:p>
        </p:txBody>
      </p:sp>
      <p:cxnSp>
        <p:nvCxnSpPr>
          <p:cNvPr id="25" name="Straight Arrow Connector 24"/>
          <p:cNvCxnSpPr/>
          <p:nvPr/>
        </p:nvCxnSpPr>
        <p:spPr>
          <a:xfrm>
            <a:off x="1914090" y="5331655"/>
            <a:ext cx="2151473" cy="146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175265" y="4789551"/>
            <a:ext cx="509277" cy="5417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776839" y="5346315"/>
            <a:ext cx="394393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9959926" y="4231300"/>
            <a:ext cx="942752" cy="96854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805085" y="5348603"/>
            <a:ext cx="369482" cy="461665"/>
          </a:xfrm>
          <a:prstGeom prst="rect">
            <a:avLst/>
          </a:prstGeom>
          <a:noFill/>
        </p:spPr>
        <p:txBody>
          <a:bodyPr wrap="square" rtlCol="0">
            <a:spAutoFit/>
          </a:bodyPr>
          <a:lstStyle/>
          <a:p>
            <a:r>
              <a:rPr lang="en-NZ" sz="2400" i="1" dirty="0" smtClean="0"/>
              <a:t>l</a:t>
            </a:r>
            <a:endParaRPr lang="en-NZ" sz="2400" i="1" dirty="0"/>
          </a:p>
        </p:txBody>
      </p:sp>
      <p:sp>
        <p:nvSpPr>
          <p:cNvPr id="48" name="TextBox 47"/>
          <p:cNvSpPr txBox="1"/>
          <p:nvPr/>
        </p:nvSpPr>
        <p:spPr>
          <a:xfrm>
            <a:off x="4433161" y="4884650"/>
            <a:ext cx="369482" cy="461665"/>
          </a:xfrm>
          <a:prstGeom prst="rect">
            <a:avLst/>
          </a:prstGeom>
          <a:noFill/>
        </p:spPr>
        <p:txBody>
          <a:bodyPr wrap="square" rtlCol="0">
            <a:spAutoFit/>
          </a:bodyPr>
          <a:lstStyle/>
          <a:p>
            <a:r>
              <a:rPr lang="en-NZ" sz="2400" i="1" dirty="0"/>
              <a:t>w</a:t>
            </a:r>
          </a:p>
        </p:txBody>
      </p:sp>
      <p:sp>
        <p:nvSpPr>
          <p:cNvPr id="49" name="TextBox 48"/>
          <p:cNvSpPr txBox="1"/>
          <p:nvPr/>
        </p:nvSpPr>
        <p:spPr>
          <a:xfrm>
            <a:off x="10435024" y="4548011"/>
            <a:ext cx="1099624" cy="461665"/>
          </a:xfrm>
          <a:prstGeom prst="rect">
            <a:avLst/>
          </a:prstGeom>
          <a:noFill/>
        </p:spPr>
        <p:txBody>
          <a:bodyPr wrap="square" rtlCol="0">
            <a:spAutoFit/>
          </a:bodyPr>
          <a:lstStyle/>
          <a:p>
            <a:r>
              <a:rPr lang="en-NZ" sz="2400" i="1" dirty="0"/>
              <a:t>w</a:t>
            </a:r>
            <a:r>
              <a:rPr lang="en-NZ" sz="2400" i="1" dirty="0" smtClean="0"/>
              <a:t> x 2</a:t>
            </a:r>
            <a:endParaRPr lang="en-NZ" sz="2400" i="1" dirty="0"/>
          </a:p>
        </p:txBody>
      </p:sp>
      <p:sp>
        <p:nvSpPr>
          <p:cNvPr id="50" name="TextBox 49"/>
          <p:cNvSpPr txBox="1"/>
          <p:nvPr/>
        </p:nvSpPr>
        <p:spPr>
          <a:xfrm>
            <a:off x="7471027" y="5348603"/>
            <a:ext cx="1099624" cy="461665"/>
          </a:xfrm>
          <a:prstGeom prst="rect">
            <a:avLst/>
          </a:prstGeom>
          <a:noFill/>
        </p:spPr>
        <p:txBody>
          <a:bodyPr wrap="square" rtlCol="0">
            <a:spAutoFit/>
          </a:bodyPr>
          <a:lstStyle/>
          <a:p>
            <a:r>
              <a:rPr lang="en-NZ" sz="2400" i="1" dirty="0"/>
              <a:t>l</a:t>
            </a:r>
            <a:r>
              <a:rPr lang="en-NZ" sz="2400" i="1" dirty="0" smtClean="0"/>
              <a:t> x 2</a:t>
            </a:r>
            <a:endParaRPr lang="en-NZ" sz="2400" i="1" dirty="0"/>
          </a:p>
        </p:txBody>
      </p:sp>
      <p:sp>
        <p:nvSpPr>
          <p:cNvPr id="22" name="Cube 21"/>
          <p:cNvSpPr/>
          <p:nvPr/>
        </p:nvSpPr>
        <p:spPr>
          <a:xfrm>
            <a:off x="5744816" y="1348063"/>
            <a:ext cx="4889319" cy="3744075"/>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ube 25"/>
          <p:cNvSpPr/>
          <p:nvPr/>
        </p:nvSpPr>
        <p:spPr>
          <a:xfrm>
            <a:off x="1914143" y="3127315"/>
            <a:ext cx="2674151" cy="2028973"/>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TextBox 27"/>
          <p:cNvSpPr txBox="1"/>
          <p:nvPr/>
        </p:nvSpPr>
        <p:spPr>
          <a:xfrm>
            <a:off x="564201" y="646935"/>
            <a:ext cx="5414567" cy="461665"/>
          </a:xfrm>
          <a:prstGeom prst="rect">
            <a:avLst/>
          </a:prstGeom>
          <a:noFill/>
        </p:spPr>
        <p:txBody>
          <a:bodyPr wrap="square" rtlCol="0">
            <a:spAutoFit/>
          </a:bodyPr>
          <a:lstStyle/>
          <a:p>
            <a:r>
              <a:rPr lang="en-NZ" sz="2400" dirty="0" smtClean="0"/>
              <a:t>Linear dimensions = x or </a:t>
            </a:r>
            <a:r>
              <a:rPr lang="en-NZ" sz="2400" i="1" dirty="0" err="1" smtClean="0"/>
              <a:t>l,w,h</a:t>
            </a:r>
            <a:endParaRPr lang="en-NZ" sz="2400" baseline="30000" dirty="0"/>
          </a:p>
        </p:txBody>
      </p:sp>
      <p:sp>
        <p:nvSpPr>
          <p:cNvPr id="31" name="TextBox 30"/>
          <p:cNvSpPr txBox="1"/>
          <p:nvPr/>
        </p:nvSpPr>
        <p:spPr>
          <a:xfrm>
            <a:off x="1252025" y="1055813"/>
            <a:ext cx="4726743" cy="461665"/>
          </a:xfrm>
          <a:prstGeom prst="rect">
            <a:avLst/>
          </a:prstGeom>
          <a:noFill/>
        </p:spPr>
        <p:txBody>
          <a:bodyPr wrap="square" rtlCol="0">
            <a:spAutoFit/>
          </a:bodyPr>
          <a:lstStyle/>
          <a:p>
            <a:r>
              <a:rPr lang="en-NZ" sz="2400" dirty="0" smtClean="0"/>
              <a:t>Surface Area = x</a:t>
            </a:r>
            <a:r>
              <a:rPr lang="en-NZ" sz="2400" baseline="30000" dirty="0" smtClean="0"/>
              <a:t>2</a:t>
            </a:r>
            <a:r>
              <a:rPr lang="en-NZ" sz="2400" dirty="0" smtClean="0"/>
              <a:t> or </a:t>
            </a:r>
            <a:r>
              <a:rPr lang="en-NZ" sz="2400" i="1" dirty="0" err="1" smtClean="0"/>
              <a:t>lh</a:t>
            </a:r>
            <a:endParaRPr lang="en-NZ" sz="2400" i="1" baseline="30000" dirty="0"/>
          </a:p>
        </p:txBody>
      </p:sp>
      <p:sp>
        <p:nvSpPr>
          <p:cNvPr id="33" name="TextBox 32"/>
          <p:cNvSpPr txBox="1"/>
          <p:nvPr/>
        </p:nvSpPr>
        <p:spPr>
          <a:xfrm>
            <a:off x="1947932" y="1464691"/>
            <a:ext cx="4030835" cy="461665"/>
          </a:xfrm>
          <a:prstGeom prst="rect">
            <a:avLst/>
          </a:prstGeom>
          <a:noFill/>
        </p:spPr>
        <p:txBody>
          <a:bodyPr wrap="square" rtlCol="0">
            <a:spAutoFit/>
          </a:bodyPr>
          <a:lstStyle/>
          <a:p>
            <a:r>
              <a:rPr lang="en-NZ" sz="2400" dirty="0" smtClean="0"/>
              <a:t>Weight = x</a:t>
            </a:r>
            <a:r>
              <a:rPr lang="en-NZ" sz="2400" baseline="30000" dirty="0" smtClean="0"/>
              <a:t>3 </a:t>
            </a:r>
            <a:r>
              <a:rPr lang="en-NZ" sz="2400" dirty="0" smtClean="0"/>
              <a:t> or</a:t>
            </a:r>
            <a:r>
              <a:rPr lang="en-NZ" sz="2400" i="1" dirty="0" smtClean="0"/>
              <a:t> </a:t>
            </a:r>
            <a:r>
              <a:rPr lang="en-NZ" sz="2400" i="1" dirty="0" err="1" smtClean="0"/>
              <a:t>lwh</a:t>
            </a:r>
            <a:r>
              <a:rPr lang="en-NZ" sz="2400" dirty="0" smtClean="0"/>
              <a:t> </a:t>
            </a:r>
            <a:endParaRPr lang="en-NZ" sz="2400" baseline="30000" dirty="0"/>
          </a:p>
        </p:txBody>
      </p:sp>
    </p:spTree>
    <p:extLst>
      <p:ext uri="{BB962C8B-B14F-4D97-AF65-F5344CB8AC3E}">
        <p14:creationId xmlns:p14="http://schemas.microsoft.com/office/powerpoint/2010/main" val="39332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childTnLst>
                                </p:cTn>
                              </p:par>
                              <p:par>
                                <p:cTn id="49" presetID="10"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childTnLst>
                          </p:cTn>
                        </p:par>
                        <p:par>
                          <p:cTn id="61" fill="hold">
                            <p:stCondLst>
                              <p:cond delay="1000"/>
                            </p:stCondLst>
                            <p:childTnLst>
                              <p:par>
                                <p:cTn id="62" presetID="10" presetClass="entr" presetSubtype="0" fill="hold" grpId="0"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47" grpId="0"/>
      <p:bldP spid="48" grpId="0"/>
      <p:bldP spid="49" grpId="0"/>
      <p:bldP spid="50" grpId="0"/>
      <p:bldP spid="22" grpId="0" animBg="1"/>
      <p:bldP spid="26" grpId="0" animBg="1"/>
      <p:bldP spid="28" grpId="0"/>
      <p:bldP spid="31"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17</a:t>
            </a:fld>
            <a:endParaRPr lang="en-NZ" sz="2400" dirty="0"/>
          </a:p>
        </p:txBody>
      </p:sp>
      <p:pic>
        <p:nvPicPr>
          <p:cNvPr id="3" name="Picture 2"/>
          <p:cNvPicPr>
            <a:picLocks noChangeAspect="1"/>
          </p:cNvPicPr>
          <p:nvPr/>
        </p:nvPicPr>
        <p:blipFill rotWithShape="1">
          <a:blip r:embed="rId3"/>
          <a:srcRect r="35325"/>
          <a:stretch/>
        </p:blipFill>
        <p:spPr>
          <a:xfrm>
            <a:off x="2346228" y="499431"/>
            <a:ext cx="6839975" cy="5173980"/>
          </a:xfrm>
          <a:prstGeom prst="rect">
            <a:avLst/>
          </a:prstGeom>
        </p:spPr>
      </p:pic>
      <p:sp>
        <p:nvSpPr>
          <p:cNvPr id="4" name="Cube 3"/>
          <p:cNvSpPr/>
          <p:nvPr/>
        </p:nvSpPr>
        <p:spPr>
          <a:xfrm>
            <a:off x="6023432" y="499431"/>
            <a:ext cx="2712605" cy="517398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5" name="Straight Arrow Connector 4"/>
          <p:cNvCxnSpPr/>
          <p:nvPr/>
        </p:nvCxnSpPr>
        <p:spPr>
          <a:xfrm flipH="1">
            <a:off x="8307493" y="5016417"/>
            <a:ext cx="611424" cy="656994"/>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713945" y="5114081"/>
            <a:ext cx="2206582" cy="461665"/>
          </a:xfrm>
          <a:prstGeom prst="rect">
            <a:avLst/>
          </a:prstGeom>
          <a:noFill/>
        </p:spPr>
        <p:txBody>
          <a:bodyPr wrap="square" rtlCol="0">
            <a:spAutoFit/>
          </a:bodyPr>
          <a:lstStyle/>
          <a:p>
            <a:r>
              <a:rPr lang="en-NZ" sz="2400" i="1" dirty="0" smtClean="0"/>
              <a:t>w</a:t>
            </a:r>
            <a:endParaRPr lang="en-NZ" sz="2400" i="1" baseline="30000" dirty="0"/>
          </a:p>
        </p:txBody>
      </p:sp>
      <p:sp>
        <p:nvSpPr>
          <p:cNvPr id="7" name="TextBox 6"/>
          <p:cNvSpPr txBox="1"/>
          <p:nvPr/>
        </p:nvSpPr>
        <p:spPr>
          <a:xfrm>
            <a:off x="6023432" y="5894685"/>
            <a:ext cx="2206582" cy="461665"/>
          </a:xfrm>
          <a:prstGeom prst="rect">
            <a:avLst/>
          </a:prstGeom>
          <a:noFill/>
        </p:spPr>
        <p:txBody>
          <a:bodyPr wrap="square" rtlCol="0">
            <a:spAutoFit/>
          </a:bodyPr>
          <a:lstStyle/>
          <a:p>
            <a:pPr algn="ctr"/>
            <a:r>
              <a:rPr lang="en-NZ" sz="2400" i="1" dirty="0" smtClean="0"/>
              <a:t>l</a:t>
            </a:r>
            <a:endParaRPr lang="en-NZ" sz="2400" i="1" baseline="30000" dirty="0"/>
          </a:p>
        </p:txBody>
      </p:sp>
      <p:cxnSp>
        <p:nvCxnSpPr>
          <p:cNvPr id="8" name="Straight Arrow Connector 7"/>
          <p:cNvCxnSpPr/>
          <p:nvPr/>
        </p:nvCxnSpPr>
        <p:spPr>
          <a:xfrm flipH="1">
            <a:off x="6023433" y="5871926"/>
            <a:ext cx="203735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3"/>
          <a:srcRect r="35353"/>
          <a:stretch/>
        </p:blipFill>
        <p:spPr>
          <a:xfrm>
            <a:off x="1191641" y="615877"/>
            <a:ext cx="3344824" cy="5173980"/>
          </a:xfrm>
          <a:prstGeom prst="rect">
            <a:avLst/>
          </a:prstGeom>
        </p:spPr>
      </p:pic>
      <p:sp>
        <p:nvSpPr>
          <p:cNvPr id="10" name="Cube 9"/>
          <p:cNvSpPr/>
          <p:nvPr/>
        </p:nvSpPr>
        <p:spPr>
          <a:xfrm>
            <a:off x="2901859" y="616522"/>
            <a:ext cx="1603716" cy="5173335"/>
          </a:xfrm>
          <a:prstGeom prst="cub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1" name="Straight Arrow Connector 10"/>
          <p:cNvCxnSpPr/>
          <p:nvPr/>
        </p:nvCxnSpPr>
        <p:spPr>
          <a:xfrm flipH="1" flipV="1">
            <a:off x="2842614" y="5880049"/>
            <a:ext cx="1337464" cy="2345"/>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180078" y="5438165"/>
            <a:ext cx="470749" cy="44532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91878" y="5894685"/>
            <a:ext cx="1288200" cy="461665"/>
          </a:xfrm>
          <a:prstGeom prst="rect">
            <a:avLst/>
          </a:prstGeom>
          <a:noFill/>
        </p:spPr>
        <p:txBody>
          <a:bodyPr wrap="square" rtlCol="0">
            <a:spAutoFit/>
          </a:bodyPr>
          <a:lstStyle/>
          <a:p>
            <a:pPr algn="ctr"/>
            <a:r>
              <a:rPr lang="en-NZ" sz="2400" i="1" dirty="0" smtClean="0"/>
              <a:t>l</a:t>
            </a:r>
            <a:endParaRPr lang="en-NZ" sz="2400" i="1" baseline="30000" dirty="0"/>
          </a:p>
        </p:txBody>
      </p:sp>
      <p:sp>
        <p:nvSpPr>
          <p:cNvPr id="14" name="TextBox 13"/>
          <p:cNvSpPr txBox="1"/>
          <p:nvPr/>
        </p:nvSpPr>
        <p:spPr>
          <a:xfrm>
            <a:off x="4447130" y="5556755"/>
            <a:ext cx="1395909" cy="461665"/>
          </a:xfrm>
          <a:prstGeom prst="rect">
            <a:avLst/>
          </a:prstGeom>
          <a:noFill/>
        </p:spPr>
        <p:txBody>
          <a:bodyPr wrap="square" rtlCol="0">
            <a:spAutoFit/>
          </a:bodyPr>
          <a:lstStyle/>
          <a:p>
            <a:r>
              <a:rPr lang="en-NZ" sz="2400" i="1" dirty="0" smtClean="0"/>
              <a:t>w</a:t>
            </a:r>
            <a:endParaRPr lang="en-NZ" sz="2400" i="1" baseline="30000" dirty="0"/>
          </a:p>
        </p:txBody>
      </p:sp>
      <p:sp>
        <p:nvSpPr>
          <p:cNvPr id="15" name="Oval 14"/>
          <p:cNvSpPr/>
          <p:nvPr/>
        </p:nvSpPr>
        <p:spPr>
          <a:xfrm>
            <a:off x="7134931" y="3202866"/>
            <a:ext cx="717453" cy="1451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Oval 15"/>
          <p:cNvSpPr/>
          <p:nvPr/>
        </p:nvSpPr>
        <p:spPr>
          <a:xfrm>
            <a:off x="3511346" y="3240276"/>
            <a:ext cx="393896" cy="70338"/>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p:cNvSpPr txBox="1"/>
          <p:nvPr/>
        </p:nvSpPr>
        <p:spPr>
          <a:xfrm>
            <a:off x="522332" y="1301779"/>
            <a:ext cx="2226489" cy="1200329"/>
          </a:xfrm>
          <a:prstGeom prst="rect">
            <a:avLst/>
          </a:prstGeom>
          <a:noFill/>
        </p:spPr>
        <p:txBody>
          <a:bodyPr wrap="square" rtlCol="0">
            <a:spAutoFit/>
          </a:bodyPr>
          <a:lstStyle/>
          <a:p>
            <a:r>
              <a:rPr lang="en-NZ" sz="2400" dirty="0" smtClean="0"/>
              <a:t>Linear Dimensions </a:t>
            </a:r>
          </a:p>
          <a:p>
            <a:r>
              <a:rPr lang="en-NZ" sz="2400" dirty="0" smtClean="0"/>
              <a:t>= </a:t>
            </a:r>
            <a:r>
              <a:rPr lang="en-NZ" sz="2400" i="1" dirty="0" smtClean="0"/>
              <a:t>l, w, h </a:t>
            </a:r>
          </a:p>
        </p:txBody>
      </p:sp>
      <p:sp>
        <p:nvSpPr>
          <p:cNvPr id="18" name="TextBox 17"/>
          <p:cNvSpPr txBox="1"/>
          <p:nvPr/>
        </p:nvSpPr>
        <p:spPr>
          <a:xfrm>
            <a:off x="522332" y="2675280"/>
            <a:ext cx="1823896" cy="1200329"/>
          </a:xfrm>
          <a:prstGeom prst="rect">
            <a:avLst/>
          </a:prstGeom>
          <a:noFill/>
        </p:spPr>
        <p:txBody>
          <a:bodyPr wrap="square" rtlCol="0">
            <a:spAutoFit/>
          </a:bodyPr>
          <a:lstStyle/>
          <a:p>
            <a:r>
              <a:rPr lang="en-NZ" sz="2400" dirty="0" smtClean="0"/>
              <a:t>Surface Area </a:t>
            </a:r>
          </a:p>
          <a:p>
            <a:r>
              <a:rPr lang="en-NZ" sz="2400" dirty="0" smtClean="0"/>
              <a:t>= Linear Dimensions</a:t>
            </a:r>
            <a:r>
              <a:rPr lang="en-NZ" sz="2400" baseline="30000" dirty="0" smtClean="0"/>
              <a:t>2</a:t>
            </a:r>
            <a:endParaRPr lang="en-NZ" sz="2400" i="1" baseline="30000" dirty="0"/>
          </a:p>
        </p:txBody>
      </p:sp>
      <p:sp>
        <p:nvSpPr>
          <p:cNvPr id="19" name="TextBox 18"/>
          <p:cNvSpPr txBox="1"/>
          <p:nvPr/>
        </p:nvSpPr>
        <p:spPr>
          <a:xfrm>
            <a:off x="529725" y="4051441"/>
            <a:ext cx="2498330" cy="1569660"/>
          </a:xfrm>
          <a:prstGeom prst="rect">
            <a:avLst/>
          </a:prstGeom>
          <a:noFill/>
        </p:spPr>
        <p:txBody>
          <a:bodyPr wrap="square" rtlCol="0">
            <a:spAutoFit/>
          </a:bodyPr>
          <a:lstStyle/>
          <a:p>
            <a:r>
              <a:rPr lang="en-NZ" sz="2400" dirty="0" smtClean="0"/>
              <a:t>Cross-sectional Area </a:t>
            </a:r>
          </a:p>
          <a:p>
            <a:r>
              <a:rPr lang="en-NZ" sz="2400" dirty="0" smtClean="0"/>
              <a:t>= Linear Dimensions</a:t>
            </a:r>
            <a:r>
              <a:rPr lang="en-NZ" sz="2400" baseline="30000" dirty="0" smtClean="0"/>
              <a:t>3</a:t>
            </a:r>
            <a:endParaRPr lang="en-NZ" sz="2400" baseline="30000" dirty="0"/>
          </a:p>
        </p:txBody>
      </p:sp>
      <p:cxnSp>
        <p:nvCxnSpPr>
          <p:cNvPr id="20" name="Straight Arrow Connector 19"/>
          <p:cNvCxnSpPr/>
          <p:nvPr/>
        </p:nvCxnSpPr>
        <p:spPr>
          <a:xfrm>
            <a:off x="4678963" y="615877"/>
            <a:ext cx="0" cy="471290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918917" y="499431"/>
            <a:ext cx="0" cy="4455431"/>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25144" y="2972330"/>
            <a:ext cx="1395909" cy="461665"/>
          </a:xfrm>
          <a:prstGeom prst="rect">
            <a:avLst/>
          </a:prstGeom>
          <a:noFill/>
        </p:spPr>
        <p:txBody>
          <a:bodyPr wrap="square" rtlCol="0">
            <a:spAutoFit/>
          </a:bodyPr>
          <a:lstStyle/>
          <a:p>
            <a:r>
              <a:rPr lang="en-NZ" sz="2400" i="1" dirty="0"/>
              <a:t>h</a:t>
            </a:r>
            <a:endParaRPr lang="en-NZ" sz="2400" i="1" baseline="30000" dirty="0"/>
          </a:p>
        </p:txBody>
      </p:sp>
      <p:sp>
        <p:nvSpPr>
          <p:cNvPr id="24" name="TextBox 23"/>
          <p:cNvSpPr txBox="1"/>
          <p:nvPr/>
        </p:nvSpPr>
        <p:spPr>
          <a:xfrm>
            <a:off x="8991084" y="2972034"/>
            <a:ext cx="1395909" cy="461665"/>
          </a:xfrm>
          <a:prstGeom prst="rect">
            <a:avLst/>
          </a:prstGeom>
          <a:noFill/>
        </p:spPr>
        <p:txBody>
          <a:bodyPr wrap="square" rtlCol="0">
            <a:spAutoFit/>
          </a:bodyPr>
          <a:lstStyle/>
          <a:p>
            <a:r>
              <a:rPr lang="en-NZ" sz="2400" i="1" dirty="0"/>
              <a:t>h</a:t>
            </a:r>
            <a:endParaRPr lang="en-NZ" sz="2400" i="1" baseline="30000" dirty="0"/>
          </a:p>
        </p:txBody>
      </p:sp>
    </p:spTree>
    <p:extLst>
      <p:ext uri="{BB962C8B-B14F-4D97-AF65-F5344CB8AC3E}">
        <p14:creationId xmlns:p14="http://schemas.microsoft.com/office/powerpoint/2010/main" val="213330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par>
                                <p:cTn id="52" presetID="10"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10" grpId="0" animBg="1"/>
      <p:bldP spid="13" grpId="0"/>
      <p:bldP spid="14" grpId="0"/>
      <p:bldP spid="15" grpId="0" animBg="1"/>
      <p:bldP spid="16" grpId="0" animBg="1"/>
      <p:bldP spid="17" grpId="0"/>
      <p:bldP spid="18" grpId="0"/>
      <p:bldP spid="19"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NZ" sz="4400" dirty="0" smtClean="0"/>
              <a:t>Differential Growth</a:t>
            </a:r>
            <a:endParaRPr lang="en-NZ" sz="4400" dirty="0"/>
          </a:p>
        </p:txBody>
      </p:sp>
      <p:sp>
        <p:nvSpPr>
          <p:cNvPr id="3" name="Slide Number Placeholder 2"/>
          <p:cNvSpPr>
            <a:spLocks noGrp="1"/>
          </p:cNvSpPr>
          <p:nvPr>
            <p:ph type="sldNum" sz="quarter" idx="12"/>
          </p:nvPr>
        </p:nvSpPr>
        <p:spPr/>
        <p:txBody>
          <a:bodyPr/>
          <a:lstStyle/>
          <a:p>
            <a:fld id="{5F50A023-65F6-430E-AFAA-9B12ED6E3C98}" type="slidenum">
              <a:rPr lang="en-NZ" sz="2400" smtClean="0"/>
              <a:t>18</a:t>
            </a:fld>
            <a:endParaRPr lang="en-NZ" sz="2400" dirty="0"/>
          </a:p>
        </p:txBody>
      </p:sp>
      <p:sp>
        <p:nvSpPr>
          <p:cNvPr id="4" name="TextBox 3"/>
          <p:cNvSpPr txBox="1"/>
          <p:nvPr/>
        </p:nvSpPr>
        <p:spPr>
          <a:xfrm>
            <a:off x="6428934" y="708338"/>
            <a:ext cx="2321169" cy="830997"/>
          </a:xfrm>
          <a:prstGeom prst="rect">
            <a:avLst/>
          </a:prstGeom>
          <a:noFill/>
        </p:spPr>
        <p:txBody>
          <a:bodyPr wrap="square" rtlCol="0">
            <a:spAutoFit/>
          </a:bodyPr>
          <a:lstStyle/>
          <a:p>
            <a:r>
              <a:rPr lang="en-NZ" sz="4800" i="1" dirty="0" smtClean="0"/>
              <a:t>y</a:t>
            </a:r>
            <a:r>
              <a:rPr lang="en-NZ" sz="4800" dirty="0" smtClean="0"/>
              <a:t> = </a:t>
            </a:r>
            <a:r>
              <a:rPr lang="en-NZ" sz="4800" i="1" dirty="0" err="1" smtClean="0"/>
              <a:t>ax</a:t>
            </a:r>
            <a:r>
              <a:rPr lang="en-NZ" sz="4800" i="1" baseline="30000" dirty="0" err="1" smtClean="0"/>
              <a:t>b</a:t>
            </a:r>
            <a:endParaRPr lang="en-NZ" sz="4800" i="1" dirty="0"/>
          </a:p>
        </p:txBody>
      </p:sp>
      <p:sp>
        <p:nvSpPr>
          <p:cNvPr id="5" name="TextBox 4"/>
          <p:cNvSpPr txBox="1"/>
          <p:nvPr/>
        </p:nvSpPr>
        <p:spPr>
          <a:xfrm>
            <a:off x="4874453" y="1611635"/>
            <a:ext cx="5430130" cy="707886"/>
          </a:xfrm>
          <a:prstGeom prst="rect">
            <a:avLst/>
          </a:prstGeom>
          <a:noFill/>
        </p:spPr>
        <p:txBody>
          <a:bodyPr wrap="square" rtlCol="0">
            <a:spAutoFit/>
          </a:bodyPr>
          <a:lstStyle/>
          <a:p>
            <a:r>
              <a:rPr lang="en-NZ" sz="4000" dirty="0" smtClean="0"/>
              <a:t>log(</a:t>
            </a:r>
            <a:r>
              <a:rPr lang="en-NZ" sz="4000" i="1" dirty="0" smtClean="0"/>
              <a:t>y</a:t>
            </a:r>
            <a:r>
              <a:rPr lang="en-NZ" sz="4000" dirty="0" smtClean="0"/>
              <a:t>) = log(</a:t>
            </a:r>
            <a:r>
              <a:rPr lang="en-NZ" sz="4000" i="1" dirty="0" smtClean="0"/>
              <a:t>a</a:t>
            </a:r>
            <a:r>
              <a:rPr lang="en-NZ" sz="4000" dirty="0" smtClean="0"/>
              <a:t>) + </a:t>
            </a:r>
            <a:r>
              <a:rPr lang="en-NZ" sz="4000" i="1" dirty="0" smtClean="0"/>
              <a:t>b</a:t>
            </a:r>
            <a:r>
              <a:rPr lang="en-NZ" sz="4000" dirty="0" smtClean="0"/>
              <a:t>(log(</a:t>
            </a:r>
            <a:r>
              <a:rPr lang="en-NZ" sz="4000" i="1" dirty="0" smtClean="0"/>
              <a:t>x</a:t>
            </a:r>
            <a:r>
              <a:rPr lang="en-NZ" sz="4000" dirty="0" smtClean="0"/>
              <a:t>))</a:t>
            </a:r>
            <a:endParaRPr lang="en-NZ" sz="4000" dirty="0"/>
          </a:p>
        </p:txBody>
      </p:sp>
      <p:sp>
        <p:nvSpPr>
          <p:cNvPr id="6" name="TextBox 5"/>
          <p:cNvSpPr txBox="1"/>
          <p:nvPr/>
        </p:nvSpPr>
        <p:spPr>
          <a:xfrm>
            <a:off x="4346915" y="3099707"/>
            <a:ext cx="7132321" cy="523220"/>
          </a:xfrm>
          <a:prstGeom prst="rect">
            <a:avLst/>
          </a:prstGeom>
          <a:noFill/>
        </p:spPr>
        <p:txBody>
          <a:bodyPr wrap="square" rtlCol="0">
            <a:spAutoFit/>
          </a:bodyPr>
          <a:lstStyle/>
          <a:p>
            <a:pPr marL="571500" indent="-571500">
              <a:buFont typeface="Arial" panose="020B0604020202020204" pitchFamily="34" charset="0"/>
              <a:buChar char="•"/>
            </a:pPr>
            <a:r>
              <a:rPr lang="en-NZ" sz="2800" i="1" dirty="0" smtClean="0"/>
              <a:t>y</a:t>
            </a:r>
            <a:r>
              <a:rPr lang="en-NZ" sz="2800" dirty="0" smtClean="0"/>
              <a:t> is the quantity we want to study</a:t>
            </a:r>
            <a:endParaRPr lang="en-NZ" sz="2800" dirty="0"/>
          </a:p>
        </p:txBody>
      </p:sp>
      <p:sp>
        <p:nvSpPr>
          <p:cNvPr id="7" name="TextBox 6"/>
          <p:cNvSpPr txBox="1"/>
          <p:nvPr/>
        </p:nvSpPr>
        <p:spPr>
          <a:xfrm>
            <a:off x="4346915" y="3622927"/>
            <a:ext cx="7132321" cy="523220"/>
          </a:xfrm>
          <a:prstGeom prst="rect">
            <a:avLst/>
          </a:prstGeom>
          <a:noFill/>
        </p:spPr>
        <p:txBody>
          <a:bodyPr wrap="square" rtlCol="0">
            <a:spAutoFit/>
          </a:bodyPr>
          <a:lstStyle/>
          <a:p>
            <a:pPr marL="571500" indent="-571500">
              <a:buFont typeface="Arial" panose="020B0604020202020204" pitchFamily="34" charset="0"/>
              <a:buChar char="•"/>
            </a:pPr>
            <a:r>
              <a:rPr lang="en-NZ" sz="2800" i="1" dirty="0"/>
              <a:t>x</a:t>
            </a:r>
            <a:r>
              <a:rPr lang="en-NZ" sz="2800" dirty="0" smtClean="0"/>
              <a:t> is the quantity </a:t>
            </a:r>
            <a:r>
              <a:rPr lang="en-NZ" sz="2800" i="1" dirty="0" smtClean="0"/>
              <a:t>y</a:t>
            </a:r>
            <a:r>
              <a:rPr lang="en-NZ" sz="2800" dirty="0" smtClean="0"/>
              <a:t> varies with</a:t>
            </a:r>
            <a:endParaRPr lang="en-NZ" sz="2800" dirty="0"/>
          </a:p>
        </p:txBody>
      </p:sp>
      <p:sp>
        <p:nvSpPr>
          <p:cNvPr id="8" name="TextBox 7"/>
          <p:cNvSpPr txBox="1"/>
          <p:nvPr/>
        </p:nvSpPr>
        <p:spPr>
          <a:xfrm>
            <a:off x="4346915" y="4141503"/>
            <a:ext cx="7132321" cy="523220"/>
          </a:xfrm>
          <a:prstGeom prst="rect">
            <a:avLst/>
          </a:prstGeom>
          <a:noFill/>
        </p:spPr>
        <p:txBody>
          <a:bodyPr wrap="square" rtlCol="0">
            <a:spAutoFit/>
          </a:bodyPr>
          <a:lstStyle/>
          <a:p>
            <a:pPr marL="571500" indent="-571500">
              <a:buFont typeface="Arial" panose="020B0604020202020204" pitchFamily="34" charset="0"/>
              <a:buChar char="•"/>
            </a:pPr>
            <a:r>
              <a:rPr lang="en-NZ" sz="2800" i="1" dirty="0" smtClean="0"/>
              <a:t>a</a:t>
            </a:r>
            <a:r>
              <a:rPr lang="en-NZ" sz="2800" dirty="0" smtClean="0"/>
              <a:t> is the coefficient or </a:t>
            </a:r>
            <a:r>
              <a:rPr lang="en-NZ" sz="2800" i="1" dirty="0" smtClean="0"/>
              <a:t>y</a:t>
            </a:r>
            <a:r>
              <a:rPr lang="en-NZ" sz="2800" dirty="0" smtClean="0"/>
              <a:t>-intercept</a:t>
            </a:r>
            <a:endParaRPr lang="en-NZ" sz="2800" dirty="0"/>
          </a:p>
        </p:txBody>
      </p:sp>
      <p:sp>
        <p:nvSpPr>
          <p:cNvPr id="9" name="TextBox 8"/>
          <p:cNvSpPr txBox="1"/>
          <p:nvPr/>
        </p:nvSpPr>
        <p:spPr>
          <a:xfrm>
            <a:off x="4346914" y="4725706"/>
            <a:ext cx="7132321" cy="523220"/>
          </a:xfrm>
          <a:prstGeom prst="rect">
            <a:avLst/>
          </a:prstGeom>
          <a:noFill/>
        </p:spPr>
        <p:txBody>
          <a:bodyPr wrap="square" rtlCol="0">
            <a:spAutoFit/>
          </a:bodyPr>
          <a:lstStyle/>
          <a:p>
            <a:pPr marL="571500" indent="-571500">
              <a:buFont typeface="Arial" panose="020B0604020202020204" pitchFamily="34" charset="0"/>
              <a:buChar char="•"/>
            </a:pPr>
            <a:r>
              <a:rPr lang="en-NZ" sz="2800" i="1" dirty="0"/>
              <a:t>b</a:t>
            </a:r>
            <a:r>
              <a:rPr lang="en-NZ" sz="2800" dirty="0" smtClean="0"/>
              <a:t> is the exponent or slope of the line</a:t>
            </a:r>
            <a:endParaRPr lang="en-NZ" sz="2800" dirty="0"/>
          </a:p>
        </p:txBody>
      </p:sp>
    </p:spTree>
    <p:extLst>
      <p:ext uri="{BB962C8B-B14F-4D97-AF65-F5344CB8AC3E}">
        <p14:creationId xmlns:p14="http://schemas.microsoft.com/office/powerpoint/2010/main" val="5956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1600200"/>
          </a:xfrm>
        </p:spPr>
        <p:txBody>
          <a:bodyPr/>
          <a:lstStyle/>
          <a:p>
            <a:pPr algn="ctr"/>
            <a:r>
              <a:rPr lang="en-NZ" i="1" dirty="0"/>
              <a:t>y</a:t>
            </a:r>
            <a:r>
              <a:rPr lang="en-NZ" dirty="0"/>
              <a:t> = </a:t>
            </a:r>
            <a:r>
              <a:rPr lang="en-NZ" i="1" dirty="0" err="1"/>
              <a:t>ax</a:t>
            </a:r>
            <a:r>
              <a:rPr lang="en-NZ" i="1" baseline="30000" dirty="0" err="1"/>
              <a:t>b</a:t>
            </a:r>
            <a:r>
              <a:rPr lang="en-NZ" i="1" dirty="0"/>
              <a:t/>
            </a:r>
            <a:br>
              <a:rPr lang="en-NZ" i="1" dirty="0"/>
            </a:br>
            <a:r>
              <a:rPr lang="en-NZ" i="1" dirty="0" smtClean="0"/>
              <a:t/>
            </a:r>
            <a:br>
              <a:rPr lang="en-NZ" i="1" dirty="0" smtClean="0"/>
            </a:br>
            <a:r>
              <a:rPr lang="en-NZ" sz="2200" dirty="0" smtClean="0"/>
              <a:t>log(</a:t>
            </a:r>
            <a:r>
              <a:rPr lang="en-NZ" sz="2200" i="1" dirty="0" smtClean="0"/>
              <a:t>y</a:t>
            </a:r>
            <a:r>
              <a:rPr lang="en-NZ" sz="2200" dirty="0"/>
              <a:t>) = log(</a:t>
            </a:r>
            <a:r>
              <a:rPr lang="en-NZ" sz="2200" i="1" dirty="0"/>
              <a:t>a</a:t>
            </a:r>
            <a:r>
              <a:rPr lang="en-NZ" sz="2200" dirty="0"/>
              <a:t>) + </a:t>
            </a:r>
            <a:r>
              <a:rPr lang="en-NZ" sz="2200" i="1" dirty="0"/>
              <a:t>b</a:t>
            </a:r>
            <a:r>
              <a:rPr lang="en-NZ" sz="2200" dirty="0"/>
              <a:t>(log(</a:t>
            </a:r>
            <a:r>
              <a:rPr lang="en-NZ" sz="2200" i="1" dirty="0"/>
              <a:t>x</a:t>
            </a:r>
            <a:r>
              <a:rPr lang="en-NZ" sz="2200" dirty="0"/>
              <a:t>))</a:t>
            </a:r>
            <a:br>
              <a:rPr lang="en-NZ" sz="2200" dirty="0"/>
            </a:br>
            <a:endParaRPr lang="en-NZ" sz="2200" dirty="0"/>
          </a:p>
        </p:txBody>
      </p:sp>
      <p:sp>
        <p:nvSpPr>
          <p:cNvPr id="4" name="Text Placeholder 3"/>
          <p:cNvSpPr>
            <a:spLocks noGrp="1"/>
          </p:cNvSpPr>
          <p:nvPr>
            <p:ph type="body" sz="half" idx="2"/>
          </p:nvPr>
        </p:nvSpPr>
        <p:spPr>
          <a:xfrm>
            <a:off x="256032" y="2743200"/>
            <a:ext cx="2834640" cy="829994"/>
          </a:xfrm>
        </p:spPr>
        <p:txBody>
          <a:bodyPr>
            <a:noAutofit/>
          </a:bodyPr>
          <a:lstStyle/>
          <a:p>
            <a:pPr algn="ctr"/>
            <a:r>
              <a:rPr lang="en-NZ" sz="2000" i="1" dirty="0"/>
              <a:t>b</a:t>
            </a:r>
            <a:r>
              <a:rPr lang="en-NZ" sz="2000" dirty="0"/>
              <a:t> is the exponent or slope of the line</a:t>
            </a:r>
          </a:p>
          <a:p>
            <a:pPr algn="ctr"/>
            <a:endParaRPr lang="en-NZ" sz="2000" dirty="0"/>
          </a:p>
        </p:txBody>
      </p:sp>
      <p:sp>
        <p:nvSpPr>
          <p:cNvPr id="5" name="Slide Number Placeholder 4"/>
          <p:cNvSpPr>
            <a:spLocks noGrp="1"/>
          </p:cNvSpPr>
          <p:nvPr>
            <p:ph type="sldNum" sz="quarter" idx="12"/>
          </p:nvPr>
        </p:nvSpPr>
        <p:spPr/>
        <p:txBody>
          <a:bodyPr/>
          <a:lstStyle/>
          <a:p>
            <a:fld id="{5F50A023-65F6-430E-AFAA-9B12ED6E3C98}" type="slidenum">
              <a:rPr lang="en-NZ" sz="2400" smtClean="0"/>
              <a:t>19</a:t>
            </a:fld>
            <a:endParaRPr lang="en-NZ" sz="2400" dirty="0"/>
          </a:p>
        </p:txBody>
      </p:sp>
      <p:sp>
        <p:nvSpPr>
          <p:cNvPr id="6" name="Text Placeholder 3"/>
          <p:cNvSpPr txBox="1">
            <a:spLocks/>
          </p:cNvSpPr>
          <p:nvPr/>
        </p:nvSpPr>
        <p:spPr>
          <a:xfrm>
            <a:off x="256032" y="3915931"/>
            <a:ext cx="2834640" cy="85493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9pPr>
          </a:lstStyle>
          <a:p>
            <a:pPr algn="ctr"/>
            <a:r>
              <a:rPr lang="en-NZ" sz="3600" i="1" dirty="0" smtClean="0"/>
              <a:t>b</a:t>
            </a:r>
            <a:r>
              <a:rPr lang="en-NZ" sz="3600" dirty="0" smtClean="0"/>
              <a:t> = 1</a:t>
            </a:r>
          </a:p>
          <a:p>
            <a:pPr algn="ctr"/>
            <a:r>
              <a:rPr lang="en-NZ" sz="2400" dirty="0" smtClean="0"/>
              <a:t>Growth is isometric</a:t>
            </a:r>
          </a:p>
          <a:p>
            <a:pPr algn="ctr"/>
            <a:endParaRPr lang="en-NZ" sz="2000" dirty="0"/>
          </a:p>
        </p:txBody>
      </p:sp>
      <p:sp>
        <p:nvSpPr>
          <p:cNvPr id="7" name="Text Placeholder 3"/>
          <p:cNvSpPr txBox="1">
            <a:spLocks/>
          </p:cNvSpPr>
          <p:nvPr/>
        </p:nvSpPr>
        <p:spPr>
          <a:xfrm>
            <a:off x="256032" y="3915930"/>
            <a:ext cx="2834640" cy="85493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9pPr>
          </a:lstStyle>
          <a:p>
            <a:pPr algn="ctr"/>
            <a:r>
              <a:rPr lang="en-NZ" sz="3600" i="1" dirty="0" smtClean="0"/>
              <a:t>b</a:t>
            </a:r>
            <a:r>
              <a:rPr lang="en-NZ" sz="3600" dirty="0" smtClean="0"/>
              <a:t> = &lt;1</a:t>
            </a:r>
          </a:p>
          <a:p>
            <a:pPr algn="ctr"/>
            <a:r>
              <a:rPr lang="en-NZ" sz="2400" dirty="0" smtClean="0"/>
              <a:t>Growth is </a:t>
            </a:r>
            <a:r>
              <a:rPr lang="en-NZ" sz="2400" dirty="0" err="1" smtClean="0"/>
              <a:t>hypometric</a:t>
            </a:r>
            <a:r>
              <a:rPr lang="en-NZ" sz="2400" dirty="0" smtClean="0"/>
              <a:t>/negative </a:t>
            </a:r>
            <a:r>
              <a:rPr lang="en-NZ" sz="2400" dirty="0" err="1" smtClean="0"/>
              <a:t>allometry</a:t>
            </a:r>
            <a:endParaRPr lang="en-NZ" sz="2400" dirty="0" smtClean="0"/>
          </a:p>
          <a:p>
            <a:pPr algn="ctr"/>
            <a:endParaRPr lang="en-NZ" sz="2000" dirty="0"/>
          </a:p>
        </p:txBody>
      </p:sp>
      <p:sp>
        <p:nvSpPr>
          <p:cNvPr id="8" name="Text Placeholder 3"/>
          <p:cNvSpPr txBox="1">
            <a:spLocks/>
          </p:cNvSpPr>
          <p:nvPr/>
        </p:nvSpPr>
        <p:spPr>
          <a:xfrm>
            <a:off x="256032" y="3915930"/>
            <a:ext cx="2834640" cy="85493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9pPr>
          </a:lstStyle>
          <a:p>
            <a:pPr algn="ctr"/>
            <a:r>
              <a:rPr lang="en-NZ" sz="3600" i="1" dirty="0" smtClean="0"/>
              <a:t>b</a:t>
            </a:r>
            <a:r>
              <a:rPr lang="en-NZ" sz="3600" dirty="0" smtClean="0"/>
              <a:t> = &gt;1</a:t>
            </a:r>
          </a:p>
          <a:p>
            <a:pPr algn="ctr"/>
            <a:r>
              <a:rPr lang="en-NZ" sz="2400" dirty="0" smtClean="0"/>
              <a:t>Growth is hypermetric/positive </a:t>
            </a:r>
            <a:r>
              <a:rPr lang="en-NZ" sz="2400" dirty="0" err="1" smtClean="0"/>
              <a:t>allometry</a:t>
            </a:r>
            <a:endParaRPr lang="en-NZ" sz="2400" dirty="0" smtClean="0"/>
          </a:p>
          <a:p>
            <a:pPr algn="ctr"/>
            <a:endParaRPr lang="en-NZ" sz="2000" dirty="0"/>
          </a:p>
        </p:txBody>
      </p:sp>
      <p:cxnSp>
        <p:nvCxnSpPr>
          <p:cNvPr id="15" name="Straight Connector 14"/>
          <p:cNvCxnSpPr/>
          <p:nvPr/>
        </p:nvCxnSpPr>
        <p:spPr>
          <a:xfrm>
            <a:off x="4417255" y="767419"/>
            <a:ext cx="0" cy="4587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417256" y="5355164"/>
            <a:ext cx="6879101"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01132" y="5406902"/>
            <a:ext cx="1055077" cy="461665"/>
          </a:xfrm>
          <a:prstGeom prst="rect">
            <a:avLst/>
          </a:prstGeom>
          <a:noFill/>
        </p:spPr>
        <p:txBody>
          <a:bodyPr wrap="square" rtlCol="0">
            <a:spAutoFit/>
          </a:bodyPr>
          <a:lstStyle/>
          <a:p>
            <a:r>
              <a:rPr lang="en-NZ" sz="2400" dirty="0" smtClean="0"/>
              <a:t>Log (</a:t>
            </a:r>
            <a:r>
              <a:rPr lang="en-NZ" sz="2400" i="1" dirty="0" smtClean="0"/>
              <a:t>x)</a:t>
            </a:r>
            <a:endParaRPr lang="en-NZ" sz="2400" i="1" dirty="0"/>
          </a:p>
        </p:txBody>
      </p:sp>
      <p:sp>
        <p:nvSpPr>
          <p:cNvPr id="24" name="TextBox 23"/>
          <p:cNvSpPr txBox="1"/>
          <p:nvPr/>
        </p:nvSpPr>
        <p:spPr>
          <a:xfrm rot="16200000">
            <a:off x="3466411" y="2927364"/>
            <a:ext cx="1055077" cy="461665"/>
          </a:xfrm>
          <a:prstGeom prst="rect">
            <a:avLst/>
          </a:prstGeom>
          <a:noFill/>
        </p:spPr>
        <p:txBody>
          <a:bodyPr wrap="square" rtlCol="0">
            <a:spAutoFit/>
          </a:bodyPr>
          <a:lstStyle/>
          <a:p>
            <a:r>
              <a:rPr lang="en-NZ" sz="2400" dirty="0" smtClean="0"/>
              <a:t>Log (</a:t>
            </a:r>
            <a:r>
              <a:rPr lang="en-NZ" sz="2400" i="1" dirty="0"/>
              <a:t>y</a:t>
            </a:r>
            <a:r>
              <a:rPr lang="en-NZ" sz="2400" i="1" dirty="0" smtClean="0"/>
              <a:t>)</a:t>
            </a:r>
            <a:endParaRPr lang="en-NZ" sz="2400" i="1" dirty="0"/>
          </a:p>
        </p:txBody>
      </p:sp>
      <p:cxnSp>
        <p:nvCxnSpPr>
          <p:cNvPr id="29" name="Straight Connector 28"/>
          <p:cNvCxnSpPr/>
          <p:nvPr/>
        </p:nvCxnSpPr>
        <p:spPr>
          <a:xfrm flipH="1">
            <a:off x="4417255" y="872197"/>
            <a:ext cx="4923693" cy="4482967"/>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a:off x="4417254" y="3573194"/>
            <a:ext cx="6879103" cy="178197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4417254" y="767418"/>
            <a:ext cx="2883878" cy="4587746"/>
          </a:xfrm>
          <a:prstGeom prst="line">
            <a:avLst/>
          </a:prstGeom>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p:nvPicPr>
        <p:blipFill rotWithShape="1">
          <a:blip r:embed="rId3"/>
          <a:srcRect l="25798" t="13893" r="22877" b="9821"/>
          <a:stretch/>
        </p:blipFill>
        <p:spPr>
          <a:xfrm>
            <a:off x="5543780" y="872197"/>
            <a:ext cx="4569780" cy="5101150"/>
          </a:xfrm>
          <a:prstGeom prst="rect">
            <a:avLst/>
          </a:prstGeom>
          <a:ln>
            <a:noFill/>
          </a:ln>
          <a:effectLst>
            <a:softEdge rad="112500"/>
          </a:effectLst>
        </p:spPr>
      </p:pic>
      <p:sp>
        <p:nvSpPr>
          <p:cNvPr id="11" name="TextBox 10"/>
          <p:cNvSpPr txBox="1"/>
          <p:nvPr/>
        </p:nvSpPr>
        <p:spPr>
          <a:xfrm rot="19544357">
            <a:off x="8742818" y="3901761"/>
            <a:ext cx="1281120" cy="369332"/>
          </a:xfrm>
          <a:prstGeom prst="rect">
            <a:avLst/>
          </a:prstGeom>
          <a:noFill/>
        </p:spPr>
        <p:txBody>
          <a:bodyPr wrap="none" rtlCol="0">
            <a:spAutoFit/>
          </a:bodyPr>
          <a:lstStyle/>
          <a:p>
            <a:r>
              <a:rPr lang="en-NZ" dirty="0" smtClean="0"/>
              <a:t>Please no…</a:t>
            </a:r>
            <a:endParaRPr lang="en-NZ" dirty="0"/>
          </a:p>
        </p:txBody>
      </p:sp>
    </p:spTree>
    <p:extLst>
      <p:ext uri="{BB962C8B-B14F-4D97-AF65-F5344CB8AC3E}">
        <p14:creationId xmlns:p14="http://schemas.microsoft.com/office/powerpoint/2010/main" val="36369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6"/>
                                        </p:tgtEl>
                                      </p:cBhvr>
                                    </p:animEffect>
                                    <p:set>
                                      <p:cBhvr>
                                        <p:cTn id="48" dur="1" fill="hold">
                                          <p:stCondLst>
                                            <p:cond delay="499"/>
                                          </p:stCondLst>
                                        </p:cTn>
                                        <p:tgtEl>
                                          <p:spTgt spid="3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4"/>
                                        </p:tgtEl>
                                      </p:cBhvr>
                                    </p:animEffect>
                                    <p:set>
                                      <p:cBhvr>
                                        <p:cTn id="62" dur="1" fill="hold">
                                          <p:stCondLst>
                                            <p:cond delay="499"/>
                                          </p:stCondLst>
                                        </p:cTn>
                                        <p:tgtEl>
                                          <p:spTgt spid="24"/>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23" grpId="0"/>
      <p:bldP spid="24"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6000" dirty="0" smtClean="0"/>
              <a:t>The Problem</a:t>
            </a:r>
            <a:endParaRPr lang="en-NZ" sz="6000" dirty="0"/>
          </a:p>
        </p:txBody>
      </p:sp>
      <p:sp>
        <p:nvSpPr>
          <p:cNvPr id="3" name="Content Placeholder 2"/>
          <p:cNvSpPr>
            <a:spLocks noGrp="1"/>
          </p:cNvSpPr>
          <p:nvPr>
            <p:ph idx="1"/>
          </p:nvPr>
        </p:nvSpPr>
        <p:spPr/>
        <p:txBody>
          <a:bodyPr>
            <a:normAutofit/>
          </a:bodyPr>
          <a:lstStyle/>
          <a:p>
            <a:pPr marL="0" indent="0">
              <a:buNone/>
            </a:pPr>
            <a:r>
              <a:rPr lang="en-NZ" sz="4800" dirty="0" smtClean="0"/>
              <a:t>How do length and thickness of bones scale with overall size and weight of animal?</a:t>
            </a:r>
            <a:endParaRPr lang="en-NZ" sz="4800" dirty="0"/>
          </a:p>
        </p:txBody>
      </p:sp>
      <p:sp>
        <p:nvSpPr>
          <p:cNvPr id="4" name="Slide Number Placeholder 3"/>
          <p:cNvSpPr>
            <a:spLocks noGrp="1"/>
          </p:cNvSpPr>
          <p:nvPr>
            <p:ph type="sldNum" sz="quarter" idx="12"/>
          </p:nvPr>
        </p:nvSpPr>
        <p:spPr/>
        <p:txBody>
          <a:bodyPr/>
          <a:lstStyle/>
          <a:p>
            <a:fld id="{5F50A023-65F6-430E-AFAA-9B12ED6E3C98}" type="slidenum">
              <a:rPr lang="en-NZ" sz="2400" smtClean="0"/>
              <a:t>2</a:t>
            </a:fld>
            <a:endParaRPr lang="en-NZ" sz="2400" dirty="0"/>
          </a:p>
        </p:txBody>
      </p:sp>
    </p:spTree>
    <p:extLst>
      <p:ext uri="{BB962C8B-B14F-4D97-AF65-F5344CB8AC3E}">
        <p14:creationId xmlns:p14="http://schemas.microsoft.com/office/powerpoint/2010/main" val="209621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20</a:t>
            </a:fld>
            <a:endParaRPr lang="en-NZ" sz="2400" dirty="0"/>
          </a:p>
        </p:txBody>
      </p:sp>
      <p:pic>
        <p:nvPicPr>
          <p:cNvPr id="3" name="Picture 2"/>
          <p:cNvPicPr>
            <a:picLocks noChangeAspect="1"/>
          </p:cNvPicPr>
          <p:nvPr/>
        </p:nvPicPr>
        <p:blipFill rotWithShape="1">
          <a:blip r:embed="rId3"/>
          <a:srcRect l="36288" r="41065"/>
          <a:stretch/>
        </p:blipFill>
        <p:spPr>
          <a:xfrm>
            <a:off x="5444198" y="714351"/>
            <a:ext cx="1167618" cy="5173980"/>
          </a:xfrm>
          <a:prstGeom prst="rect">
            <a:avLst/>
          </a:prstGeom>
        </p:spPr>
      </p:pic>
      <p:sp>
        <p:nvSpPr>
          <p:cNvPr id="4" name="Oval 3"/>
          <p:cNvSpPr/>
          <p:nvPr/>
        </p:nvSpPr>
        <p:spPr>
          <a:xfrm rot="16200000">
            <a:off x="5882053" y="3219742"/>
            <a:ext cx="295423" cy="4571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6" name="Straight Arrow Connector 5"/>
          <p:cNvCxnSpPr/>
          <p:nvPr/>
        </p:nvCxnSpPr>
        <p:spPr>
          <a:xfrm>
            <a:off x="6028007" y="714350"/>
            <a:ext cx="0" cy="221173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 name="Chart 6"/>
          <p:cNvGraphicFramePr>
            <a:graphicFrameLocks/>
          </p:cNvGraphicFramePr>
          <p:nvPr>
            <p:extLst>
              <p:ext uri="{D42A27DB-BD31-4B8C-83A1-F6EECF244321}">
                <p14:modId xmlns:p14="http://schemas.microsoft.com/office/powerpoint/2010/main" val="2995673058"/>
              </p:ext>
            </p:extLst>
          </p:nvPr>
        </p:nvGraphicFramePr>
        <p:xfrm>
          <a:off x="762833" y="42201"/>
          <a:ext cx="10530348" cy="64008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079578" y="2926080"/>
            <a:ext cx="7064476" cy="769441"/>
          </a:xfrm>
          <a:prstGeom prst="rect">
            <a:avLst/>
          </a:prstGeom>
          <a:noFill/>
        </p:spPr>
        <p:txBody>
          <a:bodyPr wrap="square" rtlCol="0">
            <a:spAutoFit/>
          </a:bodyPr>
          <a:lstStyle/>
          <a:p>
            <a:r>
              <a:rPr lang="en-NZ" sz="4400" dirty="0" smtClean="0"/>
              <a:t>BM = y-intercept x </a:t>
            </a:r>
            <a:r>
              <a:rPr lang="en-NZ" sz="4400" dirty="0" err="1" smtClean="0"/>
              <a:t>C</a:t>
            </a:r>
            <a:r>
              <a:rPr lang="en-NZ" sz="4400" baseline="-25000" dirty="0" err="1"/>
              <a:t>F</a:t>
            </a:r>
            <a:r>
              <a:rPr lang="en-NZ" sz="4400" baseline="30000" dirty="0" err="1" smtClean="0"/>
              <a:t>line</a:t>
            </a:r>
            <a:r>
              <a:rPr lang="en-NZ" sz="4400" baseline="30000" dirty="0" smtClean="0"/>
              <a:t> gradient</a:t>
            </a:r>
            <a:endParaRPr lang="en-NZ" sz="4400" dirty="0"/>
          </a:p>
        </p:txBody>
      </p:sp>
      <p:pic>
        <p:nvPicPr>
          <p:cNvPr id="10" name="Picture 9"/>
          <p:cNvPicPr>
            <a:picLocks noChangeAspect="1"/>
          </p:cNvPicPr>
          <p:nvPr/>
        </p:nvPicPr>
        <p:blipFill>
          <a:blip r:embed="rId5"/>
          <a:stretch>
            <a:fillRect/>
          </a:stretch>
        </p:blipFill>
        <p:spPr>
          <a:xfrm>
            <a:off x="2683678" y="630545"/>
            <a:ext cx="6646453" cy="5224112"/>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0" b="98587" l="35543" r="60870"/>
                    </a14:imgEffect>
                  </a14:imgLayer>
                </a14:imgProps>
              </a:ext>
            </a:extLst>
          </a:blip>
          <a:stretch>
            <a:fillRect/>
          </a:stretch>
        </p:blipFill>
        <p:spPr>
          <a:xfrm>
            <a:off x="3346544" y="3493963"/>
            <a:ext cx="1816585" cy="1712420"/>
          </a:xfrm>
          <a:prstGeom prst="rect">
            <a:avLst/>
          </a:prstGeom>
        </p:spPr>
      </p:pic>
      <p:sp>
        <p:nvSpPr>
          <p:cNvPr id="12" name="Oval 11"/>
          <p:cNvSpPr/>
          <p:nvPr/>
        </p:nvSpPr>
        <p:spPr>
          <a:xfrm>
            <a:off x="4151300" y="4263404"/>
            <a:ext cx="171876" cy="10206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15" name="Chart 14"/>
          <p:cNvGraphicFramePr>
            <a:graphicFrameLocks/>
          </p:cNvGraphicFramePr>
          <p:nvPr>
            <p:extLst>
              <p:ext uri="{D42A27DB-BD31-4B8C-83A1-F6EECF244321}">
                <p14:modId xmlns:p14="http://schemas.microsoft.com/office/powerpoint/2010/main" val="2782054337"/>
              </p:ext>
            </p:extLst>
          </p:nvPr>
        </p:nvGraphicFramePr>
        <p:xfrm>
          <a:off x="1061885" y="182562"/>
          <a:ext cx="10337714" cy="635635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Chart 15"/>
          <p:cNvGraphicFramePr>
            <a:graphicFrameLocks/>
          </p:cNvGraphicFramePr>
          <p:nvPr>
            <p:extLst>
              <p:ext uri="{D42A27DB-BD31-4B8C-83A1-F6EECF244321}">
                <p14:modId xmlns:p14="http://schemas.microsoft.com/office/powerpoint/2010/main" val="2747686418"/>
              </p:ext>
            </p:extLst>
          </p:nvPr>
        </p:nvGraphicFramePr>
        <p:xfrm>
          <a:off x="885977" y="267262"/>
          <a:ext cx="10131068" cy="627165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Chart 16"/>
          <p:cNvGraphicFramePr>
            <a:graphicFrameLocks/>
          </p:cNvGraphicFramePr>
          <p:nvPr>
            <p:extLst>
              <p:ext uri="{D42A27DB-BD31-4B8C-83A1-F6EECF244321}">
                <p14:modId xmlns:p14="http://schemas.microsoft.com/office/powerpoint/2010/main" val="855607642"/>
              </p:ext>
            </p:extLst>
          </p:nvPr>
        </p:nvGraphicFramePr>
        <p:xfrm>
          <a:off x="800253" y="154858"/>
          <a:ext cx="10025063" cy="6201492"/>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42962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80000" fill="hold" nodeType="clickEffect">
                                  <p:stCondLst>
                                    <p:cond delay="0"/>
                                  </p:stCondLst>
                                  <p:childTnLst>
                                    <p:animRot by="-5400000">
                                      <p:cBhvr>
                                        <p:cTn id="6" dur="750" fill="hold"/>
                                        <p:tgtEl>
                                          <p:spTgt spid="3"/>
                                        </p:tgtEl>
                                        <p:attrNameLst>
                                          <p:attrName>r</p:attrName>
                                        </p:attrNameLst>
                                      </p:cBhvr>
                                    </p:animRot>
                                  </p:childTnLst>
                                </p:cTn>
                              </p:par>
                            </p:childTnLst>
                          </p:cTn>
                        </p:par>
                        <p:par>
                          <p:cTn id="7" fill="hold">
                            <p:stCondLst>
                              <p:cond delay="75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25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Graphic spid="7" grpId="0">
        <p:bldAsOne/>
      </p:bldGraphic>
      <p:bldGraphic spid="7" grpId="1">
        <p:bldAsOne/>
      </p:bldGraphic>
      <p:bldP spid="9" grpId="0"/>
      <p:bldP spid="9" grpId="1"/>
      <p:bldP spid="12" grpId="0" animBg="1"/>
      <p:bldP spid="12" grpId="1" animBg="1"/>
      <p:bldGraphic spid="15" grpId="0">
        <p:bldAsOne/>
      </p:bldGraphic>
      <p:bldGraphic spid="15" grpId="1">
        <p:bldAsOne/>
      </p:bldGraphic>
      <p:bldGraphic spid="16" grpId="0">
        <p:bldAsOne/>
      </p:bldGraphic>
      <p:bldGraphic spid="16" grpId="1">
        <p:bldAsOne/>
      </p:bldGraphic>
      <p:bldGraphic spid="1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21</a:t>
            </a:fld>
            <a:endParaRPr lang="en-NZ"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3385" y="1371600"/>
            <a:ext cx="6858000" cy="4114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28585" y="1371600"/>
            <a:ext cx="6858000" cy="4114800"/>
          </a:xfrm>
          <a:prstGeom prst="rect">
            <a:avLst/>
          </a:prstGeom>
        </p:spPr>
      </p:pic>
      <p:sp>
        <p:nvSpPr>
          <p:cNvPr id="5" name="TextBox 4"/>
          <p:cNvSpPr txBox="1"/>
          <p:nvPr/>
        </p:nvSpPr>
        <p:spPr>
          <a:xfrm>
            <a:off x="3334047" y="2133032"/>
            <a:ext cx="5866226" cy="830997"/>
          </a:xfrm>
          <a:prstGeom prst="rect">
            <a:avLst/>
          </a:prstGeom>
          <a:noFill/>
        </p:spPr>
        <p:txBody>
          <a:bodyPr wrap="square" rtlCol="0">
            <a:spAutoFit/>
          </a:bodyPr>
          <a:lstStyle/>
          <a:p>
            <a:r>
              <a:rPr lang="en-NZ" sz="4800" i="1" dirty="0" smtClean="0"/>
              <a:t>BM</a:t>
            </a:r>
            <a:r>
              <a:rPr lang="en-NZ" sz="4800" dirty="0" smtClean="0"/>
              <a:t> = </a:t>
            </a:r>
            <a:r>
              <a:rPr lang="en-NZ" sz="4800" i="1" dirty="0" smtClean="0"/>
              <a:t>0.5615 (123)</a:t>
            </a:r>
            <a:r>
              <a:rPr lang="en-NZ" sz="4800" i="1" baseline="30000" dirty="0" smtClean="0"/>
              <a:t>2.8977</a:t>
            </a:r>
            <a:endParaRPr lang="en-NZ" sz="4800" i="1" dirty="0"/>
          </a:p>
        </p:txBody>
      </p:sp>
      <p:sp>
        <p:nvSpPr>
          <p:cNvPr id="6" name="TextBox 5"/>
          <p:cNvSpPr txBox="1"/>
          <p:nvPr/>
        </p:nvSpPr>
        <p:spPr>
          <a:xfrm>
            <a:off x="4304718" y="2964029"/>
            <a:ext cx="3516922" cy="830997"/>
          </a:xfrm>
          <a:prstGeom prst="rect">
            <a:avLst/>
          </a:prstGeom>
          <a:noFill/>
        </p:spPr>
        <p:txBody>
          <a:bodyPr wrap="square" rtlCol="0">
            <a:spAutoFit/>
          </a:bodyPr>
          <a:lstStyle/>
          <a:p>
            <a:r>
              <a:rPr lang="en-NZ" sz="4800" dirty="0" smtClean="0"/>
              <a:t>= 639000 g</a:t>
            </a:r>
            <a:endParaRPr lang="en-NZ" sz="4800" i="1" dirty="0"/>
          </a:p>
        </p:txBody>
      </p:sp>
      <p:sp>
        <p:nvSpPr>
          <p:cNvPr id="7" name="TextBox 6"/>
          <p:cNvSpPr txBox="1"/>
          <p:nvPr/>
        </p:nvSpPr>
        <p:spPr>
          <a:xfrm>
            <a:off x="4352530" y="3906455"/>
            <a:ext cx="2450043" cy="830997"/>
          </a:xfrm>
          <a:prstGeom prst="rect">
            <a:avLst/>
          </a:prstGeom>
          <a:noFill/>
        </p:spPr>
        <p:txBody>
          <a:bodyPr wrap="square" rtlCol="0">
            <a:spAutoFit/>
          </a:bodyPr>
          <a:lstStyle/>
          <a:p>
            <a:r>
              <a:rPr lang="en-NZ" sz="4800" dirty="0" smtClean="0"/>
              <a:t>= 639 kg</a:t>
            </a:r>
            <a:endParaRPr lang="en-NZ" sz="4800" i="1" dirty="0"/>
          </a:p>
        </p:txBody>
      </p:sp>
      <p:sp>
        <p:nvSpPr>
          <p:cNvPr id="8" name="TextBox 7"/>
          <p:cNvSpPr txBox="1"/>
          <p:nvPr/>
        </p:nvSpPr>
        <p:spPr>
          <a:xfrm>
            <a:off x="4650318" y="3080149"/>
            <a:ext cx="3516922" cy="830997"/>
          </a:xfrm>
          <a:prstGeom prst="rect">
            <a:avLst/>
          </a:prstGeom>
          <a:noFill/>
        </p:spPr>
        <p:txBody>
          <a:bodyPr wrap="square" rtlCol="0">
            <a:spAutoFit/>
          </a:bodyPr>
          <a:lstStyle/>
          <a:p>
            <a:r>
              <a:rPr lang="en-NZ" sz="4800" dirty="0" smtClean="0"/>
              <a:t>b = 2.8977</a:t>
            </a:r>
            <a:endParaRPr lang="en-NZ" sz="4800" i="1" dirty="0"/>
          </a:p>
        </p:txBody>
      </p:sp>
      <p:sp>
        <p:nvSpPr>
          <p:cNvPr id="9" name="TextBox 8"/>
          <p:cNvSpPr txBox="1"/>
          <p:nvPr/>
        </p:nvSpPr>
        <p:spPr>
          <a:xfrm>
            <a:off x="4650318" y="3871060"/>
            <a:ext cx="3516922" cy="830997"/>
          </a:xfrm>
          <a:prstGeom prst="rect">
            <a:avLst/>
          </a:prstGeom>
          <a:noFill/>
        </p:spPr>
        <p:txBody>
          <a:bodyPr wrap="square" rtlCol="0">
            <a:spAutoFit/>
          </a:bodyPr>
          <a:lstStyle/>
          <a:p>
            <a:r>
              <a:rPr lang="en-NZ" sz="4800" dirty="0"/>
              <a:t>a</a:t>
            </a:r>
            <a:r>
              <a:rPr lang="en-NZ" sz="4800" dirty="0" smtClean="0"/>
              <a:t> = 0.5615</a:t>
            </a:r>
            <a:endParaRPr lang="en-NZ" sz="4800" i="1" dirty="0"/>
          </a:p>
        </p:txBody>
      </p:sp>
      <p:sp>
        <p:nvSpPr>
          <p:cNvPr id="10" name="TextBox 9"/>
          <p:cNvSpPr txBox="1"/>
          <p:nvPr/>
        </p:nvSpPr>
        <p:spPr>
          <a:xfrm>
            <a:off x="2168645" y="1371262"/>
            <a:ext cx="8197030" cy="830997"/>
          </a:xfrm>
          <a:prstGeom prst="rect">
            <a:avLst/>
          </a:prstGeom>
          <a:noFill/>
        </p:spPr>
        <p:txBody>
          <a:bodyPr wrap="square" rtlCol="0">
            <a:spAutoFit/>
          </a:bodyPr>
          <a:lstStyle/>
          <a:p>
            <a:r>
              <a:rPr lang="en-NZ" sz="4800" dirty="0" smtClean="0"/>
              <a:t>Steer  average BM = 640 kg</a:t>
            </a:r>
            <a:endParaRPr lang="en-NZ" sz="4800" i="1" dirty="0"/>
          </a:p>
        </p:txBody>
      </p:sp>
      <p:sp>
        <p:nvSpPr>
          <p:cNvPr id="11" name="TextBox 10"/>
          <p:cNvSpPr txBox="1"/>
          <p:nvPr/>
        </p:nvSpPr>
        <p:spPr>
          <a:xfrm>
            <a:off x="3965924" y="2133032"/>
            <a:ext cx="6029430" cy="830997"/>
          </a:xfrm>
          <a:prstGeom prst="rect">
            <a:avLst/>
          </a:prstGeom>
          <a:noFill/>
        </p:spPr>
        <p:txBody>
          <a:bodyPr wrap="square" rtlCol="0">
            <a:spAutoFit/>
          </a:bodyPr>
          <a:lstStyle/>
          <a:p>
            <a:r>
              <a:rPr lang="en-NZ" sz="4800" dirty="0" smtClean="0"/>
              <a:t>Steer  C</a:t>
            </a:r>
            <a:r>
              <a:rPr lang="en-NZ" sz="4800" baseline="-25000" dirty="0" smtClean="0"/>
              <a:t>F </a:t>
            </a:r>
            <a:r>
              <a:rPr lang="en-NZ" sz="4800" dirty="0" smtClean="0"/>
              <a:t>= 123mm</a:t>
            </a:r>
            <a:endParaRPr lang="en-NZ" sz="4800" i="1" dirty="0"/>
          </a:p>
        </p:txBody>
      </p:sp>
    </p:spTree>
    <p:extLst>
      <p:ext uri="{BB962C8B-B14F-4D97-AF65-F5344CB8AC3E}">
        <p14:creationId xmlns:p14="http://schemas.microsoft.com/office/powerpoint/2010/main" val="355853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1"/>
                                        </p:tgtEl>
                                      </p:cBhvr>
                                    </p:animEffect>
                                    <p:set>
                                      <p:cBhvr>
                                        <p:cTn id="45" dur="1" fill="hold">
                                          <p:stCondLst>
                                            <p:cond delay="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8" grpId="1"/>
      <p:bldP spid="9" grpId="0"/>
      <p:bldP spid="9" grpId="1"/>
      <p:bldP spid="10" grpId="0"/>
      <p:bldP spid="10" grpId="1"/>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dirty="0" smtClean="0"/>
              <a:t>Conclusion</a:t>
            </a:r>
            <a:endParaRPr lang="en-NZ" sz="4800" dirty="0"/>
          </a:p>
        </p:txBody>
      </p:sp>
      <p:sp>
        <p:nvSpPr>
          <p:cNvPr id="3" name="Content Placeholder 2"/>
          <p:cNvSpPr>
            <a:spLocks noGrp="1"/>
          </p:cNvSpPr>
          <p:nvPr>
            <p:ph idx="1"/>
          </p:nvPr>
        </p:nvSpPr>
        <p:spPr/>
        <p:txBody>
          <a:bodyPr>
            <a:normAutofit/>
          </a:bodyPr>
          <a:lstStyle/>
          <a:p>
            <a:r>
              <a:rPr lang="en-NZ" sz="2400" dirty="0" smtClean="0"/>
              <a:t>As an animal increases in weight and size, their bones must grow disproportionately thicker to its linear dimensions.</a:t>
            </a:r>
          </a:p>
          <a:p>
            <a:r>
              <a:rPr lang="en-NZ" sz="2400" dirty="0"/>
              <a:t> </a:t>
            </a:r>
            <a:r>
              <a:rPr lang="en-NZ" sz="2400" dirty="0" smtClean="0"/>
              <a:t>Weight-bearing capacity is dependent on a proximal limb bone’s cross-sectional area/circumference.</a:t>
            </a:r>
          </a:p>
          <a:p>
            <a:r>
              <a:rPr lang="en-NZ" sz="2400" dirty="0" smtClean="0"/>
              <a:t>The relationship between animal body mass and femur circumference is highly conserved in terrestrial mammals and reptiles.</a:t>
            </a:r>
          </a:p>
          <a:p>
            <a:r>
              <a:rPr lang="en-NZ" sz="2400" dirty="0" smtClean="0"/>
              <a:t>The aforementioned relationship can be modelled using </a:t>
            </a:r>
            <a:r>
              <a:rPr lang="en-NZ" sz="2400" i="1" dirty="0"/>
              <a:t>y</a:t>
            </a:r>
            <a:r>
              <a:rPr lang="en-NZ" sz="2400" dirty="0"/>
              <a:t> = </a:t>
            </a:r>
            <a:r>
              <a:rPr lang="en-NZ" sz="2400" i="1" dirty="0" err="1" smtClean="0"/>
              <a:t>ax</a:t>
            </a:r>
            <a:r>
              <a:rPr lang="en-NZ" sz="2400" i="1" baseline="30000" dirty="0" err="1" smtClean="0"/>
              <a:t>b</a:t>
            </a:r>
            <a:r>
              <a:rPr lang="en-NZ" sz="2400" i="1" baseline="30000" dirty="0" smtClean="0"/>
              <a:t> </a:t>
            </a:r>
          </a:p>
          <a:p>
            <a:r>
              <a:rPr lang="en-NZ" sz="2400" dirty="0" smtClean="0"/>
              <a:t>For mammals: BM = 0.56(C</a:t>
            </a:r>
            <a:r>
              <a:rPr lang="en-NZ" sz="2400" baseline="-25000" dirty="0" smtClean="0"/>
              <a:t>F</a:t>
            </a:r>
            <a:r>
              <a:rPr lang="en-NZ" sz="2400" dirty="0" smtClean="0"/>
              <a:t>)</a:t>
            </a:r>
            <a:r>
              <a:rPr lang="en-NZ" sz="2400" baseline="30000" dirty="0" smtClean="0"/>
              <a:t>2.90</a:t>
            </a:r>
            <a:endParaRPr lang="en-NZ" sz="2400" dirty="0" smtClean="0"/>
          </a:p>
        </p:txBody>
      </p:sp>
      <p:sp>
        <p:nvSpPr>
          <p:cNvPr id="4" name="Slide Number Placeholder 3"/>
          <p:cNvSpPr>
            <a:spLocks noGrp="1"/>
          </p:cNvSpPr>
          <p:nvPr>
            <p:ph type="sldNum" sz="quarter" idx="12"/>
          </p:nvPr>
        </p:nvSpPr>
        <p:spPr/>
        <p:txBody>
          <a:bodyPr/>
          <a:lstStyle/>
          <a:p>
            <a:fld id="{5F50A023-65F6-430E-AFAA-9B12ED6E3C98}" type="slidenum">
              <a:rPr lang="en-NZ" sz="2400" smtClean="0"/>
              <a:t>22</a:t>
            </a:fld>
            <a:endParaRPr lang="en-NZ" sz="2400" dirty="0"/>
          </a:p>
        </p:txBody>
      </p:sp>
    </p:spTree>
    <p:extLst>
      <p:ext uri="{BB962C8B-B14F-4D97-AF65-F5344CB8AC3E}">
        <p14:creationId xmlns:p14="http://schemas.microsoft.com/office/powerpoint/2010/main" val="19495759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200" dirty="0" smtClean="0"/>
              <a:t>Bibliography</a:t>
            </a:r>
            <a:endParaRPr lang="en-NZ" sz="4200" dirty="0"/>
          </a:p>
        </p:txBody>
      </p:sp>
      <p:sp>
        <p:nvSpPr>
          <p:cNvPr id="3" name="Content Placeholder 2"/>
          <p:cNvSpPr>
            <a:spLocks noGrp="1"/>
          </p:cNvSpPr>
          <p:nvPr>
            <p:ph idx="1"/>
          </p:nvPr>
        </p:nvSpPr>
        <p:spPr/>
        <p:txBody>
          <a:bodyPr>
            <a:normAutofit fontScale="40000" lnSpcReduction="20000"/>
          </a:bodyPr>
          <a:lstStyle/>
          <a:p>
            <a:r>
              <a:rPr lang="en-NZ" u="sng" dirty="0">
                <a:hlinkClick r:id="rId2"/>
              </a:rPr>
              <a:t>http://scienceline.ucsb.edu/getkey.php?key=428</a:t>
            </a:r>
            <a:endParaRPr lang="en-NZ" dirty="0"/>
          </a:p>
          <a:p>
            <a:r>
              <a:rPr lang="en-NZ" u="sng" dirty="0">
                <a:hlinkClick r:id="rId3"/>
              </a:rPr>
              <a:t>https://www.boundless.com/biology/textbooks/boundless-biology-textbook/the-animal-body-basic-form-and-function-33/animal-form-and-function-192/limits-on-animal-size-and-shape-733-11963/</a:t>
            </a:r>
            <a:endParaRPr lang="en-NZ" dirty="0"/>
          </a:p>
          <a:p>
            <a:r>
              <a:rPr lang="en-NZ" u="sng" dirty="0">
                <a:hlinkClick r:id="rId4"/>
              </a:rPr>
              <a:t>https://www.sciencedaily.com/releases/2010/03/100322112103.htm</a:t>
            </a:r>
            <a:endParaRPr lang="en-NZ" dirty="0"/>
          </a:p>
          <a:p>
            <a:r>
              <a:rPr lang="en-NZ" u="sng" dirty="0">
                <a:hlinkClick r:id="rId5"/>
              </a:rPr>
              <a:t>http://physics.stackexchange.com/questions/72641/why-is-there-a-size-limitation-on-animals</a:t>
            </a:r>
            <a:endParaRPr lang="en-NZ" dirty="0"/>
          </a:p>
          <a:p>
            <a:r>
              <a:rPr lang="en-NZ" u="sng" dirty="0">
                <a:hlinkClick r:id="rId6"/>
              </a:rPr>
              <a:t>http://www.sciencedirect.com/science/article/pii/S0960982208014115</a:t>
            </a:r>
            <a:endParaRPr lang="en-NZ" dirty="0"/>
          </a:p>
          <a:p>
            <a:r>
              <a:rPr lang="en-NZ" u="sng" dirty="0">
                <a:hlinkClick r:id="rId7"/>
              </a:rPr>
              <a:t>https://www.ncbi.nlm.nih.gov/pubmed/9951716</a:t>
            </a:r>
            <a:endParaRPr lang="en-NZ" dirty="0"/>
          </a:p>
          <a:p>
            <a:r>
              <a:rPr lang="en-NZ" u="sng" dirty="0">
                <a:hlinkClick r:id="rId8"/>
              </a:rPr>
              <a:t>http://www.nature.com/scitable/knowledge/library/allometry-the-study-of-biological-scaling-13228439</a:t>
            </a:r>
            <a:endParaRPr lang="en-NZ" dirty="0"/>
          </a:p>
          <a:p>
            <a:r>
              <a:rPr lang="en-NZ" u="sng" dirty="0">
                <a:hlinkClick r:id="rId9"/>
              </a:rPr>
              <a:t>https://www.britannica.com/science/allometry</a:t>
            </a:r>
            <a:endParaRPr lang="en-NZ" dirty="0"/>
          </a:p>
          <a:p>
            <a:r>
              <a:rPr lang="en-NZ" u="sng" dirty="0">
                <a:hlinkClick r:id="rId10"/>
              </a:rPr>
              <a:t>https://www.britannica.com/science/bone-anatomy/Chemical-composition-and-physical-properties</a:t>
            </a:r>
            <a:endParaRPr lang="en-NZ" dirty="0"/>
          </a:p>
          <a:p>
            <a:r>
              <a:rPr lang="en-NZ" u="sng" dirty="0">
                <a:hlinkClick r:id="rId11"/>
              </a:rPr>
              <a:t>http://www.sciencedirect.com/science/article/pii/S1571064506000212</a:t>
            </a:r>
            <a:endParaRPr lang="en-NZ" dirty="0"/>
          </a:p>
          <a:p>
            <a:r>
              <a:rPr lang="en-NZ" u="sng" dirty="0">
                <a:hlinkClick r:id="rId12"/>
              </a:rPr>
              <a:t>http://journals.plos.org/plosone/article?id=10.1371/journal.pone.0004742</a:t>
            </a:r>
            <a:endParaRPr lang="en-NZ" dirty="0"/>
          </a:p>
          <a:p>
            <a:r>
              <a:rPr lang="en-NZ" u="sng" dirty="0">
                <a:hlinkClick r:id="rId13"/>
              </a:rPr>
              <a:t>http://scienceblogs.com/pharyngula/2007/06/03/basics-allometry/</a:t>
            </a:r>
            <a:endParaRPr lang="en-NZ" dirty="0"/>
          </a:p>
          <a:p>
            <a:r>
              <a:rPr lang="en-NZ" u="sng" dirty="0">
                <a:hlinkClick r:id="rId14"/>
              </a:rPr>
              <a:t>http://www.livescience.com/24122-why-insects-are-not-bigger.html</a:t>
            </a:r>
            <a:endParaRPr lang="en-NZ" dirty="0"/>
          </a:p>
          <a:p>
            <a:r>
              <a:rPr lang="en-NZ" u="sng" dirty="0">
                <a:hlinkClick r:id="rId15"/>
              </a:rPr>
              <a:t>http://galileoandeinstein.physics.virginia.edu/lectures/scaling.html</a:t>
            </a:r>
            <a:endParaRPr lang="en-NZ" dirty="0"/>
          </a:p>
          <a:p>
            <a:r>
              <a:rPr lang="en-NZ" u="sng" dirty="0">
                <a:hlinkClick r:id="rId16"/>
              </a:rPr>
              <a:t>http://galileo.phys.virginia.edu/classes/609.ral5q.fall04/LecturePDF/L14-GALILEOSCALING.pdf</a:t>
            </a:r>
            <a:endParaRPr lang="en-NZ" dirty="0"/>
          </a:p>
          <a:p>
            <a:r>
              <a:rPr lang="en-NZ" u="sng" dirty="0">
                <a:hlinkClick r:id="rId17"/>
              </a:rPr>
              <a:t>http://www.ableweb.org/volumes/vol-20/1-colton/scalingtutorial/geometric.html</a:t>
            </a:r>
            <a:endParaRPr lang="en-NZ" dirty="0"/>
          </a:p>
          <a:p>
            <a:r>
              <a:rPr lang="en-NZ" u="sng" dirty="0">
                <a:hlinkClick r:id="rId18"/>
              </a:rPr>
              <a:t>https://www.nobraintoosmall.co.nz/students/biology/NCEA_Level2/pdfs/bio2_91156_satovolume.pdf</a:t>
            </a:r>
            <a:endParaRPr lang="en-NZ" dirty="0"/>
          </a:p>
          <a:p>
            <a:r>
              <a:rPr lang="en-NZ" u="sng" dirty="0">
                <a:hlinkClick r:id="rId19"/>
              </a:rPr>
              <a:t>https://prezi.com/fo3r0no5mpwb/isometric-vs-allometric-growth/</a:t>
            </a:r>
            <a:endParaRPr lang="en-NZ" dirty="0"/>
          </a:p>
          <a:p>
            <a:r>
              <a:rPr lang="en-NZ" u="sng" dirty="0">
                <a:hlinkClick r:id="rId20"/>
              </a:rPr>
              <a:t>https://www.geol.umd.edu/~</a:t>
            </a:r>
            <a:r>
              <a:rPr lang="en-NZ" u="sng" dirty="0" smtClean="0">
                <a:hlinkClick r:id="rId20"/>
              </a:rPr>
              <a:t>jmerck/bsci393/lab5/allometry.html</a:t>
            </a:r>
            <a:endParaRPr lang="en-NZ" u="sng" dirty="0" smtClean="0"/>
          </a:p>
          <a:p>
            <a:r>
              <a:rPr lang="en-NZ" dirty="0">
                <a:hlinkClick r:id="rId21"/>
              </a:rPr>
              <a:t>https://</a:t>
            </a:r>
            <a:r>
              <a:rPr lang="en-NZ" dirty="0" smtClean="0">
                <a:hlinkClick r:id="rId21"/>
              </a:rPr>
              <a:t>bmcbiol.biomedcentral.com/articles/10.1186/1741-7007-10-60</a:t>
            </a:r>
            <a:endParaRPr lang="en-NZ" dirty="0"/>
          </a:p>
          <a:p>
            <a:endParaRPr lang="en-NZ" dirty="0"/>
          </a:p>
        </p:txBody>
      </p:sp>
      <p:sp>
        <p:nvSpPr>
          <p:cNvPr id="4" name="Slide Number Placeholder 3"/>
          <p:cNvSpPr>
            <a:spLocks noGrp="1"/>
          </p:cNvSpPr>
          <p:nvPr>
            <p:ph type="sldNum" sz="quarter" idx="12"/>
          </p:nvPr>
        </p:nvSpPr>
        <p:spPr/>
        <p:txBody>
          <a:bodyPr/>
          <a:lstStyle/>
          <a:p>
            <a:fld id="{5F50A023-65F6-430E-AFAA-9B12ED6E3C98}" type="slidenum">
              <a:rPr lang="en-NZ" sz="2400" smtClean="0"/>
              <a:t>23</a:t>
            </a:fld>
            <a:endParaRPr lang="en-NZ" sz="2400" dirty="0"/>
          </a:p>
        </p:txBody>
      </p:sp>
    </p:spTree>
    <p:extLst>
      <p:ext uri="{BB962C8B-B14F-4D97-AF65-F5344CB8AC3E}">
        <p14:creationId xmlns:p14="http://schemas.microsoft.com/office/powerpoint/2010/main" val="37406199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2900" dirty="0" smtClean="0"/>
              <a:t>Acknowledgments</a:t>
            </a:r>
            <a:endParaRPr lang="en-NZ" sz="2900" dirty="0"/>
          </a:p>
        </p:txBody>
      </p:sp>
      <p:sp>
        <p:nvSpPr>
          <p:cNvPr id="3" name="Content Placeholder 2"/>
          <p:cNvSpPr>
            <a:spLocks noGrp="1"/>
          </p:cNvSpPr>
          <p:nvPr>
            <p:ph idx="1"/>
          </p:nvPr>
        </p:nvSpPr>
        <p:spPr/>
        <p:txBody>
          <a:bodyPr>
            <a:normAutofit fontScale="92500" lnSpcReduction="10000"/>
          </a:bodyPr>
          <a:lstStyle/>
          <a:p>
            <a:pPr>
              <a:lnSpc>
                <a:spcPct val="100000"/>
              </a:lnSpc>
              <a:buFont typeface="Arial" panose="020B0604020202020204" pitchFamily="34" charset="0"/>
              <a:buChar char="•"/>
            </a:pPr>
            <a:r>
              <a:rPr lang="en-NZ" dirty="0"/>
              <a:t>Our </a:t>
            </a:r>
            <a:r>
              <a:rPr lang="en-NZ" dirty="0" smtClean="0"/>
              <a:t>FABULOUS </a:t>
            </a:r>
            <a:r>
              <a:rPr lang="en-NZ" dirty="0"/>
              <a:t>physics teachers: Kerry Parker </a:t>
            </a:r>
            <a:r>
              <a:rPr lang="en-NZ" dirty="0" smtClean="0"/>
              <a:t>and Murray Chisholm</a:t>
            </a:r>
          </a:p>
          <a:p>
            <a:pPr>
              <a:lnSpc>
                <a:spcPct val="100000"/>
              </a:lnSpc>
              <a:buFont typeface="Arial" panose="020B0604020202020204" pitchFamily="34" charset="0"/>
              <a:buChar char="•"/>
            </a:pPr>
            <a:r>
              <a:rPr lang="en-NZ" dirty="0" smtClean="0"/>
              <a:t>Some AWESOME biology teachers: Jackson Martin and Tony Cairns</a:t>
            </a:r>
          </a:p>
          <a:p>
            <a:pPr>
              <a:lnSpc>
                <a:spcPct val="100000"/>
              </a:lnSpc>
              <a:buFont typeface="Arial" panose="020B0604020202020204" pitchFamily="34" charset="0"/>
              <a:buChar char="•"/>
            </a:pPr>
            <a:r>
              <a:rPr lang="en-NZ" dirty="0"/>
              <a:t>Curator of Natural History at Whanganui Regional </a:t>
            </a:r>
            <a:r>
              <a:rPr lang="en-NZ" dirty="0" smtClean="0"/>
              <a:t>Museum and an all-round awesome guy: </a:t>
            </a:r>
            <a:r>
              <a:rPr lang="en-NZ" dirty="0" err="1" smtClean="0"/>
              <a:t>Dr</a:t>
            </a:r>
            <a:r>
              <a:rPr lang="en-NZ" dirty="0" err="1"/>
              <a:t>.</a:t>
            </a:r>
            <a:r>
              <a:rPr lang="en-NZ" dirty="0" smtClean="0"/>
              <a:t> Mike </a:t>
            </a:r>
            <a:r>
              <a:rPr lang="en-NZ" dirty="0" err="1" smtClean="0"/>
              <a:t>Dickison</a:t>
            </a:r>
            <a:endParaRPr lang="en-NZ" dirty="0"/>
          </a:p>
          <a:p>
            <a:pPr>
              <a:lnSpc>
                <a:spcPct val="100000"/>
              </a:lnSpc>
              <a:buFont typeface="Arial" panose="020B0604020202020204" pitchFamily="34" charset="0"/>
              <a:buChar char="•"/>
            </a:pPr>
            <a:r>
              <a:rPr lang="en-NZ" dirty="0"/>
              <a:t> My </a:t>
            </a:r>
            <a:r>
              <a:rPr lang="en-NZ" dirty="0" smtClean="0"/>
              <a:t>FABULOUS comrades</a:t>
            </a:r>
            <a:r>
              <a:rPr lang="en-NZ" dirty="0"/>
              <a:t>: Ethan </a:t>
            </a:r>
            <a:r>
              <a:rPr lang="en-NZ" dirty="0" smtClean="0"/>
              <a:t>Wu (Translator), </a:t>
            </a:r>
            <a:r>
              <a:rPr lang="en-NZ" dirty="0"/>
              <a:t>Luke </a:t>
            </a:r>
            <a:r>
              <a:rPr lang="en-NZ" dirty="0" err="1" smtClean="0"/>
              <a:t>Roeven</a:t>
            </a:r>
            <a:r>
              <a:rPr lang="en-NZ" dirty="0" smtClean="0"/>
              <a:t> (Excel Extraordinaire, Maths Man, Carb King, Sex God, Sharp Abs), </a:t>
            </a:r>
            <a:r>
              <a:rPr lang="en-NZ" dirty="0"/>
              <a:t>Sai </a:t>
            </a:r>
            <a:r>
              <a:rPr lang="en-NZ" dirty="0" smtClean="0"/>
              <a:t>August (In Control), </a:t>
            </a:r>
            <a:r>
              <a:rPr lang="en-NZ" dirty="0"/>
              <a:t>Tristan </a:t>
            </a:r>
            <a:r>
              <a:rPr lang="en-NZ" dirty="0" smtClean="0"/>
              <a:t>Harris (</a:t>
            </a:r>
            <a:r>
              <a:rPr lang="en-NZ" dirty="0" err="1" smtClean="0"/>
              <a:t>Pleb</a:t>
            </a:r>
            <a:r>
              <a:rPr lang="en-NZ" dirty="0" smtClean="0"/>
              <a:t>), </a:t>
            </a:r>
            <a:r>
              <a:rPr lang="en-NZ" dirty="0"/>
              <a:t>Zuni </a:t>
            </a:r>
            <a:r>
              <a:rPr lang="en-NZ" dirty="0" smtClean="0"/>
              <a:t>Prius (Team Captain)</a:t>
            </a:r>
            <a:endParaRPr lang="en-NZ" dirty="0"/>
          </a:p>
          <a:p>
            <a:pPr>
              <a:lnSpc>
                <a:spcPct val="100000"/>
              </a:lnSpc>
              <a:buFont typeface="Arial" panose="020B0604020202020204" pitchFamily="34" charset="0"/>
              <a:buChar char="•"/>
            </a:pPr>
            <a:r>
              <a:rPr lang="en-NZ" dirty="0"/>
              <a:t> Our </a:t>
            </a:r>
            <a:r>
              <a:rPr lang="en-NZ" dirty="0" smtClean="0"/>
              <a:t>FABULOUS </a:t>
            </a:r>
            <a:r>
              <a:rPr lang="en-NZ" dirty="0"/>
              <a:t>helpers (minions), because without them we </a:t>
            </a:r>
            <a:r>
              <a:rPr lang="en-NZ" dirty="0" smtClean="0"/>
              <a:t>wouldn’t have been able to </a:t>
            </a:r>
            <a:r>
              <a:rPr lang="en-NZ" dirty="0"/>
              <a:t>have </a:t>
            </a:r>
            <a:r>
              <a:rPr lang="en-NZ" dirty="0" smtClean="0"/>
              <a:t>gotten </a:t>
            </a:r>
            <a:r>
              <a:rPr lang="en-NZ" dirty="0"/>
              <a:t>as far as we did: Ella </a:t>
            </a:r>
            <a:r>
              <a:rPr lang="en-NZ" dirty="0" smtClean="0"/>
              <a:t>Blakely, </a:t>
            </a:r>
            <a:r>
              <a:rPr lang="en-NZ" dirty="0"/>
              <a:t>Riley </a:t>
            </a:r>
            <a:r>
              <a:rPr lang="en-NZ" dirty="0" err="1" smtClean="0"/>
              <a:t>Rillstone</a:t>
            </a:r>
            <a:r>
              <a:rPr lang="en-NZ" dirty="0" smtClean="0"/>
              <a:t>, Ryan </a:t>
            </a:r>
            <a:r>
              <a:rPr lang="en-NZ" dirty="0"/>
              <a:t>Bright, Zoe </a:t>
            </a:r>
            <a:r>
              <a:rPr lang="en-NZ" dirty="0" err="1" smtClean="0"/>
              <a:t>Ioannou</a:t>
            </a:r>
            <a:endParaRPr lang="en-NZ" dirty="0" smtClean="0"/>
          </a:p>
          <a:p>
            <a:pPr>
              <a:lnSpc>
                <a:spcPct val="100000"/>
              </a:lnSpc>
              <a:buFont typeface="Arial" panose="020B0604020202020204" pitchFamily="34" charset="0"/>
              <a:buChar char="•"/>
            </a:pPr>
            <a:r>
              <a:rPr lang="en-NZ" dirty="0" smtClean="0"/>
              <a:t>Honorary Super-Cool Dude and NZYPT &amp; IYPT WHS Champ: Jack Trigonometry</a:t>
            </a:r>
          </a:p>
          <a:p>
            <a:pPr>
              <a:lnSpc>
                <a:spcPct val="100000"/>
              </a:lnSpc>
              <a:buFont typeface="Arial" panose="020B0604020202020204" pitchFamily="34" charset="0"/>
              <a:buChar char="•"/>
            </a:pPr>
            <a:r>
              <a:rPr lang="en-NZ" dirty="0" smtClean="0"/>
              <a:t>DJ </a:t>
            </a:r>
            <a:r>
              <a:rPr lang="en-NZ" dirty="0" err="1" smtClean="0"/>
              <a:t>Nomeme</a:t>
            </a:r>
            <a:endParaRPr lang="en-NZ" dirty="0" smtClean="0"/>
          </a:p>
          <a:p>
            <a:pPr>
              <a:lnSpc>
                <a:spcPct val="100000"/>
              </a:lnSpc>
              <a:buFont typeface="Arial" panose="020B0604020202020204" pitchFamily="34" charset="0"/>
              <a:buChar char="•"/>
            </a:pPr>
            <a:r>
              <a:rPr lang="en-NZ" dirty="0">
                <a:solidFill>
                  <a:schemeClr val="tx2"/>
                </a:solidFill>
              </a:rPr>
              <a:t>Nicholas E </a:t>
            </a:r>
            <a:r>
              <a:rPr lang="en-NZ" dirty="0" err="1">
                <a:solidFill>
                  <a:schemeClr val="tx2"/>
                </a:solidFill>
              </a:rPr>
              <a:t>Campione</a:t>
            </a:r>
            <a:r>
              <a:rPr lang="en-NZ" dirty="0">
                <a:solidFill>
                  <a:schemeClr val="tx2"/>
                </a:solidFill>
              </a:rPr>
              <a:t> and David C </a:t>
            </a:r>
            <a:r>
              <a:rPr lang="en-NZ" dirty="0" smtClean="0">
                <a:solidFill>
                  <a:schemeClr val="tx2"/>
                </a:solidFill>
              </a:rPr>
              <a:t>Evans at </a:t>
            </a:r>
            <a:r>
              <a:rPr lang="en-NZ" dirty="0" err="1" smtClean="0">
                <a:solidFill>
                  <a:schemeClr val="tx2"/>
                </a:solidFill>
              </a:rPr>
              <a:t>BioMed</a:t>
            </a:r>
            <a:r>
              <a:rPr lang="en-NZ" dirty="0" smtClean="0">
                <a:solidFill>
                  <a:schemeClr val="tx2"/>
                </a:solidFill>
              </a:rPr>
              <a:t> Central.</a:t>
            </a:r>
            <a:endParaRPr lang="en-NZ" dirty="0">
              <a:solidFill>
                <a:schemeClr val="tx2"/>
              </a:solidFill>
            </a:endParaRPr>
          </a:p>
        </p:txBody>
      </p:sp>
      <p:sp>
        <p:nvSpPr>
          <p:cNvPr id="4" name="Slide Number Placeholder 3"/>
          <p:cNvSpPr>
            <a:spLocks noGrp="1"/>
          </p:cNvSpPr>
          <p:nvPr>
            <p:ph type="sldNum" sz="quarter" idx="12"/>
          </p:nvPr>
        </p:nvSpPr>
        <p:spPr/>
        <p:txBody>
          <a:bodyPr/>
          <a:lstStyle/>
          <a:p>
            <a:fld id="{5F50A023-65F6-430E-AFAA-9B12ED6E3C98}" type="slidenum">
              <a:rPr lang="en-NZ" sz="2400" smtClean="0"/>
              <a:t>24</a:t>
            </a:fld>
            <a:endParaRPr lang="en-NZ" sz="2400" dirty="0"/>
          </a:p>
        </p:txBody>
      </p:sp>
    </p:spTree>
    <p:extLst>
      <p:ext uri="{BB962C8B-B14F-4D97-AF65-F5344CB8AC3E}">
        <p14:creationId xmlns:p14="http://schemas.microsoft.com/office/powerpoint/2010/main" val="549632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25</a:t>
            </a:fld>
            <a:endParaRPr lang="en-NZ" sz="2400" dirty="0"/>
          </a:p>
        </p:txBody>
      </p:sp>
      <p:graphicFrame>
        <p:nvGraphicFramePr>
          <p:cNvPr id="6" name="Chart 5"/>
          <p:cNvGraphicFramePr>
            <a:graphicFrameLocks/>
          </p:cNvGraphicFramePr>
          <p:nvPr>
            <p:extLst>
              <p:ext uri="{D42A27DB-BD31-4B8C-83A1-F6EECF244321}">
                <p14:modId xmlns:p14="http://schemas.microsoft.com/office/powerpoint/2010/main" val="1763762493"/>
              </p:ext>
            </p:extLst>
          </p:nvPr>
        </p:nvGraphicFramePr>
        <p:xfrm>
          <a:off x="1548580" y="34873"/>
          <a:ext cx="9955161" cy="65040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103815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26</a:t>
            </a:fld>
            <a:endParaRPr lang="en-NZ"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09" y="182562"/>
            <a:ext cx="10898189" cy="6538913"/>
          </a:xfrm>
          <a:prstGeom prst="rect">
            <a:avLst/>
          </a:prstGeom>
        </p:spPr>
      </p:pic>
      <p:sp>
        <p:nvSpPr>
          <p:cNvPr id="5" name="TextBox 4"/>
          <p:cNvSpPr txBox="1"/>
          <p:nvPr/>
        </p:nvSpPr>
        <p:spPr>
          <a:xfrm>
            <a:off x="3334047" y="2133032"/>
            <a:ext cx="4836559" cy="830997"/>
          </a:xfrm>
          <a:prstGeom prst="rect">
            <a:avLst/>
          </a:prstGeom>
          <a:noFill/>
        </p:spPr>
        <p:txBody>
          <a:bodyPr wrap="square" rtlCol="0">
            <a:spAutoFit/>
          </a:bodyPr>
          <a:lstStyle/>
          <a:p>
            <a:r>
              <a:rPr lang="en-NZ" sz="4800" i="1" dirty="0" smtClean="0"/>
              <a:t>BM</a:t>
            </a:r>
            <a:r>
              <a:rPr lang="en-NZ" sz="4800" dirty="0" smtClean="0"/>
              <a:t> = </a:t>
            </a:r>
            <a:r>
              <a:rPr lang="en-NZ" sz="4800" i="1" dirty="0" smtClean="0"/>
              <a:t>2.34(373)</a:t>
            </a:r>
            <a:r>
              <a:rPr lang="en-NZ" sz="4800" i="1" baseline="30000" dirty="0" smtClean="0"/>
              <a:t>2.993</a:t>
            </a:r>
            <a:endParaRPr lang="en-NZ" sz="4800" i="1" baseline="30000" dirty="0"/>
          </a:p>
        </p:txBody>
      </p:sp>
      <p:sp>
        <p:nvSpPr>
          <p:cNvPr id="7" name="TextBox 6"/>
          <p:cNvSpPr txBox="1"/>
          <p:nvPr/>
        </p:nvSpPr>
        <p:spPr>
          <a:xfrm>
            <a:off x="4304718" y="2964029"/>
            <a:ext cx="4323088" cy="830997"/>
          </a:xfrm>
          <a:prstGeom prst="rect">
            <a:avLst/>
          </a:prstGeom>
          <a:noFill/>
        </p:spPr>
        <p:txBody>
          <a:bodyPr wrap="square" rtlCol="0">
            <a:spAutoFit/>
          </a:bodyPr>
          <a:lstStyle/>
          <a:p>
            <a:r>
              <a:rPr lang="en-NZ" sz="4800" dirty="0" smtClean="0"/>
              <a:t>= </a:t>
            </a:r>
            <a:r>
              <a:rPr lang="en-NZ" sz="4800" dirty="0"/>
              <a:t>116553668.5 </a:t>
            </a:r>
            <a:r>
              <a:rPr lang="en-NZ" sz="4800" dirty="0" smtClean="0"/>
              <a:t> g</a:t>
            </a:r>
            <a:endParaRPr lang="en-NZ" sz="4800" i="1" dirty="0"/>
          </a:p>
        </p:txBody>
      </p:sp>
      <p:sp>
        <p:nvSpPr>
          <p:cNvPr id="8" name="TextBox 7"/>
          <p:cNvSpPr txBox="1"/>
          <p:nvPr/>
        </p:nvSpPr>
        <p:spPr>
          <a:xfrm>
            <a:off x="4304718" y="3795026"/>
            <a:ext cx="4323088" cy="830997"/>
          </a:xfrm>
          <a:prstGeom prst="rect">
            <a:avLst/>
          </a:prstGeom>
          <a:noFill/>
        </p:spPr>
        <p:txBody>
          <a:bodyPr wrap="square" rtlCol="0">
            <a:spAutoFit/>
          </a:bodyPr>
          <a:lstStyle/>
          <a:p>
            <a:r>
              <a:rPr lang="en-NZ" sz="4800" dirty="0" smtClean="0"/>
              <a:t>= 116553.668 kg</a:t>
            </a:r>
            <a:endParaRPr lang="en-NZ" sz="4800" i="1" dirty="0"/>
          </a:p>
        </p:txBody>
      </p:sp>
      <p:sp>
        <p:nvSpPr>
          <p:cNvPr id="9" name="TextBox 8"/>
          <p:cNvSpPr txBox="1"/>
          <p:nvPr/>
        </p:nvSpPr>
        <p:spPr>
          <a:xfrm>
            <a:off x="4304718" y="2964029"/>
            <a:ext cx="3516922" cy="830997"/>
          </a:xfrm>
          <a:prstGeom prst="rect">
            <a:avLst/>
          </a:prstGeom>
          <a:noFill/>
        </p:spPr>
        <p:txBody>
          <a:bodyPr wrap="square" rtlCol="0">
            <a:spAutoFit/>
          </a:bodyPr>
          <a:lstStyle/>
          <a:p>
            <a:r>
              <a:rPr lang="en-NZ" sz="4800" dirty="0" smtClean="0"/>
              <a:t>b = 2.993</a:t>
            </a:r>
            <a:endParaRPr lang="en-NZ" sz="4800" i="1" dirty="0"/>
          </a:p>
        </p:txBody>
      </p:sp>
      <p:sp>
        <p:nvSpPr>
          <p:cNvPr id="10" name="TextBox 9"/>
          <p:cNvSpPr txBox="1"/>
          <p:nvPr/>
        </p:nvSpPr>
        <p:spPr>
          <a:xfrm>
            <a:off x="4327389" y="3703018"/>
            <a:ext cx="3516922" cy="830997"/>
          </a:xfrm>
          <a:prstGeom prst="rect">
            <a:avLst/>
          </a:prstGeom>
          <a:noFill/>
        </p:spPr>
        <p:txBody>
          <a:bodyPr wrap="square" rtlCol="0">
            <a:spAutoFit/>
          </a:bodyPr>
          <a:lstStyle/>
          <a:p>
            <a:r>
              <a:rPr lang="en-NZ" sz="4800" dirty="0"/>
              <a:t>a</a:t>
            </a:r>
            <a:r>
              <a:rPr lang="en-NZ" sz="4800" dirty="0" smtClean="0"/>
              <a:t> = 2.341</a:t>
            </a:r>
            <a:endParaRPr lang="en-NZ" sz="4800" i="1" dirty="0"/>
          </a:p>
        </p:txBody>
      </p:sp>
      <p:sp>
        <p:nvSpPr>
          <p:cNvPr id="11" name="TextBox 10"/>
          <p:cNvSpPr txBox="1"/>
          <p:nvPr/>
        </p:nvSpPr>
        <p:spPr>
          <a:xfrm>
            <a:off x="2168645" y="1371262"/>
            <a:ext cx="8197030" cy="830997"/>
          </a:xfrm>
          <a:prstGeom prst="rect">
            <a:avLst/>
          </a:prstGeom>
          <a:noFill/>
        </p:spPr>
        <p:txBody>
          <a:bodyPr wrap="square" rtlCol="0">
            <a:spAutoFit/>
          </a:bodyPr>
          <a:lstStyle/>
          <a:p>
            <a:r>
              <a:rPr lang="en-NZ" sz="4800" dirty="0" smtClean="0"/>
              <a:t>Steer average BM = 639 kg</a:t>
            </a:r>
            <a:endParaRPr lang="en-NZ" sz="4800" i="1" dirty="0"/>
          </a:p>
        </p:txBody>
      </p:sp>
      <p:sp>
        <p:nvSpPr>
          <p:cNvPr id="12" name="TextBox 11"/>
          <p:cNvSpPr txBox="1"/>
          <p:nvPr/>
        </p:nvSpPr>
        <p:spPr>
          <a:xfrm>
            <a:off x="3000270" y="2133032"/>
            <a:ext cx="6029430" cy="830997"/>
          </a:xfrm>
          <a:prstGeom prst="rect">
            <a:avLst/>
          </a:prstGeom>
          <a:noFill/>
        </p:spPr>
        <p:txBody>
          <a:bodyPr wrap="square" rtlCol="0">
            <a:spAutoFit/>
          </a:bodyPr>
          <a:lstStyle/>
          <a:p>
            <a:r>
              <a:rPr lang="en-NZ" sz="4800" dirty="0" smtClean="0"/>
              <a:t>Steer  L</a:t>
            </a:r>
            <a:r>
              <a:rPr lang="en-NZ" sz="4800" baseline="-25000" dirty="0" smtClean="0"/>
              <a:t>F </a:t>
            </a:r>
            <a:r>
              <a:rPr lang="en-NZ" sz="4800" dirty="0" smtClean="0"/>
              <a:t>= 373mm</a:t>
            </a:r>
            <a:endParaRPr lang="en-NZ" sz="4800" i="1" dirty="0"/>
          </a:p>
        </p:txBody>
      </p:sp>
    </p:spTree>
    <p:extLst>
      <p:ext uri="{BB962C8B-B14F-4D97-AF65-F5344CB8AC3E}">
        <p14:creationId xmlns:p14="http://schemas.microsoft.com/office/powerpoint/2010/main" val="34138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9" grpId="1"/>
      <p:bldP spid="10" grpId="0"/>
      <p:bldP spid="10" grpId="1"/>
      <p:bldP spid="11" grpId="0"/>
      <p:bldP spid="11" grpId="1"/>
      <p:bldP spid="12" grpId="0"/>
      <p:bldP spid="1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27</a:t>
            </a:fld>
            <a:endParaRPr lang="en-NZ" sz="2400" dirty="0"/>
          </a:p>
        </p:txBody>
      </p:sp>
      <p:pic>
        <p:nvPicPr>
          <p:cNvPr id="3" name="Picture 2"/>
          <p:cNvPicPr>
            <a:picLocks noChangeAspect="1"/>
          </p:cNvPicPr>
          <p:nvPr/>
        </p:nvPicPr>
        <p:blipFill>
          <a:blip r:embed="rId2"/>
          <a:stretch>
            <a:fillRect/>
          </a:stretch>
        </p:blipFill>
        <p:spPr>
          <a:xfrm>
            <a:off x="514072" y="103239"/>
            <a:ext cx="9051179" cy="4607027"/>
          </a:xfrm>
          <a:prstGeom prst="rect">
            <a:avLst/>
          </a:prstGeom>
        </p:spPr>
      </p:pic>
      <p:pic>
        <p:nvPicPr>
          <p:cNvPr id="4" name="Picture 3"/>
          <p:cNvPicPr>
            <a:picLocks noChangeAspect="1"/>
          </p:cNvPicPr>
          <p:nvPr/>
        </p:nvPicPr>
        <p:blipFill>
          <a:blip r:embed="rId3"/>
          <a:stretch>
            <a:fillRect/>
          </a:stretch>
        </p:blipFill>
        <p:spPr>
          <a:xfrm>
            <a:off x="713761" y="1622629"/>
            <a:ext cx="7372350" cy="3524250"/>
          </a:xfrm>
          <a:prstGeom prst="rect">
            <a:avLst/>
          </a:prstGeom>
        </p:spPr>
      </p:pic>
      <p:pic>
        <p:nvPicPr>
          <p:cNvPr id="5" name="Picture 4"/>
          <p:cNvPicPr>
            <a:picLocks noChangeAspect="1"/>
          </p:cNvPicPr>
          <p:nvPr/>
        </p:nvPicPr>
        <p:blipFill>
          <a:blip r:embed="rId4"/>
          <a:stretch>
            <a:fillRect/>
          </a:stretch>
        </p:blipFill>
        <p:spPr>
          <a:xfrm>
            <a:off x="1977820" y="873227"/>
            <a:ext cx="7410450" cy="3695700"/>
          </a:xfrm>
          <a:prstGeom prst="rect">
            <a:avLst/>
          </a:prstGeom>
        </p:spPr>
      </p:pic>
      <p:pic>
        <p:nvPicPr>
          <p:cNvPr id="6" name="Picture 5"/>
          <p:cNvPicPr>
            <a:picLocks noChangeAspect="1"/>
          </p:cNvPicPr>
          <p:nvPr/>
        </p:nvPicPr>
        <p:blipFill>
          <a:blip r:embed="rId5"/>
          <a:stretch>
            <a:fillRect/>
          </a:stretch>
        </p:blipFill>
        <p:spPr>
          <a:xfrm>
            <a:off x="2428875" y="1590675"/>
            <a:ext cx="7334250" cy="3676650"/>
          </a:xfrm>
          <a:prstGeom prst="rect">
            <a:avLst/>
          </a:prstGeom>
        </p:spPr>
      </p:pic>
      <p:pic>
        <p:nvPicPr>
          <p:cNvPr id="7" name="Picture 6"/>
          <p:cNvPicPr>
            <a:picLocks noChangeAspect="1"/>
          </p:cNvPicPr>
          <p:nvPr/>
        </p:nvPicPr>
        <p:blipFill>
          <a:blip r:embed="rId6"/>
          <a:stretch>
            <a:fillRect/>
          </a:stretch>
        </p:blipFill>
        <p:spPr>
          <a:xfrm>
            <a:off x="2433637" y="1485900"/>
            <a:ext cx="7324725" cy="3886200"/>
          </a:xfrm>
          <a:prstGeom prst="rect">
            <a:avLst/>
          </a:prstGeom>
        </p:spPr>
      </p:pic>
    </p:spTree>
    <p:extLst>
      <p:ext uri="{BB962C8B-B14F-4D97-AF65-F5344CB8AC3E}">
        <p14:creationId xmlns:p14="http://schemas.microsoft.com/office/powerpoint/2010/main" val="1616729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28</a:t>
            </a:fld>
            <a:endParaRPr lang="en-NZ" sz="2400" dirty="0"/>
          </a:p>
        </p:txBody>
      </p:sp>
      <p:pic>
        <p:nvPicPr>
          <p:cNvPr id="3" name="Picture 2"/>
          <p:cNvPicPr>
            <a:picLocks noChangeAspect="1"/>
          </p:cNvPicPr>
          <p:nvPr/>
        </p:nvPicPr>
        <p:blipFill>
          <a:blip r:embed="rId3"/>
          <a:stretch>
            <a:fillRect/>
          </a:stretch>
        </p:blipFill>
        <p:spPr>
          <a:xfrm>
            <a:off x="0" y="1"/>
            <a:ext cx="4699709" cy="4389120"/>
          </a:xfrm>
          <a:prstGeom prst="rect">
            <a:avLst/>
          </a:prstGeom>
        </p:spPr>
      </p:pic>
      <p:pic>
        <p:nvPicPr>
          <p:cNvPr id="4" name="Picture 3"/>
          <p:cNvPicPr>
            <a:picLocks noChangeAspect="1"/>
          </p:cNvPicPr>
          <p:nvPr/>
        </p:nvPicPr>
        <p:blipFill>
          <a:blip r:embed="rId4"/>
          <a:stretch>
            <a:fillRect/>
          </a:stretch>
        </p:blipFill>
        <p:spPr>
          <a:xfrm>
            <a:off x="4699709" y="112545"/>
            <a:ext cx="4622581" cy="4178102"/>
          </a:xfrm>
          <a:prstGeom prst="rect">
            <a:avLst/>
          </a:prstGeom>
        </p:spPr>
      </p:pic>
      <p:pic>
        <p:nvPicPr>
          <p:cNvPr id="5" name="Picture 4"/>
          <p:cNvPicPr>
            <a:picLocks noChangeAspect="1"/>
          </p:cNvPicPr>
          <p:nvPr/>
        </p:nvPicPr>
        <p:blipFill>
          <a:blip r:embed="rId5"/>
          <a:stretch>
            <a:fillRect/>
          </a:stretch>
        </p:blipFill>
        <p:spPr>
          <a:xfrm>
            <a:off x="2754398" y="2035273"/>
            <a:ext cx="4884984" cy="4492136"/>
          </a:xfrm>
          <a:prstGeom prst="rect">
            <a:avLst/>
          </a:prstGeom>
        </p:spPr>
      </p:pic>
    </p:spTree>
    <p:extLst>
      <p:ext uri="{BB962C8B-B14F-4D97-AF65-F5344CB8AC3E}">
        <p14:creationId xmlns:p14="http://schemas.microsoft.com/office/powerpoint/2010/main" val="29601931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29</a:t>
            </a:fld>
            <a:endParaRPr lang="en-NZ" sz="2400" dirty="0"/>
          </a:p>
        </p:txBody>
      </p:sp>
      <p:pic>
        <p:nvPicPr>
          <p:cNvPr id="3" name="Picture 2"/>
          <p:cNvPicPr>
            <a:picLocks noChangeAspect="1"/>
          </p:cNvPicPr>
          <p:nvPr/>
        </p:nvPicPr>
        <p:blipFill>
          <a:blip r:embed="rId3"/>
          <a:stretch>
            <a:fillRect/>
          </a:stretch>
        </p:blipFill>
        <p:spPr>
          <a:xfrm>
            <a:off x="2703586" y="221950"/>
            <a:ext cx="6583680" cy="6134400"/>
          </a:xfrm>
          <a:prstGeom prst="rect">
            <a:avLst/>
          </a:prstGeom>
        </p:spPr>
      </p:pic>
      <p:pic>
        <p:nvPicPr>
          <p:cNvPr id="4" name="Picture 3"/>
          <p:cNvPicPr>
            <a:picLocks noChangeAspect="1"/>
          </p:cNvPicPr>
          <p:nvPr/>
        </p:nvPicPr>
        <p:blipFill>
          <a:blip r:embed="rId4"/>
          <a:stretch>
            <a:fillRect/>
          </a:stretch>
        </p:blipFill>
        <p:spPr>
          <a:xfrm>
            <a:off x="647112" y="542900"/>
            <a:ext cx="1688123" cy="2476966"/>
          </a:xfrm>
          <a:prstGeom prst="rect">
            <a:avLst/>
          </a:prstGeom>
        </p:spPr>
      </p:pic>
    </p:spTree>
    <p:extLst>
      <p:ext uri="{BB962C8B-B14F-4D97-AF65-F5344CB8AC3E}">
        <p14:creationId xmlns:p14="http://schemas.microsoft.com/office/powerpoint/2010/main" val="2881564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dirty="0" smtClean="0"/>
              <a:t>Clarifications</a:t>
            </a:r>
            <a:endParaRPr lang="en-NZ" sz="4000" dirty="0"/>
          </a:p>
        </p:txBody>
      </p:sp>
      <p:sp>
        <p:nvSpPr>
          <p:cNvPr id="3" name="Text Placeholder 2"/>
          <p:cNvSpPr>
            <a:spLocks noGrp="1"/>
          </p:cNvSpPr>
          <p:nvPr>
            <p:ph type="body" idx="1"/>
          </p:nvPr>
        </p:nvSpPr>
        <p:spPr/>
        <p:txBody>
          <a:bodyPr>
            <a:normAutofit/>
          </a:bodyPr>
          <a:lstStyle/>
          <a:p>
            <a:r>
              <a:rPr lang="en-NZ" sz="3200" dirty="0" smtClean="0"/>
              <a:t>The Problem</a:t>
            </a:r>
            <a:endParaRPr lang="en-NZ" sz="3200" dirty="0"/>
          </a:p>
        </p:txBody>
      </p:sp>
      <p:sp>
        <p:nvSpPr>
          <p:cNvPr id="4" name="Content Placeholder 3"/>
          <p:cNvSpPr>
            <a:spLocks noGrp="1"/>
          </p:cNvSpPr>
          <p:nvPr>
            <p:ph sz="half" idx="2"/>
          </p:nvPr>
        </p:nvSpPr>
        <p:spPr/>
        <p:txBody>
          <a:bodyPr/>
          <a:lstStyle/>
          <a:p>
            <a:pPr marL="0" indent="0">
              <a:buNone/>
            </a:pPr>
            <a:r>
              <a:rPr lang="en-NZ" sz="3600" dirty="0"/>
              <a:t>How do length and thickness of bones scale with overall size and weight of animal?</a:t>
            </a:r>
          </a:p>
          <a:p>
            <a:pPr marL="0" indent="0">
              <a:buNone/>
            </a:pPr>
            <a:endParaRPr lang="en-NZ" dirty="0"/>
          </a:p>
        </p:txBody>
      </p:sp>
      <p:sp>
        <p:nvSpPr>
          <p:cNvPr id="5" name="Text Placeholder 4"/>
          <p:cNvSpPr>
            <a:spLocks noGrp="1"/>
          </p:cNvSpPr>
          <p:nvPr>
            <p:ph type="body" sz="quarter" idx="3"/>
          </p:nvPr>
        </p:nvSpPr>
        <p:spPr/>
        <p:txBody>
          <a:bodyPr>
            <a:normAutofit/>
          </a:bodyPr>
          <a:lstStyle/>
          <a:p>
            <a:r>
              <a:rPr lang="en-NZ" sz="3200" dirty="0" smtClean="0"/>
              <a:t>Biological Factors</a:t>
            </a:r>
            <a:endParaRPr lang="en-NZ" sz="3200" dirty="0"/>
          </a:p>
        </p:txBody>
      </p:sp>
      <p:sp>
        <p:nvSpPr>
          <p:cNvPr id="6" name="Content Placeholder 5"/>
          <p:cNvSpPr>
            <a:spLocks noGrp="1"/>
          </p:cNvSpPr>
          <p:nvPr>
            <p:ph sz="quarter" idx="4"/>
          </p:nvPr>
        </p:nvSpPr>
        <p:spPr/>
        <p:txBody>
          <a:bodyPr/>
          <a:lstStyle/>
          <a:p>
            <a:r>
              <a:rPr lang="en-NZ" sz="2400" dirty="0" smtClean="0"/>
              <a:t>Respiration</a:t>
            </a:r>
          </a:p>
          <a:p>
            <a:r>
              <a:rPr lang="en-NZ" sz="2400" dirty="0" smtClean="0"/>
              <a:t>Circulation</a:t>
            </a:r>
          </a:p>
          <a:p>
            <a:r>
              <a:rPr lang="en-NZ" sz="2400" dirty="0" smtClean="0"/>
              <a:t>Digestion</a:t>
            </a:r>
          </a:p>
          <a:p>
            <a:r>
              <a:rPr lang="en-NZ" sz="2400" dirty="0" smtClean="0"/>
              <a:t>Body temperature regulation</a:t>
            </a:r>
          </a:p>
          <a:p>
            <a:r>
              <a:rPr lang="en-NZ" sz="2400" dirty="0" smtClean="0"/>
              <a:t>Water balance</a:t>
            </a:r>
          </a:p>
          <a:p>
            <a:r>
              <a:rPr lang="en-NZ" sz="2400" dirty="0" smtClean="0"/>
              <a:t>Etc.</a:t>
            </a:r>
          </a:p>
          <a:p>
            <a:endParaRPr lang="en-NZ" dirty="0"/>
          </a:p>
        </p:txBody>
      </p:sp>
      <p:sp>
        <p:nvSpPr>
          <p:cNvPr id="9" name="Slide Number Placeholder 8"/>
          <p:cNvSpPr>
            <a:spLocks noGrp="1"/>
          </p:cNvSpPr>
          <p:nvPr>
            <p:ph type="sldNum" sz="quarter" idx="12"/>
          </p:nvPr>
        </p:nvSpPr>
        <p:spPr/>
        <p:txBody>
          <a:bodyPr/>
          <a:lstStyle/>
          <a:p>
            <a:fld id="{5F50A023-65F6-430E-AFAA-9B12ED6E3C98}" type="slidenum">
              <a:rPr lang="en-NZ" sz="2400" smtClean="0"/>
              <a:t>3</a:t>
            </a:fld>
            <a:endParaRPr lang="en-NZ" sz="2400" dirty="0"/>
          </a:p>
        </p:txBody>
      </p:sp>
      <p:cxnSp>
        <p:nvCxnSpPr>
          <p:cNvPr id="17" name="Straight Connector 16"/>
          <p:cNvCxnSpPr/>
          <p:nvPr/>
        </p:nvCxnSpPr>
        <p:spPr>
          <a:xfrm>
            <a:off x="7818463" y="1123837"/>
            <a:ext cx="2057057" cy="433442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010143" y="5679143"/>
            <a:ext cx="2968283" cy="369332"/>
          </a:xfrm>
          <a:prstGeom prst="rect">
            <a:avLst/>
          </a:prstGeom>
          <a:noFill/>
        </p:spPr>
        <p:txBody>
          <a:bodyPr wrap="square" rtlCol="0">
            <a:spAutoFit/>
          </a:bodyPr>
          <a:lstStyle/>
          <a:p>
            <a:r>
              <a:rPr lang="en-NZ" dirty="0" smtClean="0"/>
              <a:t>Locomotion will be included</a:t>
            </a:r>
            <a:endParaRPr lang="en-NZ" dirty="0"/>
          </a:p>
        </p:txBody>
      </p:sp>
    </p:spTree>
    <p:extLst>
      <p:ext uri="{BB962C8B-B14F-4D97-AF65-F5344CB8AC3E}">
        <p14:creationId xmlns:p14="http://schemas.microsoft.com/office/powerpoint/2010/main" val="329161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fade">
                                      <p:cBhvr>
                                        <p:cTn id="30" dur="500"/>
                                        <p:tgtEl>
                                          <p:spTgt spid="6">
                                            <p:txEl>
                                              <p:pRg st="4" end="4"/>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uiExpand="1"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pPr/>
              <a:t>30</a:t>
            </a:fld>
            <a:endParaRPr lang="en-NZ" sz="2400" dirty="0"/>
          </a:p>
        </p:txBody>
      </p:sp>
      <p:sp>
        <p:nvSpPr>
          <p:cNvPr id="3" name="TextBox 2"/>
          <p:cNvSpPr txBox="1"/>
          <p:nvPr/>
        </p:nvSpPr>
        <p:spPr>
          <a:xfrm>
            <a:off x="191729" y="176981"/>
            <a:ext cx="2284600" cy="369332"/>
          </a:xfrm>
          <a:prstGeom prst="rect">
            <a:avLst/>
          </a:prstGeom>
          <a:noFill/>
        </p:spPr>
        <p:txBody>
          <a:bodyPr wrap="none" rtlCol="0">
            <a:spAutoFit/>
          </a:bodyPr>
          <a:lstStyle/>
          <a:p>
            <a:r>
              <a:rPr lang="en-NZ" dirty="0" smtClean="0"/>
              <a:t>Aquatic animals notes</a:t>
            </a:r>
            <a:endParaRPr lang="en-NZ" dirty="0"/>
          </a:p>
        </p:txBody>
      </p:sp>
    </p:spTree>
    <p:extLst>
      <p:ext uri="{BB962C8B-B14F-4D97-AF65-F5344CB8AC3E}">
        <p14:creationId xmlns:p14="http://schemas.microsoft.com/office/powerpoint/2010/main" val="22197411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31</a:t>
            </a:fld>
            <a:endParaRPr lang="en-NZ" sz="2400" dirty="0"/>
          </a:p>
        </p:txBody>
      </p:sp>
      <p:sp>
        <p:nvSpPr>
          <p:cNvPr id="3" name="TextBox 2"/>
          <p:cNvSpPr txBox="1"/>
          <p:nvPr/>
        </p:nvSpPr>
        <p:spPr>
          <a:xfrm>
            <a:off x="191729" y="176981"/>
            <a:ext cx="2163093" cy="369332"/>
          </a:xfrm>
          <a:prstGeom prst="rect">
            <a:avLst/>
          </a:prstGeom>
          <a:noFill/>
        </p:spPr>
        <p:txBody>
          <a:bodyPr wrap="none" rtlCol="0">
            <a:spAutoFit/>
          </a:bodyPr>
          <a:lstStyle/>
          <a:p>
            <a:r>
              <a:rPr lang="en-NZ" dirty="0" smtClean="0"/>
              <a:t>Endoskeletons notes</a:t>
            </a:r>
            <a:endParaRPr lang="en-NZ" dirty="0"/>
          </a:p>
        </p:txBody>
      </p:sp>
    </p:spTree>
    <p:extLst>
      <p:ext uri="{BB962C8B-B14F-4D97-AF65-F5344CB8AC3E}">
        <p14:creationId xmlns:p14="http://schemas.microsoft.com/office/powerpoint/2010/main" val="2948417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32</a:t>
            </a:fld>
            <a:endParaRPr lang="en-NZ" sz="2400" dirty="0"/>
          </a:p>
        </p:txBody>
      </p:sp>
      <p:sp>
        <p:nvSpPr>
          <p:cNvPr id="3" name="TextBox 2"/>
          <p:cNvSpPr txBox="1"/>
          <p:nvPr/>
        </p:nvSpPr>
        <p:spPr>
          <a:xfrm>
            <a:off x="191729" y="176981"/>
            <a:ext cx="5165197" cy="369332"/>
          </a:xfrm>
          <a:prstGeom prst="rect">
            <a:avLst/>
          </a:prstGeom>
          <a:noFill/>
        </p:spPr>
        <p:txBody>
          <a:bodyPr wrap="none" rtlCol="0">
            <a:spAutoFit/>
          </a:bodyPr>
          <a:lstStyle/>
          <a:p>
            <a:r>
              <a:rPr lang="en-NZ" dirty="0" smtClean="0"/>
              <a:t>Solving </a:t>
            </a:r>
            <a:r>
              <a:rPr lang="en-NZ" dirty="0" err="1" smtClean="0"/>
              <a:t>allometry</a:t>
            </a:r>
            <a:r>
              <a:rPr lang="en-NZ" dirty="0" smtClean="0"/>
              <a:t> problems by being very long notes</a:t>
            </a:r>
            <a:endParaRPr lang="en-NZ" dirty="0"/>
          </a:p>
        </p:txBody>
      </p:sp>
    </p:spTree>
    <p:extLst>
      <p:ext uri="{BB962C8B-B14F-4D97-AF65-F5344CB8AC3E}">
        <p14:creationId xmlns:p14="http://schemas.microsoft.com/office/powerpoint/2010/main" val="29274928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33</a:t>
            </a:fld>
            <a:endParaRPr lang="en-NZ" sz="2400" dirty="0"/>
          </a:p>
        </p:txBody>
      </p:sp>
      <p:sp>
        <p:nvSpPr>
          <p:cNvPr id="3" name="TextBox 2"/>
          <p:cNvSpPr txBox="1"/>
          <p:nvPr/>
        </p:nvSpPr>
        <p:spPr>
          <a:xfrm>
            <a:off x="191729" y="176981"/>
            <a:ext cx="4044697" cy="369332"/>
          </a:xfrm>
          <a:prstGeom prst="rect">
            <a:avLst/>
          </a:prstGeom>
          <a:noFill/>
        </p:spPr>
        <p:txBody>
          <a:bodyPr wrap="none" rtlCol="0">
            <a:spAutoFit/>
          </a:bodyPr>
          <a:lstStyle/>
          <a:p>
            <a:r>
              <a:rPr lang="en-NZ" dirty="0" smtClean="0"/>
              <a:t>Surface area vs. body volume ratio notes</a:t>
            </a:r>
            <a:endParaRPr lang="en-NZ" dirty="0"/>
          </a:p>
        </p:txBody>
      </p:sp>
    </p:spTree>
    <p:extLst>
      <p:ext uri="{BB962C8B-B14F-4D97-AF65-F5344CB8AC3E}">
        <p14:creationId xmlns:p14="http://schemas.microsoft.com/office/powerpoint/2010/main" val="3529335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34</a:t>
            </a:fld>
            <a:endParaRPr lang="en-NZ" sz="2400" dirty="0"/>
          </a:p>
        </p:txBody>
      </p:sp>
      <p:sp>
        <p:nvSpPr>
          <p:cNvPr id="3" name="TextBox 2"/>
          <p:cNvSpPr txBox="1"/>
          <p:nvPr/>
        </p:nvSpPr>
        <p:spPr>
          <a:xfrm>
            <a:off x="191729" y="176981"/>
            <a:ext cx="4032194" cy="369332"/>
          </a:xfrm>
          <a:prstGeom prst="rect">
            <a:avLst/>
          </a:prstGeom>
          <a:noFill/>
        </p:spPr>
        <p:txBody>
          <a:bodyPr wrap="none" rtlCol="0">
            <a:spAutoFit/>
          </a:bodyPr>
          <a:lstStyle/>
          <a:p>
            <a:r>
              <a:rPr lang="en-NZ" dirty="0" smtClean="0"/>
              <a:t>Exoskeletons/invertebrate, insects notes</a:t>
            </a:r>
            <a:endParaRPr lang="en-NZ" dirty="0"/>
          </a:p>
        </p:txBody>
      </p:sp>
    </p:spTree>
    <p:extLst>
      <p:ext uri="{BB962C8B-B14F-4D97-AF65-F5344CB8AC3E}">
        <p14:creationId xmlns:p14="http://schemas.microsoft.com/office/powerpoint/2010/main" val="22038969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35</a:t>
            </a:fld>
            <a:endParaRPr lang="en-NZ" sz="2400" dirty="0"/>
          </a:p>
        </p:txBody>
      </p:sp>
      <p:sp>
        <p:nvSpPr>
          <p:cNvPr id="3" name="TextBox 2"/>
          <p:cNvSpPr txBox="1"/>
          <p:nvPr/>
        </p:nvSpPr>
        <p:spPr>
          <a:xfrm>
            <a:off x="191729" y="176981"/>
            <a:ext cx="4032194" cy="369332"/>
          </a:xfrm>
          <a:prstGeom prst="rect">
            <a:avLst/>
          </a:prstGeom>
          <a:noFill/>
        </p:spPr>
        <p:txBody>
          <a:bodyPr wrap="none" rtlCol="0">
            <a:spAutoFit/>
          </a:bodyPr>
          <a:lstStyle/>
          <a:p>
            <a:r>
              <a:rPr lang="en-NZ" dirty="0" smtClean="0"/>
              <a:t>Exoskeletons/invertebrate, insects notes</a:t>
            </a:r>
            <a:endParaRPr lang="en-NZ" dirty="0"/>
          </a:p>
        </p:txBody>
      </p:sp>
    </p:spTree>
    <p:extLst>
      <p:ext uri="{BB962C8B-B14F-4D97-AF65-F5344CB8AC3E}">
        <p14:creationId xmlns:p14="http://schemas.microsoft.com/office/powerpoint/2010/main" val="35481398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36</a:t>
            </a:fld>
            <a:endParaRPr lang="en-NZ" sz="2400" dirty="0"/>
          </a:p>
        </p:txBody>
      </p:sp>
      <p:sp>
        <p:nvSpPr>
          <p:cNvPr id="3" name="TextBox 2"/>
          <p:cNvSpPr txBox="1"/>
          <p:nvPr/>
        </p:nvSpPr>
        <p:spPr>
          <a:xfrm>
            <a:off x="191729" y="176981"/>
            <a:ext cx="1247457" cy="369332"/>
          </a:xfrm>
          <a:prstGeom prst="rect">
            <a:avLst/>
          </a:prstGeom>
          <a:noFill/>
        </p:spPr>
        <p:txBody>
          <a:bodyPr wrap="none" rtlCol="0">
            <a:spAutoFit/>
          </a:bodyPr>
          <a:lstStyle/>
          <a:p>
            <a:r>
              <a:rPr lang="en-NZ" dirty="0" smtClean="0"/>
              <a:t>Birds notes</a:t>
            </a:r>
            <a:endParaRPr lang="en-NZ" dirty="0"/>
          </a:p>
        </p:txBody>
      </p:sp>
    </p:spTree>
    <p:extLst>
      <p:ext uri="{BB962C8B-B14F-4D97-AF65-F5344CB8AC3E}">
        <p14:creationId xmlns:p14="http://schemas.microsoft.com/office/powerpoint/2010/main" val="2003753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4</a:t>
            </a:fld>
            <a:endParaRPr lang="en-NZ" sz="2400" dirty="0"/>
          </a:p>
        </p:txBody>
      </p:sp>
      <p:pic>
        <p:nvPicPr>
          <p:cNvPr id="9" name="Picture 8"/>
          <p:cNvPicPr>
            <a:picLocks noChangeAspect="1"/>
          </p:cNvPicPr>
          <p:nvPr/>
        </p:nvPicPr>
        <p:blipFill>
          <a:blip r:embed="rId3"/>
          <a:stretch>
            <a:fillRect/>
          </a:stretch>
        </p:blipFill>
        <p:spPr>
          <a:xfrm>
            <a:off x="1829680" y="3066757"/>
            <a:ext cx="2713850" cy="2133086"/>
          </a:xfrm>
          <a:prstGeom prst="rect">
            <a:avLst/>
          </a:prstGeom>
        </p:spPr>
      </p:pic>
      <p:pic>
        <p:nvPicPr>
          <p:cNvPr id="10" name="Picture 9"/>
          <p:cNvPicPr>
            <a:picLocks noChangeAspect="1"/>
          </p:cNvPicPr>
          <p:nvPr/>
        </p:nvPicPr>
        <p:blipFill>
          <a:blip r:embed="rId3"/>
          <a:stretch>
            <a:fillRect/>
          </a:stretch>
        </p:blipFill>
        <p:spPr>
          <a:xfrm>
            <a:off x="5575669" y="1223889"/>
            <a:ext cx="5058466" cy="3975954"/>
          </a:xfrm>
          <a:prstGeom prst="rect">
            <a:avLst/>
          </a:prstGeom>
        </p:spPr>
      </p:pic>
      <p:cxnSp>
        <p:nvCxnSpPr>
          <p:cNvPr id="15" name="Straight Connector 14"/>
          <p:cNvCxnSpPr/>
          <p:nvPr/>
        </p:nvCxnSpPr>
        <p:spPr>
          <a:xfrm>
            <a:off x="2324016" y="4447679"/>
            <a:ext cx="16" cy="26484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453165" y="4447679"/>
            <a:ext cx="9202" cy="26484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2268267" y="4250732"/>
            <a:ext cx="258299" cy="19694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Freeform 17"/>
          <p:cNvSpPr/>
          <p:nvPr/>
        </p:nvSpPr>
        <p:spPr>
          <a:xfrm rot="11135054">
            <a:off x="2283771" y="4723595"/>
            <a:ext cx="235760" cy="16683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31" name="Straight Connector 30"/>
          <p:cNvCxnSpPr/>
          <p:nvPr/>
        </p:nvCxnSpPr>
        <p:spPr>
          <a:xfrm>
            <a:off x="6482671" y="3675424"/>
            <a:ext cx="0" cy="717719"/>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51215" y="3675424"/>
            <a:ext cx="2588" cy="77225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6350336" y="3293915"/>
            <a:ext cx="510584" cy="394224"/>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4" name="Freeform 33"/>
          <p:cNvSpPr/>
          <p:nvPr/>
        </p:nvSpPr>
        <p:spPr>
          <a:xfrm rot="11135054">
            <a:off x="6394099" y="4401104"/>
            <a:ext cx="488529" cy="398262"/>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5724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1000"/>
                            </p:stCondLst>
                            <p:childTnLst>
                              <p:par>
                                <p:cTn id="22" presetID="10" presetClass="entr" presetSubtype="0" fill="hold" nodeType="afterEffect">
                                  <p:stCondLst>
                                    <p:cond delay="1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3"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5</a:t>
            </a:fld>
            <a:endParaRPr lang="en-NZ" sz="2400" dirty="0"/>
          </a:p>
        </p:txBody>
      </p:sp>
      <p:cxnSp>
        <p:nvCxnSpPr>
          <p:cNvPr id="4" name="Straight Connector 3"/>
          <p:cNvCxnSpPr/>
          <p:nvPr/>
        </p:nvCxnSpPr>
        <p:spPr>
          <a:xfrm>
            <a:off x="7019780" y="1674055"/>
            <a:ext cx="0" cy="3432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509805" y="1674055"/>
            <a:ext cx="0" cy="3432517"/>
          </a:xfrm>
          <a:prstGeom prst="line">
            <a:avLst/>
          </a:prstGeom>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6775549" y="1083094"/>
            <a:ext cx="917681" cy="633164"/>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Freeform 18"/>
          <p:cNvSpPr/>
          <p:nvPr/>
        </p:nvSpPr>
        <p:spPr>
          <a:xfrm rot="11135054">
            <a:off x="6804178" y="5021223"/>
            <a:ext cx="917681" cy="633164"/>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20" name="Straight Connector 19"/>
          <p:cNvCxnSpPr/>
          <p:nvPr/>
        </p:nvCxnSpPr>
        <p:spPr>
          <a:xfrm flipH="1">
            <a:off x="4217964" y="2636748"/>
            <a:ext cx="1" cy="17021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67313" y="2636748"/>
            <a:ext cx="0" cy="1702190"/>
          </a:xfrm>
          <a:prstGeom prst="line">
            <a:avLst/>
          </a:prstGeom>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4058621" y="2200651"/>
            <a:ext cx="639987" cy="43609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Freeform 22"/>
          <p:cNvSpPr/>
          <p:nvPr/>
        </p:nvSpPr>
        <p:spPr>
          <a:xfrm rot="11135054">
            <a:off x="4077967" y="4312625"/>
            <a:ext cx="675546" cy="430563"/>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TextBox 29"/>
          <p:cNvSpPr txBox="1"/>
          <p:nvPr/>
        </p:nvSpPr>
        <p:spPr>
          <a:xfrm>
            <a:off x="507292" y="5759504"/>
            <a:ext cx="4847884" cy="707886"/>
          </a:xfrm>
          <a:prstGeom prst="rect">
            <a:avLst/>
          </a:prstGeom>
          <a:noFill/>
        </p:spPr>
        <p:txBody>
          <a:bodyPr wrap="square" rtlCol="0">
            <a:spAutoFit/>
          </a:bodyPr>
          <a:lstStyle/>
          <a:p>
            <a:r>
              <a:rPr lang="en-NZ" sz="4000" dirty="0" smtClean="0"/>
              <a:t>geometric similarity</a:t>
            </a:r>
            <a:endParaRPr lang="en-NZ" sz="4000" dirty="0"/>
          </a:p>
        </p:txBody>
      </p:sp>
      <p:cxnSp>
        <p:nvCxnSpPr>
          <p:cNvPr id="32" name="Straight Arrow Connector 31"/>
          <p:cNvCxnSpPr/>
          <p:nvPr/>
        </p:nvCxnSpPr>
        <p:spPr>
          <a:xfrm>
            <a:off x="4772859" y="2636748"/>
            <a:ext cx="0" cy="170219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7750488" y="1674055"/>
            <a:ext cx="0" cy="34325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4043038" y="4958347"/>
            <a:ext cx="714238"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a:off x="6795567" y="5830086"/>
            <a:ext cx="954921" cy="2207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4" name="TextBox 43"/>
          <p:cNvSpPr txBox="1"/>
          <p:nvPr/>
        </p:nvSpPr>
        <p:spPr>
          <a:xfrm rot="5400000">
            <a:off x="4520424" y="3257010"/>
            <a:ext cx="994895" cy="461665"/>
          </a:xfrm>
          <a:prstGeom prst="rect">
            <a:avLst/>
          </a:prstGeom>
          <a:noFill/>
        </p:spPr>
        <p:txBody>
          <a:bodyPr wrap="square" rtlCol="0">
            <a:spAutoFit/>
          </a:bodyPr>
          <a:lstStyle/>
          <a:p>
            <a:r>
              <a:rPr lang="en-NZ" sz="2400" dirty="0" smtClean="0"/>
              <a:t>20cm</a:t>
            </a:r>
            <a:endParaRPr lang="en-NZ" sz="2400" dirty="0"/>
          </a:p>
        </p:txBody>
      </p:sp>
      <p:sp>
        <p:nvSpPr>
          <p:cNvPr id="45" name="TextBox 44"/>
          <p:cNvSpPr txBox="1"/>
          <p:nvPr/>
        </p:nvSpPr>
        <p:spPr>
          <a:xfrm rot="5400000">
            <a:off x="7541132" y="3159480"/>
            <a:ext cx="994895" cy="461665"/>
          </a:xfrm>
          <a:prstGeom prst="rect">
            <a:avLst/>
          </a:prstGeom>
          <a:noFill/>
        </p:spPr>
        <p:txBody>
          <a:bodyPr wrap="square" rtlCol="0">
            <a:spAutoFit/>
          </a:bodyPr>
          <a:lstStyle/>
          <a:p>
            <a:r>
              <a:rPr lang="en-NZ" sz="2400" dirty="0"/>
              <a:t>4</a:t>
            </a:r>
            <a:r>
              <a:rPr lang="en-NZ" sz="2400" dirty="0" smtClean="0"/>
              <a:t>0cm</a:t>
            </a:r>
            <a:endParaRPr lang="en-NZ" sz="2400" dirty="0"/>
          </a:p>
        </p:txBody>
      </p:sp>
      <p:sp>
        <p:nvSpPr>
          <p:cNvPr id="46" name="TextBox 45"/>
          <p:cNvSpPr txBox="1"/>
          <p:nvPr/>
        </p:nvSpPr>
        <p:spPr>
          <a:xfrm>
            <a:off x="4022976" y="4939692"/>
            <a:ext cx="994895" cy="461665"/>
          </a:xfrm>
          <a:prstGeom prst="rect">
            <a:avLst/>
          </a:prstGeom>
          <a:noFill/>
        </p:spPr>
        <p:txBody>
          <a:bodyPr wrap="square" rtlCol="0">
            <a:spAutoFit/>
          </a:bodyPr>
          <a:lstStyle/>
          <a:p>
            <a:r>
              <a:rPr lang="en-NZ" sz="2400" dirty="0" smtClean="0"/>
              <a:t>5cm</a:t>
            </a:r>
            <a:endParaRPr lang="en-NZ" sz="2400" dirty="0"/>
          </a:p>
        </p:txBody>
      </p:sp>
      <p:sp>
        <p:nvSpPr>
          <p:cNvPr id="48" name="TextBox 47"/>
          <p:cNvSpPr txBox="1"/>
          <p:nvPr/>
        </p:nvSpPr>
        <p:spPr>
          <a:xfrm>
            <a:off x="6890878" y="5852160"/>
            <a:ext cx="916869" cy="461665"/>
          </a:xfrm>
          <a:prstGeom prst="rect">
            <a:avLst/>
          </a:prstGeom>
          <a:noFill/>
        </p:spPr>
        <p:txBody>
          <a:bodyPr wrap="square" rtlCol="0">
            <a:spAutoFit/>
          </a:bodyPr>
          <a:lstStyle/>
          <a:p>
            <a:r>
              <a:rPr lang="en-NZ" sz="2400" dirty="0" smtClean="0"/>
              <a:t>10cm</a:t>
            </a:r>
            <a:endParaRPr lang="en-NZ" sz="2400" dirty="0"/>
          </a:p>
        </p:txBody>
      </p:sp>
      <p:sp>
        <p:nvSpPr>
          <p:cNvPr id="49" name="TextBox 48"/>
          <p:cNvSpPr txBox="1"/>
          <p:nvPr/>
        </p:nvSpPr>
        <p:spPr>
          <a:xfrm>
            <a:off x="4698608" y="1082712"/>
            <a:ext cx="1928729" cy="461665"/>
          </a:xfrm>
          <a:prstGeom prst="rect">
            <a:avLst/>
          </a:prstGeom>
          <a:noFill/>
        </p:spPr>
        <p:txBody>
          <a:bodyPr wrap="square" rtlCol="0">
            <a:spAutoFit/>
          </a:bodyPr>
          <a:lstStyle/>
          <a:p>
            <a:r>
              <a:rPr lang="en-NZ" sz="2400" dirty="0" smtClean="0"/>
              <a:t>width : length </a:t>
            </a:r>
            <a:endParaRPr lang="en-NZ" sz="2400" dirty="0"/>
          </a:p>
        </p:txBody>
      </p:sp>
      <p:sp>
        <p:nvSpPr>
          <p:cNvPr id="50" name="TextBox 49"/>
          <p:cNvSpPr txBox="1"/>
          <p:nvPr/>
        </p:nvSpPr>
        <p:spPr>
          <a:xfrm>
            <a:off x="5248704" y="621047"/>
            <a:ext cx="994895" cy="461665"/>
          </a:xfrm>
          <a:prstGeom prst="rect">
            <a:avLst/>
          </a:prstGeom>
          <a:noFill/>
        </p:spPr>
        <p:txBody>
          <a:bodyPr wrap="square" rtlCol="0">
            <a:spAutoFit/>
          </a:bodyPr>
          <a:lstStyle/>
          <a:p>
            <a:r>
              <a:rPr lang="en-NZ" sz="2400" dirty="0" smtClean="0"/>
              <a:t>1 : 4</a:t>
            </a:r>
          </a:p>
        </p:txBody>
      </p:sp>
      <p:pic>
        <p:nvPicPr>
          <p:cNvPr id="54" name="Picture 53"/>
          <p:cNvPicPr>
            <a:picLocks noChangeAspect="1"/>
          </p:cNvPicPr>
          <p:nvPr/>
        </p:nvPicPr>
        <p:blipFill>
          <a:blip r:embed="rId3"/>
          <a:stretch>
            <a:fillRect/>
          </a:stretch>
        </p:blipFill>
        <p:spPr>
          <a:xfrm>
            <a:off x="1829680" y="3066757"/>
            <a:ext cx="2713850" cy="2133086"/>
          </a:xfrm>
          <a:prstGeom prst="rect">
            <a:avLst/>
          </a:prstGeom>
        </p:spPr>
      </p:pic>
      <p:pic>
        <p:nvPicPr>
          <p:cNvPr id="55" name="Picture 54"/>
          <p:cNvPicPr>
            <a:picLocks noChangeAspect="1"/>
          </p:cNvPicPr>
          <p:nvPr/>
        </p:nvPicPr>
        <p:blipFill>
          <a:blip r:embed="rId3"/>
          <a:stretch>
            <a:fillRect/>
          </a:stretch>
        </p:blipFill>
        <p:spPr>
          <a:xfrm>
            <a:off x="5575669" y="1223889"/>
            <a:ext cx="5058466" cy="3975954"/>
          </a:xfrm>
          <a:prstGeom prst="rect">
            <a:avLst/>
          </a:prstGeom>
        </p:spPr>
      </p:pic>
      <p:cxnSp>
        <p:nvCxnSpPr>
          <p:cNvPr id="56" name="Straight Connector 55"/>
          <p:cNvCxnSpPr/>
          <p:nvPr/>
        </p:nvCxnSpPr>
        <p:spPr>
          <a:xfrm>
            <a:off x="2324016" y="4447679"/>
            <a:ext cx="16" cy="26484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53165" y="4447679"/>
            <a:ext cx="9202" cy="26484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a:off x="2268267" y="4250732"/>
            <a:ext cx="258299" cy="19694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59" name="Freeform 58"/>
          <p:cNvSpPr/>
          <p:nvPr/>
        </p:nvSpPr>
        <p:spPr>
          <a:xfrm rot="11135054">
            <a:off x="2283771" y="4723595"/>
            <a:ext cx="235760" cy="16683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60" name="Straight Connector 59"/>
          <p:cNvCxnSpPr/>
          <p:nvPr/>
        </p:nvCxnSpPr>
        <p:spPr>
          <a:xfrm>
            <a:off x="6482671" y="3675424"/>
            <a:ext cx="0" cy="717719"/>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751215" y="3675424"/>
            <a:ext cx="2588" cy="77225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2" name="Freeform 61"/>
          <p:cNvSpPr/>
          <p:nvPr/>
        </p:nvSpPr>
        <p:spPr>
          <a:xfrm>
            <a:off x="6350336" y="3293915"/>
            <a:ext cx="510584" cy="394224"/>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3" name="Freeform 62"/>
          <p:cNvSpPr/>
          <p:nvPr/>
        </p:nvSpPr>
        <p:spPr>
          <a:xfrm rot="11135054">
            <a:off x="6394099" y="4401104"/>
            <a:ext cx="488529" cy="398262"/>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65" name="Straight Connector 64"/>
          <p:cNvCxnSpPr/>
          <p:nvPr/>
        </p:nvCxnSpPr>
        <p:spPr>
          <a:xfrm>
            <a:off x="5683348" y="1378634"/>
            <a:ext cx="4726744" cy="38212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50033" y="5761031"/>
            <a:ext cx="4510580" cy="8348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50033" y="5852160"/>
            <a:ext cx="4337006" cy="64102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Right Arrow 2"/>
          <p:cNvSpPr/>
          <p:nvPr/>
        </p:nvSpPr>
        <p:spPr>
          <a:xfrm>
            <a:off x="5224137" y="331859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4471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xit" presetSubtype="0" fill="hold" grpId="1" nodeType="withEffect">
                                  <p:stCondLst>
                                    <p:cond delay="0"/>
                                  </p:stCondLst>
                                  <p:childTnLst>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20"/>
                                        </p:tgtEl>
                                      </p:cBhvr>
                                    </p:animEffect>
                                    <p:set>
                                      <p:cBhvr>
                                        <p:cTn id="65" dur="1" fill="hold">
                                          <p:stCondLst>
                                            <p:cond delay="499"/>
                                          </p:stCondLst>
                                        </p:cTn>
                                        <p:tgtEl>
                                          <p:spTgt spid="20"/>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9"/>
                                        </p:tgtEl>
                                      </p:cBhvr>
                                    </p:animEffect>
                                    <p:set>
                                      <p:cBhvr>
                                        <p:cTn id="86" dur="1" fill="hold">
                                          <p:stCondLst>
                                            <p:cond delay="499"/>
                                          </p:stCondLst>
                                        </p:cTn>
                                        <p:tgtEl>
                                          <p:spTgt spid="19"/>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44"/>
                                        </p:tgtEl>
                                      </p:cBhvr>
                                    </p:animEffect>
                                    <p:set>
                                      <p:cBhvr>
                                        <p:cTn id="95" dur="1" fill="hold">
                                          <p:stCondLst>
                                            <p:cond delay="499"/>
                                          </p:stCondLst>
                                        </p:cTn>
                                        <p:tgtEl>
                                          <p:spTgt spid="4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45"/>
                                        </p:tgtEl>
                                      </p:cBhvr>
                                    </p:animEffect>
                                    <p:set>
                                      <p:cBhvr>
                                        <p:cTn id="98" dur="1" fill="hold">
                                          <p:stCondLst>
                                            <p:cond delay="499"/>
                                          </p:stCondLst>
                                        </p:cTn>
                                        <p:tgtEl>
                                          <p:spTgt spid="45"/>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42"/>
                                        </p:tgtEl>
                                      </p:cBhvr>
                                    </p:animEffect>
                                    <p:set>
                                      <p:cBhvr>
                                        <p:cTn id="104" dur="1" fill="hold">
                                          <p:stCondLst>
                                            <p:cond delay="499"/>
                                          </p:stCondLst>
                                        </p:cTn>
                                        <p:tgtEl>
                                          <p:spTgt spid="42"/>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46"/>
                                        </p:tgtEl>
                                      </p:cBhvr>
                                    </p:animEffect>
                                    <p:set>
                                      <p:cBhvr>
                                        <p:cTn id="107" dur="1" fill="hold">
                                          <p:stCondLst>
                                            <p:cond delay="499"/>
                                          </p:stCondLst>
                                        </p:cTn>
                                        <p:tgtEl>
                                          <p:spTgt spid="46"/>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48"/>
                                        </p:tgtEl>
                                      </p:cBhvr>
                                    </p:animEffect>
                                    <p:set>
                                      <p:cBhvr>
                                        <p:cTn id="110" dur="1" fill="hold">
                                          <p:stCondLst>
                                            <p:cond delay="499"/>
                                          </p:stCondLst>
                                        </p:cTn>
                                        <p:tgtEl>
                                          <p:spTgt spid="4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49"/>
                                        </p:tgtEl>
                                      </p:cBhvr>
                                    </p:animEffect>
                                    <p:set>
                                      <p:cBhvr>
                                        <p:cTn id="113" dur="1" fill="hold">
                                          <p:stCondLst>
                                            <p:cond delay="499"/>
                                          </p:stCondLst>
                                        </p:cTn>
                                        <p:tgtEl>
                                          <p:spTgt spid="4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50"/>
                                        </p:tgtEl>
                                      </p:cBhvr>
                                    </p:animEffect>
                                    <p:set>
                                      <p:cBhvr>
                                        <p:cTn id="116" dur="1" fill="hold">
                                          <p:stCondLst>
                                            <p:cond delay="499"/>
                                          </p:stCondLst>
                                        </p:cTn>
                                        <p:tgtEl>
                                          <p:spTgt spid="50"/>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fade">
                                      <p:cBhvr>
                                        <p:cTn id="119" dur="500"/>
                                        <p:tgtEl>
                                          <p:spTgt spid="54"/>
                                        </p:tgtEl>
                                      </p:cBhvr>
                                    </p:animEffect>
                                  </p:childTnLst>
                                </p:cTn>
                              </p:par>
                              <p:par>
                                <p:cTn id="120" presetID="10" presetClass="entr" presetSubtype="0" fill="hold" nodeType="withEffect">
                                  <p:stCondLst>
                                    <p:cond delay="0"/>
                                  </p:stCondLst>
                                  <p:childTnLst>
                                    <p:set>
                                      <p:cBhvr>
                                        <p:cTn id="121" dur="1" fill="hold">
                                          <p:stCondLst>
                                            <p:cond delay="0"/>
                                          </p:stCondLst>
                                        </p:cTn>
                                        <p:tgtEl>
                                          <p:spTgt spid="56"/>
                                        </p:tgtEl>
                                        <p:attrNameLst>
                                          <p:attrName>style.visibility</p:attrName>
                                        </p:attrNameLst>
                                      </p:cBhvr>
                                      <p:to>
                                        <p:strVal val="visible"/>
                                      </p:to>
                                    </p:set>
                                    <p:animEffect transition="in" filter="fade">
                                      <p:cBhvr>
                                        <p:cTn id="122" dur="500"/>
                                        <p:tgtEl>
                                          <p:spTgt spid="56"/>
                                        </p:tgtEl>
                                      </p:cBhvr>
                                    </p:animEffect>
                                  </p:childTnLst>
                                </p:cTn>
                              </p:par>
                              <p:par>
                                <p:cTn id="123" presetID="10" presetClass="entr" presetSubtype="0" fill="hold" nodeType="withEffect">
                                  <p:stCondLst>
                                    <p:cond delay="0"/>
                                  </p:stCondLst>
                                  <p:childTnLst>
                                    <p:set>
                                      <p:cBhvr>
                                        <p:cTn id="124" dur="1" fill="hold">
                                          <p:stCondLst>
                                            <p:cond delay="0"/>
                                          </p:stCondLst>
                                        </p:cTn>
                                        <p:tgtEl>
                                          <p:spTgt spid="57"/>
                                        </p:tgtEl>
                                        <p:attrNameLst>
                                          <p:attrName>style.visibility</p:attrName>
                                        </p:attrNameLst>
                                      </p:cBhvr>
                                      <p:to>
                                        <p:strVal val="visible"/>
                                      </p:to>
                                    </p:set>
                                    <p:animEffect transition="in" filter="fade">
                                      <p:cBhvr>
                                        <p:cTn id="125" dur="500"/>
                                        <p:tgtEl>
                                          <p:spTgt spid="57"/>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Effect transition="in" filter="fade">
                                      <p:cBhvr>
                                        <p:cTn id="128" dur="500"/>
                                        <p:tgtEl>
                                          <p:spTgt spid="58"/>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9"/>
                                        </p:tgtEl>
                                        <p:attrNameLst>
                                          <p:attrName>style.visibility</p:attrName>
                                        </p:attrNameLst>
                                      </p:cBhvr>
                                      <p:to>
                                        <p:strVal val="visible"/>
                                      </p:to>
                                    </p:set>
                                    <p:animEffect transition="in" filter="fade">
                                      <p:cBhvr>
                                        <p:cTn id="131" dur="500"/>
                                        <p:tgtEl>
                                          <p:spTgt spid="59"/>
                                        </p:tgtEl>
                                      </p:cBhvr>
                                    </p:animEffect>
                                  </p:childTnLst>
                                </p:cTn>
                              </p:par>
                              <p:par>
                                <p:cTn id="132" presetID="10" presetClass="entr" presetSubtype="0" fill="hold" nodeType="with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fade">
                                      <p:cBhvr>
                                        <p:cTn id="134" dur="500"/>
                                        <p:tgtEl>
                                          <p:spTgt spid="55"/>
                                        </p:tgtEl>
                                      </p:cBhvr>
                                    </p:animEffect>
                                  </p:childTnLst>
                                </p:cTn>
                              </p:par>
                              <p:par>
                                <p:cTn id="135" presetID="10" presetClass="entr" presetSubtype="0" fill="hold" nodeType="with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500"/>
                                        <p:tgtEl>
                                          <p:spTgt spid="60"/>
                                        </p:tgtEl>
                                      </p:cBhvr>
                                    </p:animEffect>
                                  </p:childTnLst>
                                </p:cTn>
                              </p:par>
                              <p:par>
                                <p:cTn id="138" presetID="10" presetClass="entr" presetSubtype="0" fill="hold"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fade">
                                      <p:cBhvr>
                                        <p:cTn id="140" dur="500"/>
                                        <p:tgtEl>
                                          <p:spTgt spid="6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animEffect transition="in" filter="fade">
                                      <p:cBhvr>
                                        <p:cTn id="143" dur="500"/>
                                        <p:tgtEl>
                                          <p:spTgt spid="62"/>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500"/>
                                        <p:tgtEl>
                                          <p:spTgt spid="63"/>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65"/>
                                        </p:tgtEl>
                                        <p:attrNameLst>
                                          <p:attrName>style.visibility</p:attrName>
                                        </p:attrNameLst>
                                      </p:cBhvr>
                                      <p:to>
                                        <p:strVal val="visible"/>
                                      </p:to>
                                    </p:set>
                                    <p:animEffect transition="in" filter="fade">
                                      <p:cBhvr>
                                        <p:cTn id="150" dur="500"/>
                                        <p:tgtEl>
                                          <p:spTgt spid="65"/>
                                        </p:tgtEl>
                                      </p:cBhvr>
                                    </p:animEffect>
                                  </p:childTnLst>
                                </p:cTn>
                              </p:par>
                            </p:childTnLst>
                          </p:cTn>
                        </p:par>
                        <p:par>
                          <p:cTn id="151" fill="hold">
                            <p:stCondLst>
                              <p:cond delay="1000"/>
                            </p:stCondLst>
                            <p:childTnLst>
                              <p:par>
                                <p:cTn id="152" presetID="10" presetClass="entr" presetSubtype="0" fill="hold" nodeType="afterEffect">
                                  <p:stCondLst>
                                    <p:cond delay="0"/>
                                  </p:stCondLst>
                                  <p:childTnLst>
                                    <p:set>
                                      <p:cBhvr>
                                        <p:cTn id="153" dur="1" fill="hold">
                                          <p:stCondLst>
                                            <p:cond delay="0"/>
                                          </p:stCondLst>
                                        </p:cTn>
                                        <p:tgtEl>
                                          <p:spTgt spid="66"/>
                                        </p:tgtEl>
                                        <p:attrNameLst>
                                          <p:attrName>style.visibility</p:attrName>
                                        </p:attrNameLst>
                                      </p:cBhvr>
                                      <p:to>
                                        <p:strVal val="visible"/>
                                      </p:to>
                                    </p:set>
                                    <p:animEffect transition="in" filter="fade">
                                      <p:cBhvr>
                                        <p:cTn id="154" dur="500"/>
                                        <p:tgtEl>
                                          <p:spTgt spid="66"/>
                                        </p:tgtEl>
                                      </p:cBhvr>
                                    </p:animEffect>
                                  </p:childTnLst>
                                </p:cTn>
                              </p:par>
                            </p:childTnLst>
                          </p:cTn>
                        </p:par>
                        <p:par>
                          <p:cTn id="155" fill="hold">
                            <p:stCondLst>
                              <p:cond delay="1500"/>
                            </p:stCondLst>
                            <p:childTnLst>
                              <p:par>
                                <p:cTn id="156" presetID="10" presetClass="entr" presetSubtype="0" fill="hold" nodeType="afterEffect">
                                  <p:stCondLst>
                                    <p:cond delay="0"/>
                                  </p:stCondLst>
                                  <p:childTnLst>
                                    <p:set>
                                      <p:cBhvr>
                                        <p:cTn id="157" dur="1" fill="hold">
                                          <p:stCondLst>
                                            <p:cond delay="0"/>
                                          </p:stCondLst>
                                        </p:cTn>
                                        <p:tgtEl>
                                          <p:spTgt spid="34"/>
                                        </p:tgtEl>
                                        <p:attrNameLst>
                                          <p:attrName>style.visibility</p:attrName>
                                        </p:attrNameLst>
                                      </p:cBhvr>
                                      <p:to>
                                        <p:strVal val="visible"/>
                                      </p:to>
                                    </p:set>
                                    <p:animEffect transition="in" filter="fade">
                                      <p:cBhvr>
                                        <p:cTn id="1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8" grpId="2" animBg="1"/>
      <p:bldP spid="19" grpId="1" animBg="1"/>
      <p:bldP spid="19" grpId="2" animBg="1"/>
      <p:bldP spid="22" grpId="1" animBg="1"/>
      <p:bldP spid="23" grpId="1" animBg="1"/>
      <p:bldP spid="30" grpId="0"/>
      <p:bldP spid="44" grpId="0"/>
      <p:bldP spid="44" grpId="1"/>
      <p:bldP spid="45" grpId="0"/>
      <p:bldP spid="45" grpId="1"/>
      <p:bldP spid="46" grpId="0"/>
      <p:bldP spid="46" grpId="1"/>
      <p:bldP spid="48" grpId="0"/>
      <p:bldP spid="48" grpId="1"/>
      <p:bldP spid="49" grpId="0"/>
      <p:bldP spid="49" grpId="1"/>
      <p:bldP spid="50" grpId="0"/>
      <p:bldP spid="50" grpId="1"/>
      <p:bldP spid="58" grpId="0" animBg="1"/>
      <p:bldP spid="59" grpId="0" animBg="1"/>
      <p:bldP spid="62" grpId="0" animBg="1"/>
      <p:bldP spid="63" grpId="0" animBg="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6</a:t>
            </a:fld>
            <a:endParaRPr lang="en-NZ" sz="2400" dirty="0"/>
          </a:p>
        </p:txBody>
      </p:sp>
      <p:cxnSp>
        <p:nvCxnSpPr>
          <p:cNvPr id="3" name="Straight Connector 2"/>
          <p:cNvCxnSpPr/>
          <p:nvPr/>
        </p:nvCxnSpPr>
        <p:spPr>
          <a:xfrm>
            <a:off x="5329120" y="2045859"/>
            <a:ext cx="30671" cy="252614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5003758" y="1183015"/>
            <a:ext cx="1256365" cy="862844"/>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Freeform 5"/>
          <p:cNvSpPr/>
          <p:nvPr/>
        </p:nvSpPr>
        <p:spPr>
          <a:xfrm rot="11135054">
            <a:off x="5170398" y="4503938"/>
            <a:ext cx="1149192" cy="877074"/>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1" name="Straight Connector 10"/>
          <p:cNvCxnSpPr/>
          <p:nvPr/>
        </p:nvCxnSpPr>
        <p:spPr>
          <a:xfrm>
            <a:off x="6016093" y="2045859"/>
            <a:ext cx="30671" cy="2526141"/>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3158004" y="721939"/>
            <a:ext cx="5173980" cy="5173980"/>
          </a:xfrm>
          <a:prstGeom prst="rect">
            <a:avLst/>
          </a:prstGeom>
        </p:spPr>
      </p:pic>
      <p:sp>
        <p:nvSpPr>
          <p:cNvPr id="13" name="Cube 12"/>
          <p:cNvSpPr/>
          <p:nvPr/>
        </p:nvSpPr>
        <p:spPr>
          <a:xfrm>
            <a:off x="4830082" y="722584"/>
            <a:ext cx="1603716" cy="5173335"/>
          </a:xfrm>
          <a:prstGeom prst="cub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15" name="Straight Arrow Connector 14"/>
          <p:cNvCxnSpPr/>
          <p:nvPr/>
        </p:nvCxnSpPr>
        <p:spPr>
          <a:xfrm>
            <a:off x="6696222" y="721939"/>
            <a:ext cx="0" cy="4712906"/>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830082" y="6124507"/>
            <a:ext cx="121668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260123" y="5550838"/>
            <a:ext cx="339969" cy="39626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31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7</a:t>
            </a:fld>
            <a:endParaRPr lang="en-NZ" sz="2400" dirty="0"/>
          </a:p>
        </p:txBody>
      </p:sp>
      <p:pic>
        <p:nvPicPr>
          <p:cNvPr id="3" name="Picture 2"/>
          <p:cNvPicPr>
            <a:picLocks noChangeAspect="1"/>
          </p:cNvPicPr>
          <p:nvPr/>
        </p:nvPicPr>
        <p:blipFill>
          <a:blip r:embed="rId3"/>
          <a:stretch>
            <a:fillRect/>
          </a:stretch>
        </p:blipFill>
        <p:spPr>
          <a:xfrm>
            <a:off x="1829680" y="3066757"/>
            <a:ext cx="2713850" cy="2133086"/>
          </a:xfrm>
          <a:prstGeom prst="rect">
            <a:avLst/>
          </a:prstGeom>
        </p:spPr>
      </p:pic>
      <p:pic>
        <p:nvPicPr>
          <p:cNvPr id="4" name="Picture 3"/>
          <p:cNvPicPr>
            <a:picLocks noChangeAspect="1"/>
          </p:cNvPicPr>
          <p:nvPr/>
        </p:nvPicPr>
        <p:blipFill>
          <a:blip r:embed="rId3"/>
          <a:stretch>
            <a:fillRect/>
          </a:stretch>
        </p:blipFill>
        <p:spPr>
          <a:xfrm>
            <a:off x="5575669" y="1223889"/>
            <a:ext cx="5058466" cy="3975954"/>
          </a:xfrm>
          <a:prstGeom prst="rect">
            <a:avLst/>
          </a:prstGeom>
        </p:spPr>
      </p:pic>
      <p:cxnSp>
        <p:nvCxnSpPr>
          <p:cNvPr id="5" name="Straight Connector 4"/>
          <p:cNvCxnSpPr/>
          <p:nvPr/>
        </p:nvCxnSpPr>
        <p:spPr>
          <a:xfrm>
            <a:off x="2324016" y="4447679"/>
            <a:ext cx="16" cy="26484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453165" y="4447679"/>
            <a:ext cx="9202" cy="26484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2268267" y="4250732"/>
            <a:ext cx="258299" cy="19694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reeform 7"/>
          <p:cNvSpPr/>
          <p:nvPr/>
        </p:nvSpPr>
        <p:spPr>
          <a:xfrm rot="11135054">
            <a:off x="2283771" y="4723595"/>
            <a:ext cx="235760" cy="16683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cxnSp>
        <p:nvCxnSpPr>
          <p:cNvPr id="9" name="Straight Connector 8"/>
          <p:cNvCxnSpPr/>
          <p:nvPr/>
        </p:nvCxnSpPr>
        <p:spPr>
          <a:xfrm>
            <a:off x="6482671" y="3675424"/>
            <a:ext cx="0" cy="717719"/>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51215" y="3675424"/>
            <a:ext cx="2588" cy="77225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6350336" y="3293915"/>
            <a:ext cx="510584" cy="394224"/>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Freeform 11"/>
          <p:cNvSpPr/>
          <p:nvPr/>
        </p:nvSpPr>
        <p:spPr>
          <a:xfrm rot="11135054">
            <a:off x="6394099" y="4401104"/>
            <a:ext cx="488529" cy="398262"/>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TextBox 12"/>
          <p:cNvSpPr txBox="1"/>
          <p:nvPr/>
        </p:nvSpPr>
        <p:spPr>
          <a:xfrm>
            <a:off x="552367" y="449704"/>
            <a:ext cx="1771649" cy="1200329"/>
          </a:xfrm>
          <a:prstGeom prst="rect">
            <a:avLst/>
          </a:prstGeom>
          <a:noFill/>
        </p:spPr>
        <p:txBody>
          <a:bodyPr wrap="square" rtlCol="0">
            <a:spAutoFit/>
          </a:bodyPr>
          <a:lstStyle/>
          <a:p>
            <a:r>
              <a:rPr lang="en-NZ" sz="2400" dirty="0" smtClean="0"/>
              <a:t>Length x 2</a:t>
            </a:r>
          </a:p>
          <a:p>
            <a:r>
              <a:rPr lang="en-NZ" sz="2400" dirty="0" smtClean="0"/>
              <a:t>Width x 2</a:t>
            </a:r>
          </a:p>
          <a:p>
            <a:r>
              <a:rPr lang="en-NZ" sz="2400" dirty="0" smtClean="0"/>
              <a:t>Depth x2</a:t>
            </a:r>
            <a:endParaRPr lang="en-NZ" sz="2400" dirty="0"/>
          </a:p>
        </p:txBody>
      </p:sp>
      <p:sp>
        <p:nvSpPr>
          <p:cNvPr id="15" name="Equal 14"/>
          <p:cNvSpPr/>
          <p:nvPr/>
        </p:nvSpPr>
        <p:spPr>
          <a:xfrm>
            <a:off x="2239266" y="786084"/>
            <a:ext cx="709007" cy="494616"/>
          </a:xfrm>
          <a:prstGeom prst="mathEqual">
            <a:avLst>
              <a:gd name="adj1" fmla="val 23520"/>
              <a:gd name="adj2" fmla="val 17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6" name="TextBox 15"/>
          <p:cNvSpPr txBox="1"/>
          <p:nvPr/>
        </p:nvSpPr>
        <p:spPr>
          <a:xfrm>
            <a:off x="3138606" y="819035"/>
            <a:ext cx="3778063" cy="461665"/>
          </a:xfrm>
          <a:prstGeom prst="rect">
            <a:avLst/>
          </a:prstGeom>
          <a:noFill/>
        </p:spPr>
        <p:txBody>
          <a:bodyPr wrap="square" rtlCol="0">
            <a:spAutoFit/>
          </a:bodyPr>
          <a:lstStyle/>
          <a:p>
            <a:r>
              <a:rPr lang="en-NZ" sz="2400" dirty="0" smtClean="0"/>
              <a:t>Weight bearing capacity x 2</a:t>
            </a:r>
            <a:endParaRPr lang="en-NZ" sz="2400" dirty="0"/>
          </a:p>
        </p:txBody>
      </p:sp>
      <p:cxnSp>
        <p:nvCxnSpPr>
          <p:cNvPr id="18" name="Straight Arrow Connector 17"/>
          <p:cNvCxnSpPr/>
          <p:nvPr/>
        </p:nvCxnSpPr>
        <p:spPr>
          <a:xfrm>
            <a:off x="4684542" y="3165231"/>
            <a:ext cx="28135" cy="19272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857914" y="1366641"/>
            <a:ext cx="44764" cy="37258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84542" y="3916614"/>
            <a:ext cx="369482" cy="461665"/>
          </a:xfrm>
          <a:prstGeom prst="rect">
            <a:avLst/>
          </a:prstGeom>
          <a:noFill/>
        </p:spPr>
        <p:txBody>
          <a:bodyPr wrap="square" rtlCol="0">
            <a:spAutoFit/>
          </a:bodyPr>
          <a:lstStyle/>
          <a:p>
            <a:r>
              <a:rPr lang="en-NZ" sz="2400" i="1" dirty="0"/>
              <a:t>h</a:t>
            </a:r>
          </a:p>
        </p:txBody>
      </p:sp>
      <p:sp>
        <p:nvSpPr>
          <p:cNvPr id="24" name="TextBox 23"/>
          <p:cNvSpPr txBox="1"/>
          <p:nvPr/>
        </p:nvSpPr>
        <p:spPr>
          <a:xfrm>
            <a:off x="10902678" y="2934398"/>
            <a:ext cx="1099624" cy="461665"/>
          </a:xfrm>
          <a:prstGeom prst="rect">
            <a:avLst/>
          </a:prstGeom>
          <a:noFill/>
        </p:spPr>
        <p:txBody>
          <a:bodyPr wrap="square" rtlCol="0">
            <a:spAutoFit/>
          </a:bodyPr>
          <a:lstStyle/>
          <a:p>
            <a:r>
              <a:rPr lang="en-NZ" sz="2400" i="1" dirty="0" smtClean="0"/>
              <a:t>h x 2</a:t>
            </a:r>
            <a:endParaRPr lang="en-NZ" sz="2400" i="1" dirty="0"/>
          </a:p>
        </p:txBody>
      </p:sp>
      <p:cxnSp>
        <p:nvCxnSpPr>
          <p:cNvPr id="25" name="Straight Arrow Connector 24"/>
          <p:cNvCxnSpPr/>
          <p:nvPr/>
        </p:nvCxnSpPr>
        <p:spPr>
          <a:xfrm>
            <a:off x="2011680" y="5331655"/>
            <a:ext cx="2268944" cy="146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845632" y="5028721"/>
            <a:ext cx="451450" cy="1275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8500" y="5327044"/>
            <a:ext cx="4236509" cy="192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643633" y="4806646"/>
            <a:ext cx="800211" cy="2854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961411" y="5348603"/>
            <a:ext cx="369482" cy="461665"/>
          </a:xfrm>
          <a:prstGeom prst="rect">
            <a:avLst/>
          </a:prstGeom>
          <a:noFill/>
        </p:spPr>
        <p:txBody>
          <a:bodyPr wrap="square" rtlCol="0">
            <a:spAutoFit/>
          </a:bodyPr>
          <a:lstStyle/>
          <a:p>
            <a:r>
              <a:rPr lang="en-NZ" sz="2400" i="1" dirty="0" smtClean="0"/>
              <a:t>l</a:t>
            </a:r>
            <a:endParaRPr lang="en-NZ" sz="2400" i="1" dirty="0"/>
          </a:p>
        </p:txBody>
      </p:sp>
      <p:sp>
        <p:nvSpPr>
          <p:cNvPr id="48" name="TextBox 47"/>
          <p:cNvSpPr txBox="1"/>
          <p:nvPr/>
        </p:nvSpPr>
        <p:spPr>
          <a:xfrm>
            <a:off x="1437045" y="4789551"/>
            <a:ext cx="369482" cy="461665"/>
          </a:xfrm>
          <a:prstGeom prst="rect">
            <a:avLst/>
          </a:prstGeom>
          <a:noFill/>
        </p:spPr>
        <p:txBody>
          <a:bodyPr wrap="square" rtlCol="0">
            <a:spAutoFit/>
          </a:bodyPr>
          <a:lstStyle/>
          <a:p>
            <a:r>
              <a:rPr lang="en-NZ" sz="2400" i="1" dirty="0"/>
              <a:t>w</a:t>
            </a:r>
          </a:p>
        </p:txBody>
      </p:sp>
      <p:sp>
        <p:nvSpPr>
          <p:cNvPr id="49" name="TextBox 48"/>
          <p:cNvSpPr txBox="1"/>
          <p:nvPr/>
        </p:nvSpPr>
        <p:spPr>
          <a:xfrm>
            <a:off x="5195004" y="4789550"/>
            <a:ext cx="1099624" cy="461665"/>
          </a:xfrm>
          <a:prstGeom prst="rect">
            <a:avLst/>
          </a:prstGeom>
          <a:noFill/>
        </p:spPr>
        <p:txBody>
          <a:bodyPr wrap="square" rtlCol="0">
            <a:spAutoFit/>
          </a:bodyPr>
          <a:lstStyle/>
          <a:p>
            <a:r>
              <a:rPr lang="en-NZ" sz="2400" i="1" dirty="0"/>
              <a:t>w</a:t>
            </a:r>
            <a:r>
              <a:rPr lang="en-NZ" sz="2400" i="1" dirty="0" smtClean="0"/>
              <a:t> x 2</a:t>
            </a:r>
            <a:endParaRPr lang="en-NZ" sz="2400" i="1" dirty="0"/>
          </a:p>
        </p:txBody>
      </p:sp>
      <p:sp>
        <p:nvSpPr>
          <p:cNvPr id="50" name="TextBox 49"/>
          <p:cNvSpPr txBox="1"/>
          <p:nvPr/>
        </p:nvSpPr>
        <p:spPr>
          <a:xfrm>
            <a:off x="7774962" y="5348603"/>
            <a:ext cx="1099624" cy="461665"/>
          </a:xfrm>
          <a:prstGeom prst="rect">
            <a:avLst/>
          </a:prstGeom>
          <a:noFill/>
        </p:spPr>
        <p:txBody>
          <a:bodyPr wrap="square" rtlCol="0">
            <a:spAutoFit/>
          </a:bodyPr>
          <a:lstStyle/>
          <a:p>
            <a:r>
              <a:rPr lang="en-NZ" sz="2400" i="1" dirty="0"/>
              <a:t>l</a:t>
            </a:r>
            <a:r>
              <a:rPr lang="en-NZ" sz="2400" i="1" dirty="0" smtClean="0"/>
              <a:t> x 2</a:t>
            </a:r>
            <a:endParaRPr lang="en-NZ" sz="2400" i="1" dirty="0"/>
          </a:p>
        </p:txBody>
      </p:sp>
      <p:sp>
        <p:nvSpPr>
          <p:cNvPr id="51" name="TextBox 50"/>
          <p:cNvSpPr txBox="1"/>
          <p:nvPr/>
        </p:nvSpPr>
        <p:spPr>
          <a:xfrm>
            <a:off x="7167093" y="2325359"/>
            <a:ext cx="1707493" cy="461665"/>
          </a:xfrm>
          <a:prstGeom prst="rect">
            <a:avLst/>
          </a:prstGeom>
          <a:noFill/>
        </p:spPr>
        <p:txBody>
          <a:bodyPr wrap="square" rtlCol="0">
            <a:spAutoFit/>
          </a:bodyPr>
          <a:lstStyle/>
          <a:p>
            <a:r>
              <a:rPr lang="en-NZ" sz="2400" i="1" dirty="0" smtClean="0">
                <a:solidFill>
                  <a:schemeClr val="bg1"/>
                </a:solidFill>
              </a:rPr>
              <a:t>weight x 2</a:t>
            </a:r>
            <a:endParaRPr lang="en-NZ" sz="2400" i="1" dirty="0">
              <a:solidFill>
                <a:schemeClr val="bg1"/>
              </a:solidFill>
            </a:endParaRPr>
          </a:p>
        </p:txBody>
      </p:sp>
      <p:sp>
        <p:nvSpPr>
          <p:cNvPr id="52" name="TextBox 51"/>
          <p:cNvSpPr txBox="1"/>
          <p:nvPr/>
        </p:nvSpPr>
        <p:spPr>
          <a:xfrm>
            <a:off x="2542355" y="3532654"/>
            <a:ext cx="1707493" cy="461665"/>
          </a:xfrm>
          <a:prstGeom prst="rect">
            <a:avLst/>
          </a:prstGeom>
          <a:noFill/>
        </p:spPr>
        <p:txBody>
          <a:bodyPr wrap="square" rtlCol="0">
            <a:spAutoFit/>
          </a:bodyPr>
          <a:lstStyle/>
          <a:p>
            <a:r>
              <a:rPr lang="en-NZ" sz="2400" i="1" dirty="0" smtClean="0">
                <a:solidFill>
                  <a:schemeClr val="bg1"/>
                </a:solidFill>
              </a:rPr>
              <a:t>weight</a:t>
            </a:r>
            <a:endParaRPr lang="en-NZ" sz="2400" i="1" dirty="0">
              <a:solidFill>
                <a:schemeClr val="bg1"/>
              </a:solidFill>
            </a:endParaRPr>
          </a:p>
        </p:txBody>
      </p:sp>
      <p:sp>
        <p:nvSpPr>
          <p:cNvPr id="53" name="Not Equal 52"/>
          <p:cNvSpPr/>
          <p:nvPr/>
        </p:nvSpPr>
        <p:spPr>
          <a:xfrm>
            <a:off x="2175158" y="736349"/>
            <a:ext cx="798906" cy="623641"/>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cxnSp>
        <p:nvCxnSpPr>
          <p:cNvPr id="55" name="Straight Connector 54"/>
          <p:cNvCxnSpPr/>
          <p:nvPr/>
        </p:nvCxnSpPr>
        <p:spPr>
          <a:xfrm>
            <a:off x="7272997" y="2325359"/>
            <a:ext cx="1209821" cy="46166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671192" y="925643"/>
            <a:ext cx="2047008" cy="400110"/>
          </a:xfrm>
          <a:prstGeom prst="rect">
            <a:avLst/>
          </a:prstGeom>
          <a:noFill/>
        </p:spPr>
        <p:txBody>
          <a:bodyPr wrap="square" rtlCol="0">
            <a:spAutoFit/>
          </a:bodyPr>
          <a:lstStyle/>
          <a:p>
            <a:r>
              <a:rPr lang="en-NZ" sz="2000" dirty="0" smtClean="0"/>
              <a:t>Bone Dimensions</a:t>
            </a:r>
            <a:endParaRPr lang="en-NZ" sz="2000" dirty="0"/>
          </a:p>
        </p:txBody>
      </p:sp>
    </p:spTree>
    <p:extLst>
      <p:ext uri="{BB962C8B-B14F-4D97-AF65-F5344CB8AC3E}">
        <p14:creationId xmlns:p14="http://schemas.microsoft.com/office/powerpoint/2010/main" val="152786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500"/>
                                        <p:tgtEl>
                                          <p:spTgt spid="52"/>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500"/>
                                        <p:tgtEl>
                                          <p:spTgt spid="5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10" presetClass="entr" presetSubtype="0"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childTnLst>
                                </p:cTn>
                              </p:par>
                              <p:par>
                                <p:cTn id="77" presetID="10" presetClass="entr" presetSubtype="0" fill="hold" nodeType="with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p:bldP spid="15" grpId="0" animBg="1"/>
      <p:bldP spid="16" grpId="0"/>
      <p:bldP spid="24" grpId="0"/>
      <p:bldP spid="49" grpId="0"/>
      <p:bldP spid="50" grpId="0"/>
      <p:bldP spid="51" grpId="0"/>
      <p:bldP spid="52" grpId="0"/>
      <p:bldP spid="53"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8</a:t>
            </a:fld>
            <a:endParaRPr lang="en-NZ" sz="2400" dirty="0"/>
          </a:p>
        </p:txBody>
      </p:sp>
      <p:sp>
        <p:nvSpPr>
          <p:cNvPr id="30" name="TextBox 29"/>
          <p:cNvSpPr txBox="1"/>
          <p:nvPr/>
        </p:nvSpPr>
        <p:spPr>
          <a:xfrm>
            <a:off x="507292" y="5759504"/>
            <a:ext cx="4847884" cy="707886"/>
          </a:xfrm>
          <a:prstGeom prst="rect">
            <a:avLst/>
          </a:prstGeom>
          <a:noFill/>
        </p:spPr>
        <p:txBody>
          <a:bodyPr wrap="square" rtlCol="0">
            <a:spAutoFit/>
          </a:bodyPr>
          <a:lstStyle/>
          <a:p>
            <a:r>
              <a:rPr lang="en-NZ" sz="4000" dirty="0"/>
              <a:t>i</a:t>
            </a:r>
            <a:r>
              <a:rPr lang="en-NZ" sz="4000" dirty="0" smtClean="0"/>
              <a:t>sometric growth</a:t>
            </a:r>
            <a:endParaRPr lang="en-NZ" sz="4000" dirty="0"/>
          </a:p>
        </p:txBody>
      </p:sp>
      <p:pic>
        <p:nvPicPr>
          <p:cNvPr id="55" name="Picture 54"/>
          <p:cNvPicPr>
            <a:picLocks noChangeAspect="1"/>
          </p:cNvPicPr>
          <p:nvPr/>
        </p:nvPicPr>
        <p:blipFill>
          <a:blip r:embed="rId3"/>
          <a:stretch>
            <a:fillRect/>
          </a:stretch>
        </p:blipFill>
        <p:spPr>
          <a:xfrm>
            <a:off x="2705323" y="1945021"/>
            <a:ext cx="3586164" cy="2818725"/>
          </a:xfrm>
          <a:prstGeom prst="rect">
            <a:avLst/>
          </a:prstGeom>
        </p:spPr>
      </p:pic>
      <p:cxnSp>
        <p:nvCxnSpPr>
          <p:cNvPr id="66" name="Straight Connector 65"/>
          <p:cNvCxnSpPr/>
          <p:nvPr/>
        </p:nvCxnSpPr>
        <p:spPr>
          <a:xfrm>
            <a:off x="450033" y="5761031"/>
            <a:ext cx="4510580" cy="8348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50033" y="5852160"/>
            <a:ext cx="4337006" cy="6410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532987" y="2625459"/>
            <a:ext cx="1" cy="17021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882336" y="2625459"/>
            <a:ext cx="0" cy="170219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7373644" y="2189362"/>
            <a:ext cx="639987" cy="436097"/>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8" name="Freeform 37"/>
          <p:cNvSpPr/>
          <p:nvPr/>
        </p:nvSpPr>
        <p:spPr>
          <a:xfrm rot="11135054">
            <a:off x="7392990" y="4301336"/>
            <a:ext cx="675546" cy="430563"/>
          </a:xfrm>
          <a:custGeom>
            <a:avLst/>
            <a:gdLst>
              <a:gd name="connsiteX0" fmla="*/ 736600 w 917681"/>
              <a:gd name="connsiteY0" fmla="*/ 590961 h 633164"/>
              <a:gd name="connsiteX1" fmla="*/ 891345 w 917681"/>
              <a:gd name="connsiteY1" fmla="*/ 450284 h 633164"/>
              <a:gd name="connsiteX2" fmla="*/ 905413 w 917681"/>
              <a:gd name="connsiteY2" fmla="*/ 225201 h 633164"/>
              <a:gd name="connsiteX3" fmla="*/ 764736 w 917681"/>
              <a:gd name="connsiteY3" fmla="*/ 84524 h 633164"/>
              <a:gd name="connsiteX4" fmla="*/ 525585 w 917681"/>
              <a:gd name="connsiteY4" fmla="*/ 84524 h 633164"/>
              <a:gd name="connsiteX5" fmla="*/ 328637 w 917681"/>
              <a:gd name="connsiteY5" fmla="*/ 118 h 633164"/>
              <a:gd name="connsiteX6" fmla="*/ 47283 w 917681"/>
              <a:gd name="connsiteY6" fmla="*/ 70457 h 633164"/>
              <a:gd name="connsiteX7" fmla="*/ 19148 w 917681"/>
              <a:gd name="connsiteY7" fmla="*/ 239269 h 633164"/>
              <a:gd name="connsiteX8" fmla="*/ 244231 w 917681"/>
              <a:gd name="connsiteY8" fmla="*/ 633164 h 6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7681" h="633164">
                <a:moveTo>
                  <a:pt x="736600" y="590961"/>
                </a:moveTo>
                <a:cubicBezTo>
                  <a:pt x="799905" y="551102"/>
                  <a:pt x="863210" y="511244"/>
                  <a:pt x="891345" y="450284"/>
                </a:cubicBezTo>
                <a:cubicBezTo>
                  <a:pt x="919480" y="389324"/>
                  <a:pt x="926514" y="286161"/>
                  <a:pt x="905413" y="225201"/>
                </a:cubicBezTo>
                <a:cubicBezTo>
                  <a:pt x="884312" y="164241"/>
                  <a:pt x="828041" y="107970"/>
                  <a:pt x="764736" y="84524"/>
                </a:cubicBezTo>
                <a:cubicBezTo>
                  <a:pt x="701431" y="61078"/>
                  <a:pt x="598268" y="98592"/>
                  <a:pt x="525585" y="84524"/>
                </a:cubicBezTo>
                <a:cubicBezTo>
                  <a:pt x="452902" y="70456"/>
                  <a:pt x="408354" y="2462"/>
                  <a:pt x="328637" y="118"/>
                </a:cubicBezTo>
                <a:cubicBezTo>
                  <a:pt x="248920" y="-2227"/>
                  <a:pt x="98864" y="30598"/>
                  <a:pt x="47283" y="70457"/>
                </a:cubicBezTo>
                <a:cubicBezTo>
                  <a:pt x="-4299" y="110315"/>
                  <a:pt x="-13677" y="145484"/>
                  <a:pt x="19148" y="239269"/>
                </a:cubicBezTo>
                <a:cubicBezTo>
                  <a:pt x="51973" y="333053"/>
                  <a:pt x="244231" y="633164"/>
                  <a:pt x="244231" y="63316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73631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500" fill="hold"/>
                                        <p:tgtEl>
                                          <p:spTgt spid="55"/>
                                        </p:tgtEl>
                                      </p:cBhvr>
                                      <p:by x="150000" y="150000"/>
                                    </p:animScale>
                                  </p:childTnLst>
                                </p:cTn>
                              </p:par>
                              <p:par>
                                <p:cTn id="12" presetID="6" presetClass="emph" presetSubtype="0" fill="hold" nodeType="withEffect">
                                  <p:stCondLst>
                                    <p:cond delay="0"/>
                                  </p:stCondLst>
                                  <p:childTnLst>
                                    <p:animScale>
                                      <p:cBhvr>
                                        <p:cTn id="13" dur="1500" fill="hold"/>
                                        <p:tgtEl>
                                          <p:spTgt spid="35"/>
                                        </p:tgtEl>
                                      </p:cBhvr>
                                      <p:by x="150000" y="150000"/>
                                    </p:animScale>
                                  </p:childTnLst>
                                </p:cTn>
                              </p:par>
                              <p:par>
                                <p:cTn id="14" presetID="6" presetClass="emph" presetSubtype="0" fill="hold" nodeType="withEffect">
                                  <p:stCondLst>
                                    <p:cond delay="0"/>
                                  </p:stCondLst>
                                  <p:childTnLst>
                                    <p:animScale>
                                      <p:cBhvr>
                                        <p:cTn id="15" dur="1500" fill="hold"/>
                                        <p:tgtEl>
                                          <p:spTgt spid="36"/>
                                        </p:tgtEl>
                                      </p:cBhvr>
                                      <p:by x="150000" y="150000"/>
                                    </p:animScale>
                                  </p:childTnLst>
                                </p:cTn>
                              </p:par>
                              <p:par>
                                <p:cTn id="16" presetID="6" presetClass="emph" presetSubtype="0" fill="hold" grpId="1" nodeType="withEffect">
                                  <p:stCondLst>
                                    <p:cond delay="0"/>
                                  </p:stCondLst>
                                  <p:childTnLst>
                                    <p:animScale>
                                      <p:cBhvr>
                                        <p:cTn id="17" dur="1500" fill="hold"/>
                                        <p:tgtEl>
                                          <p:spTgt spid="37"/>
                                        </p:tgtEl>
                                      </p:cBhvr>
                                      <p:by x="150000" y="150000"/>
                                    </p:animScale>
                                  </p:childTnLst>
                                </p:cTn>
                              </p:par>
                              <p:par>
                                <p:cTn id="18" presetID="6" presetClass="emph" presetSubtype="0" fill="hold" grpId="1" nodeType="withEffect">
                                  <p:stCondLst>
                                    <p:cond delay="0"/>
                                  </p:stCondLst>
                                  <p:childTnLst>
                                    <p:animScale>
                                      <p:cBhvr>
                                        <p:cTn id="19" dur="1500" fill="hold"/>
                                        <p:tgtEl>
                                          <p:spTgt spid="38"/>
                                        </p:tgtEl>
                                      </p:cBhvr>
                                      <p:by x="150000" y="150000"/>
                                    </p:animScale>
                                  </p:childTnLst>
                                </p:cTn>
                              </p:par>
                              <p:par>
                                <p:cTn id="20" presetID="64" presetClass="path" presetSubtype="0" accel="50000" decel="50000" fill="hold" grpId="2" nodeType="withEffect">
                                  <p:stCondLst>
                                    <p:cond delay="0"/>
                                  </p:stCondLst>
                                  <p:childTnLst>
                                    <p:animMotion origin="layout" path="M 4.16667E-7 4.07407E-6 L 0.0013 -0.08218 " pathEditMode="relative" rAng="0" ptsTypes="AA">
                                      <p:cBhvr>
                                        <p:cTn id="21" dur="2000" fill="hold"/>
                                        <p:tgtEl>
                                          <p:spTgt spid="37"/>
                                        </p:tgtEl>
                                        <p:attrNameLst>
                                          <p:attrName>ppt_x</p:attrName>
                                          <p:attrName>ppt_y</p:attrName>
                                        </p:attrNameLst>
                                      </p:cBhvr>
                                      <p:rCtr x="65" y="-4120"/>
                                    </p:animMotion>
                                  </p:childTnLst>
                                </p:cTn>
                              </p:par>
                              <p:par>
                                <p:cTn id="22" presetID="42" presetClass="path" presetSubtype="0" accel="50000" decel="50000" fill="hold" grpId="2" nodeType="withEffect">
                                  <p:stCondLst>
                                    <p:cond delay="0"/>
                                  </p:stCondLst>
                                  <p:childTnLst>
                                    <p:animMotion origin="layout" path="M -4.58333E-6 -4.81481E-6 L 0.00053 0.06968 " pathEditMode="relative" rAng="0" ptsTypes="AA">
                                      <p:cBhvr>
                                        <p:cTn id="23" dur="2000" fill="hold"/>
                                        <p:tgtEl>
                                          <p:spTgt spid="38"/>
                                        </p:tgtEl>
                                        <p:attrNameLst>
                                          <p:attrName>ppt_x</p:attrName>
                                          <p:attrName>ppt_y</p:attrName>
                                        </p:attrNameLst>
                                      </p:cBhvr>
                                      <p:rCtr x="26" y="3472"/>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par>
                                <p:cTn id="29" presetID="10"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7" grpId="1" animBg="1"/>
      <p:bldP spid="37" grpId="2" animBg="1"/>
      <p:bldP spid="38" grpId="1" animBg="1"/>
      <p:bldP spid="38"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F50A023-65F6-430E-AFAA-9B12ED6E3C98}" type="slidenum">
              <a:rPr lang="en-NZ" sz="2400" smtClean="0"/>
              <a:t>9</a:t>
            </a:fld>
            <a:endParaRPr lang="en-NZ" sz="2400" dirty="0"/>
          </a:p>
        </p:txBody>
      </p:sp>
      <p:pic>
        <p:nvPicPr>
          <p:cNvPr id="3" name="Picture 2"/>
          <p:cNvPicPr>
            <a:picLocks noChangeAspect="1"/>
          </p:cNvPicPr>
          <p:nvPr/>
        </p:nvPicPr>
        <p:blipFill>
          <a:blip r:embed="rId3"/>
          <a:stretch>
            <a:fillRect/>
          </a:stretch>
        </p:blipFill>
        <p:spPr>
          <a:xfrm>
            <a:off x="1829680" y="3066757"/>
            <a:ext cx="2713850" cy="2133086"/>
          </a:xfrm>
          <a:prstGeom prst="rect">
            <a:avLst/>
          </a:prstGeom>
        </p:spPr>
      </p:pic>
      <p:pic>
        <p:nvPicPr>
          <p:cNvPr id="4" name="Picture 3"/>
          <p:cNvPicPr>
            <a:picLocks noChangeAspect="1"/>
          </p:cNvPicPr>
          <p:nvPr/>
        </p:nvPicPr>
        <p:blipFill>
          <a:blip r:embed="rId3"/>
          <a:stretch>
            <a:fillRect/>
          </a:stretch>
        </p:blipFill>
        <p:spPr>
          <a:xfrm>
            <a:off x="5575669" y="1223889"/>
            <a:ext cx="5058466" cy="3975954"/>
          </a:xfrm>
          <a:prstGeom prst="rect">
            <a:avLst/>
          </a:prstGeom>
        </p:spPr>
      </p:pic>
      <p:sp>
        <p:nvSpPr>
          <p:cNvPr id="13" name="TextBox 12"/>
          <p:cNvSpPr txBox="1"/>
          <p:nvPr/>
        </p:nvSpPr>
        <p:spPr>
          <a:xfrm>
            <a:off x="4285650" y="720309"/>
            <a:ext cx="544354" cy="646331"/>
          </a:xfrm>
          <a:prstGeom prst="rect">
            <a:avLst/>
          </a:prstGeom>
          <a:noFill/>
        </p:spPr>
        <p:txBody>
          <a:bodyPr wrap="square" rtlCol="0">
            <a:spAutoFit/>
          </a:bodyPr>
          <a:lstStyle/>
          <a:p>
            <a:r>
              <a:rPr lang="en-NZ" sz="3600" dirty="0" smtClean="0"/>
              <a:t>2</a:t>
            </a:r>
            <a:r>
              <a:rPr lang="en-NZ" sz="3600" baseline="30000" dirty="0" smtClean="0"/>
              <a:t>3</a:t>
            </a:r>
            <a:endParaRPr lang="en-NZ" sz="3600" baseline="30000" dirty="0"/>
          </a:p>
        </p:txBody>
      </p:sp>
      <p:sp>
        <p:nvSpPr>
          <p:cNvPr id="15" name="Equal 14"/>
          <p:cNvSpPr/>
          <p:nvPr/>
        </p:nvSpPr>
        <p:spPr>
          <a:xfrm>
            <a:off x="4932689" y="856788"/>
            <a:ext cx="491739" cy="373376"/>
          </a:xfrm>
          <a:prstGeom prst="mathEqual">
            <a:avLst>
              <a:gd name="adj1" fmla="val 23520"/>
              <a:gd name="adj2" fmla="val 17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16" name="TextBox 15"/>
          <p:cNvSpPr txBox="1"/>
          <p:nvPr/>
        </p:nvSpPr>
        <p:spPr>
          <a:xfrm>
            <a:off x="5527114" y="720310"/>
            <a:ext cx="499450" cy="646331"/>
          </a:xfrm>
          <a:prstGeom prst="rect">
            <a:avLst/>
          </a:prstGeom>
          <a:noFill/>
        </p:spPr>
        <p:txBody>
          <a:bodyPr wrap="square" rtlCol="0">
            <a:spAutoFit/>
          </a:bodyPr>
          <a:lstStyle/>
          <a:p>
            <a:r>
              <a:rPr lang="en-NZ" sz="3600" dirty="0" smtClean="0"/>
              <a:t>8</a:t>
            </a:r>
            <a:endParaRPr lang="en-NZ" sz="3600" dirty="0"/>
          </a:p>
        </p:txBody>
      </p:sp>
      <p:cxnSp>
        <p:nvCxnSpPr>
          <p:cNvPr id="18" name="Straight Arrow Connector 17"/>
          <p:cNvCxnSpPr/>
          <p:nvPr/>
        </p:nvCxnSpPr>
        <p:spPr>
          <a:xfrm>
            <a:off x="4684542" y="3165231"/>
            <a:ext cx="28135" cy="19272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0857914" y="1366641"/>
            <a:ext cx="44764" cy="37258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684542" y="3916614"/>
            <a:ext cx="369482" cy="461665"/>
          </a:xfrm>
          <a:prstGeom prst="rect">
            <a:avLst/>
          </a:prstGeom>
          <a:noFill/>
        </p:spPr>
        <p:txBody>
          <a:bodyPr wrap="square" rtlCol="0">
            <a:spAutoFit/>
          </a:bodyPr>
          <a:lstStyle/>
          <a:p>
            <a:r>
              <a:rPr lang="en-NZ" sz="2400" i="1" dirty="0"/>
              <a:t>h</a:t>
            </a:r>
          </a:p>
        </p:txBody>
      </p:sp>
      <p:sp>
        <p:nvSpPr>
          <p:cNvPr id="24" name="TextBox 23"/>
          <p:cNvSpPr txBox="1"/>
          <p:nvPr/>
        </p:nvSpPr>
        <p:spPr>
          <a:xfrm>
            <a:off x="10902678" y="2934398"/>
            <a:ext cx="1099624" cy="461665"/>
          </a:xfrm>
          <a:prstGeom prst="rect">
            <a:avLst/>
          </a:prstGeom>
          <a:noFill/>
        </p:spPr>
        <p:txBody>
          <a:bodyPr wrap="square" rtlCol="0">
            <a:spAutoFit/>
          </a:bodyPr>
          <a:lstStyle/>
          <a:p>
            <a:r>
              <a:rPr lang="en-NZ" sz="2400" i="1" dirty="0" smtClean="0"/>
              <a:t>h x 2</a:t>
            </a:r>
            <a:endParaRPr lang="en-NZ" sz="2400" i="1" dirty="0"/>
          </a:p>
        </p:txBody>
      </p:sp>
      <p:cxnSp>
        <p:nvCxnSpPr>
          <p:cNvPr id="25" name="Straight Arrow Connector 24"/>
          <p:cNvCxnSpPr/>
          <p:nvPr/>
        </p:nvCxnSpPr>
        <p:spPr>
          <a:xfrm>
            <a:off x="2011680" y="5331655"/>
            <a:ext cx="2268944" cy="146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845632" y="5028721"/>
            <a:ext cx="451450" cy="1275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5948500" y="5327044"/>
            <a:ext cx="4236509" cy="1927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643633" y="4806646"/>
            <a:ext cx="800211" cy="2854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961411" y="5348603"/>
            <a:ext cx="369482" cy="461665"/>
          </a:xfrm>
          <a:prstGeom prst="rect">
            <a:avLst/>
          </a:prstGeom>
          <a:noFill/>
        </p:spPr>
        <p:txBody>
          <a:bodyPr wrap="square" rtlCol="0">
            <a:spAutoFit/>
          </a:bodyPr>
          <a:lstStyle/>
          <a:p>
            <a:r>
              <a:rPr lang="en-NZ" sz="2400" i="1" dirty="0" smtClean="0"/>
              <a:t>l</a:t>
            </a:r>
            <a:endParaRPr lang="en-NZ" sz="2400" i="1" dirty="0"/>
          </a:p>
        </p:txBody>
      </p:sp>
      <p:sp>
        <p:nvSpPr>
          <p:cNvPr id="48" name="TextBox 47"/>
          <p:cNvSpPr txBox="1"/>
          <p:nvPr/>
        </p:nvSpPr>
        <p:spPr>
          <a:xfrm>
            <a:off x="1437045" y="4789551"/>
            <a:ext cx="369482" cy="461665"/>
          </a:xfrm>
          <a:prstGeom prst="rect">
            <a:avLst/>
          </a:prstGeom>
          <a:noFill/>
        </p:spPr>
        <p:txBody>
          <a:bodyPr wrap="square" rtlCol="0">
            <a:spAutoFit/>
          </a:bodyPr>
          <a:lstStyle/>
          <a:p>
            <a:r>
              <a:rPr lang="en-NZ" sz="2400" i="1" dirty="0"/>
              <a:t>w</a:t>
            </a:r>
          </a:p>
        </p:txBody>
      </p:sp>
      <p:sp>
        <p:nvSpPr>
          <p:cNvPr id="49" name="TextBox 48"/>
          <p:cNvSpPr txBox="1"/>
          <p:nvPr/>
        </p:nvSpPr>
        <p:spPr>
          <a:xfrm>
            <a:off x="5195004" y="4789550"/>
            <a:ext cx="1099624" cy="461665"/>
          </a:xfrm>
          <a:prstGeom prst="rect">
            <a:avLst/>
          </a:prstGeom>
          <a:noFill/>
        </p:spPr>
        <p:txBody>
          <a:bodyPr wrap="square" rtlCol="0">
            <a:spAutoFit/>
          </a:bodyPr>
          <a:lstStyle/>
          <a:p>
            <a:r>
              <a:rPr lang="en-NZ" sz="2400" i="1" dirty="0"/>
              <a:t>w</a:t>
            </a:r>
            <a:r>
              <a:rPr lang="en-NZ" sz="2400" i="1" dirty="0" smtClean="0"/>
              <a:t> x 2</a:t>
            </a:r>
            <a:endParaRPr lang="en-NZ" sz="2400" i="1" dirty="0"/>
          </a:p>
        </p:txBody>
      </p:sp>
      <p:sp>
        <p:nvSpPr>
          <p:cNvPr id="50" name="TextBox 49"/>
          <p:cNvSpPr txBox="1"/>
          <p:nvPr/>
        </p:nvSpPr>
        <p:spPr>
          <a:xfrm>
            <a:off x="7774962" y="5348603"/>
            <a:ext cx="1099624" cy="461665"/>
          </a:xfrm>
          <a:prstGeom prst="rect">
            <a:avLst/>
          </a:prstGeom>
          <a:noFill/>
        </p:spPr>
        <p:txBody>
          <a:bodyPr wrap="square" rtlCol="0">
            <a:spAutoFit/>
          </a:bodyPr>
          <a:lstStyle/>
          <a:p>
            <a:r>
              <a:rPr lang="en-NZ" sz="2400" i="1" dirty="0"/>
              <a:t>l</a:t>
            </a:r>
            <a:r>
              <a:rPr lang="en-NZ" sz="2400" i="1" dirty="0" smtClean="0"/>
              <a:t> x 2</a:t>
            </a:r>
            <a:endParaRPr lang="en-NZ" sz="2400" i="1" dirty="0"/>
          </a:p>
        </p:txBody>
      </p:sp>
      <p:sp>
        <p:nvSpPr>
          <p:cNvPr id="51" name="TextBox 50"/>
          <p:cNvSpPr txBox="1"/>
          <p:nvPr/>
        </p:nvSpPr>
        <p:spPr>
          <a:xfrm>
            <a:off x="6822831" y="2325359"/>
            <a:ext cx="2051755" cy="584775"/>
          </a:xfrm>
          <a:prstGeom prst="rect">
            <a:avLst/>
          </a:prstGeom>
          <a:noFill/>
        </p:spPr>
        <p:txBody>
          <a:bodyPr wrap="square" rtlCol="0">
            <a:spAutoFit/>
          </a:bodyPr>
          <a:lstStyle/>
          <a:p>
            <a:r>
              <a:rPr lang="en-NZ" sz="3200" i="1" dirty="0" smtClean="0">
                <a:solidFill>
                  <a:schemeClr val="bg1"/>
                </a:solidFill>
              </a:rPr>
              <a:t>weight x 8</a:t>
            </a:r>
            <a:endParaRPr lang="en-NZ" sz="3200" i="1" dirty="0">
              <a:solidFill>
                <a:schemeClr val="bg1"/>
              </a:solidFill>
            </a:endParaRPr>
          </a:p>
        </p:txBody>
      </p:sp>
      <p:sp>
        <p:nvSpPr>
          <p:cNvPr id="52" name="TextBox 51"/>
          <p:cNvSpPr txBox="1"/>
          <p:nvPr/>
        </p:nvSpPr>
        <p:spPr>
          <a:xfrm>
            <a:off x="2542355" y="3532654"/>
            <a:ext cx="1707493" cy="461665"/>
          </a:xfrm>
          <a:prstGeom prst="rect">
            <a:avLst/>
          </a:prstGeom>
          <a:noFill/>
        </p:spPr>
        <p:txBody>
          <a:bodyPr wrap="square" rtlCol="0">
            <a:spAutoFit/>
          </a:bodyPr>
          <a:lstStyle/>
          <a:p>
            <a:r>
              <a:rPr lang="en-NZ" sz="2400" i="1" dirty="0" smtClean="0">
                <a:solidFill>
                  <a:schemeClr val="bg1"/>
                </a:solidFill>
              </a:rPr>
              <a:t>weight</a:t>
            </a:r>
            <a:endParaRPr lang="en-NZ" sz="2400" i="1" dirty="0">
              <a:solidFill>
                <a:schemeClr val="bg1"/>
              </a:solidFill>
            </a:endParaRPr>
          </a:p>
        </p:txBody>
      </p:sp>
    </p:spTree>
    <p:extLst>
      <p:ext uri="{BB962C8B-B14F-4D97-AF65-F5344CB8AC3E}">
        <p14:creationId xmlns:p14="http://schemas.microsoft.com/office/powerpoint/2010/main" val="39763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grpId="0" nodeType="afterEffect">
                                  <p:stCondLst>
                                    <p:cond delay="25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25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6" grpId="0"/>
      <p:bldP spid="51" grpId="0"/>
      <p:bldP spid="52" grpId="0"/>
    </p:bldLst>
  </p:timing>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3285</TotalTime>
  <Words>3413</Words>
  <Application>Microsoft Office PowerPoint</Application>
  <PresentationFormat>Widescreen</PresentationFormat>
  <Paragraphs>323</Paragraphs>
  <Slides>36</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Corbel</vt:lpstr>
      <vt:lpstr>Wingdings 2</vt:lpstr>
      <vt:lpstr>Frame</vt:lpstr>
      <vt:lpstr>No. 13 Allometry</vt:lpstr>
      <vt:lpstr>The Problem</vt:lpstr>
      <vt:lpstr>Clarifications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Differential Growth</vt:lpstr>
      <vt:lpstr>y = axb  log(y) = log(a) + b(log(x)) </vt:lpstr>
      <vt:lpstr>PowerPoint Presentation</vt:lpstr>
      <vt:lpstr>PowerPoint Presentation</vt:lpstr>
      <vt:lpstr>Conclusion</vt:lpstr>
      <vt:lpstr>Bibliography</vt:lpstr>
      <vt:lpstr>Acknowledgments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13 Allometry</dc:title>
  <dc:creator>Anna Liu</dc:creator>
  <cp:lastModifiedBy>Anna Liu</cp:lastModifiedBy>
  <cp:revision>238</cp:revision>
  <dcterms:created xsi:type="dcterms:W3CDTF">2017-03-29T08:10:24Z</dcterms:created>
  <dcterms:modified xsi:type="dcterms:W3CDTF">2017-06-30T02:10:06Z</dcterms:modified>
</cp:coreProperties>
</file>