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gif" ContentType="image/gif"/>
  <Default Extension="wdp" ContentType="image/vnd.ms-photo"/>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3"/>
  </p:notesMasterIdLst>
  <p:sldIdLst>
    <p:sldId id="256" r:id="rId2"/>
    <p:sldId id="257" r:id="rId3"/>
    <p:sldId id="258" r:id="rId4"/>
    <p:sldId id="271" r:id="rId5"/>
    <p:sldId id="259" r:id="rId6"/>
    <p:sldId id="260" r:id="rId7"/>
    <p:sldId id="272" r:id="rId8"/>
    <p:sldId id="265" r:id="rId9"/>
    <p:sldId id="261" r:id="rId10"/>
    <p:sldId id="263" r:id="rId11"/>
    <p:sldId id="262" r:id="rId12"/>
    <p:sldId id="264" r:id="rId13"/>
    <p:sldId id="273" r:id="rId14"/>
    <p:sldId id="266" r:id="rId15"/>
    <p:sldId id="274" r:id="rId16"/>
    <p:sldId id="275" r:id="rId17"/>
    <p:sldId id="276" r:id="rId18"/>
    <p:sldId id="267" r:id="rId19"/>
    <p:sldId id="268" r:id="rId20"/>
    <p:sldId id="269" r:id="rId21"/>
    <p:sldId id="270"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015"/>
    <p:restoredTop sz="72937"/>
  </p:normalViewPr>
  <p:slideViewPr>
    <p:cSldViewPr snapToGrid="0" snapToObjects="1">
      <p:cViewPr>
        <p:scale>
          <a:sx n="59" d="100"/>
          <a:sy n="59" d="100"/>
        </p:scale>
        <p:origin x="2224" y="5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presProps" Target="presProps.xml"/><Relationship Id="rId25" Type="http://schemas.openxmlformats.org/officeDocument/2006/relationships/viewProps" Target="viewProps.xml"/><Relationship Id="rId26" Type="http://schemas.openxmlformats.org/officeDocument/2006/relationships/theme" Target="theme/theme1.xml"/><Relationship Id="rId27"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73CB2-EAA0-DB44-B6EC-8DA6B9E0E6C9}" type="datetimeFigureOut">
              <a:rPr lang="en-US" smtClean="0"/>
              <a:t>6/29/17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AA6F6C-748C-C14F-81B5-B2FB2C481CE5}" type="slidenum">
              <a:rPr lang="en-US" smtClean="0"/>
              <a:t>‹#›</a:t>
            </a:fld>
            <a:endParaRPr lang="en-US"/>
          </a:p>
        </p:txBody>
      </p:sp>
    </p:spTree>
    <p:extLst>
      <p:ext uri="{BB962C8B-B14F-4D97-AF65-F5344CB8AC3E}">
        <p14:creationId xmlns:p14="http://schemas.microsoft.com/office/powerpoint/2010/main" val="54363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Damping off</a:t>
            </a:r>
          </a:p>
          <a:p>
            <a:r>
              <a:rPr lang="en-US" dirty="0" smtClean="0"/>
              <a:t>Fungal</a:t>
            </a:r>
            <a:r>
              <a:rPr lang="en-US" baseline="0" dirty="0" smtClean="0"/>
              <a:t> </a:t>
            </a:r>
            <a:r>
              <a:rPr lang="en-US" baseline="0" dirty="0" err="1" smtClean="0"/>
              <a:t>infeection</a:t>
            </a:r>
            <a:endParaRPr lang="en-US" baseline="0" dirty="0" smtClean="0"/>
          </a:p>
          <a:p>
            <a:r>
              <a:rPr lang="en-US" baseline="0" dirty="0" smtClean="0"/>
              <a:t>Too much water </a:t>
            </a:r>
          </a:p>
          <a:p>
            <a:r>
              <a:rPr lang="en-US" baseline="0" dirty="0" smtClean="0"/>
              <a:t>Plants to close</a:t>
            </a:r>
          </a:p>
          <a:p>
            <a:r>
              <a:rPr lang="en-US" baseline="0" dirty="0" smtClean="0"/>
              <a:t>Not enough aeration</a:t>
            </a:r>
          </a:p>
          <a:p>
            <a:r>
              <a:rPr lang="en-US" baseline="0" dirty="0" smtClean="0"/>
              <a:t>Incandescent light</a:t>
            </a:r>
          </a:p>
          <a:p>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a:t>
            </a:fld>
            <a:endParaRPr lang="en-US"/>
          </a:p>
        </p:txBody>
      </p:sp>
    </p:spTree>
    <p:extLst>
      <p:ext uri="{BB962C8B-B14F-4D97-AF65-F5344CB8AC3E}">
        <p14:creationId xmlns:p14="http://schemas.microsoft.com/office/powerpoint/2010/main" val="1174639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a:t>
            </a:r>
            <a:r>
              <a:rPr lang="en-US" baseline="0" dirty="0" smtClean="0"/>
              <a:t> this test, we tested an LED against a Compact Fluorescent against an incandescent.</a:t>
            </a:r>
          </a:p>
          <a:p>
            <a:r>
              <a:rPr lang="en-US" baseline="0" dirty="0" smtClean="0"/>
              <a:t>We chose this because we have one light that is hot and has the whole spectrum, the incandescent, one which was cold and let through the whole spectrum, the LED, and one that was cold and let through a small portion of wavelengths. Because we were having difficulties germinating seedlings all the same by ourselves, we bought identical carrot seedlings and used them. We chose carrots because the had the most foliage, which was the easiest to see changes in.</a:t>
            </a:r>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12</a:t>
            </a:fld>
            <a:endParaRPr lang="en-US"/>
          </a:p>
        </p:txBody>
      </p:sp>
    </p:spTree>
    <p:extLst>
      <p:ext uri="{BB962C8B-B14F-4D97-AF65-F5344CB8AC3E}">
        <p14:creationId xmlns:p14="http://schemas.microsoft.com/office/powerpoint/2010/main" val="6267257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is the setup fo</a:t>
            </a:r>
            <a:r>
              <a:rPr lang="en-US" baseline="0" dirty="0" smtClean="0"/>
              <a:t>r testing how different light types effect the growth of plants. We got three identical boxes, and removed the front of them, so the air surrounding the plants would be roughly the same temperature. We then cut a hole in the top, and stuck the lamps through them. Placing one edge against a wall meant that minimal light escaped to a different box, but still having decent air flow</a:t>
            </a:r>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13</a:t>
            </a:fld>
            <a:endParaRPr lang="en-US"/>
          </a:p>
        </p:txBody>
      </p:sp>
    </p:spTree>
    <p:extLst>
      <p:ext uri="{BB962C8B-B14F-4D97-AF65-F5344CB8AC3E}">
        <p14:creationId xmlns:p14="http://schemas.microsoft.com/office/powerpoint/2010/main" val="3307691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14</a:t>
            </a:fld>
            <a:endParaRPr lang="en-US"/>
          </a:p>
        </p:txBody>
      </p:sp>
    </p:spTree>
    <p:extLst>
      <p:ext uri="{BB962C8B-B14F-4D97-AF65-F5344CB8AC3E}">
        <p14:creationId xmlns:p14="http://schemas.microsoft.com/office/powerpoint/2010/main" val="14859362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15</a:t>
            </a:fld>
            <a:endParaRPr lang="en-US"/>
          </a:p>
        </p:txBody>
      </p:sp>
    </p:spTree>
    <p:extLst>
      <p:ext uri="{BB962C8B-B14F-4D97-AF65-F5344CB8AC3E}">
        <p14:creationId xmlns:p14="http://schemas.microsoft.com/office/powerpoint/2010/main" val="299102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16</a:t>
            </a:fld>
            <a:endParaRPr lang="en-US"/>
          </a:p>
        </p:txBody>
      </p:sp>
    </p:spTree>
    <p:extLst>
      <p:ext uri="{BB962C8B-B14F-4D97-AF65-F5344CB8AC3E}">
        <p14:creationId xmlns:p14="http://schemas.microsoft.com/office/powerpoint/2010/main" val="82752283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From</a:t>
            </a:r>
            <a:r>
              <a:rPr lang="en-US" baseline="0" dirty="0" smtClean="0"/>
              <a:t> my first set of results, where we tested different wavelengths of light, the red and the green both died most times. I think the red one died because the gel was letting through to much infra red, which dried out the soil quicker. The green one died because as plants are green, they cannot absorb as much green light for photosynthesis. The blue light always survived because the blue gel </a:t>
            </a:r>
            <a:r>
              <a:rPr lang="en-US" baseline="0" dirty="0" err="1" smtClean="0"/>
              <a:t>wasn</a:t>
            </a:r>
            <a:r>
              <a:rPr lang="mr-IN" baseline="0" dirty="0" smtClean="0"/>
              <a:t>’</a:t>
            </a:r>
            <a:r>
              <a:rPr lang="en-US" baseline="0" dirty="0" smtClean="0"/>
              <a:t>t as strong, so it let through most of the spectrum, making it very similar to the white light, which also survived.</a:t>
            </a:r>
          </a:p>
          <a:p>
            <a:r>
              <a:rPr lang="en-US" baseline="0" dirty="0" smtClean="0"/>
              <a:t>Il tell u about the different lights when I do them</a:t>
            </a:r>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18</a:t>
            </a:fld>
            <a:endParaRPr lang="en-US"/>
          </a:p>
        </p:txBody>
      </p:sp>
    </p:spTree>
    <p:extLst>
      <p:ext uri="{BB962C8B-B14F-4D97-AF65-F5344CB8AC3E}">
        <p14:creationId xmlns:p14="http://schemas.microsoft.com/office/powerpoint/2010/main" val="197871613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I was to repeat my testing</a:t>
            </a:r>
            <a:r>
              <a:rPr lang="en-US" baseline="0" dirty="0" smtClean="0"/>
              <a:t> I would design a hydroponic water system that watered the plants at a steady rate, so they can be watered more regularly.</a:t>
            </a:r>
          </a:p>
          <a:p>
            <a:r>
              <a:rPr lang="en-US" baseline="0" dirty="0" smtClean="0"/>
              <a:t>I would build much bigger grow boxes to accommodate larger plants and watch them grow over months, if not years. I would then try and find more exact filters for the light, so we could adjust the wavelengths more finely and exactly. </a:t>
            </a:r>
            <a:endParaRPr lang="en-US" baseline="0" dirty="0" smtClean="0"/>
          </a:p>
          <a:p>
            <a:r>
              <a:rPr lang="en-US" baseline="0" dirty="0" smtClean="0"/>
              <a:t>With the different types of light, I had problems, as the LED and the fluorescent lamps both were cold, so they </a:t>
            </a:r>
            <a:r>
              <a:rPr lang="en-US" baseline="0" dirty="0" err="1" smtClean="0"/>
              <a:t>didn</a:t>
            </a:r>
            <a:r>
              <a:rPr lang="mr-IN" baseline="0" dirty="0" smtClean="0"/>
              <a:t>’</a:t>
            </a:r>
            <a:r>
              <a:rPr lang="en-US" baseline="0" dirty="0" smtClean="0"/>
              <a:t>t dry out the soil as quickly as the </a:t>
            </a:r>
            <a:r>
              <a:rPr lang="en-US" baseline="0" dirty="0" err="1" smtClean="0"/>
              <a:t>incansescent</a:t>
            </a:r>
            <a:r>
              <a:rPr lang="en-US" baseline="0" dirty="0" smtClean="0"/>
              <a:t>. This meant that when I watered them, the soil under the incandescent lamp quickly absorbed the water, whereas the cold lamps, were still moist so most of the </a:t>
            </a:r>
            <a:r>
              <a:rPr lang="en-US" baseline="0" smtClean="0"/>
              <a:t>water just went on the floor.</a:t>
            </a:r>
            <a:endParaRPr lang="en-US" baseline="0" dirty="0" smtClean="0"/>
          </a:p>
          <a:p>
            <a:r>
              <a:rPr lang="en-US" baseline="0" dirty="0" smtClean="0"/>
              <a:t>I would also try different light types, but at the same temperature.</a:t>
            </a:r>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19</a:t>
            </a:fld>
            <a:endParaRPr lang="en-US"/>
          </a:p>
        </p:txBody>
      </p:sp>
    </p:spTree>
    <p:extLst>
      <p:ext uri="{BB962C8B-B14F-4D97-AF65-F5344CB8AC3E}">
        <p14:creationId xmlns:p14="http://schemas.microsoft.com/office/powerpoint/2010/main" val="4519498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Plants mainly use wavelengths between 400 and 700nm to carry out most of their vital task of photosynthesis. This incidentally corresponds with the visible light spectrum</a:t>
            </a:r>
            <a:r>
              <a:rPr lang="en-US" baseline="0" dirty="0" smtClean="0"/>
              <a:t> because plants have evolved the same way as us to receive as much of the suns energy as possible.</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B8AA6F6C-748C-C14F-81B5-B2FB2C481CE5}" type="slidenum">
              <a:rPr lang="en-US" smtClean="0"/>
              <a:t>4</a:t>
            </a:fld>
            <a:endParaRPr lang="en-US"/>
          </a:p>
        </p:txBody>
      </p:sp>
    </p:spTree>
    <p:extLst>
      <p:ext uri="{BB962C8B-B14F-4D97-AF65-F5344CB8AC3E}">
        <p14:creationId xmlns:p14="http://schemas.microsoft.com/office/powerpoint/2010/main" val="4382352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Red light (650-665nm) fits perfectly with the absorption peak of chlorophyll, so therefore provides more energy for photosynthesis. A drawback with this is that it leads to unbalanced growth and elongation in most species of plants.</a:t>
            </a:r>
          </a:p>
          <a:p>
            <a:r>
              <a:rPr lang="en-US" dirty="0" smtClean="0"/>
              <a:t>Blue boosts photosynthesis and helps achieve more balanced and compact growth.</a:t>
            </a:r>
          </a:p>
        </p:txBody>
      </p:sp>
      <p:sp>
        <p:nvSpPr>
          <p:cNvPr id="4" name="Slide Number Placeholder 3"/>
          <p:cNvSpPr>
            <a:spLocks noGrp="1"/>
          </p:cNvSpPr>
          <p:nvPr>
            <p:ph type="sldNum" sz="quarter" idx="10"/>
          </p:nvPr>
        </p:nvSpPr>
        <p:spPr/>
        <p:txBody>
          <a:bodyPr/>
          <a:lstStyle/>
          <a:p>
            <a:fld id="{B8AA6F6C-748C-C14F-81B5-B2FB2C481CE5}" type="slidenum">
              <a:rPr lang="en-US" smtClean="0"/>
              <a:t>5</a:t>
            </a:fld>
            <a:endParaRPr lang="en-US"/>
          </a:p>
        </p:txBody>
      </p:sp>
    </p:spTree>
    <p:extLst>
      <p:ext uri="{BB962C8B-B14F-4D97-AF65-F5344CB8AC3E}">
        <p14:creationId xmlns:p14="http://schemas.microsoft.com/office/powerpoint/2010/main" val="15337834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Photosyntheis</a:t>
            </a:r>
            <a:r>
              <a:rPr lang="en-US" baseline="0" dirty="0" smtClean="0"/>
              <a:t> is the process that plants use to convert light </a:t>
            </a:r>
            <a:r>
              <a:rPr lang="en-US" baseline="0" dirty="0" err="1" smtClean="0"/>
              <a:t>enrgy</a:t>
            </a:r>
            <a:r>
              <a:rPr lang="en-US" baseline="0" dirty="0" smtClean="0"/>
              <a:t> into chemical potential energy. </a:t>
            </a:r>
            <a:r>
              <a:rPr lang="en-US" baseline="0" smtClean="0"/>
              <a:t>They do this by </a:t>
            </a:r>
            <a:r>
              <a:rPr lang="en-US" baseline="0" dirty="0" smtClean="0"/>
              <a:t>use carbon dioxide and water to make sucrose and Oxygen.</a:t>
            </a:r>
          </a:p>
          <a:p>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6</a:t>
            </a:fld>
            <a:endParaRPr lang="en-US"/>
          </a:p>
        </p:txBody>
      </p:sp>
    </p:spTree>
    <p:extLst>
      <p:ext uri="{BB962C8B-B14F-4D97-AF65-F5344CB8AC3E}">
        <p14:creationId xmlns:p14="http://schemas.microsoft.com/office/powerpoint/2010/main" val="14641474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the</a:t>
            </a:r>
            <a:r>
              <a:rPr lang="en-US" baseline="0" dirty="0" smtClean="0"/>
              <a:t> diagram of what happens inside a chloroplast cell. Light, water and </a:t>
            </a:r>
            <a:r>
              <a:rPr lang="en-US" baseline="0" dirty="0" err="1" smtClean="0"/>
              <a:t>carbondioxide</a:t>
            </a:r>
            <a:r>
              <a:rPr lang="en-US" baseline="0" dirty="0" smtClean="0"/>
              <a:t> enter a chloroplast cell, and oxygen and sucrose are exported.</a:t>
            </a:r>
          </a:p>
          <a:p>
            <a:r>
              <a:rPr lang="en-US" dirty="0" smtClean="0"/>
              <a:t>Chloroplast</a:t>
            </a:r>
            <a:r>
              <a:rPr lang="en-US" baseline="0" dirty="0" smtClean="0"/>
              <a:t> use the suns radiant energy to turn </a:t>
            </a:r>
            <a:r>
              <a:rPr lang="en-US" sz="1200" b="0" i="0" kern="1200" dirty="0" smtClean="0">
                <a:solidFill>
                  <a:schemeClr val="tx1"/>
                </a:solidFill>
                <a:effectLst/>
                <a:latin typeface="+mn-lt"/>
                <a:ea typeface="+mn-ea"/>
                <a:cs typeface="+mn-cs"/>
              </a:rPr>
              <a:t>Adenosine Diphosphate (ADP) into Adenosine triphosphate (ATP). This</a:t>
            </a:r>
            <a:r>
              <a:rPr lang="en-US" sz="1200" b="0" i="0" kern="1200" baseline="0" dirty="0" smtClean="0">
                <a:solidFill>
                  <a:schemeClr val="tx1"/>
                </a:solidFill>
                <a:effectLst/>
                <a:latin typeface="+mn-lt"/>
                <a:ea typeface="+mn-ea"/>
                <a:cs typeface="+mn-cs"/>
              </a:rPr>
              <a:t> ATP is then used in the Calvin cycle to make sucrose, which plants use for energy. As plants use the suns visible light to do this process, the different wavelengths effect the growth of the plants.</a:t>
            </a:r>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7</a:t>
            </a:fld>
            <a:endParaRPr lang="en-US"/>
          </a:p>
        </p:txBody>
      </p:sp>
    </p:spTree>
    <p:extLst>
      <p:ext uri="{BB962C8B-B14F-4D97-AF65-F5344CB8AC3E}">
        <p14:creationId xmlns:p14="http://schemas.microsoft.com/office/powerpoint/2010/main" val="8353966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solidFill>
                  <a:schemeClr val="tx1"/>
                </a:solidFill>
              </a:rPr>
              <a:t>This is the equation</a:t>
            </a:r>
            <a:r>
              <a:rPr lang="en-US" baseline="0" dirty="0" smtClean="0">
                <a:solidFill>
                  <a:schemeClr val="tx1"/>
                </a:solidFill>
              </a:rPr>
              <a:t> for how much energy a photon has.</a:t>
            </a:r>
          </a:p>
          <a:p>
            <a:r>
              <a:rPr lang="en-US" baseline="0" dirty="0" smtClean="0">
                <a:solidFill>
                  <a:schemeClr val="tx1"/>
                </a:solidFill>
              </a:rPr>
              <a:t>E is the energy of the photon</a:t>
            </a:r>
          </a:p>
          <a:p>
            <a:r>
              <a:rPr lang="en-US" baseline="0" dirty="0" smtClean="0">
                <a:solidFill>
                  <a:schemeClr val="tx1"/>
                </a:solidFill>
              </a:rPr>
              <a:t>H is Planck Constant, and,</a:t>
            </a:r>
          </a:p>
          <a:p>
            <a:r>
              <a:rPr lang="en-US" baseline="0" dirty="0" smtClean="0">
                <a:solidFill>
                  <a:schemeClr val="tx1"/>
                </a:solidFill>
              </a:rPr>
              <a:t>C is the speed of light in a vacuum,</a:t>
            </a:r>
          </a:p>
          <a:p>
            <a:r>
              <a:rPr lang="en-US" baseline="0" dirty="0" smtClean="0">
                <a:solidFill>
                  <a:schemeClr val="tx1"/>
                </a:solidFill>
              </a:rPr>
              <a:t>And </a:t>
            </a:r>
            <a:r>
              <a:rPr lang="en-US" baseline="0" dirty="0" err="1" smtClean="0">
                <a:solidFill>
                  <a:schemeClr val="tx1"/>
                </a:solidFill>
              </a:rPr>
              <a:t>lamdba</a:t>
            </a:r>
            <a:r>
              <a:rPr lang="en-US" baseline="0" dirty="0" smtClean="0">
                <a:solidFill>
                  <a:schemeClr val="tx1"/>
                </a:solidFill>
              </a:rPr>
              <a:t> is the wavelength.</a:t>
            </a:r>
          </a:p>
          <a:p>
            <a:r>
              <a:rPr lang="en-US" baseline="0" dirty="0" smtClean="0">
                <a:solidFill>
                  <a:schemeClr val="tx1"/>
                </a:solidFill>
              </a:rPr>
              <a:t>Since both h and c are constants the amount of </a:t>
            </a:r>
            <a:r>
              <a:rPr lang="en-US" baseline="0" dirty="0" err="1" smtClean="0">
                <a:solidFill>
                  <a:schemeClr val="tx1"/>
                </a:solidFill>
              </a:rPr>
              <a:t>enregy</a:t>
            </a:r>
            <a:r>
              <a:rPr lang="en-US" baseline="0" dirty="0" smtClean="0">
                <a:solidFill>
                  <a:schemeClr val="tx1"/>
                </a:solidFill>
              </a:rPr>
              <a:t> is negatively </a:t>
            </a:r>
            <a:r>
              <a:rPr lang="en-US" baseline="0" dirty="0" err="1" smtClean="0">
                <a:solidFill>
                  <a:schemeClr val="tx1"/>
                </a:solidFill>
              </a:rPr>
              <a:t>proportined</a:t>
            </a:r>
            <a:r>
              <a:rPr lang="en-US" baseline="0" dirty="0" smtClean="0">
                <a:solidFill>
                  <a:schemeClr val="tx1"/>
                </a:solidFill>
              </a:rPr>
              <a:t> to the wavelength</a:t>
            </a:r>
          </a:p>
          <a:p>
            <a:r>
              <a:rPr lang="en-US" baseline="0" dirty="0" smtClean="0">
                <a:solidFill>
                  <a:schemeClr val="tx1"/>
                </a:solidFill>
              </a:rPr>
              <a:t>This </a:t>
            </a:r>
            <a:r>
              <a:rPr lang="en-US" baseline="0" dirty="0" err="1" smtClean="0">
                <a:solidFill>
                  <a:schemeClr val="tx1"/>
                </a:solidFill>
              </a:rPr>
              <a:t>theoritacally</a:t>
            </a:r>
            <a:r>
              <a:rPr lang="en-US" baseline="0" dirty="0" smtClean="0">
                <a:solidFill>
                  <a:schemeClr val="tx1"/>
                </a:solidFill>
              </a:rPr>
              <a:t> means that the smaller the wavelength, the more energy is being transferred into the plant. This is not true how ever, as plants are better at absorbing some wave </a:t>
            </a:r>
            <a:r>
              <a:rPr lang="en-US" baseline="0" dirty="0" err="1" smtClean="0">
                <a:solidFill>
                  <a:schemeClr val="tx1"/>
                </a:solidFill>
              </a:rPr>
              <a:t>lentghs</a:t>
            </a:r>
            <a:r>
              <a:rPr lang="en-US" baseline="0" dirty="0" smtClean="0">
                <a:solidFill>
                  <a:schemeClr val="tx1"/>
                </a:solidFill>
              </a:rPr>
              <a:t>, for example, they can not absorb much green, as they reflect most of it back.</a:t>
            </a:r>
            <a:endParaRPr lang="en-US" dirty="0">
              <a:solidFill>
                <a:schemeClr val="tx1"/>
              </a:solidFill>
            </a:endParaRPr>
          </a:p>
        </p:txBody>
      </p:sp>
      <p:sp>
        <p:nvSpPr>
          <p:cNvPr id="4" name="Slide Number Placeholder 3"/>
          <p:cNvSpPr>
            <a:spLocks noGrp="1"/>
          </p:cNvSpPr>
          <p:nvPr>
            <p:ph type="sldNum" sz="quarter" idx="10"/>
          </p:nvPr>
        </p:nvSpPr>
        <p:spPr/>
        <p:txBody>
          <a:bodyPr/>
          <a:lstStyle/>
          <a:p>
            <a:fld id="{B8AA6F6C-748C-C14F-81B5-B2FB2C481CE5}" type="slidenum">
              <a:rPr lang="en-US" smtClean="0"/>
              <a:t>8</a:t>
            </a:fld>
            <a:endParaRPr lang="en-US"/>
          </a:p>
        </p:txBody>
      </p:sp>
    </p:spTree>
    <p:extLst>
      <p:ext uri="{BB962C8B-B14F-4D97-AF65-F5344CB8AC3E}">
        <p14:creationId xmlns:p14="http://schemas.microsoft.com/office/powerpoint/2010/main" val="7928958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this test we tested Red, blue, green and white lights. We grew</a:t>
            </a:r>
            <a:r>
              <a:rPr lang="en-US" baseline="0" dirty="0" smtClean="0"/>
              <a:t> the plants in </a:t>
            </a:r>
            <a:r>
              <a:rPr lang="en-US" baseline="0" dirty="0" err="1" smtClean="0"/>
              <a:t>identiacl</a:t>
            </a:r>
            <a:r>
              <a:rPr lang="en-US" baseline="0" dirty="0" smtClean="0"/>
              <a:t> cardboard boxes lined with tinfoil </a:t>
            </a:r>
            <a:r>
              <a:rPr lang="en-US" baseline="0" dirty="0" err="1" smtClean="0"/>
              <a:t>wirth</a:t>
            </a:r>
            <a:r>
              <a:rPr lang="en-US" baseline="0" dirty="0" smtClean="0"/>
              <a:t> 3 21 watt bulbs in the top. </a:t>
            </a:r>
            <a:r>
              <a:rPr lang="en-US" dirty="0" smtClean="0"/>
              <a:t>We changed the </a:t>
            </a:r>
            <a:r>
              <a:rPr lang="en-US" dirty="0" err="1" smtClean="0"/>
              <a:t>colour</a:t>
            </a:r>
            <a:r>
              <a:rPr lang="en-US" dirty="0" smtClean="0"/>
              <a:t> of the lights inside the grow box by taping different</a:t>
            </a:r>
            <a:r>
              <a:rPr lang="en-US" baseline="0" dirty="0" smtClean="0"/>
              <a:t> </a:t>
            </a:r>
            <a:r>
              <a:rPr lang="en-US" baseline="0" dirty="0" err="1" smtClean="0"/>
              <a:t>coloured</a:t>
            </a:r>
            <a:r>
              <a:rPr lang="en-US" baseline="0" dirty="0" smtClean="0"/>
              <a:t> gels from stage lighting. We then adjusted the power connected to each box until they had the same light output. I Am aware that the machine we were using could be more sensitive to certain wavelengths, so there might be some in accuracies there.</a:t>
            </a:r>
          </a:p>
          <a:p>
            <a:r>
              <a:rPr lang="en-US" baseline="0" dirty="0" smtClean="0"/>
              <a:t>We germinated 15 seeds in each box before putting them in the grow boxes, so they all started out the same.</a:t>
            </a:r>
          </a:p>
          <a:p>
            <a:endParaRPr lang="en-US" dirty="0" smtClean="0"/>
          </a:p>
          <a:p>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9</a:t>
            </a:fld>
            <a:endParaRPr lang="en-US"/>
          </a:p>
        </p:txBody>
      </p:sp>
    </p:spTree>
    <p:extLst>
      <p:ext uri="{BB962C8B-B14F-4D97-AF65-F5344CB8AC3E}">
        <p14:creationId xmlns:p14="http://schemas.microsoft.com/office/powerpoint/2010/main" val="4660800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measured the </a:t>
            </a:r>
            <a:r>
              <a:rPr lang="en-US" dirty="0" err="1" smtClean="0"/>
              <a:t>wavelentghs</a:t>
            </a:r>
            <a:r>
              <a:rPr lang="en-US" baseline="0" dirty="0" smtClean="0"/>
              <a:t> that the gels let through with a spectroscope. </a:t>
            </a:r>
            <a:r>
              <a:rPr lang="en-US" baseline="0" dirty="0" err="1" smtClean="0"/>
              <a:t>Spectrocopes</a:t>
            </a:r>
            <a:r>
              <a:rPr lang="en-US" baseline="0" dirty="0" smtClean="0"/>
              <a:t> let a small sliver of light through a diffraction grating, which is attached to a revolving stand. By looking through the eye piece at different angles relative to the diffraction grating, you can see what wavelengths are being let through. We measured the gels, by placing a portion of them over an incandescent light, and then looking at it through the spectroscope.</a:t>
            </a:r>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10</a:t>
            </a:fld>
            <a:endParaRPr lang="en-US"/>
          </a:p>
        </p:txBody>
      </p:sp>
    </p:spTree>
    <p:extLst>
      <p:ext uri="{BB962C8B-B14F-4D97-AF65-F5344CB8AC3E}">
        <p14:creationId xmlns:p14="http://schemas.microsoft.com/office/powerpoint/2010/main" val="176902544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Out of those 15 seeds, none</a:t>
            </a:r>
            <a:r>
              <a:rPr lang="en-US" baseline="0" dirty="0" smtClean="0"/>
              <a:t> of them all grew, but the white light got the closest. This goes against our theory, as it suggests that red light is most efficient for photosynthesis.</a:t>
            </a:r>
          </a:p>
          <a:p>
            <a:r>
              <a:rPr lang="en-US" baseline="0" dirty="0" smtClean="0"/>
              <a:t>We then repeated this test again, but </a:t>
            </a:r>
            <a:r>
              <a:rPr lang="en-US" baseline="0" dirty="0" err="1" smtClean="0"/>
              <a:t>didn</a:t>
            </a:r>
            <a:r>
              <a:rPr lang="mr-IN" baseline="0" dirty="0" smtClean="0"/>
              <a:t>’</a:t>
            </a:r>
            <a:r>
              <a:rPr lang="en-US" baseline="0" dirty="0" smtClean="0"/>
              <a:t>t water them as much, and the red and the green one died, where as the blue and white survived. I believe this is because the red gel let through higher concentrations of infra red, which dried out the plants and killed them. I think the green one died because as plants are is green, they reflect most green light and don</a:t>
            </a:r>
            <a:r>
              <a:rPr lang="mr-IN" baseline="0" dirty="0" smtClean="0"/>
              <a:t>’</a:t>
            </a:r>
            <a:r>
              <a:rPr lang="en-US" baseline="0" dirty="0" smtClean="0"/>
              <a:t>t absorb much for photosynthesis. I think the blue one survived because it lets through such a large portion of the visible wavelengths, it is practically a white light.</a:t>
            </a:r>
            <a:endParaRPr lang="en-US" dirty="0"/>
          </a:p>
        </p:txBody>
      </p:sp>
      <p:sp>
        <p:nvSpPr>
          <p:cNvPr id="4" name="Slide Number Placeholder 3"/>
          <p:cNvSpPr>
            <a:spLocks noGrp="1"/>
          </p:cNvSpPr>
          <p:nvPr>
            <p:ph type="sldNum" sz="quarter" idx="10"/>
          </p:nvPr>
        </p:nvSpPr>
        <p:spPr/>
        <p:txBody>
          <a:bodyPr/>
          <a:lstStyle/>
          <a:p>
            <a:fld id="{B8AA6F6C-748C-C14F-81B5-B2FB2C481CE5}" type="slidenum">
              <a:rPr lang="en-US" smtClean="0"/>
              <a:t>11</a:t>
            </a:fld>
            <a:endParaRPr lang="en-US"/>
          </a:p>
        </p:txBody>
      </p:sp>
    </p:spTree>
    <p:extLst>
      <p:ext uri="{BB962C8B-B14F-4D97-AF65-F5344CB8AC3E}">
        <p14:creationId xmlns:p14="http://schemas.microsoft.com/office/powerpoint/2010/main" val="1202214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7AD89C0C-F543-6047-A9A6-DE45D4B3056F}" type="datetime1">
              <a:rPr lang="en-NZ" smtClean="0"/>
              <a:t>29/06/17</a:t>
            </a:fld>
            <a:endParaRPr lang="en-US"/>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r>
              <a:rPr lang="en-US" smtClean="0"/>
              <a:t>Tristan Harris ~ Wellington High School ~ IYNT 2017</a:t>
            </a:r>
            <a:endParaRPr lang="en-US"/>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F32955D5-C243-8340-890E-4F169AE721CF}"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A23D553-5CAB-F947-977E-9DD07057835C}" type="datetime1">
              <a:rPr lang="en-NZ" smtClean="0"/>
              <a:t>29/06/17</a:t>
            </a:fld>
            <a:endParaRPr lang="en-US"/>
          </a:p>
        </p:txBody>
      </p:sp>
      <p:sp>
        <p:nvSpPr>
          <p:cNvPr id="5" name="Footer Placeholder 4"/>
          <p:cNvSpPr>
            <a:spLocks noGrp="1"/>
          </p:cNvSpPr>
          <p:nvPr>
            <p:ph type="ftr" sz="quarter" idx="11"/>
          </p:nvPr>
        </p:nvSpPr>
        <p:spPr/>
        <p:txBody>
          <a:bodyPr/>
          <a:lstStyle/>
          <a:p>
            <a:r>
              <a:rPr lang="en-US" smtClean="0"/>
              <a:t>Tristan Harris ~ Wellington High School ~ IYNT 2017</a:t>
            </a:r>
            <a:endParaRPr lang="en-US"/>
          </a:p>
        </p:txBody>
      </p:sp>
      <p:sp>
        <p:nvSpPr>
          <p:cNvPr id="6" name="Slide Number Placeholder 5"/>
          <p:cNvSpPr>
            <a:spLocks noGrp="1"/>
          </p:cNvSpPr>
          <p:nvPr>
            <p:ph type="sldNum" sz="quarter" idx="12"/>
          </p:nvPr>
        </p:nvSpPr>
        <p:spPr/>
        <p:txBody>
          <a:bodyPr/>
          <a:lstStyle/>
          <a:p>
            <a:fld id="{F32955D5-C243-8340-890E-4F169AE721C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CFB7442F-7A68-B84B-A3E2-90E86DE86D3C}" type="datetime1">
              <a:rPr lang="en-NZ" smtClean="0"/>
              <a:t>29/06/17</a:t>
            </a:fld>
            <a:endParaRPr lang="en-US"/>
          </a:p>
        </p:txBody>
      </p:sp>
      <p:sp>
        <p:nvSpPr>
          <p:cNvPr id="5" name="Footer Placeholder 4"/>
          <p:cNvSpPr>
            <a:spLocks noGrp="1"/>
          </p:cNvSpPr>
          <p:nvPr>
            <p:ph type="ftr" sz="quarter" idx="11"/>
          </p:nvPr>
        </p:nvSpPr>
        <p:spPr/>
        <p:txBody>
          <a:bodyPr/>
          <a:lstStyle/>
          <a:p>
            <a:r>
              <a:rPr lang="en-US" smtClean="0"/>
              <a:t>Tristan Harris ~ Wellington High School ~ IYNT 2017</a:t>
            </a:r>
            <a:endParaRPr lang="en-US"/>
          </a:p>
        </p:txBody>
      </p:sp>
      <p:sp>
        <p:nvSpPr>
          <p:cNvPr id="6" name="Slide Number Placeholder 5"/>
          <p:cNvSpPr>
            <a:spLocks noGrp="1"/>
          </p:cNvSpPr>
          <p:nvPr>
            <p:ph type="sldNum" sz="quarter" idx="12"/>
          </p:nvPr>
        </p:nvSpPr>
        <p:spPr/>
        <p:txBody>
          <a:bodyPr/>
          <a:lstStyle/>
          <a:p>
            <a:fld id="{F32955D5-C243-8340-890E-4F169AE721C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EAA28C33-9025-4549-A50F-E8EA155546DA}" type="datetime1">
              <a:rPr lang="en-NZ" smtClean="0"/>
              <a:t>29/06/17</a:t>
            </a:fld>
            <a:endParaRPr lang="en-US"/>
          </a:p>
        </p:txBody>
      </p:sp>
      <p:sp>
        <p:nvSpPr>
          <p:cNvPr id="5" name="Footer Placeholder 4"/>
          <p:cNvSpPr>
            <a:spLocks noGrp="1"/>
          </p:cNvSpPr>
          <p:nvPr>
            <p:ph type="ftr" sz="quarter" idx="11"/>
          </p:nvPr>
        </p:nvSpPr>
        <p:spPr/>
        <p:txBody>
          <a:bodyPr/>
          <a:lstStyle/>
          <a:p>
            <a:r>
              <a:rPr lang="en-US" smtClean="0"/>
              <a:t>Tristan Harris ~ Wellington High School ~ IYNT 2017</a:t>
            </a:r>
            <a:endParaRPr lang="en-US"/>
          </a:p>
        </p:txBody>
      </p:sp>
      <p:sp>
        <p:nvSpPr>
          <p:cNvPr id="6" name="Slide Number Placeholder 5"/>
          <p:cNvSpPr>
            <a:spLocks noGrp="1"/>
          </p:cNvSpPr>
          <p:nvPr>
            <p:ph type="sldNum" sz="quarter" idx="12"/>
          </p:nvPr>
        </p:nvSpPr>
        <p:spPr/>
        <p:txBody>
          <a:bodyPr/>
          <a:lstStyle/>
          <a:p>
            <a:fld id="{F32955D5-C243-8340-890E-4F169AE721C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smtClean="0"/>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A673983-8531-2F4A-8863-A1DD7FC3E450}" type="datetime1">
              <a:rPr lang="en-NZ" smtClean="0"/>
              <a:t>29/06/17</a:t>
            </a:fld>
            <a:endParaRPr lang="en-US"/>
          </a:p>
        </p:txBody>
      </p:sp>
      <p:sp>
        <p:nvSpPr>
          <p:cNvPr id="5" name="Footer Placeholder 4"/>
          <p:cNvSpPr>
            <a:spLocks noGrp="1"/>
          </p:cNvSpPr>
          <p:nvPr>
            <p:ph type="ftr" sz="quarter" idx="11"/>
          </p:nvPr>
        </p:nvSpPr>
        <p:spPr/>
        <p:txBody>
          <a:bodyPr/>
          <a:lstStyle/>
          <a:p>
            <a:r>
              <a:rPr lang="en-US" smtClean="0"/>
              <a:t>Tristan Harris ~ Wellington High School ~ IYNT 2017</a:t>
            </a:r>
            <a:endParaRPr lang="en-US"/>
          </a:p>
        </p:txBody>
      </p:sp>
      <p:sp>
        <p:nvSpPr>
          <p:cNvPr id="6" name="Slide Number Placeholder 5"/>
          <p:cNvSpPr>
            <a:spLocks noGrp="1"/>
          </p:cNvSpPr>
          <p:nvPr>
            <p:ph type="sldNum" sz="quarter" idx="12"/>
          </p:nvPr>
        </p:nvSpPr>
        <p:spPr/>
        <p:txBody>
          <a:bodyPr/>
          <a:lstStyle/>
          <a:p>
            <a:fld id="{F32955D5-C243-8340-890E-4F169AE721CF}" type="slidenum">
              <a:rPr lang="en-US" smtClean="0"/>
              <a:t>‹#›</a:t>
            </a:fld>
            <a:endParaRPr lang="en-US"/>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9753AA6C-FCC8-7A42-AC76-D90D6C7436CE}" type="datetime1">
              <a:rPr lang="en-NZ" smtClean="0"/>
              <a:t>29/06/17</a:t>
            </a:fld>
            <a:endParaRPr lang="en-US"/>
          </a:p>
        </p:txBody>
      </p:sp>
      <p:sp>
        <p:nvSpPr>
          <p:cNvPr id="6" name="Footer Placeholder 5"/>
          <p:cNvSpPr>
            <a:spLocks noGrp="1"/>
          </p:cNvSpPr>
          <p:nvPr>
            <p:ph type="ftr" sz="quarter" idx="11"/>
          </p:nvPr>
        </p:nvSpPr>
        <p:spPr/>
        <p:txBody>
          <a:bodyPr/>
          <a:lstStyle/>
          <a:p>
            <a:r>
              <a:rPr lang="en-US" smtClean="0"/>
              <a:t>Tristan Harris ~ Wellington High School ~ IYNT 2017</a:t>
            </a:r>
            <a:endParaRPr lang="en-US"/>
          </a:p>
        </p:txBody>
      </p:sp>
      <p:sp>
        <p:nvSpPr>
          <p:cNvPr id="7" name="Slide Number Placeholder 6"/>
          <p:cNvSpPr>
            <a:spLocks noGrp="1"/>
          </p:cNvSpPr>
          <p:nvPr>
            <p:ph type="sldNum" sz="quarter" idx="12"/>
          </p:nvPr>
        </p:nvSpPr>
        <p:spPr/>
        <p:txBody>
          <a:bodyPr/>
          <a:lstStyle/>
          <a:p>
            <a:fld id="{F32955D5-C243-8340-890E-4F169AE721C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smtClean="0"/>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61585DD3-0A56-C14E-85AC-0FCDFBB34830}" type="datetime1">
              <a:rPr lang="en-NZ" smtClean="0"/>
              <a:t>29/06/17</a:t>
            </a:fld>
            <a:endParaRPr lang="en-US"/>
          </a:p>
        </p:txBody>
      </p:sp>
      <p:sp>
        <p:nvSpPr>
          <p:cNvPr id="8" name="Footer Placeholder 7"/>
          <p:cNvSpPr>
            <a:spLocks noGrp="1"/>
          </p:cNvSpPr>
          <p:nvPr>
            <p:ph type="ftr" sz="quarter" idx="11"/>
          </p:nvPr>
        </p:nvSpPr>
        <p:spPr/>
        <p:txBody>
          <a:bodyPr/>
          <a:lstStyle/>
          <a:p>
            <a:r>
              <a:rPr lang="en-US" smtClean="0"/>
              <a:t>Tristan Harris ~ Wellington High School ~ IYNT 2017</a:t>
            </a:r>
            <a:endParaRPr lang="en-US"/>
          </a:p>
        </p:txBody>
      </p:sp>
      <p:sp>
        <p:nvSpPr>
          <p:cNvPr id="9" name="Slide Number Placeholder 8"/>
          <p:cNvSpPr>
            <a:spLocks noGrp="1"/>
          </p:cNvSpPr>
          <p:nvPr>
            <p:ph type="sldNum" sz="quarter" idx="12"/>
          </p:nvPr>
        </p:nvSpPr>
        <p:spPr/>
        <p:txBody>
          <a:bodyPr/>
          <a:lstStyle/>
          <a:p>
            <a:fld id="{F32955D5-C243-8340-890E-4F169AE721C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4091AB51-9E69-1742-9886-8EAC58C8A476}" type="datetime1">
              <a:rPr lang="en-NZ" smtClean="0"/>
              <a:t>29/06/17</a:t>
            </a:fld>
            <a:endParaRPr lang="en-US"/>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lstStyle/>
          <a:p>
            <a:fld id="{F32955D5-C243-8340-890E-4F169AE721C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F5CBA83-2323-714E-8194-1BE50DE7DF3F}" type="datetime1">
              <a:rPr lang="en-NZ" smtClean="0"/>
              <a:t>29/06/17</a:t>
            </a:fld>
            <a:endParaRPr lang="en-US"/>
          </a:p>
        </p:txBody>
      </p:sp>
      <p:sp>
        <p:nvSpPr>
          <p:cNvPr id="3" name="Footer Placeholder 2"/>
          <p:cNvSpPr>
            <a:spLocks noGrp="1"/>
          </p:cNvSpPr>
          <p:nvPr>
            <p:ph type="ftr" sz="quarter" idx="11"/>
          </p:nvPr>
        </p:nvSpPr>
        <p:spPr/>
        <p:txBody>
          <a:bodyPr/>
          <a:lstStyle/>
          <a:p>
            <a:r>
              <a:rPr lang="en-US" smtClean="0"/>
              <a:t>Tristan Harris ~ Wellington High School ~ IYNT 2017</a:t>
            </a:r>
            <a:endParaRPr lang="en-US"/>
          </a:p>
        </p:txBody>
      </p:sp>
      <p:sp>
        <p:nvSpPr>
          <p:cNvPr id="4" name="Slide Number Placeholder 3"/>
          <p:cNvSpPr>
            <a:spLocks noGrp="1"/>
          </p:cNvSpPr>
          <p:nvPr>
            <p:ph type="sldNum" sz="quarter" idx="12"/>
          </p:nvPr>
        </p:nvSpPr>
        <p:spPr/>
        <p:txBody>
          <a:bodyPr/>
          <a:lstStyle/>
          <a:p>
            <a:fld id="{F32955D5-C243-8340-890E-4F169AE721C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smtClean="0"/>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F0AA6C5-F738-BC41-BD93-BE519F43A920}" type="datetime1">
              <a:rPr lang="en-NZ" smtClean="0"/>
              <a:t>29/06/17</a:t>
            </a:fld>
            <a:endParaRPr lang="en-US"/>
          </a:p>
        </p:txBody>
      </p:sp>
      <p:sp>
        <p:nvSpPr>
          <p:cNvPr id="6" name="Footer Placeholder 5"/>
          <p:cNvSpPr>
            <a:spLocks noGrp="1"/>
          </p:cNvSpPr>
          <p:nvPr>
            <p:ph type="ftr" sz="quarter" idx="11"/>
          </p:nvPr>
        </p:nvSpPr>
        <p:spPr/>
        <p:txBody>
          <a:bodyPr/>
          <a:lstStyle/>
          <a:p>
            <a:r>
              <a:rPr lang="en-US" smtClean="0"/>
              <a:t>Tristan Harris ~ Wellington High School ~ IYNT 2017</a:t>
            </a:r>
            <a:endParaRPr lang="en-US"/>
          </a:p>
        </p:txBody>
      </p:sp>
      <p:sp>
        <p:nvSpPr>
          <p:cNvPr id="7" name="Slide Number Placeholder 6"/>
          <p:cNvSpPr>
            <a:spLocks noGrp="1"/>
          </p:cNvSpPr>
          <p:nvPr>
            <p:ph type="sldNum" sz="quarter" idx="12"/>
          </p:nvPr>
        </p:nvSpPr>
        <p:spPr/>
        <p:txBody>
          <a:bodyPr/>
          <a:lstStyle/>
          <a:p>
            <a:fld id="{F32955D5-C243-8340-890E-4F169AE721CF}"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0A0050F-9E8F-804B-AA4C-6E25FEF4A0C6}" type="datetime1">
              <a:rPr lang="en-NZ" smtClean="0"/>
              <a:t>29/06/17</a:t>
            </a:fld>
            <a:endParaRPr lang="en-US"/>
          </a:p>
        </p:txBody>
      </p:sp>
      <p:sp>
        <p:nvSpPr>
          <p:cNvPr id="6" name="Footer Placeholder 5"/>
          <p:cNvSpPr>
            <a:spLocks noGrp="1"/>
          </p:cNvSpPr>
          <p:nvPr>
            <p:ph type="ftr" sz="quarter" idx="11"/>
          </p:nvPr>
        </p:nvSpPr>
        <p:spPr/>
        <p:txBody>
          <a:bodyPr/>
          <a:lstStyle/>
          <a:p>
            <a:r>
              <a:rPr lang="en-US" smtClean="0"/>
              <a:t>Tristan Harris ~ Wellington High School ~ IYNT 2017</a:t>
            </a:r>
            <a:endParaRPr lang="en-US"/>
          </a:p>
        </p:txBody>
      </p:sp>
      <p:sp>
        <p:nvSpPr>
          <p:cNvPr id="7" name="Slide Number Placeholder 6"/>
          <p:cNvSpPr>
            <a:spLocks noGrp="1"/>
          </p:cNvSpPr>
          <p:nvPr>
            <p:ph type="sldNum" sz="quarter" idx="12"/>
          </p:nvPr>
        </p:nvSpPr>
        <p:spPr/>
        <p:txBody>
          <a:bodyPr/>
          <a:lstStyle/>
          <a:p>
            <a:fld id="{F32955D5-C243-8340-890E-4F169AE721CF}"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833DF5B3-C00C-9045-921F-4A85BED950DA}" type="datetime1">
              <a:rPr lang="en-NZ" smtClean="0"/>
              <a:t>29/06/17</a:t>
            </a:fld>
            <a:endParaRPr lang="en-US"/>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r>
              <a:rPr lang="en-US" smtClean="0"/>
              <a:t>Tristan Harris ~ Wellington High School ~ IYNT 2017</a:t>
            </a:r>
            <a:endParaRPr lang="en-US"/>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F32955D5-C243-8340-890E-4F169AE721CF}" type="slidenum">
              <a:rPr lang="en-US" smtClean="0"/>
              <a:t>‹#›</a:t>
            </a:fld>
            <a:endParaRPr lang="en-US"/>
          </a:p>
        </p:txBody>
      </p:sp>
    </p:spTree>
    <p:extLst>
      <p:ext uri="{BB962C8B-B14F-4D97-AF65-F5344CB8AC3E}">
        <p14:creationId xmlns:p14="http://schemas.microsoft.com/office/powerpoint/2010/main" val="14206152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6.tiff"/></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tiff"/></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7.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8.JPG"/></Relationships>
</file>

<file path=ppt/slides/_rels/slide15.xml.rels><?xml version="1.0" encoding="UTF-8" standalone="yes"?>
<Relationships xmlns="http://schemas.openxmlformats.org/package/2006/relationships"><Relationship Id="rId3" Type="http://schemas.openxmlformats.org/officeDocument/2006/relationships/image" Target="../media/image9.jpeg"/><Relationship Id="rId4" Type="http://schemas.microsoft.com/office/2007/relationships/hdphoto" Target="../media/hdphoto1.wdp"/><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10.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hyperlink" Target="http://hortsci.ashspublications.org/content/43/7/1951.full" TargetMode="External"/><Relationship Id="rId4" Type="http://schemas.openxmlformats.org/officeDocument/2006/relationships/hyperlink" Target="https://www.maximumyield.com/on-the-dawn-of-a-grow-light-revolution-seeing-light-differently/2/1427" TargetMode="External"/><Relationship Id="rId5" Type="http://schemas.openxmlformats.org/officeDocument/2006/relationships/hyperlink" Target="http://onlinelibrary.wiley.com/doi/10.1111/1365-2745.12551/f" TargetMode="External"/><Relationship Id="rId6" Type="http://schemas.openxmlformats.org/officeDocument/2006/relationships/hyperlink" Target="http://www.pagepress.org/journals/index.php/pb/article/view/6281/6769" TargetMode="External"/><Relationship Id="rId7" Type="http://schemas.openxmlformats.org/officeDocument/2006/relationships/hyperlink" Target="http://wikipedia.org/" TargetMode="External"/><Relationship Id="rId1" Type="http://schemas.openxmlformats.org/officeDocument/2006/relationships/slideLayout" Target="../slideLayouts/slideLayout2.xml"/><Relationship Id="rId2" Type="http://schemas.openxmlformats.org/officeDocument/2006/relationships/hyperlink" Target="https://www.ncbi.nlm.nih.gov/pmc/articles/PMC3949401/"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2.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gif"/></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0.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jp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3. </a:t>
            </a:r>
            <a:br>
              <a:rPr lang="en-US" dirty="0" smtClean="0"/>
            </a:br>
            <a:r>
              <a:rPr lang="en-US" dirty="0" smtClean="0"/>
              <a:t>Grow Light</a:t>
            </a:r>
            <a:endParaRPr lang="en-US" dirty="0"/>
          </a:p>
        </p:txBody>
      </p:sp>
      <p:sp>
        <p:nvSpPr>
          <p:cNvPr id="3" name="Subtitle 2"/>
          <p:cNvSpPr>
            <a:spLocks noGrp="1"/>
          </p:cNvSpPr>
          <p:nvPr>
            <p:ph type="subTitle" idx="1"/>
          </p:nvPr>
        </p:nvSpPr>
        <p:spPr/>
        <p:txBody>
          <a:bodyPr/>
          <a:lstStyle/>
          <a:p>
            <a:r>
              <a:rPr lang="en-US" dirty="0" smtClean="0"/>
              <a:t>New Zealand</a:t>
            </a:r>
          </a:p>
          <a:p>
            <a:r>
              <a:rPr lang="en-US" dirty="0" smtClean="0"/>
              <a:t>IYNT 2017</a:t>
            </a:r>
          </a:p>
          <a:p>
            <a:r>
              <a:rPr lang="en-US" dirty="0" smtClean="0"/>
              <a:t>Tristan Harris</a:t>
            </a:r>
            <a:endParaRPr lang="en-US" dirty="0"/>
          </a:p>
        </p:txBody>
      </p:sp>
    </p:spTree>
    <p:extLst>
      <p:ext uri="{BB962C8B-B14F-4D97-AF65-F5344CB8AC3E}">
        <p14:creationId xmlns:p14="http://schemas.microsoft.com/office/powerpoint/2010/main" val="20744707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Measuring Different </a:t>
            </a:r>
            <a:r>
              <a:rPr lang="en-US" dirty="0" err="1" smtClean="0"/>
              <a:t>coloured</a:t>
            </a:r>
            <a:r>
              <a:rPr lang="en-US" dirty="0" smtClean="0"/>
              <a:t> light</a:t>
            </a:r>
            <a:endParaRPr lang="en-US" dirty="0"/>
          </a:p>
        </p:txBody>
      </p:sp>
      <p:sp>
        <p:nvSpPr>
          <p:cNvPr id="3" name="Content Placeholder 2"/>
          <p:cNvSpPr>
            <a:spLocks noGrp="1"/>
          </p:cNvSpPr>
          <p:nvPr>
            <p:ph idx="1"/>
          </p:nvPr>
        </p:nvSpPr>
        <p:spPr/>
        <p:txBody>
          <a:bodyPr>
            <a:normAutofit/>
          </a:bodyPr>
          <a:lstStyle/>
          <a:p>
            <a:r>
              <a:rPr lang="en-US" sz="2400" dirty="0" smtClean="0"/>
              <a:t>Gel over incandescent light</a:t>
            </a:r>
          </a:p>
          <a:p>
            <a:r>
              <a:rPr lang="en-US" sz="2400" dirty="0" smtClean="0"/>
              <a:t>Spectroscope</a:t>
            </a:r>
          </a:p>
          <a:p>
            <a:r>
              <a:rPr lang="en-US" sz="2400" dirty="0" smtClean="0"/>
              <a:t>Diffraction grating</a:t>
            </a:r>
          </a:p>
          <a:p>
            <a:r>
              <a:rPr lang="en-US" sz="2400" dirty="0" smtClean="0"/>
              <a:t>400 lines/mm</a:t>
            </a:r>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10</a:t>
            </a:fld>
            <a:endParaRPr lang="en-US"/>
          </a:p>
        </p:txBody>
      </p:sp>
      <p:pic>
        <p:nvPicPr>
          <p:cNvPr id="6" name="Picture 5"/>
          <p:cNvPicPr>
            <a:picLocks noChangeAspect="1"/>
          </p:cNvPicPr>
          <p:nvPr/>
        </p:nvPicPr>
        <p:blipFill rotWithShape="1">
          <a:blip r:embed="rId3"/>
          <a:srcRect b="7447"/>
          <a:stretch/>
        </p:blipFill>
        <p:spPr>
          <a:xfrm>
            <a:off x="4730844" y="2352130"/>
            <a:ext cx="6223668" cy="3670186"/>
          </a:xfrm>
          <a:prstGeom prst="rect">
            <a:avLst/>
          </a:prstGeom>
        </p:spPr>
      </p:pic>
      <p:sp>
        <p:nvSpPr>
          <p:cNvPr id="7" name="TextBox 6"/>
          <p:cNvSpPr txBox="1"/>
          <p:nvPr/>
        </p:nvSpPr>
        <p:spPr>
          <a:xfrm>
            <a:off x="1026695" y="5374105"/>
            <a:ext cx="2622834" cy="369332"/>
          </a:xfrm>
          <a:prstGeom prst="rect">
            <a:avLst/>
          </a:prstGeom>
          <a:noFill/>
        </p:spPr>
        <p:txBody>
          <a:bodyPr wrap="none" rtlCol="0">
            <a:spAutoFit/>
          </a:bodyPr>
          <a:lstStyle/>
          <a:p>
            <a:r>
              <a:rPr lang="en-US" dirty="0" smtClean="0"/>
              <a:t>Picture of spectroscope</a:t>
            </a:r>
            <a:endParaRPr lang="en-US" dirty="0"/>
          </a:p>
        </p:txBody>
      </p:sp>
    </p:spTree>
    <p:extLst>
      <p:ext uri="{BB962C8B-B14F-4D97-AF65-F5344CB8AC3E}">
        <p14:creationId xmlns:p14="http://schemas.microsoft.com/office/powerpoint/2010/main" val="130024477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one ~ Results</a:t>
            </a:r>
            <a:endParaRPr lang="en-US"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11</a:t>
            </a:fld>
            <a:endParaRPr lang="en-US"/>
          </a:p>
        </p:txBody>
      </p:sp>
      <p:graphicFrame>
        <p:nvGraphicFramePr>
          <p:cNvPr id="8" name="Table 7"/>
          <p:cNvGraphicFramePr>
            <a:graphicFrameLocks noGrp="1"/>
          </p:cNvGraphicFramePr>
          <p:nvPr>
            <p:extLst>
              <p:ext uri="{D42A27DB-BD31-4B8C-83A1-F6EECF244321}">
                <p14:modId xmlns:p14="http://schemas.microsoft.com/office/powerpoint/2010/main" val="2054397992"/>
              </p:ext>
            </p:extLst>
          </p:nvPr>
        </p:nvGraphicFramePr>
        <p:xfrm>
          <a:off x="1261872" y="1691322"/>
          <a:ext cx="9336175" cy="5074602"/>
        </p:xfrm>
        <a:graphic>
          <a:graphicData uri="http://schemas.openxmlformats.org/drawingml/2006/table">
            <a:tbl>
              <a:tblPr>
                <a:tableStyleId>{3C2FFA5D-87B4-456A-9821-1D502468CF0F}</a:tableStyleId>
              </a:tblPr>
              <a:tblGrid>
                <a:gridCol w="1867235"/>
                <a:gridCol w="1867235"/>
                <a:gridCol w="1867235"/>
                <a:gridCol w="1867235"/>
                <a:gridCol w="1867235"/>
              </a:tblGrid>
              <a:tr h="1180794">
                <a:tc>
                  <a:txBody>
                    <a:bodyPr/>
                    <a:lstStyle/>
                    <a:p>
                      <a:r>
                        <a:rPr lang="en-US" dirty="0">
                          <a:effectLst/>
                        </a:rPr>
                        <a:t/>
                      </a:r>
                      <a:br>
                        <a:rPr lang="en-US" dirty="0">
                          <a:effectLst/>
                        </a:rPr>
                      </a:br>
                      <a:endParaRPr lang="en-US" dirty="0">
                        <a:effectLst/>
                        <a:latin typeface="Helvetica" charset="0"/>
                      </a:endParaRPr>
                    </a:p>
                  </a:txBody>
                  <a:tcPr marL="50800" marR="50800" marT="50800" marB="50800"/>
                </a:tc>
                <a:tc>
                  <a:txBody>
                    <a:bodyPr/>
                    <a:lstStyle/>
                    <a:p>
                      <a:r>
                        <a:rPr lang="en-US" dirty="0">
                          <a:effectLst/>
                        </a:rPr>
                        <a:t>Red</a:t>
                      </a:r>
                    </a:p>
                  </a:txBody>
                  <a:tcPr marL="50800" marR="50800" marT="50800" marB="50800"/>
                </a:tc>
                <a:tc>
                  <a:txBody>
                    <a:bodyPr/>
                    <a:lstStyle/>
                    <a:p>
                      <a:r>
                        <a:rPr lang="en-US" dirty="0">
                          <a:effectLst/>
                        </a:rPr>
                        <a:t>Green</a:t>
                      </a:r>
                    </a:p>
                  </a:txBody>
                  <a:tcPr marL="50800" marR="50800" marT="50800" marB="50800"/>
                </a:tc>
                <a:tc>
                  <a:txBody>
                    <a:bodyPr/>
                    <a:lstStyle/>
                    <a:p>
                      <a:r>
                        <a:rPr lang="en-US" dirty="0">
                          <a:effectLst/>
                        </a:rPr>
                        <a:t>Blue</a:t>
                      </a:r>
                    </a:p>
                  </a:txBody>
                  <a:tcPr marL="50800" marR="50800" marT="50800" marB="50800"/>
                </a:tc>
                <a:tc>
                  <a:txBody>
                    <a:bodyPr/>
                    <a:lstStyle/>
                    <a:p>
                      <a:r>
                        <a:rPr lang="en-US" dirty="0">
                          <a:effectLst/>
                        </a:rPr>
                        <a:t>White</a:t>
                      </a:r>
                    </a:p>
                  </a:txBody>
                  <a:tcPr marL="50800" marR="50800" marT="50800" marB="50800"/>
                </a:tc>
              </a:tr>
              <a:tr h="968929">
                <a:tc>
                  <a:txBody>
                    <a:bodyPr/>
                    <a:lstStyle/>
                    <a:p>
                      <a:r>
                        <a:rPr lang="en-US" dirty="0">
                          <a:effectLst/>
                        </a:rPr>
                        <a:t>Amount of plants</a:t>
                      </a:r>
                    </a:p>
                  </a:txBody>
                  <a:tcPr marL="50800" marR="50800" marT="50800" marB="50800"/>
                </a:tc>
                <a:tc>
                  <a:txBody>
                    <a:bodyPr/>
                    <a:lstStyle/>
                    <a:p>
                      <a:pPr algn="r"/>
                      <a:r>
                        <a:rPr lang="en-US" dirty="0">
                          <a:effectLst/>
                        </a:rPr>
                        <a:t>7</a:t>
                      </a:r>
                    </a:p>
                  </a:txBody>
                  <a:tcPr marL="50800" marR="50800" marT="50800" marB="50800">
                    <a:noFill/>
                  </a:tcPr>
                </a:tc>
                <a:tc>
                  <a:txBody>
                    <a:bodyPr/>
                    <a:lstStyle/>
                    <a:p>
                      <a:pPr algn="r"/>
                      <a:r>
                        <a:rPr lang="en-US" dirty="0">
                          <a:effectLst/>
                        </a:rPr>
                        <a:t>4</a:t>
                      </a:r>
                    </a:p>
                  </a:txBody>
                  <a:tcPr marL="50800" marR="50800" marT="50800" marB="50800">
                    <a:noFill/>
                  </a:tcPr>
                </a:tc>
                <a:tc>
                  <a:txBody>
                    <a:bodyPr/>
                    <a:lstStyle/>
                    <a:p>
                      <a:pPr algn="r"/>
                      <a:r>
                        <a:rPr lang="en-US" dirty="0">
                          <a:effectLst/>
                        </a:rPr>
                        <a:t>5</a:t>
                      </a:r>
                    </a:p>
                  </a:txBody>
                  <a:tcPr marL="50800" marR="50800" marT="50800" marB="50800">
                    <a:noFill/>
                  </a:tcPr>
                </a:tc>
                <a:tc>
                  <a:txBody>
                    <a:bodyPr/>
                    <a:lstStyle/>
                    <a:p>
                      <a:pPr algn="r"/>
                      <a:r>
                        <a:rPr lang="en-US">
                          <a:effectLst/>
                        </a:rPr>
                        <a:t>14</a:t>
                      </a:r>
                    </a:p>
                  </a:txBody>
                  <a:tcPr marL="50800" marR="50800" marT="50800" marB="50800">
                    <a:noFill/>
                  </a:tcPr>
                </a:tc>
              </a:tr>
              <a:tr h="968929">
                <a:tc>
                  <a:txBody>
                    <a:bodyPr/>
                    <a:lstStyle/>
                    <a:p>
                      <a:r>
                        <a:rPr lang="en-US" dirty="0" err="1">
                          <a:effectLst/>
                        </a:rPr>
                        <a:t>Avg</a:t>
                      </a:r>
                      <a:r>
                        <a:rPr lang="en-US" dirty="0">
                          <a:effectLst/>
                        </a:rPr>
                        <a:t> </a:t>
                      </a:r>
                      <a:r>
                        <a:rPr lang="en-US" dirty="0" smtClean="0">
                          <a:effectLst/>
                        </a:rPr>
                        <a:t>height (cm)</a:t>
                      </a:r>
                      <a:endParaRPr lang="en-US" dirty="0">
                        <a:effectLst/>
                      </a:endParaRPr>
                    </a:p>
                  </a:txBody>
                  <a:tcPr marL="50800" marR="50800" marT="50800" marB="50800"/>
                </a:tc>
                <a:tc>
                  <a:txBody>
                    <a:bodyPr/>
                    <a:lstStyle/>
                    <a:p>
                      <a:pPr algn="r"/>
                      <a:r>
                        <a:rPr lang="nb-NO" dirty="0">
                          <a:effectLst/>
                        </a:rPr>
                        <a:t>11.5</a:t>
                      </a:r>
                    </a:p>
                  </a:txBody>
                  <a:tcPr marL="50800" marR="50800" marT="50800" marB="50800">
                    <a:noFill/>
                  </a:tcPr>
                </a:tc>
                <a:tc>
                  <a:txBody>
                    <a:bodyPr/>
                    <a:lstStyle/>
                    <a:p>
                      <a:pPr algn="r"/>
                      <a:r>
                        <a:rPr lang="hr-HR" dirty="0">
                          <a:effectLst/>
                        </a:rPr>
                        <a:t>12.5</a:t>
                      </a:r>
                    </a:p>
                  </a:txBody>
                  <a:tcPr marL="50800" marR="50800" marT="50800" marB="50800">
                    <a:noFill/>
                  </a:tcPr>
                </a:tc>
                <a:tc>
                  <a:txBody>
                    <a:bodyPr/>
                    <a:lstStyle/>
                    <a:p>
                      <a:pPr algn="r"/>
                      <a:r>
                        <a:rPr lang="nb-NO" dirty="0">
                          <a:effectLst/>
                        </a:rPr>
                        <a:t>11.4</a:t>
                      </a:r>
                    </a:p>
                  </a:txBody>
                  <a:tcPr marL="50800" marR="50800" marT="50800" marB="50800">
                    <a:noFill/>
                  </a:tcPr>
                </a:tc>
                <a:tc>
                  <a:txBody>
                    <a:bodyPr/>
                    <a:lstStyle/>
                    <a:p>
                      <a:pPr algn="r"/>
                      <a:r>
                        <a:rPr lang="is-IS" dirty="0" smtClean="0">
                          <a:effectLst/>
                        </a:rPr>
                        <a:t>8.45</a:t>
                      </a:r>
                      <a:endParaRPr lang="is-IS" dirty="0">
                        <a:effectLst/>
                      </a:endParaRPr>
                    </a:p>
                  </a:txBody>
                  <a:tcPr marL="50800" marR="50800" marT="50800" marB="50800">
                    <a:noFill/>
                  </a:tcPr>
                </a:tc>
              </a:tr>
              <a:tr h="968929">
                <a:tc>
                  <a:txBody>
                    <a:bodyPr/>
                    <a:lstStyle/>
                    <a:p>
                      <a:r>
                        <a:rPr lang="en-US" dirty="0" err="1">
                          <a:effectLst/>
                        </a:rPr>
                        <a:t>Avg</a:t>
                      </a:r>
                      <a:r>
                        <a:rPr lang="en-US" dirty="0">
                          <a:effectLst/>
                        </a:rPr>
                        <a:t> weight </a:t>
                      </a:r>
                      <a:r>
                        <a:rPr lang="en-US" dirty="0" smtClean="0">
                          <a:effectLst/>
                        </a:rPr>
                        <a:t>wet (g)</a:t>
                      </a:r>
                      <a:endParaRPr lang="en-US" dirty="0">
                        <a:effectLst/>
                      </a:endParaRPr>
                    </a:p>
                  </a:txBody>
                  <a:tcPr marL="50800" marR="50800" marT="50800" marB="50800"/>
                </a:tc>
                <a:tc>
                  <a:txBody>
                    <a:bodyPr/>
                    <a:lstStyle/>
                    <a:p>
                      <a:pPr algn="r"/>
                      <a:r>
                        <a:rPr lang="nb-NO" dirty="0" smtClean="0">
                          <a:effectLst/>
                        </a:rPr>
                        <a:t>0.32</a:t>
                      </a:r>
                      <a:endParaRPr lang="nb-NO" dirty="0">
                        <a:effectLst/>
                      </a:endParaRPr>
                    </a:p>
                  </a:txBody>
                  <a:tcPr marL="50800" marR="50800" marT="50800" marB="50800">
                    <a:noFill/>
                  </a:tcPr>
                </a:tc>
                <a:tc>
                  <a:txBody>
                    <a:bodyPr/>
                    <a:lstStyle/>
                    <a:p>
                      <a:pPr algn="r"/>
                      <a:r>
                        <a:rPr lang="nb-NO" dirty="0" smtClean="0">
                          <a:effectLst/>
                        </a:rPr>
                        <a:t>0.275</a:t>
                      </a:r>
                      <a:endParaRPr lang="nb-NO" dirty="0">
                        <a:effectLst/>
                      </a:endParaRPr>
                    </a:p>
                  </a:txBody>
                  <a:tcPr marL="50800" marR="50800" marT="50800" marB="50800">
                    <a:noFill/>
                  </a:tcPr>
                </a:tc>
                <a:tc>
                  <a:txBody>
                    <a:bodyPr/>
                    <a:lstStyle/>
                    <a:p>
                      <a:pPr algn="r"/>
                      <a:r>
                        <a:rPr lang="nb-NO" dirty="0">
                          <a:effectLst/>
                        </a:rPr>
                        <a:t>0.3</a:t>
                      </a:r>
                    </a:p>
                  </a:txBody>
                  <a:tcPr marL="50800" marR="50800" marT="50800" marB="50800">
                    <a:noFill/>
                  </a:tcPr>
                </a:tc>
                <a:tc>
                  <a:txBody>
                    <a:bodyPr/>
                    <a:lstStyle/>
                    <a:p>
                      <a:pPr algn="r"/>
                      <a:r>
                        <a:rPr lang="is-IS" dirty="0" smtClean="0">
                          <a:effectLst/>
                        </a:rPr>
                        <a:t>0.32</a:t>
                      </a:r>
                      <a:endParaRPr lang="is-IS" dirty="0">
                        <a:effectLst/>
                      </a:endParaRPr>
                    </a:p>
                  </a:txBody>
                  <a:tcPr marL="50800" marR="50800" marT="50800" marB="50800">
                    <a:noFill/>
                  </a:tcPr>
                </a:tc>
              </a:tr>
              <a:tr h="987021">
                <a:tc>
                  <a:txBody>
                    <a:bodyPr/>
                    <a:lstStyle/>
                    <a:p>
                      <a:r>
                        <a:rPr lang="en-US" dirty="0" err="1" smtClean="0">
                          <a:effectLst/>
                        </a:rPr>
                        <a:t>Avg</a:t>
                      </a:r>
                      <a:r>
                        <a:rPr lang="en-US" dirty="0" smtClean="0">
                          <a:effectLst/>
                        </a:rPr>
                        <a:t> </a:t>
                      </a:r>
                      <a:r>
                        <a:rPr lang="en-US" dirty="0">
                          <a:effectLst/>
                        </a:rPr>
                        <a:t>leaves</a:t>
                      </a:r>
                    </a:p>
                  </a:txBody>
                  <a:tcPr marL="50800" marR="50800" marT="50800" marB="50800"/>
                </a:tc>
                <a:tc>
                  <a:txBody>
                    <a:bodyPr/>
                    <a:lstStyle/>
                    <a:p>
                      <a:pPr algn="r"/>
                      <a:r>
                        <a:rPr lang="nb-NO">
                          <a:effectLst/>
                        </a:rPr>
                        <a:t>1.71</a:t>
                      </a:r>
                    </a:p>
                  </a:txBody>
                  <a:tcPr marL="50800" marR="50800" marT="50800" marB="50800">
                    <a:noFill/>
                  </a:tcPr>
                </a:tc>
                <a:tc>
                  <a:txBody>
                    <a:bodyPr/>
                    <a:lstStyle/>
                    <a:p>
                      <a:pPr algn="r"/>
                      <a:r>
                        <a:rPr lang="is-IS">
                          <a:effectLst/>
                        </a:rPr>
                        <a:t>2</a:t>
                      </a:r>
                    </a:p>
                  </a:txBody>
                  <a:tcPr marL="50800" marR="50800" marT="50800" marB="50800">
                    <a:noFill/>
                  </a:tcPr>
                </a:tc>
                <a:tc>
                  <a:txBody>
                    <a:bodyPr/>
                    <a:lstStyle/>
                    <a:p>
                      <a:pPr algn="r"/>
                      <a:r>
                        <a:rPr lang="nb-NO">
                          <a:effectLst/>
                        </a:rPr>
                        <a:t>1.4</a:t>
                      </a:r>
                    </a:p>
                  </a:txBody>
                  <a:tcPr marL="50800" marR="50800" marT="50800" marB="50800">
                    <a:noFill/>
                  </a:tcPr>
                </a:tc>
                <a:tc>
                  <a:txBody>
                    <a:bodyPr/>
                    <a:lstStyle/>
                    <a:p>
                      <a:pPr algn="r"/>
                      <a:r>
                        <a:rPr lang="is-IS" dirty="0" smtClean="0">
                          <a:effectLst/>
                        </a:rPr>
                        <a:t>1.42</a:t>
                      </a:r>
                      <a:endParaRPr lang="is-IS" dirty="0">
                        <a:effectLst/>
                      </a:endParaRPr>
                    </a:p>
                  </a:txBody>
                  <a:tcPr marL="50800" marR="50800" marT="50800" marB="50800">
                    <a:noFill/>
                  </a:tcPr>
                </a:tc>
              </a:tr>
            </a:tbl>
          </a:graphicData>
        </a:graphic>
      </p:graphicFrame>
    </p:spTree>
    <p:extLst>
      <p:ext uri="{BB962C8B-B14F-4D97-AF65-F5344CB8AC3E}">
        <p14:creationId xmlns:p14="http://schemas.microsoft.com/office/powerpoint/2010/main" val="2051825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two ~ Different types of light</a:t>
            </a:r>
            <a:endParaRPr lang="en-US" dirty="0"/>
          </a:p>
        </p:txBody>
      </p:sp>
      <p:sp>
        <p:nvSpPr>
          <p:cNvPr id="3" name="Content Placeholder 2"/>
          <p:cNvSpPr>
            <a:spLocks noGrp="1"/>
          </p:cNvSpPr>
          <p:nvPr>
            <p:ph idx="1"/>
          </p:nvPr>
        </p:nvSpPr>
        <p:spPr/>
        <p:txBody>
          <a:bodyPr>
            <a:normAutofit/>
          </a:bodyPr>
          <a:lstStyle/>
          <a:p>
            <a:r>
              <a:rPr lang="en-US" sz="2400" dirty="0" smtClean="0"/>
              <a:t>Compact Fluorescent</a:t>
            </a:r>
          </a:p>
          <a:p>
            <a:r>
              <a:rPr lang="en-US" sz="2400" dirty="0" smtClean="0"/>
              <a:t>LED</a:t>
            </a:r>
          </a:p>
          <a:p>
            <a:r>
              <a:rPr lang="en-US" sz="2400" dirty="0" smtClean="0"/>
              <a:t>Incandescent</a:t>
            </a:r>
            <a:endParaRPr lang="en-US" sz="2400"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12</a:t>
            </a:fld>
            <a:endParaRPr lang="en-US"/>
          </a:p>
        </p:txBody>
      </p:sp>
      <p:grpSp>
        <p:nvGrpSpPr>
          <p:cNvPr id="6" name="Group 5"/>
          <p:cNvGrpSpPr/>
          <p:nvPr/>
        </p:nvGrpSpPr>
        <p:grpSpPr>
          <a:xfrm>
            <a:off x="4014798" y="3227051"/>
            <a:ext cx="6366539" cy="3630949"/>
            <a:chOff x="745461" y="3134976"/>
            <a:chExt cx="9907032" cy="3630949"/>
          </a:xfrm>
        </p:grpSpPr>
        <p:pic>
          <p:nvPicPr>
            <p:cNvPr id="7" name="Picture 6"/>
            <p:cNvPicPr>
              <a:picLocks noChangeAspect="1"/>
            </p:cNvPicPr>
            <p:nvPr/>
          </p:nvPicPr>
          <p:blipFill>
            <a:blip r:embed="rId3"/>
            <a:stretch>
              <a:fillRect/>
            </a:stretch>
          </p:blipFill>
          <p:spPr>
            <a:xfrm>
              <a:off x="745461" y="4407108"/>
              <a:ext cx="9907032" cy="2358817"/>
            </a:xfrm>
            <a:prstGeom prst="rect">
              <a:avLst/>
            </a:prstGeom>
          </p:spPr>
        </p:pic>
        <p:cxnSp>
          <p:nvCxnSpPr>
            <p:cNvPr id="9" name="Straight Arrow Connector 8"/>
            <p:cNvCxnSpPr/>
            <p:nvPr/>
          </p:nvCxnSpPr>
          <p:spPr>
            <a:xfrm>
              <a:off x="3513371" y="3489238"/>
              <a:ext cx="324159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a:off x="1261872" y="4261968"/>
              <a:ext cx="901424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1261872" y="3892636"/>
              <a:ext cx="5777642" cy="369332"/>
            </a:xfrm>
            <a:prstGeom prst="rect">
              <a:avLst/>
            </a:prstGeom>
            <a:noFill/>
          </p:spPr>
          <p:txBody>
            <a:bodyPr wrap="none" rtlCol="0">
              <a:spAutoFit/>
            </a:bodyPr>
            <a:lstStyle/>
            <a:p>
              <a:r>
                <a:rPr lang="en-US" dirty="0" smtClean="0"/>
                <a:t>Incandescent (hot, full spectrum)</a:t>
              </a:r>
              <a:endParaRPr lang="en-US" dirty="0"/>
            </a:p>
          </p:txBody>
        </p:sp>
        <p:sp>
          <p:nvSpPr>
            <p:cNvPr id="14" name="TextBox 13"/>
            <p:cNvSpPr txBox="1"/>
            <p:nvPr/>
          </p:nvSpPr>
          <p:spPr>
            <a:xfrm>
              <a:off x="2108081" y="3134976"/>
              <a:ext cx="6002142" cy="369332"/>
            </a:xfrm>
            <a:prstGeom prst="rect">
              <a:avLst/>
            </a:prstGeom>
            <a:noFill/>
          </p:spPr>
          <p:txBody>
            <a:bodyPr wrap="none" rtlCol="0">
              <a:spAutoFit/>
            </a:bodyPr>
            <a:lstStyle/>
            <a:p>
              <a:r>
                <a:rPr lang="en-US" smtClean="0"/>
                <a:t>Compact Fluorescent (437-605nm</a:t>
              </a:r>
              <a:r>
                <a:rPr lang="en-US" dirty="0" smtClean="0"/>
                <a:t>)</a:t>
              </a:r>
              <a:endParaRPr lang="en-US" dirty="0"/>
            </a:p>
          </p:txBody>
        </p:sp>
      </p:grpSp>
      <p:cxnSp>
        <p:nvCxnSpPr>
          <p:cNvPr id="15" name="Straight Arrow Connector 14"/>
          <p:cNvCxnSpPr/>
          <p:nvPr/>
        </p:nvCxnSpPr>
        <p:spPr>
          <a:xfrm>
            <a:off x="4354680" y="3977057"/>
            <a:ext cx="5792807"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4354680" y="3607725"/>
            <a:ext cx="2877711" cy="369332"/>
          </a:xfrm>
          <a:prstGeom prst="rect">
            <a:avLst/>
          </a:prstGeom>
          <a:noFill/>
        </p:spPr>
        <p:txBody>
          <a:bodyPr wrap="none" rtlCol="0">
            <a:spAutoFit/>
          </a:bodyPr>
          <a:lstStyle/>
          <a:p>
            <a:r>
              <a:rPr lang="en-US" dirty="0" smtClean="0"/>
              <a:t>LED (cold, full spectrum)</a:t>
            </a:r>
            <a:endParaRPr lang="en-US" dirty="0"/>
          </a:p>
        </p:txBody>
      </p:sp>
    </p:spTree>
    <p:extLst>
      <p:ext uri="{BB962C8B-B14F-4D97-AF65-F5344CB8AC3E}">
        <p14:creationId xmlns:p14="http://schemas.microsoft.com/office/powerpoint/2010/main" val="2736496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two ~ Setup</a:t>
            </a:r>
            <a:endParaRPr lang="en-US"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13</a:t>
            </a:fld>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1873" y="1691322"/>
            <a:ext cx="7337842" cy="4891895"/>
          </a:xfrm>
          <a:prstGeom prst="rect">
            <a:avLst/>
          </a:prstGeom>
        </p:spPr>
      </p:pic>
    </p:spTree>
    <p:extLst>
      <p:ext uri="{BB962C8B-B14F-4D97-AF65-F5344CB8AC3E}">
        <p14:creationId xmlns:p14="http://schemas.microsoft.com/office/powerpoint/2010/main" val="6285869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two ~ Results ~ Fluorescent</a:t>
            </a:r>
            <a:endParaRPr lang="en-US"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14</a:t>
            </a:fld>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25194" t="26449" r="28457" b="20853"/>
          <a:stretch/>
        </p:blipFill>
        <p:spPr>
          <a:xfrm>
            <a:off x="1261872" y="1691322"/>
            <a:ext cx="6793557" cy="5149454"/>
          </a:xfrm>
          <a:prstGeom prst="rect">
            <a:avLst/>
          </a:prstGeom>
        </p:spPr>
      </p:pic>
    </p:spTree>
    <p:extLst>
      <p:ext uri="{BB962C8B-B14F-4D97-AF65-F5344CB8AC3E}">
        <p14:creationId xmlns:p14="http://schemas.microsoft.com/office/powerpoint/2010/main" val="193872510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two ~ Results ~ LED</a:t>
            </a:r>
            <a:endParaRPr lang="en-US" dirty="0"/>
          </a:p>
        </p:txBody>
      </p:sp>
      <p:sp>
        <p:nvSpPr>
          <p:cNvPr id="4" name="Footer Placeholder 3"/>
          <p:cNvSpPr>
            <a:spLocks noGrp="1"/>
          </p:cNvSpPr>
          <p:nvPr>
            <p:ph type="ftr" sz="quarter" idx="11"/>
          </p:nvPr>
        </p:nvSpPr>
        <p:spPr/>
        <p:txBody>
          <a:bodyPr/>
          <a:lstStyle/>
          <a:p>
            <a:r>
              <a:rPr lang="en-US" dirty="0" smtClean="0"/>
              <a:t>Tristan Harris ~ Wellington High School ~ IYNT 2017</a:t>
            </a:r>
            <a:endParaRPr lang="en-US" dirty="0"/>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15</a:t>
            </a:fld>
            <a:endParaRPr lang="en-US"/>
          </a:p>
        </p:txBody>
      </p:sp>
      <p:pic>
        <p:nvPicPr>
          <p:cNvPr id="3" name="Picture 2"/>
          <p:cNvPicPr>
            <a:picLocks noChangeAspect="1"/>
          </p:cNvPicPr>
          <p:nvPr/>
        </p:nvPicPr>
        <p:blipFill rotWithShape="1">
          <a:blip r:embed="rId3">
            <a:extLst>
              <a:ext uri="{BEBA8EAE-BF5A-486C-A8C5-ECC9F3942E4B}">
                <a14:imgProps xmlns:a14="http://schemas.microsoft.com/office/drawing/2010/main">
                  <a14:imgLayer r:embed="rId4">
                    <a14:imgEffect>
                      <a14:artisticTexturizer scaling="0"/>
                    </a14:imgEffect>
                    <a14:imgEffect>
                      <a14:brightnessContrast bright="60000"/>
                    </a14:imgEffect>
                  </a14:imgLayer>
                </a14:imgProps>
              </a:ext>
              <a:ext uri="{28A0092B-C50C-407E-A947-70E740481C1C}">
                <a14:useLocalDpi xmlns:a14="http://schemas.microsoft.com/office/drawing/2010/main" val="0"/>
              </a:ext>
            </a:extLst>
          </a:blip>
          <a:srcRect l="36897" t="45333" r="21198" b="3737"/>
          <a:stretch/>
        </p:blipFill>
        <p:spPr>
          <a:xfrm>
            <a:off x="1261872" y="1691322"/>
            <a:ext cx="6263022" cy="5074603"/>
          </a:xfrm>
          <a:prstGeom prst="rect">
            <a:avLst/>
          </a:prstGeom>
        </p:spPr>
      </p:pic>
    </p:spTree>
    <p:extLst>
      <p:ext uri="{BB962C8B-B14F-4D97-AF65-F5344CB8AC3E}">
        <p14:creationId xmlns:p14="http://schemas.microsoft.com/office/powerpoint/2010/main" val="1873172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two ~ Results ~ Incandescent</a:t>
            </a:r>
            <a:endParaRPr lang="en-US" dirty="0"/>
          </a:p>
        </p:txBody>
      </p:sp>
      <p:sp>
        <p:nvSpPr>
          <p:cNvPr id="4" name="Footer Placeholder 3"/>
          <p:cNvSpPr>
            <a:spLocks noGrp="1"/>
          </p:cNvSpPr>
          <p:nvPr>
            <p:ph type="ftr" sz="quarter" idx="11"/>
          </p:nvPr>
        </p:nvSpPr>
        <p:spPr/>
        <p:txBody>
          <a:bodyPr/>
          <a:lstStyle/>
          <a:p>
            <a:r>
              <a:rPr lang="en-US" dirty="0" smtClean="0"/>
              <a:t>Tristan Harris ~ Wellington High School ~ IYNT 2017</a:t>
            </a:r>
            <a:endParaRPr lang="en-US" dirty="0"/>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16</a:t>
            </a:fld>
            <a:endParaRPr lang="en-US"/>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34537" t="63116" r="23982" b="-3592"/>
          <a:stretch/>
        </p:blipFill>
        <p:spPr>
          <a:xfrm>
            <a:off x="1261872" y="1691322"/>
            <a:ext cx="8477995" cy="5515021"/>
          </a:xfrm>
          <a:prstGeom prst="rect">
            <a:avLst/>
          </a:prstGeom>
        </p:spPr>
      </p:pic>
    </p:spTree>
    <p:extLst>
      <p:ext uri="{BB962C8B-B14F-4D97-AF65-F5344CB8AC3E}">
        <p14:creationId xmlns:p14="http://schemas.microsoft.com/office/powerpoint/2010/main" val="18826591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two ~ Results</a:t>
            </a:r>
            <a:endParaRPr lang="en-US"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17</a:t>
            </a:fld>
            <a:endParaRPr lang="en-US"/>
          </a:p>
        </p:txBody>
      </p:sp>
    </p:spTree>
    <p:extLst>
      <p:ext uri="{BB962C8B-B14F-4D97-AF65-F5344CB8AC3E}">
        <p14:creationId xmlns:p14="http://schemas.microsoft.com/office/powerpoint/2010/main" val="10393338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a:bodyPr>
          <a:lstStyle/>
          <a:p>
            <a:r>
              <a:rPr lang="en-US" sz="2400" dirty="0" smtClean="0"/>
              <a:t>Different </a:t>
            </a:r>
            <a:r>
              <a:rPr lang="en-US" sz="2400" dirty="0" err="1" smtClean="0"/>
              <a:t>coloured</a:t>
            </a:r>
            <a:r>
              <a:rPr lang="en-US" sz="2400" dirty="0" smtClean="0"/>
              <a:t> light</a:t>
            </a:r>
          </a:p>
          <a:p>
            <a:pPr lvl="1"/>
            <a:r>
              <a:rPr lang="en-US" sz="2200" dirty="0" smtClean="0"/>
              <a:t>Red and Green died most times</a:t>
            </a:r>
          </a:p>
          <a:p>
            <a:pPr lvl="1"/>
            <a:r>
              <a:rPr lang="en-US" sz="2200" dirty="0" smtClean="0"/>
              <a:t>Blue and White always survived</a:t>
            </a:r>
          </a:p>
          <a:p>
            <a:r>
              <a:rPr lang="en-US" sz="2400" dirty="0" smtClean="0"/>
              <a:t>Different types of light</a:t>
            </a:r>
          </a:p>
          <a:p>
            <a:pPr lvl="1"/>
            <a:r>
              <a:rPr lang="en-US" sz="2200" dirty="0" smtClean="0"/>
              <a:t>Compact fluorescent</a:t>
            </a:r>
          </a:p>
          <a:p>
            <a:pPr lvl="1"/>
            <a:r>
              <a:rPr lang="en-US" sz="2200" dirty="0" smtClean="0"/>
              <a:t>LED</a:t>
            </a:r>
          </a:p>
          <a:p>
            <a:pPr lvl="1"/>
            <a:r>
              <a:rPr lang="en-US" sz="2200" dirty="0" smtClean="0"/>
              <a:t>Incandescent</a:t>
            </a:r>
          </a:p>
          <a:p>
            <a:pPr lvl="1"/>
            <a:endParaRPr lang="en-US" sz="2200" dirty="0" smtClean="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18</a:t>
            </a:fld>
            <a:endParaRPr lang="en-US"/>
          </a:p>
        </p:txBody>
      </p:sp>
    </p:spTree>
    <p:extLst>
      <p:ext uri="{BB962C8B-B14F-4D97-AF65-F5344CB8AC3E}">
        <p14:creationId xmlns:p14="http://schemas.microsoft.com/office/powerpoint/2010/main" val="12485375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Next Time</a:t>
            </a:r>
            <a:endParaRPr lang="en-US" dirty="0"/>
          </a:p>
        </p:txBody>
      </p:sp>
      <p:sp>
        <p:nvSpPr>
          <p:cNvPr id="3" name="Content Placeholder 2"/>
          <p:cNvSpPr>
            <a:spLocks noGrp="1"/>
          </p:cNvSpPr>
          <p:nvPr>
            <p:ph idx="1"/>
          </p:nvPr>
        </p:nvSpPr>
        <p:spPr/>
        <p:txBody>
          <a:bodyPr>
            <a:normAutofit/>
          </a:bodyPr>
          <a:lstStyle/>
          <a:p>
            <a:r>
              <a:rPr lang="en-US" sz="2400" dirty="0" smtClean="0"/>
              <a:t>Hydroponic watering system</a:t>
            </a:r>
          </a:p>
          <a:p>
            <a:r>
              <a:rPr lang="en-US" sz="2400" dirty="0" smtClean="0"/>
              <a:t>Bigger boxes and plants</a:t>
            </a:r>
          </a:p>
          <a:p>
            <a:r>
              <a:rPr lang="en-US" sz="2400" dirty="0" smtClean="0"/>
              <a:t>Wider range of more specific wavelengths</a:t>
            </a:r>
          </a:p>
          <a:p>
            <a:r>
              <a:rPr lang="en-US" sz="2400" dirty="0" smtClean="0"/>
              <a:t>Different light types but with same temperature</a:t>
            </a:r>
            <a:endParaRPr lang="en-US" sz="2400"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19</a:t>
            </a:fld>
            <a:endParaRPr lang="en-US"/>
          </a:p>
        </p:txBody>
      </p:sp>
    </p:spTree>
    <p:extLst>
      <p:ext uri="{BB962C8B-B14F-4D97-AF65-F5344CB8AC3E}">
        <p14:creationId xmlns:p14="http://schemas.microsoft.com/office/powerpoint/2010/main" val="10645023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Contents of presentation</a:t>
            </a:r>
            <a:endParaRPr lang="en-US" dirty="0"/>
          </a:p>
        </p:txBody>
      </p:sp>
      <p:sp>
        <p:nvSpPr>
          <p:cNvPr id="3" name="Content Placeholder 2"/>
          <p:cNvSpPr>
            <a:spLocks noGrp="1"/>
          </p:cNvSpPr>
          <p:nvPr>
            <p:ph idx="1"/>
          </p:nvPr>
        </p:nvSpPr>
        <p:spPr/>
        <p:txBody>
          <a:bodyPr>
            <a:normAutofit fontScale="92500" lnSpcReduction="20000"/>
          </a:bodyPr>
          <a:lstStyle/>
          <a:p>
            <a:r>
              <a:rPr lang="en-US" sz="2400" dirty="0" smtClean="0"/>
              <a:t>Problem</a:t>
            </a:r>
          </a:p>
          <a:p>
            <a:r>
              <a:rPr lang="en-US" sz="2400" dirty="0" smtClean="0"/>
              <a:t>Theory</a:t>
            </a:r>
          </a:p>
          <a:p>
            <a:pPr lvl="1"/>
            <a:r>
              <a:rPr lang="en-US" sz="2200" dirty="0" smtClean="0"/>
              <a:t>Electromagnetic waves</a:t>
            </a:r>
          </a:p>
          <a:p>
            <a:pPr lvl="1"/>
            <a:r>
              <a:rPr lang="en-US" sz="2200" dirty="0" smtClean="0"/>
              <a:t>Photosynthesis</a:t>
            </a:r>
          </a:p>
          <a:p>
            <a:r>
              <a:rPr lang="en-US" sz="2400" dirty="0" smtClean="0"/>
              <a:t>Experimental</a:t>
            </a:r>
          </a:p>
          <a:p>
            <a:pPr lvl="1"/>
            <a:r>
              <a:rPr lang="en-US" sz="2200" dirty="0" smtClean="0"/>
              <a:t>Setup</a:t>
            </a:r>
          </a:p>
          <a:p>
            <a:pPr lvl="1"/>
            <a:r>
              <a:rPr lang="en-US" sz="2200" dirty="0" smtClean="0"/>
              <a:t>Data</a:t>
            </a:r>
          </a:p>
          <a:p>
            <a:r>
              <a:rPr lang="en-US" sz="2400" dirty="0" smtClean="0"/>
              <a:t>Conclusions</a:t>
            </a:r>
          </a:p>
          <a:p>
            <a:r>
              <a:rPr lang="en-US" sz="2400" dirty="0" smtClean="0"/>
              <a:t>Next time</a:t>
            </a:r>
          </a:p>
          <a:p>
            <a:r>
              <a:rPr lang="en-US" sz="2400" dirty="0" smtClean="0"/>
              <a:t>Resources</a:t>
            </a:r>
          </a:p>
          <a:p>
            <a:r>
              <a:rPr lang="en-US" sz="2400" dirty="0" smtClean="0"/>
              <a:t>Acknowledgments</a:t>
            </a:r>
          </a:p>
          <a:p>
            <a:endParaRPr lang="en-US" sz="2400"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2</a:t>
            </a:fld>
            <a:endParaRPr lang="en-US"/>
          </a:p>
        </p:txBody>
      </p:sp>
    </p:spTree>
    <p:extLst>
      <p:ext uri="{BB962C8B-B14F-4D97-AF65-F5344CB8AC3E}">
        <p14:creationId xmlns:p14="http://schemas.microsoft.com/office/powerpoint/2010/main" val="175274213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sp>
        <p:nvSpPr>
          <p:cNvPr id="3" name="Content Placeholder 2"/>
          <p:cNvSpPr>
            <a:spLocks noGrp="1"/>
          </p:cNvSpPr>
          <p:nvPr>
            <p:ph idx="1"/>
          </p:nvPr>
        </p:nvSpPr>
        <p:spPr/>
        <p:txBody>
          <a:bodyPr>
            <a:normAutofit/>
          </a:bodyPr>
          <a:lstStyle/>
          <a:p>
            <a:pPr fontAlgn="base"/>
            <a:r>
              <a:rPr lang="en-US" sz="2400" u="sng" dirty="0">
                <a:hlinkClick r:id="rId2"/>
              </a:rPr>
              <a:t>https://www.ncbi.nlm.nih.gov/pmc/articles/PMC3949401/</a:t>
            </a:r>
            <a:endParaRPr lang="en-US" sz="2400" dirty="0"/>
          </a:p>
          <a:p>
            <a:pPr fontAlgn="base"/>
            <a:r>
              <a:rPr lang="en-US" sz="2400" u="sng" dirty="0">
                <a:hlinkClick r:id="rId3"/>
              </a:rPr>
              <a:t>http://hortsci.ashspublications.org/content/43/7/1951.full</a:t>
            </a:r>
            <a:endParaRPr lang="en-US" sz="2400" dirty="0"/>
          </a:p>
          <a:p>
            <a:pPr fontAlgn="base"/>
            <a:r>
              <a:rPr lang="en-US" sz="2400" u="sng" dirty="0">
                <a:hlinkClick r:id="rId4"/>
              </a:rPr>
              <a:t>https://www.maximumyield.com/on-the-dawn-of-a-grow-light-revolution-seeing-light-differently/2/1427</a:t>
            </a:r>
            <a:endParaRPr lang="en-US" sz="2400" dirty="0"/>
          </a:p>
          <a:p>
            <a:pPr fontAlgn="base"/>
            <a:r>
              <a:rPr lang="en-US" sz="2400" u="sng" dirty="0">
                <a:hlinkClick r:id="rId5"/>
              </a:rPr>
              <a:t>http://onlinelibrary.wiley.com/doi/10.1111/1365-2745.12551/full</a:t>
            </a:r>
            <a:endParaRPr lang="en-US" sz="2400" dirty="0"/>
          </a:p>
          <a:p>
            <a:pPr fontAlgn="base"/>
            <a:r>
              <a:rPr lang="en-US" sz="2400" u="sng" dirty="0">
                <a:hlinkClick r:id="rId6"/>
              </a:rPr>
              <a:t>http://</a:t>
            </a:r>
            <a:r>
              <a:rPr lang="en-US" sz="2400" u="sng" dirty="0" smtClean="0">
                <a:hlinkClick r:id="rId6"/>
              </a:rPr>
              <a:t>www.pagepress.org/journals/index.php/pb/article/view/6281/6769</a:t>
            </a:r>
            <a:endParaRPr lang="en-US" sz="2400" u="sng" dirty="0" smtClean="0"/>
          </a:p>
          <a:p>
            <a:pPr fontAlgn="base"/>
            <a:r>
              <a:rPr lang="en-US" sz="2400" u="sng" dirty="0" smtClean="0">
                <a:hlinkClick r:id="rId7"/>
              </a:rPr>
              <a:t>Wikipedia</a:t>
            </a:r>
            <a:endParaRPr lang="en-US" sz="2400" dirty="0"/>
          </a:p>
          <a:p>
            <a:endParaRPr lang="en-US" sz="2400"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20</a:t>
            </a:fld>
            <a:endParaRPr lang="en-US"/>
          </a:p>
        </p:txBody>
      </p:sp>
    </p:spTree>
    <p:extLst>
      <p:ext uri="{BB962C8B-B14F-4D97-AF65-F5344CB8AC3E}">
        <p14:creationId xmlns:p14="http://schemas.microsoft.com/office/powerpoint/2010/main" val="62333179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Acknowledgments</a:t>
            </a:r>
            <a:endParaRPr lang="en-US" dirty="0"/>
          </a:p>
        </p:txBody>
      </p:sp>
      <p:sp>
        <p:nvSpPr>
          <p:cNvPr id="3" name="Content Placeholder 2"/>
          <p:cNvSpPr>
            <a:spLocks noGrp="1"/>
          </p:cNvSpPr>
          <p:nvPr>
            <p:ph idx="1"/>
          </p:nvPr>
        </p:nvSpPr>
        <p:spPr/>
        <p:txBody>
          <a:bodyPr>
            <a:normAutofit/>
          </a:bodyPr>
          <a:lstStyle/>
          <a:p>
            <a:r>
              <a:rPr lang="en-US" sz="2400" dirty="0" smtClean="0"/>
              <a:t>My team</a:t>
            </a:r>
          </a:p>
          <a:p>
            <a:pPr lvl="1"/>
            <a:r>
              <a:rPr lang="en-US" sz="2200" dirty="0" smtClean="0"/>
              <a:t>Luke </a:t>
            </a:r>
            <a:r>
              <a:rPr lang="en-US" sz="2200" dirty="0" err="1" smtClean="0"/>
              <a:t>Roeven</a:t>
            </a:r>
            <a:r>
              <a:rPr lang="en-US" sz="2200" dirty="0" smtClean="0"/>
              <a:t>, Sai August, Anna Liu, Ethan Wu and Zuni Prius</a:t>
            </a:r>
          </a:p>
          <a:p>
            <a:pPr lvl="1"/>
            <a:endParaRPr lang="en-US" sz="2200" dirty="0" smtClean="0"/>
          </a:p>
          <a:p>
            <a:r>
              <a:rPr lang="en-US" sz="2400" dirty="0" smtClean="0"/>
              <a:t>My Teachers</a:t>
            </a:r>
          </a:p>
          <a:p>
            <a:pPr lvl="1"/>
            <a:r>
              <a:rPr lang="en-US" sz="2200" dirty="0" smtClean="0"/>
              <a:t>Murray Chisolm, Kerry Parker, Jack Trigonometry and Prudence McFarlane</a:t>
            </a:r>
          </a:p>
          <a:p>
            <a:pPr lvl="1"/>
            <a:endParaRPr lang="en-US" sz="2200" dirty="0"/>
          </a:p>
          <a:p>
            <a:r>
              <a:rPr lang="en-US" sz="2400" dirty="0" smtClean="0"/>
              <a:t>Minions</a:t>
            </a:r>
          </a:p>
          <a:p>
            <a:pPr lvl="1"/>
            <a:r>
              <a:rPr lang="en-US" sz="2200" dirty="0" smtClean="0"/>
              <a:t>Ryan, Ella Zoe</a:t>
            </a:r>
            <a:endParaRPr lang="en-US" sz="2200"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21</a:t>
            </a:fld>
            <a:endParaRPr lang="en-US"/>
          </a:p>
        </p:txBody>
      </p:sp>
    </p:spTree>
    <p:extLst>
      <p:ext uri="{BB962C8B-B14F-4D97-AF65-F5344CB8AC3E}">
        <p14:creationId xmlns:p14="http://schemas.microsoft.com/office/powerpoint/2010/main" val="17541961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Problem</a:t>
            </a:r>
            <a:endParaRPr lang="en-US" dirty="0"/>
          </a:p>
        </p:txBody>
      </p:sp>
      <p:sp>
        <p:nvSpPr>
          <p:cNvPr id="3" name="Content Placeholder 2"/>
          <p:cNvSpPr>
            <a:spLocks noGrp="1"/>
          </p:cNvSpPr>
          <p:nvPr>
            <p:ph idx="1"/>
          </p:nvPr>
        </p:nvSpPr>
        <p:spPr/>
        <p:txBody>
          <a:bodyPr>
            <a:normAutofit/>
          </a:bodyPr>
          <a:lstStyle/>
          <a:p>
            <a:pPr marL="0" indent="0">
              <a:buNone/>
            </a:pPr>
            <a:r>
              <a:rPr lang="en-US" sz="4800" dirty="0"/>
              <a:t>Investigate how different types of artificial lights affect plant growth. What is the role of light spectrum?</a:t>
            </a:r>
          </a:p>
          <a:p>
            <a:endParaRPr lang="en-US" sz="4800"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3</a:t>
            </a:fld>
            <a:endParaRPr lang="en-US"/>
          </a:p>
        </p:txBody>
      </p:sp>
    </p:spTree>
    <p:extLst>
      <p:ext uri="{BB962C8B-B14F-4D97-AF65-F5344CB8AC3E}">
        <p14:creationId xmlns:p14="http://schemas.microsoft.com/office/powerpoint/2010/main" val="6921986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a:t>
            </a:r>
            <a:endParaRPr lang="en-US"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4</a:t>
            </a:fld>
            <a:endParaRPr lang="en-US"/>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427650" y="1691322"/>
            <a:ext cx="5756334" cy="5056967"/>
          </a:xfrm>
          <a:prstGeom prst="rect">
            <a:avLst/>
          </a:prstGeom>
        </p:spPr>
      </p:pic>
      <p:sp>
        <p:nvSpPr>
          <p:cNvPr id="8" name="Shape 180"/>
          <p:cNvSpPr txBox="1">
            <a:spLocks/>
          </p:cNvSpPr>
          <p:nvPr/>
        </p:nvSpPr>
        <p:spPr>
          <a:xfrm>
            <a:off x="1261872" y="1828800"/>
            <a:ext cx="4165778" cy="4351337"/>
          </a:xfrm>
          <a:prstGeom prst="rect">
            <a:avLst/>
          </a:prstGeom>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a:buFont typeface="Arial" pitchFamily="34" charset="0"/>
              <a:buChar char="‣"/>
            </a:pPr>
            <a:r>
              <a:rPr lang="en-US" sz="2800" dirty="0" smtClean="0"/>
              <a:t>Suns emissions line up with plant absorption</a:t>
            </a:r>
          </a:p>
          <a:p>
            <a:pPr>
              <a:buFont typeface="Arial" pitchFamily="34" charset="0"/>
              <a:buChar char="‣"/>
            </a:pPr>
            <a:r>
              <a:rPr lang="en-US" sz="2800" dirty="0" smtClean="0"/>
              <a:t>400-700nm</a:t>
            </a:r>
            <a:endParaRPr lang="en-US" sz="2400" dirty="0"/>
          </a:p>
        </p:txBody>
      </p:sp>
    </p:spTree>
    <p:extLst>
      <p:ext uri="{BB962C8B-B14F-4D97-AF65-F5344CB8AC3E}">
        <p14:creationId xmlns:p14="http://schemas.microsoft.com/office/powerpoint/2010/main" val="8386013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Theory</a:t>
            </a:r>
            <a:endParaRPr lang="en-US"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5</a:t>
            </a:fld>
            <a:endParaRPr lang="en-US"/>
          </a:p>
        </p:txBody>
      </p:sp>
      <p:sp>
        <p:nvSpPr>
          <p:cNvPr id="6" name="Shape 180"/>
          <p:cNvSpPr>
            <a:spLocks noGrp="1"/>
          </p:cNvSpPr>
          <p:nvPr>
            <p:ph idx="1"/>
          </p:nvPr>
        </p:nvSpPr>
        <p:spPr>
          <a:prstGeom prst="rect">
            <a:avLst/>
          </a:prstGeom>
        </p:spPr>
        <p:txBody>
          <a:bodyPr>
            <a:normAutofit/>
          </a:bodyPr>
          <a:lstStyle/>
          <a:p>
            <a:pPr>
              <a:buChar char="‣"/>
            </a:pPr>
            <a:r>
              <a:rPr sz="2800" dirty="0"/>
              <a:t>Photosynthesis uses wavelengths 400-700nm</a:t>
            </a:r>
          </a:p>
          <a:p>
            <a:pPr lvl="1">
              <a:buChar char="‣"/>
            </a:pPr>
            <a:r>
              <a:rPr sz="2400" dirty="0"/>
              <a:t>650-665nm (red)</a:t>
            </a:r>
          </a:p>
          <a:p>
            <a:pPr lvl="1">
              <a:buChar char="‣"/>
            </a:pPr>
            <a:r>
              <a:rPr sz="2400" dirty="0"/>
              <a:t>460-475nm (blue)</a:t>
            </a:r>
          </a:p>
        </p:txBody>
      </p:sp>
      <p:pic>
        <p:nvPicPr>
          <p:cNvPr id="7" name="wavelength-nm.jpg"/>
          <p:cNvPicPr>
            <a:picLocks noChangeAspect="1"/>
          </p:cNvPicPr>
          <p:nvPr/>
        </p:nvPicPr>
        <p:blipFill>
          <a:blip r:embed="rId3">
            <a:extLst/>
          </a:blip>
          <a:stretch>
            <a:fillRect/>
          </a:stretch>
        </p:blipFill>
        <p:spPr>
          <a:xfrm>
            <a:off x="1261872" y="3086813"/>
            <a:ext cx="9214502" cy="3771187"/>
          </a:xfrm>
          <a:prstGeom prst="rect">
            <a:avLst/>
          </a:prstGeom>
          <a:ln w="12700">
            <a:miter lim="400000"/>
          </a:ln>
        </p:spPr>
      </p:pic>
    </p:spTree>
    <p:extLst>
      <p:ext uri="{BB962C8B-B14F-4D97-AF65-F5344CB8AC3E}">
        <p14:creationId xmlns:p14="http://schemas.microsoft.com/office/powerpoint/2010/main" val="8011145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Photosynthesis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sz="2800" dirty="0" smtClean="0"/>
                  <a:t>How plants get energy</a:t>
                </a:r>
              </a:p>
              <a:p>
                <a14:m>
                  <m:oMath xmlns:m="http://schemas.openxmlformats.org/officeDocument/2006/math">
                    <m:r>
                      <a:rPr lang="en-AU" sz="2800" b="0" i="1" smtClean="0">
                        <a:latin typeface="Cambria Math" charset="0"/>
                      </a:rPr>
                      <m:t>6</m:t>
                    </m:r>
                    <m:r>
                      <a:rPr lang="en-AU" sz="2800" b="0" i="1" smtClean="0">
                        <a:latin typeface="Cambria Math" charset="0"/>
                      </a:rPr>
                      <m:t>𝐶𝑂</m:t>
                    </m:r>
                    <m:r>
                      <a:rPr lang="en-AU" sz="2800" b="0" i="1" baseline="-25000" smtClean="0">
                        <a:latin typeface="Cambria Math" charset="0"/>
                      </a:rPr>
                      <m:t>2</m:t>
                    </m:r>
                    <m:r>
                      <a:rPr lang="en-AU" sz="2800" b="0" i="0" smtClean="0">
                        <a:latin typeface="Cambria Math" charset="0"/>
                      </a:rPr>
                      <m:t>+6</m:t>
                    </m:r>
                    <m:r>
                      <m:rPr>
                        <m:sty m:val="p"/>
                      </m:rPr>
                      <a:rPr lang="en-AU" sz="2800" b="0" i="0" smtClean="0">
                        <a:latin typeface="Cambria Math" charset="0"/>
                      </a:rPr>
                      <m:t>H</m:t>
                    </m:r>
                    <m:r>
                      <a:rPr lang="en-AU" sz="2800" b="0" i="0" baseline="-25000" smtClean="0">
                        <a:latin typeface="Cambria Math" charset="0"/>
                      </a:rPr>
                      <m:t>2</m:t>
                    </m:r>
                    <m:r>
                      <m:rPr>
                        <m:sty m:val="p"/>
                      </m:rPr>
                      <a:rPr lang="en-AU" sz="2800" b="0" i="0" smtClean="0">
                        <a:latin typeface="Cambria Math" charset="0"/>
                      </a:rPr>
                      <m:t>O</m:t>
                    </m:r>
                    <m:r>
                      <a:rPr lang="en-AU" sz="2800" b="0" i="1" smtClean="0">
                        <a:latin typeface="Cambria Math" charset="0"/>
                      </a:rPr>
                      <m:t>→</m:t>
                    </m:r>
                    <m:r>
                      <a:rPr lang="en-AU" sz="2800" b="0" i="1" smtClean="0">
                        <a:latin typeface="Cambria Math" charset="0"/>
                      </a:rPr>
                      <m:t>𝐿𝑖𝑔h𝑡</m:t>
                    </m:r>
                    <m:r>
                      <a:rPr lang="en-AU" sz="2800" b="0" i="1" smtClean="0">
                        <a:latin typeface="Cambria Math" charset="0"/>
                      </a:rPr>
                      <m:t> </m:t>
                    </m:r>
                    <m:r>
                      <a:rPr lang="en-AU" sz="2800" b="0" i="1" smtClean="0">
                        <a:latin typeface="Cambria Math" charset="0"/>
                      </a:rPr>
                      <m:t>𝑒𝑛𝑒𝑟𝑔𝑦</m:t>
                    </m:r>
                    <m:r>
                      <a:rPr lang="en-AU" sz="2800" b="0" i="1" smtClean="0">
                        <a:latin typeface="Cambria Math" charset="0"/>
                      </a:rPr>
                      <m:t>→</m:t>
                    </m:r>
                    <m:r>
                      <a:rPr lang="en-AU" sz="2800" b="0" i="1" smtClean="0">
                        <a:latin typeface="Cambria Math" charset="0"/>
                      </a:rPr>
                      <m:t>𝐶</m:t>
                    </m:r>
                    <m:r>
                      <a:rPr lang="en-AU" sz="2800" b="0" i="1" baseline="-25000" smtClean="0">
                        <a:latin typeface="Cambria Math" charset="0"/>
                      </a:rPr>
                      <m:t>6</m:t>
                    </m:r>
                    <m:r>
                      <a:rPr lang="en-AU" sz="2800" b="0" i="1" smtClean="0">
                        <a:latin typeface="Cambria Math" charset="0"/>
                      </a:rPr>
                      <m:t>𝐻</m:t>
                    </m:r>
                    <m:r>
                      <a:rPr lang="en-AU" sz="2800" b="0" i="1" baseline="-25000" smtClean="0">
                        <a:latin typeface="Cambria Math" charset="0"/>
                      </a:rPr>
                      <m:t>12</m:t>
                    </m:r>
                    <m:r>
                      <a:rPr lang="en-AU" sz="2800" b="0" i="1" smtClean="0">
                        <a:latin typeface="Cambria Math" charset="0"/>
                      </a:rPr>
                      <m:t>𝑂</m:t>
                    </m:r>
                    <m:r>
                      <a:rPr lang="en-AU" sz="2800" b="0" i="1" baseline="-25000" smtClean="0">
                        <a:latin typeface="Cambria Math" charset="0"/>
                      </a:rPr>
                      <m:t>6</m:t>
                    </m:r>
                    <m:r>
                      <a:rPr lang="en-AU" sz="2800" b="0" i="1" smtClean="0">
                        <a:latin typeface="Cambria Math" charset="0"/>
                      </a:rPr>
                      <m:t>+6</m:t>
                    </m:r>
                    <m:r>
                      <a:rPr lang="en-AU" sz="2800" b="0" i="1" smtClean="0">
                        <a:latin typeface="Cambria Math" charset="0"/>
                      </a:rPr>
                      <m:t>𝑂</m:t>
                    </m:r>
                    <m:r>
                      <a:rPr lang="en-AU" sz="2800" b="0" i="1" baseline="-25000" smtClean="0">
                        <a:latin typeface="Cambria Math" charset="0"/>
                      </a:rPr>
                      <m:t>2</m:t>
                    </m:r>
                  </m:oMath>
                </a14:m>
                <a:endParaRPr lang="en-US" sz="2800" baseline="-25000" dirty="0" smtClean="0"/>
              </a:p>
              <a:p>
                <a:r>
                  <a:rPr lang="en-US" sz="2800" dirty="0" smtClean="0"/>
                  <a:t>Chloroplasts make sucrose</a:t>
                </a:r>
              </a:p>
              <a:p>
                <a:endParaRPr lang="en-US" sz="2800" baseline="-25000" dirty="0" smtClean="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851" t="-1821"/>
                </a:stretch>
              </a:blipFill>
            </p:spPr>
            <p:txBody>
              <a:bodyPr/>
              <a:lstStyle/>
              <a:p>
                <a:r>
                  <a:rPr lang="en-US">
                    <a:noFill/>
                  </a:rPr>
                  <a:t> </a:t>
                </a:r>
              </a:p>
            </p:txBody>
          </p:sp>
        </mc:Fallback>
      </mc:AlternateContent>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6</a:t>
            </a:fld>
            <a:endParaRPr lang="en-US"/>
          </a:p>
        </p:txBody>
      </p:sp>
    </p:spTree>
    <p:extLst>
      <p:ext uri="{BB962C8B-B14F-4D97-AF65-F5344CB8AC3E}">
        <p14:creationId xmlns:p14="http://schemas.microsoft.com/office/powerpoint/2010/main" val="143752468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Photosynthesis</a:t>
            </a:r>
            <a:endParaRPr lang="en-US" dirty="0"/>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61872" y="1691322"/>
            <a:ext cx="7033042" cy="5227139"/>
          </a:xfrm>
        </p:spPr>
      </p:pic>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7</a:t>
            </a:fld>
            <a:endParaRPr lang="en-US"/>
          </a:p>
        </p:txBody>
      </p:sp>
    </p:spTree>
    <p:extLst>
      <p:ext uri="{BB962C8B-B14F-4D97-AF65-F5344CB8AC3E}">
        <p14:creationId xmlns:p14="http://schemas.microsoft.com/office/powerpoint/2010/main" val="20117654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Photon Energy</a:t>
            </a:r>
            <a:endParaRPr lang="en-US"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8</a:t>
            </a:fld>
            <a:endParaRPr lang="en-US"/>
          </a:p>
        </p:txBody>
      </p:sp>
      <mc:AlternateContent xmlns:mc="http://schemas.openxmlformats.org/markup-compatibility/2006" xmlns:a14="http://schemas.microsoft.com/office/drawing/2010/main">
        <mc:Choice Requires="a14">
          <p:sp>
            <p:nvSpPr>
              <p:cNvPr id="6" name="TextBox 5"/>
              <p:cNvSpPr txBox="1"/>
              <p:nvPr/>
            </p:nvSpPr>
            <p:spPr>
              <a:xfrm>
                <a:off x="1261872" y="1691322"/>
                <a:ext cx="1688667" cy="116871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AU" sz="4000" b="0" i="1" smtClean="0">
                          <a:latin typeface="Cambria Math" charset="0"/>
                        </a:rPr>
                        <m:t>𝐸</m:t>
                      </m:r>
                      <m:r>
                        <a:rPr lang="en-AU" sz="4000" b="0" i="1" smtClean="0">
                          <a:latin typeface="Cambria Math" charset="0"/>
                        </a:rPr>
                        <m:t>=</m:t>
                      </m:r>
                      <m:f>
                        <m:fPr>
                          <m:ctrlPr>
                            <a:rPr lang="mr-IN" sz="4000" b="0" i="1" smtClean="0">
                              <a:latin typeface="Cambria Math" charset="0"/>
                            </a:rPr>
                          </m:ctrlPr>
                        </m:fPr>
                        <m:num>
                          <m:r>
                            <a:rPr lang="en-AU" sz="4000" b="0" i="1" smtClean="0">
                              <a:latin typeface="Cambria Math" charset="0"/>
                            </a:rPr>
                            <m:t>h𝑐</m:t>
                          </m:r>
                        </m:num>
                        <m:den>
                          <m:r>
                            <a:rPr lang="mr-IN" sz="4000" b="0" i="1" smtClean="0">
                              <a:latin typeface="Cambria Math" charset="0"/>
                              <a:ea typeface="Cambria Math" charset="0"/>
                              <a:cs typeface="Cambria Math" charset="0"/>
                            </a:rPr>
                            <m:t>𝜆</m:t>
                          </m:r>
                        </m:den>
                      </m:f>
                    </m:oMath>
                  </m:oMathPara>
                </a14:m>
                <a:endParaRPr lang="en-US" dirty="0"/>
              </a:p>
            </p:txBody>
          </p:sp>
        </mc:Choice>
        <mc:Fallback xmlns="">
          <p:sp>
            <p:nvSpPr>
              <p:cNvPr id="6" name="TextBox 5"/>
              <p:cNvSpPr txBox="1">
                <a:spLocks noRot="1" noChangeAspect="1" noMove="1" noResize="1" noEditPoints="1" noAdjustHandles="1" noChangeArrowheads="1" noChangeShapeType="1" noTextEdit="1"/>
              </p:cNvSpPr>
              <p:nvPr/>
            </p:nvSpPr>
            <p:spPr>
              <a:xfrm>
                <a:off x="1261872" y="1691322"/>
                <a:ext cx="1688667" cy="1168718"/>
              </a:xfrm>
              <a:prstGeom prst="rect">
                <a:avLst/>
              </a:prstGeom>
              <a:blipFill rotWithShape="0">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p:cNvSpPr txBox="1"/>
              <p:nvPr/>
            </p:nvSpPr>
            <p:spPr>
              <a:xfrm>
                <a:off x="1261872" y="4280058"/>
                <a:ext cx="1481751" cy="61555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4000" i="1" smtClean="0">
                          <a:latin typeface="Cambria Math" charset="0"/>
                          <a:ea typeface="Cambria Math" charset="0"/>
                          <a:cs typeface="Cambria Math" charset="0"/>
                        </a:rPr>
                        <m:t>∴</m:t>
                      </m:r>
                      <m:r>
                        <a:rPr lang="en-AU" sz="4000" b="0" i="1" smtClean="0">
                          <a:latin typeface="Cambria Math" charset="0"/>
                          <a:ea typeface="Cambria Math" charset="0"/>
                          <a:cs typeface="Cambria Math" charset="0"/>
                        </a:rPr>
                        <m:t>𝐸</m:t>
                      </m:r>
                      <m:r>
                        <a:rPr lang="en-AU" sz="4000" b="0" i="1" smtClean="0">
                          <a:latin typeface="Cambria Math" charset="0"/>
                          <a:ea typeface="Cambria Math" charset="0"/>
                          <a:cs typeface="Cambria Math" charset="0"/>
                        </a:rPr>
                        <m:t>𝛼𝜆</m:t>
                      </m:r>
                    </m:oMath>
                  </m:oMathPara>
                </a14:m>
                <a:endParaRPr lang="en-AU" sz="4000" b="0" dirty="0" smtClean="0">
                  <a:ea typeface="Cambria Math" charset="0"/>
                  <a:cs typeface="Cambria Math"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1261872" y="4280058"/>
                <a:ext cx="1481751" cy="615553"/>
              </a:xfrm>
              <a:prstGeom prst="rect">
                <a:avLst/>
              </a:prstGeom>
              <a:blipFill rotWithShape="0">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1261872" y="2860039"/>
                <a:ext cx="3689985" cy="1231106"/>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sz="4000" i="1" smtClean="0">
                          <a:latin typeface="Cambria Math" charset="0"/>
                          <a:ea typeface="Cambria Math" charset="0"/>
                          <a:cs typeface="Cambria Math" charset="0"/>
                        </a:rPr>
                        <m:t>∵</m:t>
                      </m:r>
                      <m:r>
                        <a:rPr lang="en-AU" sz="4000" b="0" i="1" smtClean="0">
                          <a:latin typeface="Cambria Math" charset="0"/>
                          <a:ea typeface="Cambria Math" charset="0"/>
                          <a:cs typeface="Cambria Math" charset="0"/>
                        </a:rPr>
                        <m:t>h</m:t>
                      </m:r>
                      <m:r>
                        <a:rPr lang="en-AU" sz="4000" b="0" i="1" smtClean="0">
                          <a:latin typeface="Cambria Math" charset="0"/>
                          <a:ea typeface="Cambria Math" charset="0"/>
                          <a:cs typeface="Cambria Math" charset="0"/>
                        </a:rPr>
                        <m:t> =</m:t>
                      </m:r>
                      <m:r>
                        <a:rPr lang="en-AU" sz="4000" b="0" i="1" smtClean="0">
                          <a:latin typeface="Cambria Math" charset="0"/>
                          <a:ea typeface="Cambria Math" charset="0"/>
                          <a:cs typeface="Cambria Math" charset="0"/>
                        </a:rPr>
                        <m:t>𝑐𝑜𝑛𝑠𝑡𝑎𝑛𝑡</m:t>
                      </m:r>
                    </m:oMath>
                  </m:oMathPara>
                </a14:m>
                <a:endParaRPr lang="en-AU" sz="4000" b="0" dirty="0" smtClean="0">
                  <a:ea typeface="Cambria Math" charset="0"/>
                  <a:cs typeface="Cambria Math" charset="0"/>
                </a:endParaRPr>
              </a:p>
              <a:p>
                <a:pPr/>
                <a14:m>
                  <m:oMathPara xmlns:m="http://schemas.openxmlformats.org/officeDocument/2006/math">
                    <m:oMathParaPr>
                      <m:jc m:val="left"/>
                    </m:oMathParaPr>
                    <m:oMath xmlns:m="http://schemas.openxmlformats.org/officeDocument/2006/math">
                      <m:r>
                        <a:rPr lang="en-AU" sz="4000" b="0" i="1" smtClean="0">
                          <a:latin typeface="Cambria Math" charset="0"/>
                          <a:ea typeface="Cambria Math" charset="0"/>
                          <a:cs typeface="Cambria Math" charset="0"/>
                        </a:rPr>
                        <m:t> </m:t>
                      </m:r>
                    </m:oMath>
                  </m:oMathPara>
                </a14:m>
                <a:endParaRPr lang="en-US" sz="4000" dirty="0"/>
              </a:p>
            </p:txBody>
          </p:sp>
        </mc:Choice>
        <mc:Fallback xmlns="">
          <p:sp>
            <p:nvSpPr>
              <p:cNvPr id="9" name="TextBox 8"/>
              <p:cNvSpPr txBox="1">
                <a:spLocks noRot="1" noChangeAspect="1" noMove="1" noResize="1" noEditPoints="1" noAdjustHandles="1" noChangeArrowheads="1" noChangeShapeType="1" noTextEdit="1"/>
              </p:cNvSpPr>
              <p:nvPr/>
            </p:nvSpPr>
            <p:spPr>
              <a:xfrm>
                <a:off x="1261872" y="2860039"/>
                <a:ext cx="3689985" cy="1231106"/>
              </a:xfrm>
              <a:prstGeom prst="rect">
                <a:avLst/>
              </a:prstGeom>
              <a:blipFill rotWithShape="0">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p:cNvSpPr txBox="1"/>
              <p:nvPr/>
            </p:nvSpPr>
            <p:spPr>
              <a:xfrm>
                <a:off x="1261872" y="3570049"/>
                <a:ext cx="3535583" cy="615553"/>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AU" sz="4000" i="1" smtClean="0">
                          <a:latin typeface="Cambria Math" charset="0"/>
                          <a:ea typeface="Cambria Math" charset="0"/>
                          <a:cs typeface="Cambria Math" charset="0"/>
                        </a:rPr>
                        <m:t>∵</m:t>
                      </m:r>
                      <m:r>
                        <a:rPr lang="en-AU" sz="4000" b="0" i="1" smtClean="0">
                          <a:latin typeface="Cambria Math" charset="0"/>
                          <a:ea typeface="Cambria Math" charset="0"/>
                          <a:cs typeface="Cambria Math" charset="0"/>
                        </a:rPr>
                        <m:t>𝑐</m:t>
                      </m:r>
                      <m:r>
                        <a:rPr lang="en-AU" sz="4000" b="0" i="1" smtClean="0">
                          <a:latin typeface="Cambria Math" charset="0"/>
                          <a:ea typeface="Cambria Math" charset="0"/>
                          <a:cs typeface="Cambria Math" charset="0"/>
                        </a:rPr>
                        <m:t>=</m:t>
                      </m:r>
                      <m:r>
                        <a:rPr lang="en-AU" sz="4000" b="0" i="1" smtClean="0">
                          <a:latin typeface="Cambria Math" charset="0"/>
                          <a:ea typeface="Cambria Math" charset="0"/>
                          <a:cs typeface="Cambria Math" charset="0"/>
                        </a:rPr>
                        <m:t>𝑐𝑜𝑛𝑠𝑡𝑎𝑛𝑡</m:t>
                      </m:r>
                    </m:oMath>
                  </m:oMathPara>
                </a14:m>
                <a:endParaRPr lang="en-AU" b="0" dirty="0" smtClean="0">
                  <a:ea typeface="Cambria Math" charset="0"/>
                  <a:cs typeface="Cambria Math" charset="0"/>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1261872" y="3570049"/>
                <a:ext cx="3535583" cy="615553"/>
              </a:xfrm>
              <a:prstGeom prst="rect">
                <a:avLst/>
              </a:prstGeom>
              <a:blipFill rotWithShape="0">
                <a:blip r:embed="rId6"/>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636772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Test one ~ Different </a:t>
            </a:r>
            <a:r>
              <a:rPr lang="en-US" dirty="0" err="1" smtClean="0"/>
              <a:t>colour</a:t>
            </a:r>
            <a:r>
              <a:rPr lang="en-US" dirty="0" smtClean="0"/>
              <a:t> light</a:t>
            </a:r>
            <a:endParaRPr lang="en-US" dirty="0"/>
          </a:p>
        </p:txBody>
      </p:sp>
      <p:sp>
        <p:nvSpPr>
          <p:cNvPr id="4" name="Footer Placeholder 3"/>
          <p:cNvSpPr>
            <a:spLocks noGrp="1"/>
          </p:cNvSpPr>
          <p:nvPr>
            <p:ph type="ftr" sz="quarter" idx="11"/>
          </p:nvPr>
        </p:nvSpPr>
        <p:spPr/>
        <p:txBody>
          <a:bodyPr/>
          <a:lstStyle/>
          <a:p>
            <a:r>
              <a:rPr lang="en-US" smtClean="0"/>
              <a:t>Tristan Harris ~ Wellington High School ~ IYNT 2017</a:t>
            </a:r>
            <a:endParaRPr lang="en-US"/>
          </a:p>
        </p:txBody>
      </p:sp>
      <p:sp>
        <p:nvSpPr>
          <p:cNvPr id="5" name="Slide Number Placeholder 4"/>
          <p:cNvSpPr>
            <a:spLocks noGrp="1"/>
          </p:cNvSpPr>
          <p:nvPr>
            <p:ph type="sldNum" sz="quarter" idx="12"/>
          </p:nvPr>
        </p:nvSpPr>
        <p:spPr/>
        <p:txBody>
          <a:bodyPr>
            <a:normAutofit lnSpcReduction="10000"/>
          </a:bodyPr>
          <a:lstStyle/>
          <a:p>
            <a:fld id="{F32955D5-C243-8340-890E-4F169AE721CF}" type="slidenum">
              <a:rPr lang="en-US" smtClean="0"/>
              <a:t>9</a:t>
            </a:fld>
            <a:endParaRPr lang="en-US"/>
          </a:p>
        </p:txBody>
      </p:sp>
      <p:grpSp>
        <p:nvGrpSpPr>
          <p:cNvPr id="31" name="Group 30"/>
          <p:cNvGrpSpPr/>
          <p:nvPr/>
        </p:nvGrpSpPr>
        <p:grpSpPr>
          <a:xfrm>
            <a:off x="196777" y="2604051"/>
            <a:ext cx="6366539" cy="4176387"/>
            <a:chOff x="745461" y="2589538"/>
            <a:chExt cx="9907032" cy="4176387"/>
          </a:xfrm>
        </p:grpSpPr>
        <p:pic>
          <p:nvPicPr>
            <p:cNvPr id="7" name="Picture 6"/>
            <p:cNvPicPr>
              <a:picLocks noChangeAspect="1"/>
            </p:cNvPicPr>
            <p:nvPr/>
          </p:nvPicPr>
          <p:blipFill>
            <a:blip r:embed="rId3"/>
            <a:stretch>
              <a:fillRect/>
            </a:stretch>
          </p:blipFill>
          <p:spPr>
            <a:xfrm>
              <a:off x="745461" y="4407108"/>
              <a:ext cx="9907032" cy="2358817"/>
            </a:xfrm>
            <a:prstGeom prst="rect">
              <a:avLst/>
            </a:prstGeom>
          </p:spPr>
        </p:pic>
        <p:cxnSp>
          <p:nvCxnSpPr>
            <p:cNvPr id="12" name="Straight Arrow Connector 11"/>
            <p:cNvCxnSpPr/>
            <p:nvPr/>
          </p:nvCxnSpPr>
          <p:spPr>
            <a:xfrm>
              <a:off x="3640764" y="3793674"/>
              <a:ext cx="2757714" cy="0"/>
            </a:xfrm>
            <a:prstGeom prst="straightConnector1">
              <a:avLst/>
            </a:prstGeom>
            <a:ln>
              <a:headEnd type="triangle"/>
              <a:tailEnd type="triangle"/>
            </a:ln>
          </p:spPr>
          <p:style>
            <a:lnRef idx="2">
              <a:schemeClr val="dk1"/>
            </a:lnRef>
            <a:fillRef idx="0">
              <a:schemeClr val="dk1"/>
            </a:fillRef>
            <a:effectRef idx="1">
              <a:schemeClr val="dk1"/>
            </a:effectRef>
            <a:fontRef idx="minor">
              <a:schemeClr val="tx1"/>
            </a:fontRef>
          </p:style>
        </p:cxnSp>
        <p:cxnSp>
          <p:nvCxnSpPr>
            <p:cNvPr id="14" name="Straight Arrow Connector 13"/>
            <p:cNvCxnSpPr/>
            <p:nvPr/>
          </p:nvCxnSpPr>
          <p:spPr>
            <a:xfrm>
              <a:off x="4598706" y="3298227"/>
              <a:ext cx="179977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7141029" y="2933100"/>
              <a:ext cx="174171" cy="2"/>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a:off x="1261872" y="4261968"/>
              <a:ext cx="9014242"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1261872" y="3892636"/>
              <a:ext cx="3033203" cy="369332"/>
            </a:xfrm>
            <a:prstGeom prst="rect">
              <a:avLst/>
            </a:prstGeom>
            <a:noFill/>
          </p:spPr>
          <p:txBody>
            <a:bodyPr wrap="none" rtlCol="0">
              <a:spAutoFit/>
            </a:bodyPr>
            <a:lstStyle/>
            <a:p>
              <a:r>
                <a:rPr lang="en-US" dirty="0" smtClean="0"/>
                <a:t>White light (full spectrum)</a:t>
              </a:r>
              <a:endParaRPr lang="en-US" dirty="0"/>
            </a:p>
          </p:txBody>
        </p:sp>
        <p:sp>
          <p:nvSpPr>
            <p:cNvPr id="28" name="TextBox 27"/>
            <p:cNvSpPr txBox="1"/>
            <p:nvPr/>
          </p:nvSpPr>
          <p:spPr>
            <a:xfrm>
              <a:off x="3640764" y="3424342"/>
              <a:ext cx="2653290" cy="369332"/>
            </a:xfrm>
            <a:prstGeom prst="rect">
              <a:avLst/>
            </a:prstGeom>
            <a:noFill/>
          </p:spPr>
          <p:txBody>
            <a:bodyPr wrap="none" rtlCol="0">
              <a:spAutoFit/>
            </a:bodyPr>
            <a:lstStyle/>
            <a:p>
              <a:r>
                <a:rPr lang="en-US" dirty="0" smtClean="0"/>
                <a:t>Blue light (427-563nm)</a:t>
              </a:r>
              <a:endParaRPr lang="en-US" dirty="0"/>
            </a:p>
          </p:txBody>
        </p:sp>
        <p:sp>
          <p:nvSpPr>
            <p:cNvPr id="29" name="TextBox 28"/>
            <p:cNvSpPr txBox="1"/>
            <p:nvPr/>
          </p:nvSpPr>
          <p:spPr>
            <a:xfrm>
              <a:off x="4030247" y="2942472"/>
              <a:ext cx="2811988" cy="369332"/>
            </a:xfrm>
            <a:prstGeom prst="rect">
              <a:avLst/>
            </a:prstGeom>
            <a:noFill/>
          </p:spPr>
          <p:txBody>
            <a:bodyPr wrap="none" rtlCol="0">
              <a:spAutoFit/>
            </a:bodyPr>
            <a:lstStyle/>
            <a:p>
              <a:r>
                <a:rPr lang="en-US" dirty="0" smtClean="0"/>
                <a:t>Green light (487-573nm)</a:t>
              </a:r>
              <a:endParaRPr lang="en-US" dirty="0"/>
            </a:p>
          </p:txBody>
        </p:sp>
        <p:sp>
          <p:nvSpPr>
            <p:cNvPr id="30" name="TextBox 29"/>
            <p:cNvSpPr txBox="1"/>
            <p:nvPr/>
          </p:nvSpPr>
          <p:spPr>
            <a:xfrm>
              <a:off x="5988556" y="2589538"/>
              <a:ext cx="4004088" cy="369332"/>
            </a:xfrm>
            <a:prstGeom prst="rect">
              <a:avLst/>
            </a:prstGeom>
            <a:noFill/>
          </p:spPr>
          <p:txBody>
            <a:bodyPr wrap="none" rtlCol="0">
              <a:spAutoFit/>
            </a:bodyPr>
            <a:lstStyle/>
            <a:p>
              <a:r>
                <a:rPr lang="en-US" dirty="0" smtClean="0"/>
                <a:t>Red light (627-631nm)</a:t>
              </a:r>
              <a:endParaRPr lang="en-US" dirty="0"/>
            </a:p>
          </p:txBody>
        </p:sp>
      </p:grpSp>
      <p:pic>
        <p:nvPicPr>
          <p:cNvPr id="32" name="Picture 31"/>
          <p:cNvPicPr>
            <a:picLocks noChangeAspect="1"/>
          </p:cNvPicPr>
          <p:nvPr/>
        </p:nvPicPr>
        <p:blipFill rotWithShape="1">
          <a:blip r:embed="rId4">
            <a:extLst>
              <a:ext uri="{28A0092B-C50C-407E-A947-70E740481C1C}">
                <a14:useLocalDpi xmlns:a14="http://schemas.microsoft.com/office/drawing/2010/main" val="0"/>
              </a:ext>
            </a:extLst>
          </a:blip>
          <a:srcRect l="18566" t="16508" r="15874" b="3916"/>
          <a:stretch/>
        </p:blipFill>
        <p:spPr>
          <a:xfrm>
            <a:off x="6563316" y="2038446"/>
            <a:ext cx="4457210" cy="4057554"/>
          </a:xfrm>
          <a:prstGeom prst="rect">
            <a:avLst/>
          </a:prstGeom>
        </p:spPr>
      </p:pic>
    </p:spTree>
    <p:extLst>
      <p:ext uri="{BB962C8B-B14F-4D97-AF65-F5344CB8AC3E}">
        <p14:creationId xmlns:p14="http://schemas.microsoft.com/office/powerpoint/2010/main" val="280091342"/>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panose="020406040505050203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View</Template>
  <TotalTime>618</TotalTime>
  <Words>1735</Words>
  <Application>Microsoft Macintosh PowerPoint</Application>
  <PresentationFormat>Widescreen</PresentationFormat>
  <Paragraphs>203</Paragraphs>
  <Slides>21</Slides>
  <Notes>16</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21</vt:i4>
      </vt:variant>
    </vt:vector>
  </HeadingPairs>
  <TitlesOfParts>
    <vt:vector size="29" baseType="lpstr">
      <vt:lpstr>Calibri</vt:lpstr>
      <vt:lpstr>Cambria Math</vt:lpstr>
      <vt:lpstr>Century Schoolbook</vt:lpstr>
      <vt:lpstr>Helvetica</vt:lpstr>
      <vt:lpstr>Mangal</vt:lpstr>
      <vt:lpstr>Wingdings 2</vt:lpstr>
      <vt:lpstr>Arial</vt:lpstr>
      <vt:lpstr>View</vt:lpstr>
      <vt:lpstr>3.  Grow Light</vt:lpstr>
      <vt:lpstr>Contents of presentation</vt:lpstr>
      <vt:lpstr>The Problem</vt:lpstr>
      <vt:lpstr>Theory</vt:lpstr>
      <vt:lpstr>Theory</vt:lpstr>
      <vt:lpstr>Photosynthesis</vt:lpstr>
      <vt:lpstr>Photosynthesis</vt:lpstr>
      <vt:lpstr>Photon Energy</vt:lpstr>
      <vt:lpstr>Test one ~ Different colour light</vt:lpstr>
      <vt:lpstr>Measuring Different coloured light</vt:lpstr>
      <vt:lpstr>Test one ~ Results</vt:lpstr>
      <vt:lpstr>Test two ~ Different types of light</vt:lpstr>
      <vt:lpstr>Test two ~ Setup</vt:lpstr>
      <vt:lpstr>Test two ~ Results ~ Fluorescent</vt:lpstr>
      <vt:lpstr>Test two ~ Results ~ LED</vt:lpstr>
      <vt:lpstr>Test two ~ Results ~ Incandescent</vt:lpstr>
      <vt:lpstr>Test two ~ Results</vt:lpstr>
      <vt:lpstr>Conclusions</vt:lpstr>
      <vt:lpstr>Next Time</vt:lpstr>
      <vt:lpstr>Resources</vt:lpstr>
      <vt:lpstr>Acknowledgments</vt:lpstr>
    </vt:vector>
  </TitlesOfParts>
  <Company/>
  <LinksUpToDate>false</LinksUpToDate>
  <SharedDoc>false</SharedDoc>
  <HyperlinksChanged>false</HyperlinksChanged>
  <AppVersion>15.0035</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3.  Grow Light</dc:title>
  <dc:creator>HarriTr</dc:creator>
  <cp:lastModifiedBy>HarriTr</cp:lastModifiedBy>
  <cp:revision>33</cp:revision>
  <dcterms:created xsi:type="dcterms:W3CDTF">2017-06-25T09:04:50Z</dcterms:created>
  <dcterms:modified xsi:type="dcterms:W3CDTF">2017-06-29T00:54:09Z</dcterms:modified>
</cp:coreProperties>
</file>