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6"/>
  </p:notesMasterIdLst>
  <p:sldIdLst>
    <p:sldId id="256" r:id="rId2"/>
    <p:sldId id="257" r:id="rId3"/>
    <p:sldId id="258" r:id="rId4"/>
    <p:sldId id="271" r:id="rId5"/>
    <p:sldId id="259" r:id="rId6"/>
    <p:sldId id="260" r:id="rId7"/>
    <p:sldId id="261" r:id="rId8"/>
    <p:sldId id="262" r:id="rId9"/>
    <p:sldId id="265" r:id="rId10"/>
    <p:sldId id="275" r:id="rId11"/>
    <p:sldId id="273" r:id="rId12"/>
    <p:sldId id="274" r:id="rId13"/>
    <p:sldId id="263" r:id="rId14"/>
    <p:sldId id="279" r:id="rId15"/>
    <p:sldId id="264" r:id="rId16"/>
    <p:sldId id="268" r:id="rId17"/>
    <p:sldId id="269" r:id="rId18"/>
    <p:sldId id="278" r:id="rId19"/>
    <p:sldId id="266" r:id="rId20"/>
    <p:sldId id="272" r:id="rId21"/>
    <p:sldId id="267" r:id="rId22"/>
    <p:sldId id="277" r:id="rId23"/>
    <p:sldId id="270"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05" autoAdjust="0"/>
    <p:restoredTop sz="66024" autoAdjust="0"/>
  </p:normalViewPr>
  <p:slideViewPr>
    <p:cSldViewPr snapToGrid="0" snapToObjects="1">
      <p:cViewPr varScale="1">
        <p:scale>
          <a:sx n="75" d="100"/>
          <a:sy n="75" d="100"/>
        </p:scale>
        <p:origin x="139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31"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zuni/Documents/physics/%5bIYNT-2017%5dLittle-Plant/resources/imbibition.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zuni/Documents/physics/%5bIYNT-2017%5dLittle-Plant/resources/imbibi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a:t>Imbibition by Percentage</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Mung Bean</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 of original'!$A$3:$A$6</c:f>
              <c:numCache>
                <c:formatCode>General</c:formatCode>
                <c:ptCount val="4"/>
                <c:pt idx="0">
                  <c:v>0.0</c:v>
                </c:pt>
                <c:pt idx="1">
                  <c:v>18.0</c:v>
                </c:pt>
                <c:pt idx="2">
                  <c:v>44.0</c:v>
                </c:pt>
                <c:pt idx="3">
                  <c:v>92.0</c:v>
                </c:pt>
              </c:numCache>
            </c:numRef>
          </c:xVal>
          <c:yVal>
            <c:numRef>
              <c:f>'% of original'!$C$3:$C$6</c:f>
              <c:numCache>
                <c:formatCode>General</c:formatCode>
                <c:ptCount val="4"/>
                <c:pt idx="0">
                  <c:v>100.0</c:v>
                </c:pt>
                <c:pt idx="1">
                  <c:v>166.6666666666667</c:v>
                </c:pt>
                <c:pt idx="2">
                  <c:v>233.3333333333334</c:v>
                </c:pt>
                <c:pt idx="3">
                  <c:v>325.0</c:v>
                </c:pt>
              </c:numCache>
            </c:numRef>
          </c:yVal>
          <c:smooth val="0"/>
          <c:extLst xmlns:c16r2="http://schemas.microsoft.com/office/drawing/2015/06/chart">
            <c:ext xmlns:c16="http://schemas.microsoft.com/office/drawing/2014/chart" uri="{C3380CC4-5D6E-409C-BE32-E72D297353CC}">
              <c16:uniqueId val="{00000000-3351-4169-A29E-ABB6B0C86395}"/>
            </c:ext>
          </c:extLst>
        </c:ser>
        <c:ser>
          <c:idx val="1"/>
          <c:order val="1"/>
          <c:tx>
            <c:v>Lentil</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 of original'!$D$3:$D$6</c:f>
              <c:numCache>
                <c:formatCode>General</c:formatCode>
                <c:ptCount val="4"/>
                <c:pt idx="0">
                  <c:v>0.0</c:v>
                </c:pt>
                <c:pt idx="1">
                  <c:v>18.0</c:v>
                </c:pt>
                <c:pt idx="2">
                  <c:v>44.0</c:v>
                </c:pt>
                <c:pt idx="3">
                  <c:v>92.0</c:v>
                </c:pt>
              </c:numCache>
            </c:numRef>
          </c:xVal>
          <c:yVal>
            <c:numRef>
              <c:f>'% of original'!$F$3:$F$6</c:f>
              <c:numCache>
                <c:formatCode>General</c:formatCode>
                <c:ptCount val="4"/>
                <c:pt idx="0">
                  <c:v>100.0</c:v>
                </c:pt>
                <c:pt idx="1">
                  <c:v>200.0</c:v>
                </c:pt>
                <c:pt idx="2">
                  <c:v>200.0</c:v>
                </c:pt>
                <c:pt idx="3">
                  <c:v>200.0</c:v>
                </c:pt>
              </c:numCache>
            </c:numRef>
          </c:yVal>
          <c:smooth val="0"/>
          <c:extLst xmlns:c16r2="http://schemas.microsoft.com/office/drawing/2015/06/chart">
            <c:ext xmlns:c16="http://schemas.microsoft.com/office/drawing/2014/chart" uri="{C3380CC4-5D6E-409C-BE32-E72D297353CC}">
              <c16:uniqueId val="{00000001-3351-4169-A29E-ABB6B0C86395}"/>
            </c:ext>
          </c:extLst>
        </c:ser>
        <c:ser>
          <c:idx val="2"/>
          <c:order val="2"/>
          <c:tx>
            <c:v>Blue Pea</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 of original'!$G$3:$G$6</c:f>
              <c:numCache>
                <c:formatCode>General</c:formatCode>
                <c:ptCount val="4"/>
                <c:pt idx="0">
                  <c:v>0.0</c:v>
                </c:pt>
                <c:pt idx="1">
                  <c:v>18.0</c:v>
                </c:pt>
                <c:pt idx="2">
                  <c:v>44.0</c:v>
                </c:pt>
                <c:pt idx="3">
                  <c:v>92.0</c:v>
                </c:pt>
              </c:numCache>
            </c:numRef>
          </c:xVal>
          <c:yVal>
            <c:numRef>
              <c:f>'% of original'!$I$3:$I$6</c:f>
              <c:numCache>
                <c:formatCode>General</c:formatCode>
                <c:ptCount val="4"/>
                <c:pt idx="0">
                  <c:v>100.0</c:v>
                </c:pt>
                <c:pt idx="1">
                  <c:v>233.3333333333334</c:v>
                </c:pt>
                <c:pt idx="2">
                  <c:v>233.3333333333334</c:v>
                </c:pt>
                <c:pt idx="3">
                  <c:v>237.5</c:v>
                </c:pt>
              </c:numCache>
            </c:numRef>
          </c:yVal>
          <c:smooth val="0"/>
          <c:extLst xmlns:c16r2="http://schemas.microsoft.com/office/drawing/2015/06/chart">
            <c:ext xmlns:c16="http://schemas.microsoft.com/office/drawing/2014/chart" uri="{C3380CC4-5D6E-409C-BE32-E72D297353CC}">
              <c16:uniqueId val="{00000002-3351-4169-A29E-ABB6B0C86395}"/>
            </c:ext>
          </c:extLst>
        </c:ser>
        <c:ser>
          <c:idx val="3"/>
          <c:order val="3"/>
          <c:tx>
            <c:v>Red Pea</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 of original'!$J$3:$J$6</c:f>
              <c:numCache>
                <c:formatCode>General</c:formatCode>
                <c:ptCount val="4"/>
                <c:pt idx="0">
                  <c:v>0.0</c:v>
                </c:pt>
                <c:pt idx="1">
                  <c:v>18.0</c:v>
                </c:pt>
                <c:pt idx="2">
                  <c:v>44.0</c:v>
                </c:pt>
                <c:pt idx="3">
                  <c:v>92.0</c:v>
                </c:pt>
              </c:numCache>
            </c:numRef>
          </c:xVal>
          <c:yVal>
            <c:numRef>
              <c:f>'% of original'!$L$3:$L$6</c:f>
              <c:numCache>
                <c:formatCode>General</c:formatCode>
                <c:ptCount val="4"/>
                <c:pt idx="0">
                  <c:v>100.0</c:v>
                </c:pt>
                <c:pt idx="1">
                  <c:v>180.0</c:v>
                </c:pt>
                <c:pt idx="2">
                  <c:v>220.0</c:v>
                </c:pt>
                <c:pt idx="3">
                  <c:v>225.0</c:v>
                </c:pt>
              </c:numCache>
            </c:numRef>
          </c:yVal>
          <c:smooth val="0"/>
          <c:extLst xmlns:c16r2="http://schemas.microsoft.com/office/drawing/2015/06/chart">
            <c:ext xmlns:c16="http://schemas.microsoft.com/office/drawing/2014/chart" uri="{C3380CC4-5D6E-409C-BE32-E72D297353CC}">
              <c16:uniqueId val="{00000003-3351-4169-A29E-ABB6B0C86395}"/>
            </c:ext>
          </c:extLst>
        </c:ser>
        <c:ser>
          <c:idx val="4"/>
          <c:order val="4"/>
          <c:tx>
            <c:v>Adzuki Bean</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 of original'!$M$3:$M$6</c:f>
              <c:numCache>
                <c:formatCode>General</c:formatCode>
                <c:ptCount val="4"/>
                <c:pt idx="0">
                  <c:v>0.0</c:v>
                </c:pt>
                <c:pt idx="1">
                  <c:v>18.0</c:v>
                </c:pt>
                <c:pt idx="2">
                  <c:v>44.0</c:v>
                </c:pt>
                <c:pt idx="3">
                  <c:v>92.0</c:v>
                </c:pt>
              </c:numCache>
            </c:numRef>
          </c:xVal>
          <c:yVal>
            <c:numRef>
              <c:f>'% of original'!$O$3:$O$6</c:f>
              <c:numCache>
                <c:formatCode>General</c:formatCode>
                <c:ptCount val="4"/>
                <c:pt idx="0">
                  <c:v>100.0</c:v>
                </c:pt>
                <c:pt idx="1">
                  <c:v>200.0</c:v>
                </c:pt>
                <c:pt idx="2">
                  <c:v>266.6666666666666</c:v>
                </c:pt>
                <c:pt idx="3">
                  <c:v>266.6666666666666</c:v>
                </c:pt>
              </c:numCache>
            </c:numRef>
          </c:yVal>
          <c:smooth val="0"/>
          <c:extLst xmlns:c16r2="http://schemas.microsoft.com/office/drawing/2015/06/chart">
            <c:ext xmlns:c16="http://schemas.microsoft.com/office/drawing/2014/chart" uri="{C3380CC4-5D6E-409C-BE32-E72D297353CC}">
              <c16:uniqueId val="{00000004-3351-4169-A29E-ABB6B0C86395}"/>
            </c:ext>
          </c:extLst>
        </c:ser>
        <c:ser>
          <c:idx val="5"/>
          <c:order val="5"/>
          <c:tx>
            <c:v>Lupin</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 of original'!$P$3:$P$6</c:f>
              <c:numCache>
                <c:formatCode>General</c:formatCode>
                <c:ptCount val="4"/>
                <c:pt idx="0">
                  <c:v>0.0</c:v>
                </c:pt>
                <c:pt idx="1">
                  <c:v>22.5</c:v>
                </c:pt>
                <c:pt idx="2">
                  <c:v>46.5</c:v>
                </c:pt>
                <c:pt idx="3">
                  <c:v>97.0</c:v>
                </c:pt>
              </c:numCache>
            </c:numRef>
          </c:xVal>
          <c:yVal>
            <c:numRef>
              <c:f>'% of original'!$R$3:$R$6</c:f>
              <c:numCache>
                <c:formatCode>General</c:formatCode>
                <c:ptCount val="4"/>
                <c:pt idx="0">
                  <c:v>100.0</c:v>
                </c:pt>
                <c:pt idx="1">
                  <c:v>152.0</c:v>
                </c:pt>
                <c:pt idx="2">
                  <c:v>168.0</c:v>
                </c:pt>
                <c:pt idx="3">
                  <c:v>172.0</c:v>
                </c:pt>
              </c:numCache>
            </c:numRef>
          </c:yVal>
          <c:smooth val="0"/>
        </c:ser>
        <c:ser>
          <c:idx val="6"/>
          <c:order val="6"/>
          <c:tx>
            <c:v>Haricot Bean</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 of original'!$S$3:$S$6</c:f>
              <c:numCache>
                <c:formatCode>General</c:formatCode>
                <c:ptCount val="4"/>
                <c:pt idx="0">
                  <c:v>0.0</c:v>
                </c:pt>
                <c:pt idx="1">
                  <c:v>22.5</c:v>
                </c:pt>
                <c:pt idx="2">
                  <c:v>46.5</c:v>
                </c:pt>
                <c:pt idx="3">
                  <c:v>97.0</c:v>
                </c:pt>
              </c:numCache>
            </c:numRef>
          </c:xVal>
          <c:yVal>
            <c:numRef>
              <c:f>'% of original'!$U$3:$U$6</c:f>
              <c:numCache>
                <c:formatCode>General</c:formatCode>
                <c:ptCount val="4"/>
                <c:pt idx="0">
                  <c:v>100.0</c:v>
                </c:pt>
                <c:pt idx="1">
                  <c:v>238.888888888889</c:v>
                </c:pt>
                <c:pt idx="2">
                  <c:v>222.2222222222222</c:v>
                </c:pt>
                <c:pt idx="3">
                  <c:v>166.6666666666667</c:v>
                </c:pt>
              </c:numCache>
            </c:numRef>
          </c:yVal>
          <c:smooth val="0"/>
        </c:ser>
        <c:dLbls>
          <c:showLegendKey val="0"/>
          <c:showVal val="0"/>
          <c:showCatName val="0"/>
          <c:showSerName val="0"/>
          <c:showPercent val="0"/>
          <c:showBubbleSize val="0"/>
        </c:dLbls>
        <c:axId val="103664704"/>
        <c:axId val="101932576"/>
      </c:scatterChart>
      <c:valAx>
        <c:axId val="103664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Time Soaked (h)</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1932576"/>
        <c:crosses val="autoZero"/>
        <c:crossBetween val="midCat"/>
      </c:valAx>
      <c:valAx>
        <c:axId val="101932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Volume of Seed (% of original)</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366470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a:t>Imbibition of seeds</a:t>
            </a: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Mung Bean</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Objective!$A$3:$A$6</c:f>
              <c:numCache>
                <c:formatCode>General</c:formatCode>
                <c:ptCount val="4"/>
                <c:pt idx="0">
                  <c:v>0.0</c:v>
                </c:pt>
                <c:pt idx="1">
                  <c:v>18.0</c:v>
                </c:pt>
                <c:pt idx="2">
                  <c:v>44.0</c:v>
                </c:pt>
                <c:pt idx="3">
                  <c:v>92.0</c:v>
                </c:pt>
              </c:numCache>
            </c:numRef>
          </c:xVal>
          <c:yVal>
            <c:numRef>
              <c:f>Objective!$B$3:$B$6</c:f>
              <c:numCache>
                <c:formatCode>General</c:formatCode>
                <c:ptCount val="4"/>
                <c:pt idx="0">
                  <c:v>0.06</c:v>
                </c:pt>
                <c:pt idx="1">
                  <c:v>0.1</c:v>
                </c:pt>
                <c:pt idx="2">
                  <c:v>0.14</c:v>
                </c:pt>
                <c:pt idx="3">
                  <c:v>0.195</c:v>
                </c:pt>
              </c:numCache>
            </c:numRef>
          </c:yVal>
          <c:smooth val="0"/>
          <c:extLst xmlns:c16r2="http://schemas.microsoft.com/office/drawing/2015/06/chart">
            <c:ext xmlns:c16="http://schemas.microsoft.com/office/drawing/2014/chart" uri="{C3380CC4-5D6E-409C-BE32-E72D297353CC}">
              <c16:uniqueId val="{00000000-ECFD-4158-806C-521B707E2704}"/>
            </c:ext>
          </c:extLst>
        </c:ser>
        <c:ser>
          <c:idx val="1"/>
          <c:order val="1"/>
          <c:tx>
            <c:v>Lentil</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Objective!$C$3:$C$6</c:f>
              <c:numCache>
                <c:formatCode>General</c:formatCode>
                <c:ptCount val="4"/>
                <c:pt idx="0">
                  <c:v>0.0</c:v>
                </c:pt>
                <c:pt idx="1">
                  <c:v>18.0</c:v>
                </c:pt>
                <c:pt idx="2">
                  <c:v>44.0</c:v>
                </c:pt>
                <c:pt idx="3">
                  <c:v>92.0</c:v>
                </c:pt>
              </c:numCache>
            </c:numRef>
          </c:xVal>
          <c:yVal>
            <c:numRef>
              <c:f>Objective!$D$3:$D$6</c:f>
              <c:numCache>
                <c:formatCode>General</c:formatCode>
                <c:ptCount val="4"/>
                <c:pt idx="0">
                  <c:v>0.05</c:v>
                </c:pt>
                <c:pt idx="1">
                  <c:v>0.1</c:v>
                </c:pt>
                <c:pt idx="2">
                  <c:v>0.1</c:v>
                </c:pt>
                <c:pt idx="3">
                  <c:v>0.1</c:v>
                </c:pt>
              </c:numCache>
            </c:numRef>
          </c:yVal>
          <c:smooth val="0"/>
          <c:extLst xmlns:c16r2="http://schemas.microsoft.com/office/drawing/2015/06/chart">
            <c:ext xmlns:c16="http://schemas.microsoft.com/office/drawing/2014/chart" uri="{C3380CC4-5D6E-409C-BE32-E72D297353CC}">
              <c16:uniqueId val="{00000001-ECFD-4158-806C-521B707E2704}"/>
            </c:ext>
          </c:extLst>
        </c:ser>
        <c:ser>
          <c:idx val="2"/>
          <c:order val="2"/>
          <c:tx>
            <c:v>Blue Pea</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Objective!$E$3:$E$6</c:f>
              <c:numCache>
                <c:formatCode>General</c:formatCode>
                <c:ptCount val="4"/>
                <c:pt idx="0">
                  <c:v>0.0</c:v>
                </c:pt>
                <c:pt idx="1">
                  <c:v>18.0</c:v>
                </c:pt>
                <c:pt idx="2">
                  <c:v>44.0</c:v>
                </c:pt>
                <c:pt idx="3">
                  <c:v>92.0</c:v>
                </c:pt>
              </c:numCache>
            </c:numRef>
          </c:xVal>
          <c:yVal>
            <c:numRef>
              <c:f>Objective!$F$3:$F$6</c:f>
              <c:numCache>
                <c:formatCode>General</c:formatCode>
                <c:ptCount val="4"/>
                <c:pt idx="0">
                  <c:v>0.12</c:v>
                </c:pt>
                <c:pt idx="1">
                  <c:v>0.28</c:v>
                </c:pt>
                <c:pt idx="2">
                  <c:v>0.28</c:v>
                </c:pt>
                <c:pt idx="3">
                  <c:v>0.285</c:v>
                </c:pt>
              </c:numCache>
            </c:numRef>
          </c:yVal>
          <c:smooth val="0"/>
          <c:extLst xmlns:c16r2="http://schemas.microsoft.com/office/drawing/2015/06/chart">
            <c:ext xmlns:c16="http://schemas.microsoft.com/office/drawing/2014/chart" uri="{C3380CC4-5D6E-409C-BE32-E72D297353CC}">
              <c16:uniqueId val="{00000002-ECFD-4158-806C-521B707E2704}"/>
            </c:ext>
          </c:extLst>
        </c:ser>
        <c:ser>
          <c:idx val="3"/>
          <c:order val="3"/>
          <c:tx>
            <c:v>Red Pea</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Objective!$G$3:$G$6</c:f>
              <c:numCache>
                <c:formatCode>General</c:formatCode>
                <c:ptCount val="4"/>
                <c:pt idx="0">
                  <c:v>0.0</c:v>
                </c:pt>
                <c:pt idx="1">
                  <c:v>18.0</c:v>
                </c:pt>
                <c:pt idx="2">
                  <c:v>44.0</c:v>
                </c:pt>
                <c:pt idx="3">
                  <c:v>92.0</c:v>
                </c:pt>
              </c:numCache>
            </c:numRef>
          </c:xVal>
          <c:yVal>
            <c:numRef>
              <c:f>Objective!$H$3:$H$6</c:f>
              <c:numCache>
                <c:formatCode>General</c:formatCode>
                <c:ptCount val="4"/>
                <c:pt idx="0">
                  <c:v>0.2</c:v>
                </c:pt>
                <c:pt idx="1">
                  <c:v>0.36</c:v>
                </c:pt>
                <c:pt idx="2">
                  <c:v>0.44</c:v>
                </c:pt>
                <c:pt idx="3">
                  <c:v>0.45</c:v>
                </c:pt>
              </c:numCache>
            </c:numRef>
          </c:yVal>
          <c:smooth val="0"/>
          <c:extLst xmlns:c16r2="http://schemas.microsoft.com/office/drawing/2015/06/chart">
            <c:ext xmlns:c16="http://schemas.microsoft.com/office/drawing/2014/chart" uri="{C3380CC4-5D6E-409C-BE32-E72D297353CC}">
              <c16:uniqueId val="{00000003-ECFD-4158-806C-521B707E2704}"/>
            </c:ext>
          </c:extLst>
        </c:ser>
        <c:ser>
          <c:idx val="4"/>
          <c:order val="4"/>
          <c:tx>
            <c:v>Adzuki Bean</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Objective!$I$3:$I$6</c:f>
              <c:numCache>
                <c:formatCode>General</c:formatCode>
                <c:ptCount val="4"/>
                <c:pt idx="0">
                  <c:v>0.0</c:v>
                </c:pt>
                <c:pt idx="1">
                  <c:v>18.0</c:v>
                </c:pt>
                <c:pt idx="2">
                  <c:v>44.0</c:v>
                </c:pt>
                <c:pt idx="3">
                  <c:v>92.0</c:v>
                </c:pt>
              </c:numCache>
            </c:numRef>
          </c:xVal>
          <c:yVal>
            <c:numRef>
              <c:f>Objective!$J$3:$J$6</c:f>
              <c:numCache>
                <c:formatCode>General</c:formatCode>
                <c:ptCount val="4"/>
                <c:pt idx="0">
                  <c:v>0.15</c:v>
                </c:pt>
                <c:pt idx="1">
                  <c:v>0.3</c:v>
                </c:pt>
                <c:pt idx="2">
                  <c:v>0.4</c:v>
                </c:pt>
                <c:pt idx="3">
                  <c:v>0.4</c:v>
                </c:pt>
              </c:numCache>
            </c:numRef>
          </c:yVal>
          <c:smooth val="0"/>
          <c:extLst xmlns:c16r2="http://schemas.microsoft.com/office/drawing/2015/06/chart">
            <c:ext xmlns:c16="http://schemas.microsoft.com/office/drawing/2014/chart" uri="{C3380CC4-5D6E-409C-BE32-E72D297353CC}">
              <c16:uniqueId val="{00000004-ECFD-4158-806C-521B707E2704}"/>
            </c:ext>
          </c:extLst>
        </c:ser>
        <c:ser>
          <c:idx val="5"/>
          <c:order val="5"/>
          <c:tx>
            <c:v>Lupin</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Objective!$K$3:$K$6</c:f>
              <c:numCache>
                <c:formatCode>General</c:formatCode>
                <c:ptCount val="4"/>
                <c:pt idx="0">
                  <c:v>0.0</c:v>
                </c:pt>
                <c:pt idx="1">
                  <c:v>22.5</c:v>
                </c:pt>
                <c:pt idx="2">
                  <c:v>46.5</c:v>
                </c:pt>
                <c:pt idx="3">
                  <c:v>97.0</c:v>
                </c:pt>
              </c:numCache>
            </c:numRef>
          </c:xVal>
          <c:yVal>
            <c:numRef>
              <c:f>Objective!$L$3:$L$6</c:f>
              <c:numCache>
                <c:formatCode>General</c:formatCode>
                <c:ptCount val="4"/>
                <c:pt idx="0">
                  <c:v>0.25</c:v>
                </c:pt>
                <c:pt idx="1">
                  <c:v>0.38</c:v>
                </c:pt>
                <c:pt idx="2">
                  <c:v>0.42</c:v>
                </c:pt>
                <c:pt idx="3">
                  <c:v>0.43</c:v>
                </c:pt>
              </c:numCache>
            </c:numRef>
          </c:yVal>
          <c:smooth val="0"/>
        </c:ser>
        <c:ser>
          <c:idx val="6"/>
          <c:order val="6"/>
          <c:tx>
            <c:v>Haricot Bean</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Objective!$M$3:$M$6</c:f>
              <c:numCache>
                <c:formatCode>General</c:formatCode>
                <c:ptCount val="4"/>
                <c:pt idx="0">
                  <c:v>0.0</c:v>
                </c:pt>
                <c:pt idx="1">
                  <c:v>22.5</c:v>
                </c:pt>
                <c:pt idx="2">
                  <c:v>46.5</c:v>
                </c:pt>
                <c:pt idx="3">
                  <c:v>97.0</c:v>
                </c:pt>
              </c:numCache>
            </c:numRef>
          </c:xVal>
          <c:yVal>
            <c:numRef>
              <c:f>Objective!$N$3:$N$6</c:f>
              <c:numCache>
                <c:formatCode>General</c:formatCode>
                <c:ptCount val="4"/>
                <c:pt idx="0">
                  <c:v>0.18</c:v>
                </c:pt>
                <c:pt idx="1">
                  <c:v>0.43</c:v>
                </c:pt>
                <c:pt idx="2">
                  <c:v>0.4</c:v>
                </c:pt>
                <c:pt idx="3">
                  <c:v>0.3</c:v>
                </c:pt>
              </c:numCache>
            </c:numRef>
          </c:yVal>
          <c:smooth val="0"/>
        </c:ser>
        <c:dLbls>
          <c:showLegendKey val="0"/>
          <c:showVal val="0"/>
          <c:showCatName val="0"/>
          <c:showSerName val="0"/>
          <c:showPercent val="0"/>
          <c:showBubbleSize val="0"/>
        </c:dLbls>
        <c:axId val="103075904"/>
        <c:axId val="102337024"/>
      </c:scatterChart>
      <c:valAx>
        <c:axId val="1030759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Time Soaked (h)</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337024"/>
        <c:crosses val="autoZero"/>
        <c:crossBetween val="midCat"/>
      </c:valAx>
      <c:valAx>
        <c:axId val="102337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Volume of seed (mL)</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307590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DD7A1-64D1-6447-9314-FDA77EF8AECC}" type="datetimeFigureOut">
              <a:rPr lang="en-US" smtClean="0"/>
              <a:t>7/1/17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D795B-1FA1-A649-BE9A-306FA5DE2F3B}" type="slidenum">
              <a:rPr lang="en-US" smtClean="0"/>
              <a:t>‹#›</a:t>
            </a:fld>
            <a:endParaRPr lang="en-US"/>
          </a:p>
        </p:txBody>
      </p:sp>
    </p:spTree>
    <p:extLst>
      <p:ext uri="{BB962C8B-B14F-4D97-AF65-F5344CB8AC3E}">
        <p14:creationId xmlns:p14="http://schemas.microsoft.com/office/powerpoint/2010/main" val="2291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Both concrete and asphalt consist of coarse aggregate being bonded together by a different material. However, in the case of asphalt, this bonding material is asphalt, or bitumen, and in concrete it is cement. These two substrates give asphalt and concrete their unique characteristics. However as asphalt is a more difficult material to acquire and work with, for the purposes of answering this question I will be using concrete only.</a:t>
            </a:r>
            <a:endParaRPr lang="en-NZ" dirty="0"/>
          </a:p>
          <a:p>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3</a:t>
            </a:fld>
            <a:endParaRPr lang="en-US"/>
          </a:p>
        </p:txBody>
      </p:sp>
    </p:spTree>
    <p:extLst>
      <p:ext uri="{BB962C8B-B14F-4D97-AF65-F5344CB8AC3E}">
        <p14:creationId xmlns:p14="http://schemas.microsoft.com/office/powerpoint/2010/main" val="79313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look again at this photo of a plant that has broken through concrete, you can</a:t>
            </a:r>
            <a:r>
              <a:rPr lang="en-US" baseline="0" dirty="0" smtClean="0"/>
              <a:t> see very clearly that it has bent the concrete upwards.</a:t>
            </a:r>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12</a:t>
            </a:fld>
            <a:endParaRPr lang="en-US"/>
          </a:p>
        </p:txBody>
      </p:sp>
    </p:spTree>
    <p:extLst>
      <p:ext uri="{BB962C8B-B14F-4D97-AF65-F5344CB8AC3E}">
        <p14:creationId xmlns:p14="http://schemas.microsoft.com/office/powerpoint/2010/main" val="104482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smtClean="0">
                <a:solidFill>
                  <a:schemeClr val="tx1"/>
                </a:solidFill>
                <a:effectLst/>
                <a:latin typeface="+mn-lt"/>
                <a:ea typeface="+mn-ea"/>
                <a:cs typeface="+mn-cs"/>
              </a:rPr>
              <a:t>So, what kind</a:t>
            </a:r>
            <a:r>
              <a:rPr lang="en-NZ" sz="1200" kern="1200" baseline="0" dirty="0" smtClean="0">
                <a:solidFill>
                  <a:schemeClr val="tx1"/>
                </a:solidFill>
                <a:effectLst/>
                <a:latin typeface="+mn-lt"/>
                <a:ea typeface="+mn-ea"/>
                <a:cs typeface="+mn-cs"/>
              </a:rPr>
              <a:t> of force can a plant exert on concrete?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Plants can’t crack concrete via direct kinetic energy (they don’t karate chop the concrete), but by applying pressure to existing cracks.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New cell growth takes place at the tips of plant shoots. As the plant grows, these tips act as feelers, seeking out the path of least resistance for expansion. These shoot tips can find microscopic fissures in concrete and push into the tiny crack.</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Behind the growing root tip is an area of cells that are no longer dividing but instead expanding. The driving force behind this expansion is osmosis, and the turgor pressure that it creates.</a:t>
            </a:r>
            <a:endParaRPr lang="en-GB" sz="1200" kern="1200" dirty="0" smtClean="0">
              <a:solidFill>
                <a:schemeClr val="tx1"/>
              </a:solidFill>
              <a:effectLst/>
              <a:latin typeface="+mn-lt"/>
              <a:ea typeface="+mn-ea"/>
              <a:cs typeface="+mn-cs"/>
            </a:endParaRPr>
          </a:p>
          <a:p>
            <a:endParaRPr lang="en-NZ" dirty="0" smtClean="0"/>
          </a:p>
          <a:p>
            <a:endParaRPr lang="en-NZ" dirty="0"/>
          </a:p>
        </p:txBody>
      </p:sp>
      <p:sp>
        <p:nvSpPr>
          <p:cNvPr id="4" name="Slide Number Placeholder 3"/>
          <p:cNvSpPr>
            <a:spLocks noGrp="1"/>
          </p:cNvSpPr>
          <p:nvPr>
            <p:ph type="sldNum" sz="quarter" idx="10"/>
          </p:nvPr>
        </p:nvSpPr>
        <p:spPr/>
        <p:txBody>
          <a:bodyPr/>
          <a:lstStyle/>
          <a:p>
            <a:fld id="{9FED795B-1FA1-A649-BE9A-306FA5DE2F3B}" type="slidenum">
              <a:rPr lang="en-US" smtClean="0"/>
              <a:t>13</a:t>
            </a:fld>
            <a:endParaRPr lang="en-US"/>
          </a:p>
        </p:txBody>
      </p:sp>
    </p:spTree>
    <p:extLst>
      <p:ext uri="{BB962C8B-B14F-4D97-AF65-F5344CB8AC3E}">
        <p14:creationId xmlns:p14="http://schemas.microsoft.com/office/powerpoint/2010/main" val="563217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a:t>
            </a:r>
            <a:r>
              <a:rPr lang="en-NZ" baseline="0" dirty="0" smtClean="0"/>
              <a:t> video shows the movement of bean roots growing.</a:t>
            </a:r>
            <a:endParaRPr lang="en-NZ" dirty="0" smtClean="0"/>
          </a:p>
        </p:txBody>
      </p:sp>
      <p:sp>
        <p:nvSpPr>
          <p:cNvPr id="4" name="Slide Number Placeholder 3"/>
          <p:cNvSpPr>
            <a:spLocks noGrp="1"/>
          </p:cNvSpPr>
          <p:nvPr>
            <p:ph type="sldNum" sz="quarter" idx="10"/>
          </p:nvPr>
        </p:nvSpPr>
        <p:spPr/>
        <p:txBody>
          <a:bodyPr/>
          <a:lstStyle/>
          <a:p>
            <a:fld id="{9FED795B-1FA1-A649-BE9A-306FA5DE2F3B}" type="slidenum">
              <a:rPr lang="en-US" smtClean="0"/>
              <a:t>14</a:t>
            </a:fld>
            <a:endParaRPr lang="en-US"/>
          </a:p>
        </p:txBody>
      </p:sp>
    </p:spTree>
    <p:extLst>
      <p:ext uri="{BB962C8B-B14F-4D97-AF65-F5344CB8AC3E}">
        <p14:creationId xmlns:p14="http://schemas.microsoft.com/office/powerpoint/2010/main" val="2014412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smtClean="0">
                <a:solidFill>
                  <a:schemeClr val="tx1"/>
                </a:solidFill>
                <a:effectLst/>
                <a:latin typeface="+mn-lt"/>
                <a:ea typeface="+mn-ea"/>
                <a:cs typeface="+mn-cs"/>
              </a:rPr>
              <a:t>Turgor pressure is the driving force of growth within a cell. An increase in turgor pressure causes expansion of cells. Osmosis of water into the cell increases turgor pressure by increasing the amount of </a:t>
            </a:r>
            <a:r>
              <a:rPr lang="en-NZ" sz="1200" kern="1200" dirty="0" err="1" smtClean="0">
                <a:solidFill>
                  <a:schemeClr val="tx1"/>
                </a:solidFill>
                <a:effectLst/>
                <a:latin typeface="+mn-lt"/>
                <a:ea typeface="+mn-ea"/>
                <a:cs typeface="+mn-cs"/>
              </a:rPr>
              <a:t>vacuolar</a:t>
            </a:r>
            <a:r>
              <a:rPr lang="en-NZ" sz="1200" kern="1200" dirty="0" smtClean="0">
                <a:solidFill>
                  <a:schemeClr val="tx1"/>
                </a:solidFill>
                <a:effectLst/>
                <a:latin typeface="+mn-lt"/>
                <a:ea typeface="+mn-ea"/>
                <a:cs typeface="+mn-cs"/>
              </a:rPr>
              <a:t> sap.  A growing root cell’s turgor pressure can be up to 0.6mPa- over 3 times that of a car tire, at 0.2mPa.  Epidermal cells in a leaf can have pressures ranging from 1.5-2.0 mPa. Seeing as plants operate at such high pressures, it can explain how it could expand a crack inside concrete.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FED795B-1FA1-A649-BE9A-306FA5DE2F3B}" type="slidenum">
              <a:rPr lang="en-US" smtClean="0"/>
              <a:t>15</a:t>
            </a:fld>
            <a:endParaRPr lang="en-US"/>
          </a:p>
        </p:txBody>
      </p:sp>
    </p:spTree>
    <p:extLst>
      <p:ext uri="{BB962C8B-B14F-4D97-AF65-F5344CB8AC3E}">
        <p14:creationId xmlns:p14="http://schemas.microsoft.com/office/powerpoint/2010/main" val="4112893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Even a seed itself, before germination, may</a:t>
            </a:r>
            <a:r>
              <a:rPr lang="en-NZ" sz="1200" b="0" i="0" kern="1200" baseline="0" dirty="0" smtClean="0">
                <a:solidFill>
                  <a:schemeClr val="tx1"/>
                </a:solidFill>
                <a:effectLst/>
                <a:latin typeface="+mn-lt"/>
                <a:ea typeface="+mn-ea"/>
                <a:cs typeface="+mn-cs"/>
              </a:rPr>
              <a:t> be able to crack concrete if it has enough water.</a:t>
            </a:r>
            <a:endParaRPr lang="en-NZ" sz="1200" b="0" i="0" kern="1200" dirty="0" smtClean="0">
              <a:solidFill>
                <a:schemeClr val="tx1"/>
              </a:solidFill>
              <a:effectLst/>
              <a:latin typeface="+mn-lt"/>
              <a:ea typeface="+mn-ea"/>
              <a:cs typeface="+mn-cs"/>
            </a:endParaRPr>
          </a:p>
          <a:p>
            <a:r>
              <a:rPr lang="en-NZ" sz="1200" b="0" i="0" kern="1200" dirty="0" smtClean="0">
                <a:solidFill>
                  <a:schemeClr val="tx1"/>
                </a:solidFill>
                <a:effectLst/>
                <a:latin typeface="+mn-lt"/>
                <a:ea typeface="+mn-ea"/>
                <a:cs typeface="+mn-cs"/>
              </a:rPr>
              <a:t>The </a:t>
            </a:r>
            <a:r>
              <a:rPr lang="en-NZ" sz="1200" b="0" i="0" kern="1200" dirty="0">
                <a:solidFill>
                  <a:schemeClr val="tx1"/>
                </a:solidFill>
                <a:effectLst/>
                <a:latin typeface="+mn-lt"/>
                <a:ea typeface="+mn-ea"/>
                <a:cs typeface="+mn-cs"/>
              </a:rPr>
              <a:t>adsorption of water by </a:t>
            </a:r>
            <a:r>
              <a:rPr lang="en-NZ" sz="1200" b="0" i="0" kern="1200" dirty="0" smtClean="0">
                <a:solidFill>
                  <a:schemeClr val="tx1"/>
                </a:solidFill>
                <a:effectLst/>
                <a:latin typeface="+mn-lt"/>
                <a:ea typeface="+mn-ea"/>
                <a:cs typeface="+mn-cs"/>
              </a:rPr>
              <a:t>colloidal solids is </a:t>
            </a:r>
            <a:r>
              <a:rPr lang="en-NZ" sz="1200" b="0" i="0" kern="1200" dirty="0">
                <a:solidFill>
                  <a:schemeClr val="tx1"/>
                </a:solidFill>
                <a:effectLst/>
                <a:latin typeface="+mn-lt"/>
                <a:ea typeface="+mn-ea"/>
                <a:cs typeface="+mn-cs"/>
              </a:rPr>
              <a:t>known as </a:t>
            </a:r>
            <a:r>
              <a:rPr lang="en-NZ" sz="1200" b="0" i="0" kern="1200" dirty="0" smtClean="0">
                <a:solidFill>
                  <a:schemeClr val="tx1"/>
                </a:solidFill>
                <a:effectLst/>
                <a:latin typeface="+mn-lt"/>
                <a:ea typeface="+mn-ea"/>
                <a:cs typeface="+mn-cs"/>
              </a:rPr>
              <a:t>imbibition</a:t>
            </a:r>
            <a:r>
              <a:rPr lang="en-NZ" sz="1200" b="0" i="0" kern="1200" dirty="0">
                <a:solidFill>
                  <a:schemeClr val="tx1"/>
                </a:solidFill>
                <a:effectLst/>
                <a:latin typeface="+mn-lt"/>
                <a:ea typeface="+mn-ea"/>
                <a:cs typeface="+mn-cs"/>
              </a:rPr>
              <a:t>. When a dry </a:t>
            </a:r>
            <a:r>
              <a:rPr lang="en-NZ" sz="1200" b="0" i="0" kern="1200" dirty="0" err="1">
                <a:solidFill>
                  <a:schemeClr val="tx1"/>
                </a:solidFill>
                <a:effectLst/>
                <a:latin typeface="+mn-lt"/>
                <a:ea typeface="+mn-ea"/>
                <a:cs typeface="+mn-cs"/>
              </a:rPr>
              <a:t>imbibant</a:t>
            </a:r>
            <a:r>
              <a:rPr lang="en-NZ" sz="1200" b="0" i="0" kern="1200" dirty="0">
                <a:solidFill>
                  <a:schemeClr val="tx1"/>
                </a:solidFill>
                <a:effectLst/>
                <a:latin typeface="+mn-lt"/>
                <a:ea typeface="+mn-ea"/>
                <a:cs typeface="+mn-cs"/>
              </a:rPr>
              <a:t> </a:t>
            </a:r>
            <a:r>
              <a:rPr lang="en-NZ" sz="1200" b="0" i="0" kern="1200" dirty="0" smtClean="0">
                <a:solidFill>
                  <a:schemeClr val="tx1"/>
                </a:solidFill>
                <a:effectLst/>
                <a:latin typeface="+mn-lt"/>
                <a:ea typeface="+mn-ea"/>
                <a:cs typeface="+mn-cs"/>
              </a:rPr>
              <a:t>comes </a:t>
            </a:r>
            <a:r>
              <a:rPr lang="en-NZ" sz="1200" b="0" i="0" kern="1200" dirty="0">
                <a:solidFill>
                  <a:schemeClr val="tx1"/>
                </a:solidFill>
                <a:effectLst/>
                <a:latin typeface="+mn-lt"/>
                <a:ea typeface="+mn-ea"/>
                <a:cs typeface="+mn-cs"/>
              </a:rPr>
              <a:t>into contact with </a:t>
            </a:r>
            <a:r>
              <a:rPr lang="en-NZ" sz="1200" b="0" i="0" kern="1200" dirty="0" smtClean="0">
                <a:solidFill>
                  <a:schemeClr val="tx1"/>
                </a:solidFill>
                <a:effectLst/>
                <a:latin typeface="+mn-lt"/>
                <a:ea typeface="+mn-ea"/>
                <a:cs typeface="+mn-cs"/>
              </a:rPr>
              <a:t>water, </a:t>
            </a:r>
            <a:r>
              <a:rPr lang="en-NZ" sz="1200" b="0" i="0" kern="1200" dirty="0">
                <a:solidFill>
                  <a:schemeClr val="tx1"/>
                </a:solidFill>
                <a:effectLst/>
                <a:latin typeface="+mn-lt"/>
                <a:ea typeface="+mn-ea"/>
                <a:cs typeface="+mn-cs"/>
              </a:rPr>
              <a:t>a steep gradient of water potential is created and water diffuses into the imbibitant. </a:t>
            </a:r>
            <a:r>
              <a:rPr lang="en-NZ" sz="1200" b="0" i="0" kern="1200" dirty="0" smtClean="0">
                <a:solidFill>
                  <a:schemeClr val="tx1"/>
                </a:solidFill>
                <a:effectLst/>
                <a:latin typeface="+mn-lt"/>
                <a:ea typeface="+mn-ea"/>
                <a:cs typeface="+mn-cs"/>
              </a:rPr>
              <a:t>The </a:t>
            </a:r>
            <a:r>
              <a:rPr lang="en-NZ" sz="1200" b="0" i="0" kern="1200" dirty="0">
                <a:solidFill>
                  <a:schemeClr val="tx1"/>
                </a:solidFill>
                <a:effectLst/>
                <a:latin typeface="+mn-lt"/>
                <a:ea typeface="+mn-ea"/>
                <a:cs typeface="+mn-cs"/>
              </a:rPr>
              <a:t>volume of an imbibitant increases during </a:t>
            </a:r>
            <a:r>
              <a:rPr lang="en-NZ" sz="1200" b="0" i="0" kern="1200" dirty="0" smtClean="0">
                <a:solidFill>
                  <a:schemeClr val="tx1"/>
                </a:solidFill>
                <a:effectLst/>
                <a:latin typeface="+mn-lt"/>
                <a:ea typeface="+mn-ea"/>
                <a:cs typeface="+mn-cs"/>
              </a:rPr>
              <a:t>imbibition.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Imbibition </a:t>
            </a:r>
            <a:r>
              <a:rPr lang="en-US" sz="1200" b="0" i="0" kern="1200" dirty="0">
                <a:solidFill>
                  <a:schemeClr val="tx1"/>
                </a:solidFill>
                <a:effectLst/>
                <a:latin typeface="+mn-lt"/>
                <a:ea typeface="+mn-ea"/>
                <a:cs typeface="+mn-cs"/>
              </a:rPr>
              <a:t>is </a:t>
            </a:r>
            <a:r>
              <a:rPr lang="en-US" sz="1200" b="0" i="0" kern="1200" dirty="0" smtClean="0">
                <a:solidFill>
                  <a:schemeClr val="tx1"/>
                </a:solidFill>
                <a:effectLst/>
                <a:latin typeface="+mn-lt"/>
                <a:ea typeface="+mn-ea"/>
                <a:cs typeface="+mn-cs"/>
              </a:rPr>
              <a:t>the </a:t>
            </a:r>
            <a:r>
              <a:rPr lang="en-US" sz="1200" b="0" i="0" kern="1200" dirty="0">
                <a:solidFill>
                  <a:schemeClr val="tx1"/>
                </a:solidFill>
                <a:effectLst/>
                <a:latin typeface="+mn-lt"/>
                <a:ea typeface="+mn-ea"/>
                <a:cs typeface="+mn-cs"/>
              </a:rPr>
              <a:t>first step of seed germination.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a:t>
            </a:r>
            <a:r>
              <a:rPr lang="en-NZ" sz="1200" b="0" i="0" kern="1200" dirty="0">
                <a:solidFill>
                  <a:schemeClr val="tx1"/>
                </a:solidFill>
                <a:effectLst/>
                <a:latin typeface="+mn-lt"/>
                <a:ea typeface="+mn-ea"/>
                <a:cs typeface="+mn-cs"/>
              </a:rPr>
              <a:t>hen an imbibing substance is kept in a confined space, pressure is developed due to the matric potential of the imbibitant.</a:t>
            </a:r>
          </a:p>
          <a:p>
            <a:endParaRPr lang="en-US"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When water is in contact with solid particles like clay or sand particles within soil, </a:t>
            </a:r>
            <a:r>
              <a:rPr lang="en-NZ" sz="1200" b="0" i="0" kern="1200" dirty="0" smtClean="0">
                <a:solidFill>
                  <a:schemeClr val="tx1"/>
                </a:solidFill>
                <a:effectLst/>
                <a:latin typeface="+mn-lt"/>
                <a:ea typeface="+mn-ea"/>
                <a:cs typeface="+mn-cs"/>
              </a:rPr>
              <a:t>there are adhesive </a:t>
            </a:r>
            <a:r>
              <a:rPr lang="en-NZ" sz="1200" b="0" i="0" kern="1200" dirty="0">
                <a:solidFill>
                  <a:schemeClr val="tx1"/>
                </a:solidFill>
                <a:effectLst/>
                <a:latin typeface="+mn-lt"/>
                <a:ea typeface="+mn-ea"/>
                <a:cs typeface="+mn-cs"/>
              </a:rPr>
              <a:t>intermolecular forces between the water and the </a:t>
            </a:r>
            <a:r>
              <a:rPr lang="en-NZ" sz="1200" b="0" i="0" u="none" strike="noStrike" kern="1200" dirty="0" smtClean="0">
                <a:solidFill>
                  <a:schemeClr val="tx1"/>
                </a:solidFill>
                <a:effectLst/>
                <a:latin typeface="+mn-lt"/>
                <a:ea typeface="+mn-ea"/>
                <a:cs typeface="+mn-cs"/>
              </a:rPr>
              <a:t>solid</a:t>
            </a:r>
            <a:r>
              <a:rPr lang="en-NZ" sz="1200" b="0" i="0" kern="1200" dirty="0" smtClean="0">
                <a:solidFill>
                  <a:schemeClr val="tx1"/>
                </a:solidFill>
                <a:effectLst/>
                <a:latin typeface="+mn-lt"/>
                <a:ea typeface="+mn-ea"/>
                <a:cs typeface="+mn-cs"/>
              </a:rPr>
              <a:t>. </a:t>
            </a:r>
            <a:r>
              <a:rPr lang="en-NZ" sz="1200" b="0" i="0" kern="1200" dirty="0">
                <a:solidFill>
                  <a:schemeClr val="tx1"/>
                </a:solidFill>
                <a:effectLst/>
                <a:latin typeface="+mn-lt"/>
                <a:ea typeface="+mn-ea"/>
                <a:cs typeface="+mn-cs"/>
              </a:rPr>
              <a:t>The forces between the water molecules and the solid particles in combination with attraction among water molecules </a:t>
            </a:r>
            <a:r>
              <a:rPr lang="en-NZ" sz="1200" b="0" i="0" kern="1200" dirty="0" smtClean="0">
                <a:solidFill>
                  <a:schemeClr val="tx1"/>
                </a:solidFill>
                <a:effectLst/>
                <a:latin typeface="+mn-lt"/>
                <a:ea typeface="+mn-ea"/>
                <a:cs typeface="+mn-cs"/>
              </a:rPr>
              <a:t>forms</a:t>
            </a:r>
            <a:r>
              <a:rPr lang="en-NZ" sz="1200" b="0" i="0" kern="1200" dirty="0">
                <a:solidFill>
                  <a:schemeClr val="tx1"/>
                </a:solidFill>
                <a:effectLst/>
                <a:latin typeface="+mn-lt"/>
                <a:ea typeface="+mn-ea"/>
                <a:cs typeface="+mn-cs"/>
              </a:rPr>
              <a:t> menisci within the </a:t>
            </a:r>
            <a:r>
              <a:rPr lang="en-NZ" sz="1200" b="0" i="0" kern="1200" dirty="0" smtClean="0">
                <a:solidFill>
                  <a:schemeClr val="tx1"/>
                </a:solidFill>
                <a:effectLst/>
                <a:latin typeface="+mn-lt"/>
                <a:ea typeface="+mn-ea"/>
                <a:cs typeface="+mn-cs"/>
              </a:rPr>
              <a:t>colloid. </a:t>
            </a:r>
            <a:r>
              <a:rPr lang="en-NZ" sz="1200" b="0" i="0" kern="1200" dirty="0">
                <a:solidFill>
                  <a:schemeClr val="tx1"/>
                </a:solidFill>
                <a:effectLst/>
                <a:latin typeface="+mn-lt"/>
                <a:ea typeface="+mn-ea"/>
                <a:cs typeface="+mn-cs"/>
              </a:rPr>
              <a:t>Force is then required to break these menisci. </a:t>
            </a:r>
          </a:p>
          <a:p>
            <a:r>
              <a:rPr lang="en-NZ" sz="1200" b="0" i="0" kern="1200" dirty="0">
                <a:solidFill>
                  <a:schemeClr val="tx1"/>
                </a:solidFill>
                <a:effectLst/>
                <a:latin typeface="+mn-lt"/>
                <a:ea typeface="+mn-ea"/>
                <a:cs typeface="+mn-cs"/>
              </a:rPr>
              <a:t>Although water movement due to </a:t>
            </a:r>
            <a:r>
              <a:rPr lang="en-NZ" sz="1200" b="0" i="0" kern="1200" dirty="0" smtClean="0">
                <a:solidFill>
                  <a:schemeClr val="tx1"/>
                </a:solidFill>
                <a:effectLst/>
                <a:latin typeface="+mn-lt"/>
                <a:ea typeface="+mn-ea"/>
                <a:cs typeface="+mn-cs"/>
              </a:rPr>
              <a:t>water potential </a:t>
            </a:r>
            <a:r>
              <a:rPr lang="en-NZ" sz="1200" b="0" i="0" kern="1200" dirty="0">
                <a:solidFill>
                  <a:schemeClr val="tx1"/>
                </a:solidFill>
                <a:effectLst/>
                <a:latin typeface="+mn-lt"/>
                <a:ea typeface="+mn-ea"/>
                <a:cs typeface="+mn-cs"/>
              </a:rPr>
              <a:t>may </a:t>
            </a:r>
            <a:r>
              <a:rPr lang="en-NZ" sz="1200" b="0" i="0" kern="1200" dirty="0" smtClean="0">
                <a:solidFill>
                  <a:schemeClr val="tx1"/>
                </a:solidFill>
                <a:effectLst/>
                <a:latin typeface="+mn-lt"/>
                <a:ea typeface="+mn-ea"/>
                <a:cs typeface="+mn-cs"/>
              </a:rPr>
              <a:t>be slow, it is still extremely important</a:t>
            </a:r>
            <a:r>
              <a:rPr lang="en-NZ" sz="1200" b="0" i="0" kern="1200" baseline="0" dirty="0" smtClean="0">
                <a:solidFill>
                  <a:schemeClr val="tx1"/>
                </a:solidFill>
                <a:effectLst/>
                <a:latin typeface="+mn-lt"/>
                <a:ea typeface="+mn-ea"/>
                <a:cs typeface="+mn-cs"/>
              </a:rPr>
              <a:t> to the process of imbibition</a:t>
            </a:r>
            <a:r>
              <a:rPr lang="en-NZ" sz="1200" b="0" i="0" kern="1200" dirty="0" smtClean="0">
                <a:solidFill>
                  <a:schemeClr val="tx1"/>
                </a:solidFill>
                <a:effectLst/>
                <a:latin typeface="+mn-lt"/>
                <a:ea typeface="+mn-ea"/>
                <a:cs typeface="+mn-cs"/>
              </a:rPr>
              <a:t>. The pressure created</a:t>
            </a:r>
            <a:r>
              <a:rPr lang="en-NZ" sz="1200" b="0" i="0" kern="1200" baseline="0" dirty="0" smtClean="0">
                <a:solidFill>
                  <a:schemeClr val="tx1"/>
                </a:solidFill>
                <a:effectLst/>
                <a:latin typeface="+mn-lt"/>
                <a:ea typeface="+mn-ea"/>
                <a:cs typeface="+mn-cs"/>
              </a:rPr>
              <a:t> by imbibition can be called matrix potential. Th</a:t>
            </a:r>
            <a:r>
              <a:rPr lang="en-NZ" sz="1200" b="0" i="0" kern="1200" dirty="0" smtClean="0">
                <a:solidFill>
                  <a:schemeClr val="tx1"/>
                </a:solidFill>
                <a:effectLst/>
                <a:latin typeface="+mn-lt"/>
                <a:ea typeface="+mn-ea"/>
                <a:cs typeface="+mn-cs"/>
              </a:rPr>
              <a:t>is potential is always negative because the water attracted by the soil matrix has an energy state lower than that of pure water (with a potential of 0mPa</a:t>
            </a:r>
            <a:r>
              <a:rPr lang="en-NZ" sz="1200" b="0" i="0" kern="1200" dirty="0">
                <a:solidFill>
                  <a:schemeClr val="tx1"/>
                </a:solidFill>
                <a:effectLst/>
                <a:latin typeface="+mn-lt"/>
                <a:ea typeface="+mn-ea"/>
                <a:cs typeface="+mn-cs"/>
              </a:rPr>
              <a:t>). </a:t>
            </a:r>
            <a:r>
              <a:rPr lang="en-NZ" sz="1200" b="0" i="0" kern="1200" dirty="0" smtClean="0">
                <a:solidFill>
                  <a:schemeClr val="tx1"/>
                </a:solidFill>
                <a:effectLst/>
                <a:latin typeface="+mn-lt"/>
                <a:ea typeface="+mn-ea"/>
                <a:cs typeface="+mn-cs"/>
              </a:rPr>
              <a:t>It only </a:t>
            </a:r>
            <a:r>
              <a:rPr lang="en-NZ" sz="1200" b="0" i="0" kern="1200" dirty="0">
                <a:solidFill>
                  <a:schemeClr val="tx1"/>
                </a:solidFill>
                <a:effectLst/>
                <a:latin typeface="+mn-lt"/>
                <a:ea typeface="+mn-ea"/>
                <a:cs typeface="+mn-cs"/>
              </a:rPr>
              <a:t>occurs in unsaturated material. If </a:t>
            </a:r>
            <a:r>
              <a:rPr lang="en-NZ" sz="1200" b="0" i="0" kern="1200" dirty="0" smtClean="0">
                <a:solidFill>
                  <a:schemeClr val="tx1"/>
                </a:solidFill>
                <a:effectLst/>
                <a:latin typeface="+mn-lt"/>
                <a:ea typeface="+mn-ea"/>
                <a:cs typeface="+mn-cs"/>
              </a:rPr>
              <a:t>the </a:t>
            </a:r>
            <a:r>
              <a:rPr lang="en-NZ" sz="1200" b="0" i="0" kern="1200" dirty="0">
                <a:solidFill>
                  <a:schemeClr val="tx1"/>
                </a:solidFill>
                <a:effectLst/>
                <a:latin typeface="+mn-lt"/>
                <a:ea typeface="+mn-ea"/>
                <a:cs typeface="+mn-cs"/>
              </a:rPr>
              <a:t>potential approaches a value of zero, nearly all pores are completely filled with water, i.e. fully </a:t>
            </a:r>
            <a:r>
              <a:rPr lang="en-NZ" sz="1200" b="0" i="0" u="none" strike="noStrike" kern="1200" dirty="0">
                <a:solidFill>
                  <a:schemeClr val="tx1"/>
                </a:solidFill>
                <a:effectLst/>
                <a:latin typeface="+mn-lt"/>
                <a:ea typeface="+mn-ea"/>
                <a:cs typeface="+mn-cs"/>
              </a:rPr>
              <a:t>saturated</a:t>
            </a:r>
            <a:r>
              <a:rPr lang="en-NZ" sz="1200" b="0" i="0" kern="1200" dirty="0">
                <a:solidFill>
                  <a:schemeClr val="tx1"/>
                </a:solidFill>
                <a:effectLst/>
                <a:latin typeface="+mn-lt"/>
                <a:ea typeface="+mn-ea"/>
                <a:cs typeface="+mn-cs"/>
              </a:rPr>
              <a:t> and at maximum retentive capacity. </a:t>
            </a:r>
            <a:endParaRPr lang="en-NZ" sz="1200" b="0" i="0" kern="1200" dirty="0" smtClean="0">
              <a:solidFill>
                <a:schemeClr val="tx1"/>
              </a:solidFill>
              <a:effectLst/>
              <a:latin typeface="+mn-lt"/>
              <a:ea typeface="+mn-ea"/>
              <a:cs typeface="+mn-cs"/>
            </a:endParaRPr>
          </a:p>
          <a:p>
            <a:endParaRPr lang="en-NZ"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a:t>
            </a:r>
            <a:r>
              <a:rPr lang="en-NZ" sz="1200" b="0" i="0" kern="1200" dirty="0" err="1">
                <a:solidFill>
                  <a:schemeClr val="tx1"/>
                </a:solidFill>
                <a:effectLst/>
                <a:latin typeface="+mn-lt"/>
                <a:ea typeface="+mn-ea"/>
                <a:cs typeface="+mn-cs"/>
              </a:rPr>
              <a:t>eaf</a:t>
            </a:r>
            <a:r>
              <a:rPr lang="en-NZ" sz="1200" b="0" i="0" kern="1200" dirty="0">
                <a:solidFill>
                  <a:schemeClr val="tx1"/>
                </a:solidFill>
                <a:effectLst/>
                <a:latin typeface="+mn-lt"/>
                <a:ea typeface="+mn-ea"/>
                <a:cs typeface="+mn-cs"/>
              </a:rPr>
              <a:t> tissue has a matric potential of about -1 mPa. Dry seeds usually have a matric potential between -350 and -50 </a:t>
            </a:r>
            <a:r>
              <a:rPr lang="en-NZ" sz="1200" b="0" i="0" kern="1200" dirty="0" err="1">
                <a:solidFill>
                  <a:schemeClr val="tx1"/>
                </a:solidFill>
                <a:effectLst/>
                <a:latin typeface="+mn-lt"/>
                <a:ea typeface="+mn-ea"/>
                <a:cs typeface="+mn-cs"/>
              </a:rPr>
              <a:t>MPa</a:t>
            </a:r>
            <a:r>
              <a:rPr lang="en-NZ" sz="1200" b="0" i="0" kern="1200" dirty="0">
                <a:solidFill>
                  <a:schemeClr val="tx1"/>
                </a:solidFill>
                <a:effectLst/>
                <a:latin typeface="+mn-lt"/>
                <a:ea typeface="+mn-ea"/>
                <a:cs typeface="+mn-cs"/>
              </a:rPr>
              <a:t>.</a:t>
            </a:r>
          </a:p>
          <a:p>
            <a:r>
              <a:rPr lang="en-NZ" sz="1200" b="0" i="0" kern="1200" dirty="0">
                <a:solidFill>
                  <a:schemeClr val="tx1"/>
                </a:solidFill>
                <a:effectLst/>
                <a:latin typeface="+mn-lt"/>
                <a:ea typeface="+mn-ea"/>
                <a:cs typeface="+mn-cs"/>
              </a:rPr>
              <a:t>This huge difference between the dry seed tissue water potential and the ambient water potential </a:t>
            </a:r>
            <a:r>
              <a:rPr lang="en-NZ" sz="1200" b="0" i="0" kern="1200" dirty="0" smtClean="0">
                <a:solidFill>
                  <a:schemeClr val="tx1"/>
                </a:solidFill>
                <a:effectLst/>
                <a:latin typeface="+mn-lt"/>
                <a:ea typeface="+mn-ea"/>
                <a:cs typeface="+mn-cs"/>
              </a:rPr>
              <a:t>(at least in </a:t>
            </a:r>
            <a:r>
              <a:rPr lang="en-NZ" sz="1200" b="0" i="0" kern="1200" dirty="0">
                <a:solidFill>
                  <a:schemeClr val="tx1"/>
                </a:solidFill>
                <a:effectLst/>
                <a:latin typeface="+mn-lt"/>
                <a:ea typeface="+mn-ea"/>
                <a:cs typeface="+mn-cs"/>
              </a:rPr>
              <a:t>the case of pure water) results in rapid water influx during imbibition. </a:t>
            </a:r>
          </a:p>
        </p:txBody>
      </p:sp>
      <p:sp>
        <p:nvSpPr>
          <p:cNvPr id="4" name="Slide Number Placeholder 3"/>
          <p:cNvSpPr>
            <a:spLocks noGrp="1"/>
          </p:cNvSpPr>
          <p:nvPr>
            <p:ph type="sldNum" sz="quarter" idx="10"/>
          </p:nvPr>
        </p:nvSpPr>
        <p:spPr/>
        <p:txBody>
          <a:bodyPr/>
          <a:lstStyle/>
          <a:p>
            <a:fld id="{9FED795B-1FA1-A649-BE9A-306FA5DE2F3B}" type="slidenum">
              <a:rPr lang="en-US" smtClean="0"/>
              <a:t>16</a:t>
            </a:fld>
            <a:endParaRPr lang="en-US"/>
          </a:p>
        </p:txBody>
      </p:sp>
    </p:spTree>
    <p:extLst>
      <p:ext uri="{BB962C8B-B14F-4D97-AF65-F5344CB8AC3E}">
        <p14:creationId xmlns:p14="http://schemas.microsoft.com/office/powerpoint/2010/main" val="681269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effectLst/>
                <a:latin typeface="+mn-lt"/>
                <a:ea typeface="+mn-ea"/>
                <a:cs typeface="+mn-cs"/>
              </a:rPr>
              <a:t>To demonstrate the process of imbibition, I tested the imbibition of various seeds. I did this by placing 10 seeds at a time into measuring cylinders and added a known volume of distilled water to measure the volume of  the seeds. Here,</a:t>
            </a:r>
            <a:r>
              <a:rPr lang="en-NZ" sz="1200" kern="1200" baseline="0" dirty="0" smtClean="0">
                <a:solidFill>
                  <a:schemeClr val="tx1"/>
                </a:solidFill>
                <a:effectLst/>
                <a:latin typeface="+mn-lt"/>
                <a:ea typeface="+mn-ea"/>
                <a:cs typeface="+mn-cs"/>
              </a:rPr>
              <a:t> the X axis is the length of time that the seeds have been soaked, and the Y axis the percentage of their original volume. </a:t>
            </a:r>
            <a:r>
              <a:rPr lang="en-NZ" sz="1200" kern="1200" dirty="0" smtClean="0">
                <a:solidFill>
                  <a:schemeClr val="tx1"/>
                </a:solidFill>
                <a:effectLst/>
                <a:latin typeface="+mn-lt"/>
                <a:ea typeface="+mn-ea"/>
                <a:cs typeface="+mn-cs"/>
              </a:rPr>
              <a:t>As demonstrated by this graph, </a:t>
            </a:r>
            <a:r>
              <a:rPr lang="en-GB" sz="1200" kern="1200" dirty="0" smtClean="0">
                <a:solidFill>
                  <a:schemeClr val="tx1"/>
                </a:solidFill>
                <a:effectLst/>
                <a:latin typeface="+mn-lt"/>
                <a:ea typeface="+mn-ea"/>
                <a:cs typeface="+mn-cs"/>
              </a:rPr>
              <a:t>a seed’s volume will increase by around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150% to 350% when soaked in pure water. </a:t>
            </a:r>
          </a:p>
          <a:p>
            <a:endParaRPr lang="en-US" b="1" dirty="0"/>
          </a:p>
        </p:txBody>
      </p:sp>
      <p:sp>
        <p:nvSpPr>
          <p:cNvPr id="4" name="Slide Number Placeholder 3"/>
          <p:cNvSpPr>
            <a:spLocks noGrp="1"/>
          </p:cNvSpPr>
          <p:nvPr>
            <p:ph type="sldNum" sz="quarter" idx="10"/>
          </p:nvPr>
        </p:nvSpPr>
        <p:spPr/>
        <p:txBody>
          <a:bodyPr/>
          <a:lstStyle/>
          <a:p>
            <a:fld id="{9FED795B-1FA1-A649-BE9A-306FA5DE2F3B}" type="slidenum">
              <a:rPr lang="en-US" smtClean="0"/>
              <a:t>17</a:t>
            </a:fld>
            <a:endParaRPr lang="en-US"/>
          </a:p>
        </p:txBody>
      </p:sp>
    </p:spTree>
    <p:extLst>
      <p:ext uri="{BB962C8B-B14F-4D97-AF65-F5344CB8AC3E}">
        <p14:creationId xmlns:p14="http://schemas.microsoft.com/office/powerpoint/2010/main" val="1229106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did</a:t>
            </a:r>
            <a:r>
              <a:rPr lang="en-US" baseline="0" dirty="0" smtClean="0"/>
              <a:t> a non-quantitative test of imbibition by setting cement around a seed. You can see that the imbibition of the seed has cracked the concrete as it dries.</a:t>
            </a:r>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18</a:t>
            </a:fld>
            <a:endParaRPr lang="en-US"/>
          </a:p>
        </p:txBody>
      </p:sp>
    </p:spTree>
    <p:extLst>
      <p:ext uri="{BB962C8B-B14F-4D97-AF65-F5344CB8AC3E}">
        <p14:creationId xmlns:p14="http://schemas.microsoft.com/office/powerpoint/2010/main" val="1801684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FED795B-1FA1-A649-BE9A-306FA5DE2F3B}" type="slidenum">
              <a:rPr lang="en-US" smtClean="0"/>
              <a:t>20</a:t>
            </a:fld>
            <a:endParaRPr lang="en-US"/>
          </a:p>
        </p:txBody>
      </p:sp>
    </p:spTree>
    <p:extLst>
      <p:ext uri="{BB962C8B-B14F-4D97-AF65-F5344CB8AC3E}">
        <p14:creationId xmlns:p14="http://schemas.microsoft.com/office/powerpoint/2010/main" val="94342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21</a:t>
            </a:fld>
            <a:endParaRPr lang="en-US"/>
          </a:p>
        </p:txBody>
      </p:sp>
    </p:spTree>
    <p:extLst>
      <p:ext uri="{BB962C8B-B14F-4D97-AF65-F5344CB8AC3E}">
        <p14:creationId xmlns:p14="http://schemas.microsoft.com/office/powerpoint/2010/main" val="1365456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data, by volume rather than percentage of the original.</a:t>
            </a:r>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23</a:t>
            </a:fld>
            <a:endParaRPr lang="en-US"/>
          </a:p>
        </p:txBody>
      </p:sp>
    </p:spTree>
    <p:extLst>
      <p:ext uri="{BB962C8B-B14F-4D97-AF65-F5344CB8AC3E}">
        <p14:creationId xmlns:p14="http://schemas.microsoft.com/office/powerpoint/2010/main" val="393487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off the bat, we can determine that yes, a little plant can indeed grow through concrete. The way that this concrete is cracked</a:t>
            </a:r>
            <a:r>
              <a:rPr lang="en-US" baseline="0" dirty="0" smtClean="0"/>
              <a:t> clearly indicates that it has been pushed outwards by the force of these plants growing through it. The problem, then, is to determine </a:t>
            </a:r>
            <a:r>
              <a:rPr lang="en-US" b="1" baseline="0" dirty="0" smtClean="0"/>
              <a:t>how</a:t>
            </a:r>
            <a:r>
              <a:rPr lang="en-US" baseline="0" dirty="0" smtClean="0"/>
              <a:t> a little plant is able to grow through concrete.</a:t>
            </a:r>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4</a:t>
            </a:fld>
            <a:endParaRPr lang="en-US"/>
          </a:p>
        </p:txBody>
      </p:sp>
    </p:spTree>
    <p:extLst>
      <p:ext uri="{BB962C8B-B14F-4D97-AF65-F5344CB8AC3E}">
        <p14:creationId xmlns:p14="http://schemas.microsoft.com/office/powerpoint/2010/main" val="1686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LITTLE PLANTS</a:t>
            </a:r>
            <a:endParaRPr lang="en-US"/>
          </a:p>
        </p:txBody>
      </p:sp>
      <p:sp>
        <p:nvSpPr>
          <p:cNvPr id="4" name="Slide Number Placeholder 3"/>
          <p:cNvSpPr>
            <a:spLocks noGrp="1"/>
          </p:cNvSpPr>
          <p:nvPr>
            <p:ph type="sldNum" sz="quarter" idx="10"/>
          </p:nvPr>
        </p:nvSpPr>
        <p:spPr/>
        <p:txBody>
          <a:bodyPr/>
          <a:lstStyle/>
          <a:p>
            <a:fld id="{9FED795B-1FA1-A649-BE9A-306FA5DE2F3B}" type="slidenum">
              <a:rPr lang="en-US" smtClean="0"/>
              <a:t>24</a:t>
            </a:fld>
            <a:endParaRPr lang="en-US"/>
          </a:p>
        </p:txBody>
      </p:sp>
    </p:spTree>
    <p:extLst>
      <p:ext uri="{BB962C8B-B14F-4D97-AF65-F5344CB8AC3E}">
        <p14:creationId xmlns:p14="http://schemas.microsoft.com/office/powerpoint/2010/main" val="24718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it’s important to</a:t>
            </a:r>
            <a:r>
              <a:rPr lang="en-US" sz="1200" kern="1200" baseline="0" dirty="0" smtClean="0">
                <a:solidFill>
                  <a:schemeClr val="tx1"/>
                </a:solidFill>
                <a:effectLst/>
                <a:latin typeface="+mn-lt"/>
                <a:ea typeface="+mn-ea"/>
                <a:cs typeface="+mn-cs"/>
              </a:rPr>
              <a:t> understand the structure of concrete. </a:t>
            </a:r>
            <a:r>
              <a:rPr lang="en-US" sz="1200" kern="1200" dirty="0" smtClean="0">
                <a:solidFill>
                  <a:schemeClr val="tx1"/>
                </a:solidFill>
                <a:effectLst/>
                <a:latin typeface="+mn-lt"/>
                <a:ea typeface="+mn-ea"/>
                <a:cs typeface="+mn-cs"/>
              </a:rPr>
              <a:t>Concrete </a:t>
            </a:r>
            <a:r>
              <a:rPr lang="en-US" sz="1200" kern="1200" dirty="0">
                <a:solidFill>
                  <a:schemeClr val="tx1"/>
                </a:solidFill>
                <a:effectLst/>
                <a:latin typeface="+mn-lt"/>
                <a:ea typeface="+mn-ea"/>
                <a:cs typeface="+mn-cs"/>
              </a:rPr>
              <a:t>is composed of two parts- aggregate and cement. The term “aggregate” can describe a broad category of coarse materials used in construction, including things such as gravel and crushed stone.</a:t>
            </a:r>
          </a:p>
          <a:p>
            <a:endParaRPr lang="en-NZ" dirty="0"/>
          </a:p>
          <a:p>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5</a:t>
            </a:fld>
            <a:endParaRPr lang="en-US"/>
          </a:p>
        </p:txBody>
      </p:sp>
    </p:spTree>
    <p:extLst>
      <p:ext uri="{BB962C8B-B14F-4D97-AF65-F5344CB8AC3E}">
        <p14:creationId xmlns:p14="http://schemas.microsoft.com/office/powerpoint/2010/main" val="15031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a common misconception that concrete “dries out”. However, it does not. </a:t>
            </a:r>
            <a:r>
              <a:rPr lang="en-NZ" sz="1200" kern="1200" dirty="0" smtClean="0">
                <a:solidFill>
                  <a:schemeClr val="tx1"/>
                </a:solidFill>
                <a:effectLst/>
                <a:latin typeface="+mn-lt"/>
                <a:ea typeface="+mn-ea"/>
                <a:cs typeface="+mn-cs"/>
              </a:rPr>
              <a:t>Instead of water evaporating from the concrete, </a:t>
            </a:r>
            <a:r>
              <a:rPr lang="en-NZ" sz="1200" kern="1200" dirty="0" err="1" smtClean="0">
                <a:solidFill>
                  <a:schemeClr val="tx1"/>
                </a:solidFill>
                <a:effectLst/>
                <a:latin typeface="+mn-lt"/>
                <a:ea typeface="+mn-ea"/>
                <a:cs typeface="+mn-cs"/>
              </a:rPr>
              <a:t>CaO</a:t>
            </a:r>
            <a:r>
              <a:rPr lang="en-NZ" sz="1200" kern="1200" dirty="0" smtClean="0">
                <a:solidFill>
                  <a:schemeClr val="tx1"/>
                </a:solidFill>
                <a:effectLst/>
                <a:latin typeface="+mn-lt"/>
                <a:ea typeface="+mn-ea"/>
                <a:cs typeface="+mn-cs"/>
              </a:rPr>
              <a:t> (calcium oxide), SiO2 (silicon dioxide), and other molecules, like Aluminium oxide and Iron (III) oxide, combine with water molecules to create new compounds. One of these is 3CaO2.2SiO2.4H2O (calcium silicate hydrate), that forms crystalline structures that bond together and literally cement the aggregate together. This type of reaction is called a hydration reaction. This</a:t>
            </a:r>
            <a:r>
              <a:rPr lang="en-NZ" sz="1200" kern="1200" baseline="0" dirty="0" smtClean="0">
                <a:solidFill>
                  <a:schemeClr val="tx1"/>
                </a:solidFill>
                <a:effectLst/>
                <a:latin typeface="+mn-lt"/>
                <a:ea typeface="+mn-ea"/>
                <a:cs typeface="+mn-cs"/>
              </a:rPr>
              <a:t> makes the concrete a solid. \</a:t>
            </a:r>
          </a:p>
        </p:txBody>
      </p:sp>
      <p:sp>
        <p:nvSpPr>
          <p:cNvPr id="4" name="Slide Number Placeholder 3"/>
          <p:cNvSpPr>
            <a:spLocks noGrp="1"/>
          </p:cNvSpPr>
          <p:nvPr>
            <p:ph type="sldNum" sz="quarter" idx="10"/>
          </p:nvPr>
        </p:nvSpPr>
        <p:spPr/>
        <p:txBody>
          <a:bodyPr/>
          <a:lstStyle/>
          <a:p>
            <a:fld id="{9FED795B-1FA1-A649-BE9A-306FA5DE2F3B}" type="slidenum">
              <a:rPr lang="en-US" smtClean="0"/>
              <a:t>6</a:t>
            </a:fld>
            <a:endParaRPr lang="en-US"/>
          </a:p>
        </p:txBody>
      </p:sp>
    </p:spTree>
    <p:extLst>
      <p:ext uri="{BB962C8B-B14F-4D97-AF65-F5344CB8AC3E}">
        <p14:creationId xmlns:p14="http://schemas.microsoft.com/office/powerpoint/2010/main" val="1019685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smtClean="0">
                <a:solidFill>
                  <a:schemeClr val="tx1"/>
                </a:solidFill>
                <a:effectLst/>
                <a:latin typeface="+mn-lt"/>
                <a:ea typeface="+mn-ea"/>
                <a:cs typeface="+mn-cs"/>
              </a:rPr>
              <a:t>In order for a plant to be able to grow through concrete, it has to be able to grow at all.</a:t>
            </a:r>
          </a:p>
          <a:p>
            <a:r>
              <a:rPr lang="en-NZ" sz="1200" kern="1200" dirty="0" smtClean="0">
                <a:solidFill>
                  <a:schemeClr val="tx1"/>
                </a:solidFill>
                <a:effectLst/>
                <a:latin typeface="+mn-lt"/>
                <a:ea typeface="+mn-ea"/>
                <a:cs typeface="+mn-cs"/>
              </a:rPr>
              <a:t>The conditions for germination and growth are different. To germinate, seeds need to have water, for the seed to imbibe and swell, oxygen, and to be in a certain temperature range, which can vary based on the species. Nutrients are provided within the seed’s cotyledon for germination and the first stage of growth. Germinated plants, however, require water, air, correct temperature, a slightly acidic to neutral soil pH, nutrients, and support.</a:t>
            </a:r>
          </a:p>
          <a:p>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 plant can grow in a pre-existing crack in concrete just like in any other part of the ground, as long as the conditions are correct for the seed. If enough soil accumulates in a crack, it may retain enough moisture for a little plant to germinate. This soil could then provide enough nutrients for growth. The difficulty, then, is in making a plant grow through solid</a:t>
            </a:r>
            <a:r>
              <a:rPr lang="en-US" sz="1200" kern="1200" dirty="0" smtClean="0">
                <a:solidFill>
                  <a:schemeClr val="tx1"/>
                </a:solidFill>
                <a:effectLst/>
                <a:latin typeface="+mn-lt"/>
                <a:ea typeface="+mn-ea"/>
                <a:cs typeface="+mn-cs"/>
              </a:rPr>
              <a:t> concrete</a:t>
            </a:r>
            <a:r>
              <a:rPr lang="en-US" sz="1200" kern="1200" baseline="0" dirty="0" smtClean="0">
                <a:solidFill>
                  <a:schemeClr val="tx1"/>
                </a:solidFill>
                <a:effectLst/>
                <a:latin typeface="+mn-lt"/>
                <a:ea typeface="+mn-ea"/>
                <a:cs typeface="+mn-cs"/>
              </a:rPr>
              <a:t> without any prior cracks. The plant has to create its own cracks.</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7</a:t>
            </a:fld>
            <a:endParaRPr lang="en-US"/>
          </a:p>
        </p:txBody>
      </p:sp>
    </p:spTree>
    <p:extLst>
      <p:ext uri="{BB962C8B-B14F-4D97-AF65-F5344CB8AC3E}">
        <p14:creationId xmlns:p14="http://schemas.microsoft.com/office/powerpoint/2010/main" val="63479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smtClean="0">
                <a:solidFill>
                  <a:schemeClr val="tx1"/>
                </a:solidFill>
                <a:effectLst/>
                <a:latin typeface="+mn-lt"/>
                <a:ea typeface="+mn-ea"/>
                <a:cs typeface="+mn-cs"/>
              </a:rPr>
              <a:t>Concrete always cracks, but the type of crack that is formed depends on the cause.</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Offset or Settlement cracks may appear when the underlying ground has not been compacted or prepared properly. Due to uneven surfaces below the concrete, such as subgrade settlement or pressure from objects such as tree roots, previously-placed concrete, or rebar. </a:t>
            </a:r>
            <a:endParaRPr lang="en-GB" sz="1200" kern="1200" dirty="0" smtClean="0">
              <a:solidFill>
                <a:schemeClr val="tx1"/>
              </a:solidFill>
              <a:effectLst/>
              <a:latin typeface="+mn-lt"/>
              <a:ea typeface="+mn-ea"/>
              <a:cs typeface="+mn-cs"/>
            </a:endParaRPr>
          </a:p>
          <a:p>
            <a:pPr lvl="0"/>
            <a:r>
              <a:rPr lang="en-NZ" sz="1200" kern="1200" dirty="0" smtClean="0">
                <a:solidFill>
                  <a:schemeClr val="tx1"/>
                </a:solidFill>
                <a:effectLst/>
                <a:latin typeface="+mn-lt"/>
                <a:ea typeface="+mn-ea"/>
                <a:cs typeface="+mn-cs"/>
              </a:rPr>
              <a:t>Plastic-shrinkage cracks run to the mid-depth of the concrete, are distributed across the surface unevenly, and are usually short in length. Most often occurs while concrete is curing, due to the surface of the concrete drying too rapidly relative to the concrete below.</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Crazing, or Map cracking appears as</a:t>
            </a:r>
            <a:r>
              <a:rPr lang="en-NZ" sz="1200" kern="1200" dirty="0" smtClean="0">
                <a:solidFill>
                  <a:schemeClr val="tx1"/>
                </a:solidFill>
                <a:effectLst/>
                <a:latin typeface="+mn-lt"/>
                <a:ea typeface="+mn-ea"/>
                <a:cs typeface="+mn-cs"/>
              </a:rPr>
              <a:t> web of fine, shallow cracks across the surface of the concrete. Map cracks are similar to shrinkage cracks in that they also occur during curing due to the surface of concrete drying faster than the interior concrete, but the surface drying occurs at a lesser depth.</a:t>
            </a:r>
            <a:endParaRPr lang="en-NZ" sz="1200" b="0" i="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9FED795B-1FA1-A649-BE9A-306FA5DE2F3B}" type="slidenum">
              <a:rPr lang="en-US" smtClean="0"/>
              <a:t>8</a:t>
            </a:fld>
            <a:endParaRPr lang="en-US"/>
          </a:p>
        </p:txBody>
      </p:sp>
    </p:spTree>
    <p:extLst>
      <p:ext uri="{BB962C8B-B14F-4D97-AF65-F5344CB8AC3E}">
        <p14:creationId xmlns:p14="http://schemas.microsoft.com/office/powerpoint/2010/main" val="370842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effectLst/>
                <a:latin typeface="+mn-lt"/>
                <a:ea typeface="+mn-ea"/>
                <a:cs typeface="+mn-cs"/>
              </a:rPr>
              <a:t>Before laid, the area</a:t>
            </a:r>
            <a:r>
              <a:rPr lang="en-NZ" sz="1200" kern="1200" baseline="0" dirty="0" smtClean="0">
                <a:solidFill>
                  <a:schemeClr val="tx1"/>
                </a:solidFill>
                <a:effectLst/>
                <a:latin typeface="+mn-lt"/>
                <a:ea typeface="+mn-ea"/>
                <a:cs typeface="+mn-cs"/>
              </a:rPr>
              <a:t> where concrete is being placed is prepared by being compacted. </a:t>
            </a:r>
            <a:r>
              <a:rPr lang="en-NZ" sz="1200" kern="1200" dirty="0" smtClean="0">
                <a:solidFill>
                  <a:schemeClr val="tx1"/>
                </a:solidFill>
                <a:effectLst/>
                <a:latin typeface="+mn-lt"/>
                <a:ea typeface="+mn-ea"/>
                <a:cs typeface="+mn-cs"/>
              </a:rPr>
              <a:t>If</a:t>
            </a:r>
            <a:r>
              <a:rPr lang="en-NZ" sz="1200" kern="1200" baseline="0" dirty="0" smtClean="0">
                <a:solidFill>
                  <a:schemeClr val="tx1"/>
                </a:solidFill>
                <a:effectLst/>
                <a:latin typeface="+mn-lt"/>
                <a:ea typeface="+mn-ea"/>
                <a:cs typeface="+mn-cs"/>
              </a:rPr>
              <a:t> any material underneath is soft, like </a:t>
            </a:r>
            <a:r>
              <a:rPr lang="en-NZ" sz="1200" kern="1200" baseline="0" dirty="0" err="1" smtClean="0">
                <a:solidFill>
                  <a:schemeClr val="tx1"/>
                </a:solidFill>
                <a:effectLst/>
                <a:latin typeface="+mn-lt"/>
                <a:ea typeface="+mn-ea"/>
                <a:cs typeface="+mn-cs"/>
              </a:rPr>
              <a:t>uncompacted</a:t>
            </a:r>
            <a:r>
              <a:rPr lang="en-NZ" sz="1200" kern="1200" baseline="0" dirty="0" smtClean="0">
                <a:solidFill>
                  <a:schemeClr val="tx1"/>
                </a:solidFill>
                <a:effectLst/>
                <a:latin typeface="+mn-lt"/>
                <a:ea typeface="+mn-ea"/>
                <a:cs typeface="+mn-cs"/>
              </a:rPr>
              <a:t> soil or plant matter, it </a:t>
            </a:r>
            <a:r>
              <a:rPr lang="en-NZ" sz="1200" kern="1200" dirty="0" smtClean="0">
                <a:solidFill>
                  <a:schemeClr val="tx1"/>
                </a:solidFill>
                <a:effectLst/>
                <a:latin typeface="+mn-lt"/>
                <a:ea typeface="+mn-ea"/>
                <a:cs typeface="+mn-cs"/>
              </a:rPr>
              <a:t>may collapse or rot </a:t>
            </a:r>
            <a:r>
              <a:rPr lang="en-NZ" sz="1200" kern="1200" dirty="0">
                <a:solidFill>
                  <a:schemeClr val="tx1"/>
                </a:solidFill>
                <a:effectLst/>
                <a:latin typeface="+mn-lt"/>
                <a:ea typeface="+mn-ea"/>
                <a:cs typeface="+mn-cs"/>
              </a:rPr>
              <a:t>and then, if a downwards force is applied to it, the concrete may collapse into this empty area. </a:t>
            </a:r>
            <a:r>
              <a:rPr lang="en-NZ" sz="1200" kern="1200" dirty="0" smtClean="0">
                <a:solidFill>
                  <a:schemeClr val="tx1"/>
                </a:solidFill>
                <a:effectLst/>
                <a:latin typeface="+mn-lt"/>
                <a:ea typeface="+mn-ea"/>
                <a:cs typeface="+mn-cs"/>
              </a:rPr>
              <a:t>The seeds of plants could grow through</a:t>
            </a:r>
            <a:r>
              <a:rPr lang="en-NZ" sz="1200" kern="1200" baseline="0" dirty="0" smtClean="0">
                <a:solidFill>
                  <a:schemeClr val="tx1"/>
                </a:solidFill>
                <a:effectLst/>
                <a:latin typeface="+mn-lt"/>
                <a:ea typeface="+mn-ea"/>
                <a:cs typeface="+mn-cs"/>
              </a:rPr>
              <a:t> these cracks, and that is one way for plants to cause the initial cracking of concrete, although indirectly</a:t>
            </a:r>
            <a:r>
              <a:rPr lang="en-NZ" sz="1200" kern="1200" baseline="0" dirty="0">
                <a:solidFill>
                  <a:schemeClr val="tx1"/>
                </a:solidFill>
                <a:effectLst/>
                <a:latin typeface="+mn-lt"/>
                <a:ea typeface="+mn-ea"/>
                <a:cs typeface="+mn-cs"/>
              </a:rPr>
              <a: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FED795B-1FA1-A649-BE9A-306FA5DE2F3B}" type="slidenum">
              <a:rPr lang="en-US" smtClean="0"/>
              <a:t>9</a:t>
            </a:fld>
            <a:endParaRPr lang="en-US"/>
          </a:p>
        </p:txBody>
      </p:sp>
    </p:spTree>
    <p:extLst>
      <p:ext uri="{BB962C8B-B14F-4D97-AF65-F5344CB8AC3E}">
        <p14:creationId xmlns:p14="http://schemas.microsoft.com/office/powerpoint/2010/main" val="1259490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Concrete is like polystyrene in that its</a:t>
            </a:r>
            <a:r>
              <a:rPr lang="en-US" baseline="0" dirty="0" smtClean="0"/>
              <a:t> compressive strength is much higher than tensile. If you try to crush a polystyrene sheet, you will have difficulty compressing the particles. But if you snap it, you need very little effort to break it in half. In the case of concrete, at some point you would be able to crush its constituents, but it is not capable of pulling itself together and so its bonds break at a low tension. It is weak in tension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NZ" sz="1200" b="0" i="0" kern="1200" dirty="0" smtClean="0">
                <a:solidFill>
                  <a:schemeClr val="tx1"/>
                </a:solidFill>
                <a:effectLst/>
                <a:latin typeface="+mn-lt"/>
                <a:ea typeface="+mn-ea"/>
                <a:cs typeface="+mn-cs"/>
              </a:rPr>
              <a:t>There is a tendency to assume that the properties of the cement and the aggregate is unaffected by the presence of the other.</a:t>
            </a:r>
            <a:r>
              <a:rPr lang="en-NZ" sz="1200" b="0" i="0" kern="1200" baseline="0" dirty="0" smtClean="0">
                <a:solidFill>
                  <a:schemeClr val="tx1"/>
                </a:solidFill>
                <a:effectLst/>
                <a:latin typeface="+mn-lt"/>
                <a:ea typeface="+mn-ea"/>
                <a:cs typeface="+mn-cs"/>
              </a:rPr>
              <a:t> But t</a:t>
            </a:r>
            <a:r>
              <a:rPr lang="en-NZ" sz="1200" b="0" i="0" kern="1200" dirty="0" smtClean="0">
                <a:solidFill>
                  <a:schemeClr val="tx1"/>
                </a:solidFill>
                <a:effectLst/>
                <a:latin typeface="+mn-lt"/>
                <a:ea typeface="+mn-ea"/>
                <a:cs typeface="+mn-cs"/>
              </a:rPr>
              <a:t>he cement particles in fresh concrete, which are suspended in the mix water, cannot pack together as efficiently when they are in the close vicinity of a much larger solid object, such an aggregate particle. The</a:t>
            </a:r>
            <a:r>
              <a:rPr lang="en-NZ" sz="1200" b="0" i="0" kern="1200" baseline="0" dirty="0" smtClean="0">
                <a:solidFill>
                  <a:schemeClr val="tx1"/>
                </a:solidFill>
                <a:effectLst/>
                <a:latin typeface="+mn-lt"/>
                <a:ea typeface="+mn-ea"/>
                <a:cs typeface="+mn-cs"/>
              </a:rPr>
              <a:t> result </a:t>
            </a:r>
            <a:r>
              <a:rPr lang="en-NZ" sz="1200" b="0" i="0" kern="1200" dirty="0" smtClean="0">
                <a:solidFill>
                  <a:schemeClr val="tx1"/>
                </a:solidFill>
                <a:effectLst/>
                <a:latin typeface="+mn-lt"/>
                <a:ea typeface="+mn-ea"/>
                <a:cs typeface="+mn-cs"/>
              </a:rPr>
              <a:t>is a narrow region around the aggregate particles with fewer cement particles and more weak ettringite crystals. This region has important effects on the properties of concrete, because it tends to act as the "weak link in the chain" when compared to the bulk cement paste and the aggregate particles. Thus the lower strength and stiffness of this</a:t>
            </a:r>
            <a:r>
              <a:rPr lang="en-NZ" sz="1200" b="0" i="0" kern="1200" baseline="0" dirty="0" smtClean="0">
                <a:solidFill>
                  <a:schemeClr val="tx1"/>
                </a:solidFill>
                <a:effectLst/>
                <a:latin typeface="+mn-lt"/>
                <a:ea typeface="+mn-ea"/>
                <a:cs typeface="+mn-cs"/>
              </a:rPr>
              <a:t> area </a:t>
            </a:r>
            <a:r>
              <a:rPr lang="en-NZ" sz="1200" b="0" i="0" kern="1200" dirty="0" smtClean="0">
                <a:solidFill>
                  <a:schemeClr val="tx1"/>
                </a:solidFill>
                <a:effectLst/>
                <a:latin typeface="+mn-lt"/>
                <a:ea typeface="+mn-ea"/>
                <a:cs typeface="+mn-cs"/>
              </a:rPr>
              <a:t>translates directly into lower tensile strength of concrete where the cement cannot hold</a:t>
            </a:r>
            <a:r>
              <a:rPr lang="en-NZ" sz="1200" b="0" i="0" kern="1200" baseline="0" dirty="0" smtClean="0">
                <a:solidFill>
                  <a:schemeClr val="tx1"/>
                </a:solidFill>
                <a:effectLst/>
                <a:latin typeface="+mn-lt"/>
                <a:ea typeface="+mn-ea"/>
                <a:cs typeface="+mn-cs"/>
              </a:rPr>
              <a:t> the aggregate particles together</a:t>
            </a:r>
            <a:r>
              <a:rPr lang="en-NZ"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NZ"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Interfacial</a:t>
            </a:r>
            <a:r>
              <a:rPr lang="en-US" baseline="0" dirty="0" smtClean="0"/>
              <a:t> Transition Zone</a:t>
            </a:r>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10</a:t>
            </a:fld>
            <a:endParaRPr lang="en-US"/>
          </a:p>
        </p:txBody>
      </p:sp>
    </p:spTree>
    <p:extLst>
      <p:ext uri="{BB962C8B-B14F-4D97-AF65-F5344CB8AC3E}">
        <p14:creationId xmlns:p14="http://schemas.microsoft.com/office/powerpoint/2010/main" val="323105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plant is trying</a:t>
            </a:r>
            <a:r>
              <a:rPr lang="en-US" baseline="0" dirty="0" smtClean="0"/>
              <a:t> to grow upwards through concrete as the question specifies, it will be applying an upwards force to the concrete, bending it. This will cause tensile cracking in the concrete, similar to what you see when you apply a load on a concrete beam.</a:t>
            </a:r>
            <a:endParaRPr lang="en-US" dirty="0"/>
          </a:p>
        </p:txBody>
      </p:sp>
      <p:sp>
        <p:nvSpPr>
          <p:cNvPr id="4" name="Slide Number Placeholder 3"/>
          <p:cNvSpPr>
            <a:spLocks noGrp="1"/>
          </p:cNvSpPr>
          <p:nvPr>
            <p:ph type="sldNum" sz="quarter" idx="10"/>
          </p:nvPr>
        </p:nvSpPr>
        <p:spPr/>
        <p:txBody>
          <a:bodyPr/>
          <a:lstStyle/>
          <a:p>
            <a:fld id="{9FED795B-1FA1-A649-BE9A-306FA5DE2F3B}" type="slidenum">
              <a:rPr lang="en-US" smtClean="0"/>
              <a:t>11</a:t>
            </a:fld>
            <a:endParaRPr lang="en-US"/>
          </a:p>
        </p:txBody>
      </p:sp>
    </p:spTree>
    <p:extLst>
      <p:ext uri="{BB962C8B-B14F-4D97-AF65-F5344CB8AC3E}">
        <p14:creationId xmlns:p14="http://schemas.microsoft.com/office/powerpoint/2010/main" val="90297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D2E3D3B1-3341-4641-A3EE-B83B5C73F83D}" type="datetime1">
              <a:rPr lang="en-US" smtClean="0"/>
              <a:t>7/1/17</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9D7265E-BDD0-2A45-9BAF-8C9C51F1235A}"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1F227A-4AA7-47D6-9BE7-C902226917F2}" type="datetime1">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7265E-BDD0-2A45-9BAF-8C9C51F123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DF33E9-1ADA-438E-97AF-E81210CD9020}" type="datetime1">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7265E-BDD0-2A45-9BAF-8C9C51F1235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4596B1-33D9-4902-8978-428C602DC1BB}" type="datetime1">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7265E-BDD0-2A45-9BAF-8C9C51F123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A6B79C-A3CD-4B05-99F6-E0FB39C0B06B}" type="datetime1">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D7265E-BDD0-2A45-9BAF-8C9C51F1235A}"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470A8D-58E1-4E74-A911-18D037A12F87}" type="datetime1">
              <a:rPr lang="en-US" smtClean="0"/>
              <a:t>7/1/17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7265E-BDD0-2A45-9BAF-8C9C51F123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D2D23A-59D6-4418-BAC1-E20DF9D282F0}" type="datetime1">
              <a:rPr lang="en-US" smtClean="0"/>
              <a:t>7/1/17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D7265E-BDD0-2A45-9BAF-8C9C51F123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6857AE-5C3F-42E5-AD2B-F65B6C7E64E3}" type="datetime1">
              <a:rPr lang="en-US" smtClean="0"/>
              <a:t>7/1/17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D7265E-BDD0-2A45-9BAF-8C9C51F123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A5200-D6D8-4800-9795-6F39F029859E}" type="datetime1">
              <a:rPr lang="en-US" smtClean="0"/>
              <a:t>7/1/17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D7265E-BDD0-2A45-9BAF-8C9C51F1235A}"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D0483A-225B-4190-9B0F-BE094502F0E0}" type="datetime1">
              <a:rPr lang="en-US" smtClean="0"/>
              <a:t>7/1/17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7265E-BDD0-2A45-9BAF-8C9C51F1235A}" type="slidenum">
              <a:rPr lang="en-US" smtClean="0"/>
              <a:t>‹#›</a:t>
            </a:fld>
            <a:endParaRPr lang="en-US"/>
          </a:p>
        </p:txBody>
      </p:sp>
    </p:spTree>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CF15A1-935C-4D91-990B-0D1DA2E63E3F}" type="datetime1">
              <a:rPr lang="en-US" smtClean="0"/>
              <a:t>7/1/17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D7265E-BDD0-2A45-9BAF-8C9C51F1235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F3E8F1D2-250A-4331-AFC7-7ED682F30EAB}" type="datetime1">
              <a:rPr lang="en-US" smtClean="0"/>
              <a:t>7/1/17</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9D7265E-BDD0-2A45-9BAF-8C9C51F1235A}" type="slidenum">
              <a:rPr lang="en-US" smtClean="0"/>
              <a:t>‹#›</a:t>
            </a:fld>
            <a:endParaRPr lang="en-US"/>
          </a:p>
        </p:txBody>
      </p:sp>
    </p:spTree>
    <p:extLst>
      <p:ext uri="{BB962C8B-B14F-4D97-AF65-F5344CB8AC3E}">
        <p14:creationId xmlns:p14="http://schemas.microsoft.com/office/powerpoint/2010/main" val="12284741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21.png"/><Relationship Id="rId6" Type="http://schemas.openxmlformats.org/officeDocument/2006/relationships/image" Target="../media/image22.tiff"/><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eedbiology.de/water.asp" TargetMode="External"/><Relationship Id="rId4" Type="http://schemas.openxmlformats.org/officeDocument/2006/relationships/hyperlink" Target="http://www.biologydiscussion.com/plants/imbibition/imbibition-conditions-characteristics-factors-role-and-significance-botany/14845" TargetMode="External"/><Relationship Id="rId5" Type="http://schemas.openxmlformats.org/officeDocument/2006/relationships/hyperlink" Target="http://www.aces.uiuc.edu/vista/html_pubs/hydro/require.html" TargetMode="External"/><Relationship Id="rId6" Type="http://schemas.openxmlformats.org/officeDocument/2006/relationships/hyperlink" Target="https://civil-engg-world.blogspot.co.nz/2009/04/relation-between-compressive-and.html" TargetMode="External"/><Relationship Id="rId7" Type="http://schemas.openxmlformats.org/officeDocument/2006/relationships/hyperlink" Target="https://www.nrmca.org/aboutconcrete/cips/35p.pdf" TargetMode="External"/><Relationship Id="rId8" Type="http://schemas.openxmlformats.org/officeDocument/2006/relationships/hyperlink" Target="https://qph.ec.quoracdn.net/main-qimg-8cfa5a658577697b0f826725816b28dd" TargetMode="External"/><Relationship Id="rId9" Type="http://schemas.openxmlformats.org/officeDocument/2006/relationships/hyperlink" Target="https://failures.wikispaces.com/+Overview+of+Types+and+Causes" TargetMode="External"/><Relationship Id="rId10" Type="http://schemas.openxmlformats.org/officeDocument/2006/relationships/hyperlink" Target="http://iti.northwestern.edu/cement/monograph/Monograph5_5_2.html"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a:t>
            </a:r>
            <a:br>
              <a:rPr lang="en-US" dirty="0"/>
            </a:br>
            <a:r>
              <a:rPr lang="en-US" dirty="0"/>
              <a:t>Growing Through Asphalt</a:t>
            </a:r>
          </a:p>
        </p:txBody>
      </p:sp>
      <p:sp>
        <p:nvSpPr>
          <p:cNvPr id="3" name="Subtitle 2"/>
          <p:cNvSpPr>
            <a:spLocks noGrp="1"/>
          </p:cNvSpPr>
          <p:nvPr>
            <p:ph type="subTitle" idx="1"/>
          </p:nvPr>
        </p:nvSpPr>
        <p:spPr/>
        <p:txBody>
          <a:bodyPr/>
          <a:lstStyle/>
          <a:p>
            <a:r>
              <a:rPr lang="en-US" dirty="0"/>
              <a:t>New Zealand </a:t>
            </a:r>
            <a:br>
              <a:rPr lang="en-US" dirty="0"/>
            </a:br>
            <a:r>
              <a:rPr lang="en-US" dirty="0"/>
              <a:t>IYNT 2017</a:t>
            </a:r>
            <a:br>
              <a:rPr lang="en-US" dirty="0"/>
            </a:br>
            <a:r>
              <a:rPr lang="en-US" dirty="0"/>
              <a:t>Zuni Preece</a:t>
            </a:r>
          </a:p>
        </p:txBody>
      </p:sp>
    </p:spTree>
    <p:extLst>
      <p:ext uri="{BB962C8B-B14F-4D97-AF65-F5344CB8AC3E}">
        <p14:creationId xmlns:p14="http://schemas.microsoft.com/office/powerpoint/2010/main" val="1864581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10</a:t>
            </a:fld>
            <a:endParaRPr lang="en-US"/>
          </a:p>
        </p:txBody>
      </p:sp>
      <p:pic>
        <p:nvPicPr>
          <p:cNvPr id="5" name="Picture 4"/>
          <p:cNvPicPr>
            <a:picLocks noChangeAspect="1"/>
          </p:cNvPicPr>
          <p:nvPr/>
        </p:nvPicPr>
        <p:blipFill>
          <a:blip r:embed="rId3"/>
          <a:stretch>
            <a:fillRect/>
          </a:stretch>
        </p:blipFill>
        <p:spPr>
          <a:xfrm>
            <a:off x="2717800" y="279400"/>
            <a:ext cx="6756400" cy="6299200"/>
          </a:xfrm>
          <a:prstGeom prst="rect">
            <a:avLst/>
          </a:prstGeom>
        </p:spPr>
      </p:pic>
    </p:spTree>
    <p:extLst>
      <p:ext uri="{BB962C8B-B14F-4D97-AF65-F5344CB8AC3E}">
        <p14:creationId xmlns:p14="http://schemas.microsoft.com/office/powerpoint/2010/main" val="1421226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V="1">
            <a:off x="2145751" y="179294"/>
            <a:ext cx="6760123" cy="2456329"/>
          </a:xfrm>
        </p:spPr>
      </p:pic>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11</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751" y="3490025"/>
            <a:ext cx="6760123" cy="2979037"/>
          </a:xfrm>
          <a:prstGeom prst="rect">
            <a:avLst/>
          </a:prstGeom>
        </p:spPr>
      </p:pic>
    </p:spTree>
    <p:extLst>
      <p:ext uri="{BB962C8B-B14F-4D97-AF65-F5344CB8AC3E}">
        <p14:creationId xmlns:p14="http://schemas.microsoft.com/office/powerpoint/2010/main" val="732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12</a:t>
            </a:fld>
            <a:endParaRPr lang="en-US"/>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329" y="0"/>
            <a:ext cx="9503002" cy="6858000"/>
          </a:xfrm>
          <a:prstGeom prst="rect">
            <a:avLst/>
          </a:prstGeom>
        </p:spPr>
      </p:pic>
    </p:spTree>
    <p:extLst>
      <p:ext uri="{BB962C8B-B14F-4D97-AF65-F5344CB8AC3E}">
        <p14:creationId xmlns:p14="http://schemas.microsoft.com/office/powerpoint/2010/main" val="1281603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7C98731-AD8A-47CF-A5BD-47A74B46C629}"/>
              </a:ext>
            </a:extLst>
          </p:cNvPr>
          <p:cNvPicPr>
            <a:picLocks noChangeAspect="1"/>
          </p:cNvPicPr>
          <p:nvPr/>
        </p:nvPicPr>
        <p:blipFill>
          <a:blip r:embed="rId3"/>
          <a:stretch>
            <a:fillRect/>
          </a:stretch>
        </p:blipFill>
        <p:spPr>
          <a:xfrm>
            <a:off x="714574" y="798735"/>
            <a:ext cx="9822409" cy="4979600"/>
          </a:xfrm>
          <a:prstGeom prst="rect">
            <a:avLst/>
          </a:prstGeom>
        </p:spPr>
      </p:pic>
      <p:sp>
        <p:nvSpPr>
          <p:cNvPr id="5" name="Slide Number Placeholder 4">
            <a:extLst>
              <a:ext uri="{FF2B5EF4-FFF2-40B4-BE49-F238E27FC236}">
                <a16:creationId xmlns:a16="http://schemas.microsoft.com/office/drawing/2014/main" xmlns="" id="{C4337F74-32AF-48CC-BA63-D35E8D7FA52C}"/>
              </a:ext>
            </a:extLst>
          </p:cNvPr>
          <p:cNvSpPr>
            <a:spLocks noGrp="1"/>
          </p:cNvSpPr>
          <p:nvPr>
            <p:ph type="sldNum" sz="quarter" idx="12"/>
          </p:nvPr>
        </p:nvSpPr>
        <p:spPr/>
        <p:txBody>
          <a:bodyPr>
            <a:normAutofit lnSpcReduction="10000"/>
          </a:bodyPr>
          <a:lstStyle/>
          <a:p>
            <a:fld id="{D9D7265E-BDD0-2A45-9BAF-8C9C51F1235A}" type="slidenum">
              <a:rPr lang="en-US" smtClean="0"/>
              <a:t>13</a:t>
            </a:fld>
            <a:endParaRPr lang="en-US"/>
          </a:p>
        </p:txBody>
      </p:sp>
      <p:sp>
        <p:nvSpPr>
          <p:cNvPr id="6" name="Oval 5">
            <a:extLst>
              <a:ext uri="{FF2B5EF4-FFF2-40B4-BE49-F238E27FC236}">
                <a16:creationId xmlns:a16="http://schemas.microsoft.com/office/drawing/2014/main" xmlns="" id="{CACBF7DD-5001-4798-9B88-26E7C785BDA5}"/>
              </a:ext>
            </a:extLst>
          </p:cNvPr>
          <p:cNvSpPr/>
          <p:nvPr/>
        </p:nvSpPr>
        <p:spPr>
          <a:xfrm>
            <a:off x="4026876" y="2901462"/>
            <a:ext cx="3182815" cy="2876873"/>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xmlns="" id="{7F001CB0-CFBF-45D5-9307-DC54B28239F3}"/>
              </a:ext>
            </a:extLst>
          </p:cNvPr>
          <p:cNvSpPr/>
          <p:nvPr/>
        </p:nvSpPr>
        <p:spPr>
          <a:xfrm>
            <a:off x="4026875" y="411662"/>
            <a:ext cx="3182815" cy="3208616"/>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38248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ean roots waving n stuf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7577" r="7576"/>
          <a:stretch/>
        </p:blipFill>
        <p:spPr>
          <a:xfrm>
            <a:off x="-925642" y="0"/>
            <a:ext cx="12218482" cy="6872741"/>
          </a:xfrm>
        </p:spPr>
      </p:pic>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14</a:t>
            </a:fld>
            <a:endParaRPr lang="en-US"/>
          </a:p>
        </p:txBody>
      </p:sp>
    </p:spTree>
    <p:extLst>
      <p:ext uri="{BB962C8B-B14F-4D97-AF65-F5344CB8AC3E}">
        <p14:creationId xmlns:p14="http://schemas.microsoft.com/office/powerpoint/2010/main" val="616428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5E1CBD-5BFB-4848-9934-A30A9A90BA65}"/>
              </a:ext>
            </a:extLst>
          </p:cNvPr>
          <p:cNvSpPr>
            <a:spLocks noGrp="1"/>
          </p:cNvSpPr>
          <p:nvPr>
            <p:ph type="title"/>
          </p:nvPr>
        </p:nvSpPr>
        <p:spPr/>
        <p:txBody>
          <a:bodyPr/>
          <a:lstStyle/>
          <a:p>
            <a:r>
              <a:rPr lang="en-US" dirty="0"/>
              <a:t>Turgor Pressure</a:t>
            </a:r>
            <a:endParaRPr lang="en-NZ" dirty="0"/>
          </a:p>
        </p:txBody>
      </p:sp>
      <p:pic>
        <p:nvPicPr>
          <p:cNvPr id="4" name="Picture 3" descr="Image result for turgor pressure">
            <a:extLst>
              <a:ext uri="{FF2B5EF4-FFF2-40B4-BE49-F238E27FC236}">
                <a16:creationId xmlns:a16="http://schemas.microsoft.com/office/drawing/2014/main" xmlns="" id="{60217D2E-BC7E-45BD-B812-BEA0E11A682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68419" y="2057400"/>
            <a:ext cx="6786094" cy="4038600"/>
          </a:xfrm>
          <a:prstGeom prst="rect">
            <a:avLst/>
          </a:prstGeom>
          <a:noFill/>
          <a:ln>
            <a:noFill/>
          </a:ln>
        </p:spPr>
      </p:pic>
      <p:pic>
        <p:nvPicPr>
          <p:cNvPr id="5" name="Picture 4">
            <a:extLst>
              <a:ext uri="{FF2B5EF4-FFF2-40B4-BE49-F238E27FC236}">
                <a16:creationId xmlns:a16="http://schemas.microsoft.com/office/drawing/2014/main" xmlns="" id="{F7E869C3-C78B-4846-AE12-8D835C4D48CF}"/>
              </a:ext>
            </a:extLst>
          </p:cNvPr>
          <p:cNvPicPr/>
          <p:nvPr/>
        </p:nvPicPr>
        <p:blipFill>
          <a:blip r:embed="rId4"/>
          <a:stretch>
            <a:fillRect/>
          </a:stretch>
        </p:blipFill>
        <p:spPr>
          <a:xfrm>
            <a:off x="1143000" y="2057400"/>
            <a:ext cx="3473560" cy="4038600"/>
          </a:xfrm>
          <a:prstGeom prst="rect">
            <a:avLst/>
          </a:prstGeom>
        </p:spPr>
      </p:pic>
      <p:sp>
        <p:nvSpPr>
          <p:cNvPr id="6" name="Slide Number Placeholder 5">
            <a:extLst>
              <a:ext uri="{FF2B5EF4-FFF2-40B4-BE49-F238E27FC236}">
                <a16:creationId xmlns:a16="http://schemas.microsoft.com/office/drawing/2014/main" xmlns="" id="{E0166C14-3EAD-4C1A-91B5-E59FAB034AA2}"/>
              </a:ext>
            </a:extLst>
          </p:cNvPr>
          <p:cNvSpPr>
            <a:spLocks noGrp="1"/>
          </p:cNvSpPr>
          <p:nvPr>
            <p:ph type="sldNum" sz="quarter" idx="12"/>
          </p:nvPr>
        </p:nvSpPr>
        <p:spPr/>
        <p:txBody>
          <a:bodyPr>
            <a:normAutofit lnSpcReduction="10000"/>
          </a:bodyPr>
          <a:lstStyle/>
          <a:p>
            <a:fld id="{D9D7265E-BDD0-2A45-9BAF-8C9C51F1235A}" type="slidenum">
              <a:rPr lang="en-US" smtClean="0"/>
              <a:t>15</a:t>
            </a:fld>
            <a:endParaRPr lang="en-US"/>
          </a:p>
        </p:txBody>
      </p:sp>
    </p:spTree>
    <p:extLst>
      <p:ext uri="{BB962C8B-B14F-4D97-AF65-F5344CB8AC3E}">
        <p14:creationId xmlns:p14="http://schemas.microsoft.com/office/powerpoint/2010/main" val="976242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890A15-EA8C-46AD-A858-BB8DC45461E8}"/>
              </a:ext>
            </a:extLst>
          </p:cNvPr>
          <p:cNvSpPr>
            <a:spLocks noGrp="1"/>
          </p:cNvSpPr>
          <p:nvPr>
            <p:ph type="title"/>
          </p:nvPr>
        </p:nvSpPr>
        <p:spPr/>
        <p:txBody>
          <a:bodyPr/>
          <a:lstStyle/>
          <a:p>
            <a:r>
              <a:rPr lang="en-US" dirty="0"/>
              <a:t>Imbibition</a:t>
            </a:r>
            <a:endParaRPr lang="en-NZ" dirty="0"/>
          </a:p>
        </p:txBody>
      </p:sp>
      <p:pic>
        <p:nvPicPr>
          <p:cNvPr id="6" name="Drainage and imbibition in natural porous medi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61872" y="1828800"/>
            <a:ext cx="3722688" cy="4351338"/>
          </a:xfrm>
        </p:spPr>
      </p:pic>
      <p:sp>
        <p:nvSpPr>
          <p:cNvPr id="4" name="Slide Number Placeholder 3">
            <a:extLst>
              <a:ext uri="{FF2B5EF4-FFF2-40B4-BE49-F238E27FC236}">
                <a16:creationId xmlns:a16="http://schemas.microsoft.com/office/drawing/2014/main" xmlns="" id="{AA30D84A-49C8-4938-85C2-3FBF1524F3B3}"/>
              </a:ext>
            </a:extLst>
          </p:cNvPr>
          <p:cNvSpPr>
            <a:spLocks noGrp="1"/>
          </p:cNvSpPr>
          <p:nvPr>
            <p:ph type="sldNum" sz="quarter" idx="12"/>
          </p:nvPr>
        </p:nvSpPr>
        <p:spPr/>
        <p:txBody>
          <a:bodyPr>
            <a:normAutofit lnSpcReduction="10000"/>
          </a:bodyPr>
          <a:lstStyle/>
          <a:p>
            <a:fld id="{D9D7265E-BDD0-2A45-9BAF-8C9C51F1235A}" type="slidenum">
              <a:rPr lang="en-US" smtClean="0"/>
              <a:t>16</a:t>
            </a:fld>
            <a:endParaRPr lang="en-US"/>
          </a:p>
        </p:txBody>
      </p:sp>
      <p:pic>
        <p:nvPicPr>
          <p:cNvPr id="5" name="Picture 4"/>
          <p:cNvPicPr>
            <a:picLocks noChangeAspect="1"/>
          </p:cNvPicPr>
          <p:nvPr/>
        </p:nvPicPr>
        <p:blipFill>
          <a:blip r:embed="rId6"/>
          <a:stretch>
            <a:fillRect/>
          </a:stretch>
        </p:blipFill>
        <p:spPr>
          <a:xfrm>
            <a:off x="4984560" y="1828801"/>
            <a:ext cx="5366649" cy="4351337"/>
          </a:xfrm>
          <a:prstGeom prst="rect">
            <a:avLst/>
          </a:prstGeom>
        </p:spPr>
      </p:pic>
    </p:spTree>
    <p:extLst>
      <p:ext uri="{BB962C8B-B14F-4D97-AF65-F5344CB8AC3E}">
        <p14:creationId xmlns:p14="http://schemas.microsoft.com/office/powerpoint/2010/main" val="3493100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17</a:t>
            </a:fld>
            <a:endParaRPr lang="en-US"/>
          </a:p>
        </p:txBody>
      </p:sp>
      <p:graphicFrame>
        <p:nvGraphicFramePr>
          <p:cNvPr id="5" name="Content Placeholder 4">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xdr="http://schemas.openxmlformats.org/drawingml/2006/spreadsheetDrawing" xmlns="" xmlns:a16="http://schemas.microsoft.com/office/drawing/2014/main" xmlns:lc="http://schemas.openxmlformats.org/drawingml/2006/lockedCanvas" id="{00000000-0008-0000-0100-000002000000}"/>
              </a:ext>
            </a:extLst>
          </p:cNvPr>
          <p:cNvGraphicFramePr>
            <a:graphicFrameLocks noGrp="1"/>
          </p:cNvGraphicFramePr>
          <p:nvPr>
            <p:ph idx="1"/>
            <p:extLst>
              <p:ext uri="{D42A27DB-BD31-4B8C-83A1-F6EECF244321}">
                <p14:modId xmlns:p14="http://schemas.microsoft.com/office/powerpoint/2010/main" val="1941317371"/>
              </p:ext>
            </p:extLst>
          </p:nvPr>
        </p:nvGraphicFramePr>
        <p:xfrm>
          <a:off x="0" y="0"/>
          <a:ext cx="11292839"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90589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8366" r="14249"/>
          <a:stretch/>
        </p:blipFill>
        <p:spPr>
          <a:xfrm rot="5400000">
            <a:off x="2260974" y="105709"/>
            <a:ext cx="6858002" cy="6646584"/>
          </a:xfrm>
        </p:spPr>
      </p:pic>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18</a:t>
            </a:fld>
            <a:endParaRPr lang="en-US"/>
          </a:p>
        </p:txBody>
      </p:sp>
    </p:spTree>
    <p:extLst>
      <p:ext uri="{BB962C8B-B14F-4D97-AF65-F5344CB8AC3E}">
        <p14:creationId xmlns:p14="http://schemas.microsoft.com/office/powerpoint/2010/main" val="11222844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400280-7412-4A95-A584-7C11C8F61014}"/>
              </a:ext>
            </a:extLst>
          </p:cNvPr>
          <p:cNvSpPr>
            <a:spLocks noGrp="1"/>
          </p:cNvSpPr>
          <p:nvPr>
            <p:ph type="title"/>
          </p:nvPr>
        </p:nvSpPr>
        <p:spPr/>
        <p:txBody>
          <a:bodyPr/>
          <a:lstStyle/>
          <a:p>
            <a:r>
              <a:rPr lang="en-US" dirty="0"/>
              <a:t>Conclusion</a:t>
            </a:r>
            <a:endParaRPr lang="en-NZ" dirty="0"/>
          </a:p>
        </p:txBody>
      </p:sp>
      <p:sp>
        <p:nvSpPr>
          <p:cNvPr id="3" name="Content Placeholder 2">
            <a:extLst>
              <a:ext uri="{FF2B5EF4-FFF2-40B4-BE49-F238E27FC236}">
                <a16:creationId xmlns:a16="http://schemas.microsoft.com/office/drawing/2014/main" xmlns="" id="{9BF14483-EB38-4EA8-804B-CBD62844C4E4}"/>
              </a:ext>
            </a:extLst>
          </p:cNvPr>
          <p:cNvSpPr>
            <a:spLocks noGrp="1"/>
          </p:cNvSpPr>
          <p:nvPr>
            <p:ph idx="1"/>
          </p:nvPr>
        </p:nvSpPr>
        <p:spPr/>
        <p:txBody>
          <a:bodyPr/>
          <a:lstStyle/>
          <a:p>
            <a:r>
              <a:rPr lang="en-US" sz="3200" dirty="0" smtClean="0"/>
              <a:t>Question</a:t>
            </a:r>
            <a:r>
              <a:rPr lang="en-US" sz="3200" dirty="0"/>
              <a:t>: Can a little plant grow upwards through concrete or asphalt</a:t>
            </a:r>
            <a:r>
              <a:rPr lang="en-US" sz="3200" dirty="0" smtClean="0"/>
              <a:t>?</a:t>
            </a:r>
          </a:p>
          <a:p>
            <a:endParaRPr lang="en-US" dirty="0"/>
          </a:p>
          <a:p>
            <a:r>
              <a:rPr lang="en-US" sz="2400" dirty="0" smtClean="0"/>
              <a:t>Yes!</a:t>
            </a:r>
          </a:p>
          <a:p>
            <a:r>
              <a:rPr lang="en-US" sz="2400" dirty="0" smtClean="0"/>
              <a:t>Low tensile strength of concrete allows force exerted by turgor pressure and imbibition to crack concrete</a:t>
            </a:r>
            <a:endParaRPr lang="en-US" sz="2400" dirty="0"/>
          </a:p>
        </p:txBody>
      </p:sp>
      <p:sp>
        <p:nvSpPr>
          <p:cNvPr id="4" name="Slide Number Placeholder 3">
            <a:extLst>
              <a:ext uri="{FF2B5EF4-FFF2-40B4-BE49-F238E27FC236}">
                <a16:creationId xmlns:a16="http://schemas.microsoft.com/office/drawing/2014/main" xmlns="" id="{5C2D7304-6061-4524-9DF7-063F264BEE25}"/>
              </a:ext>
            </a:extLst>
          </p:cNvPr>
          <p:cNvSpPr>
            <a:spLocks noGrp="1"/>
          </p:cNvSpPr>
          <p:nvPr>
            <p:ph type="sldNum" sz="quarter" idx="12"/>
          </p:nvPr>
        </p:nvSpPr>
        <p:spPr/>
        <p:txBody>
          <a:bodyPr>
            <a:normAutofit lnSpcReduction="10000"/>
          </a:bodyPr>
          <a:lstStyle/>
          <a:p>
            <a:fld id="{D9D7265E-BDD0-2A45-9BAF-8C9C51F1235A}" type="slidenum">
              <a:rPr lang="en-US" smtClean="0"/>
              <a:t>19</a:t>
            </a:fld>
            <a:endParaRPr lang="en-US"/>
          </a:p>
        </p:txBody>
      </p:sp>
    </p:spTree>
    <p:extLst>
      <p:ext uri="{BB962C8B-B14F-4D97-AF65-F5344CB8AC3E}">
        <p14:creationId xmlns:p14="http://schemas.microsoft.com/office/powerpoint/2010/main" val="2821593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3" name="Content Placeholder 2"/>
          <p:cNvSpPr>
            <a:spLocks noGrp="1"/>
          </p:cNvSpPr>
          <p:nvPr>
            <p:ph idx="1"/>
          </p:nvPr>
        </p:nvSpPr>
        <p:spPr/>
        <p:txBody>
          <a:bodyPr>
            <a:normAutofit/>
          </a:bodyPr>
          <a:lstStyle/>
          <a:p>
            <a:r>
              <a:rPr lang="en-US" sz="3600" dirty="0"/>
              <a:t>Can a little </a:t>
            </a:r>
            <a:r>
              <a:rPr lang="en-US" sz="3600"/>
              <a:t>plant </a:t>
            </a:r>
            <a:r>
              <a:rPr lang="en-US" sz="3600" smtClean="0"/>
              <a:t>grow straight up </a:t>
            </a:r>
            <a:r>
              <a:rPr lang="en-US" sz="3600" dirty="0"/>
              <a:t>through concrete or asphalt?</a:t>
            </a:r>
          </a:p>
        </p:txBody>
      </p:sp>
      <p:sp>
        <p:nvSpPr>
          <p:cNvPr id="4" name="Slide Number Placeholder 3">
            <a:extLst>
              <a:ext uri="{FF2B5EF4-FFF2-40B4-BE49-F238E27FC236}">
                <a16:creationId xmlns:a16="http://schemas.microsoft.com/office/drawing/2014/main" xmlns="" id="{F779171B-608E-46A2-B52F-DF0B5ACC0CA0}"/>
              </a:ext>
            </a:extLst>
          </p:cNvPr>
          <p:cNvSpPr>
            <a:spLocks noGrp="1"/>
          </p:cNvSpPr>
          <p:nvPr>
            <p:ph type="sldNum" sz="quarter" idx="12"/>
          </p:nvPr>
        </p:nvSpPr>
        <p:spPr/>
        <p:txBody>
          <a:bodyPr>
            <a:normAutofit lnSpcReduction="10000"/>
          </a:bodyPr>
          <a:lstStyle/>
          <a:p>
            <a:fld id="{D9D7265E-BDD0-2A45-9BAF-8C9C51F1235A}" type="slidenum">
              <a:rPr lang="en-US" smtClean="0"/>
              <a:t>2</a:t>
            </a:fld>
            <a:endParaRPr lang="en-US"/>
          </a:p>
        </p:txBody>
      </p:sp>
    </p:spTree>
    <p:extLst>
      <p:ext uri="{BB962C8B-B14F-4D97-AF65-F5344CB8AC3E}">
        <p14:creationId xmlns:p14="http://schemas.microsoft.com/office/powerpoint/2010/main" val="1146893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lstStyle/>
          <a:p>
            <a:r>
              <a:rPr lang="en-US" dirty="0">
                <a:hlinkClick r:id="rId3"/>
              </a:rPr>
              <a:t>http://</a:t>
            </a:r>
            <a:r>
              <a:rPr lang="en-US" dirty="0" smtClean="0">
                <a:hlinkClick r:id="rId3"/>
              </a:rPr>
              <a:t>www.seedbiology.de/water.asp</a:t>
            </a:r>
            <a:endParaRPr lang="en-US" dirty="0" smtClean="0"/>
          </a:p>
          <a:p>
            <a:r>
              <a:rPr lang="en-US" dirty="0">
                <a:hlinkClick r:id="rId4"/>
              </a:rPr>
              <a:t>http://</a:t>
            </a:r>
            <a:r>
              <a:rPr lang="en-US" dirty="0" smtClean="0">
                <a:hlinkClick r:id="rId4"/>
              </a:rPr>
              <a:t>www.biologydiscussion.com/plants/imbibition/imbibition-conditions-characteristics-factors-role-and-significance-botany/14845</a:t>
            </a:r>
            <a:endParaRPr lang="en-US" dirty="0" smtClean="0"/>
          </a:p>
          <a:p>
            <a:r>
              <a:rPr lang="en-US" dirty="0">
                <a:hlinkClick r:id="rId5"/>
              </a:rPr>
              <a:t>http://</a:t>
            </a:r>
            <a:r>
              <a:rPr lang="en-US" dirty="0" smtClean="0">
                <a:hlinkClick r:id="rId5"/>
              </a:rPr>
              <a:t>www.aces.uiuc.edu/vista/html_pubs/hydro/require.html</a:t>
            </a:r>
            <a:endParaRPr lang="en-US" dirty="0" smtClean="0"/>
          </a:p>
          <a:p>
            <a:r>
              <a:rPr lang="en-US" dirty="0">
                <a:hlinkClick r:id="rId6"/>
              </a:rPr>
              <a:t>https://</a:t>
            </a:r>
            <a:r>
              <a:rPr lang="en-US" dirty="0" smtClean="0">
                <a:hlinkClick r:id="rId6"/>
              </a:rPr>
              <a:t>civil-engg-world.blogspot.co.nz/2009/04/relation-between-compressive-and.html</a:t>
            </a:r>
            <a:endParaRPr lang="en-US" dirty="0" smtClean="0"/>
          </a:p>
          <a:p>
            <a:r>
              <a:rPr lang="en-US" dirty="0">
                <a:hlinkClick r:id="rId7"/>
              </a:rPr>
              <a:t>https://</a:t>
            </a:r>
            <a:r>
              <a:rPr lang="en-US" dirty="0" smtClean="0">
                <a:hlinkClick r:id="rId7"/>
              </a:rPr>
              <a:t>www.nrmca.org/aboutconcrete/cips/35p.pdf</a:t>
            </a:r>
            <a:endParaRPr lang="en-US" dirty="0" smtClean="0"/>
          </a:p>
          <a:p>
            <a:r>
              <a:rPr lang="en-US" dirty="0">
                <a:hlinkClick r:id="rId8"/>
              </a:rPr>
              <a:t>https://</a:t>
            </a:r>
            <a:r>
              <a:rPr lang="en-US" dirty="0" smtClean="0">
                <a:hlinkClick r:id="rId8"/>
              </a:rPr>
              <a:t>qph.ec.quoracdn.net/main-qimg-8cfa5a658577697b0f826725816b28dd</a:t>
            </a:r>
            <a:endParaRPr lang="en-US" dirty="0" smtClean="0"/>
          </a:p>
          <a:p>
            <a:r>
              <a:rPr lang="en-US" dirty="0">
                <a:hlinkClick r:id="rId9"/>
              </a:rPr>
              <a:t>https://failures.wikispaces.com/+</a:t>
            </a:r>
            <a:r>
              <a:rPr lang="en-US" dirty="0" smtClean="0">
                <a:hlinkClick r:id="rId9"/>
              </a:rPr>
              <a:t>Overview+of+Types+and+Causes</a:t>
            </a:r>
            <a:endParaRPr lang="en-US" dirty="0" smtClean="0"/>
          </a:p>
          <a:p>
            <a:r>
              <a:rPr lang="en-US" dirty="0">
                <a:hlinkClick r:id="rId10"/>
              </a:rPr>
              <a:t>http://</a:t>
            </a:r>
            <a:r>
              <a:rPr lang="en-US" dirty="0" smtClean="0">
                <a:hlinkClick r:id="rId10"/>
              </a:rPr>
              <a:t>iti.northwestern.edu/cement/monograph/Monograph5_5_2.html</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20</a:t>
            </a:fld>
            <a:endParaRPr lang="en-US"/>
          </a:p>
        </p:txBody>
      </p:sp>
    </p:spTree>
    <p:extLst>
      <p:ext uri="{BB962C8B-B14F-4D97-AF65-F5344CB8AC3E}">
        <p14:creationId xmlns:p14="http://schemas.microsoft.com/office/powerpoint/2010/main" val="1289378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81B35-0FDF-4056-A9AC-BFC40FA55740}"/>
              </a:ext>
            </a:extLst>
          </p:cNvPr>
          <p:cNvSpPr>
            <a:spLocks noGrp="1"/>
          </p:cNvSpPr>
          <p:nvPr>
            <p:ph type="title"/>
          </p:nvPr>
        </p:nvSpPr>
        <p:spPr/>
        <p:txBody>
          <a:bodyPr/>
          <a:lstStyle/>
          <a:p>
            <a:r>
              <a:rPr lang="en-US" dirty="0"/>
              <a:t>Acknowledgements</a:t>
            </a:r>
            <a:endParaRPr lang="en-NZ" dirty="0"/>
          </a:p>
        </p:txBody>
      </p:sp>
      <p:sp>
        <p:nvSpPr>
          <p:cNvPr id="3" name="Content Placeholder 2">
            <a:extLst>
              <a:ext uri="{FF2B5EF4-FFF2-40B4-BE49-F238E27FC236}">
                <a16:creationId xmlns:a16="http://schemas.microsoft.com/office/drawing/2014/main" xmlns="" id="{690C23E5-19E5-43AE-8E7A-A0522518D1CA}"/>
              </a:ext>
            </a:extLst>
          </p:cNvPr>
          <p:cNvSpPr>
            <a:spLocks noGrp="1"/>
          </p:cNvSpPr>
          <p:nvPr>
            <p:ph idx="1"/>
          </p:nvPr>
        </p:nvSpPr>
        <p:spPr/>
        <p:txBody>
          <a:bodyPr/>
          <a:lstStyle/>
          <a:p>
            <a:pPr marL="0" indent="0">
              <a:buNone/>
            </a:pPr>
            <a:r>
              <a:rPr lang="en-US" sz="1600" b="1" dirty="0"/>
              <a:t>Team Leaders: </a:t>
            </a:r>
            <a:r>
              <a:rPr lang="en-US" sz="1600" dirty="0"/>
              <a:t>Jack Trigonometry &amp; Murray </a:t>
            </a:r>
            <a:r>
              <a:rPr lang="en-US" sz="1600" dirty="0" smtClean="0"/>
              <a:t>Chisholm</a:t>
            </a:r>
            <a:endParaRPr lang="en-US" sz="1600" b="1" dirty="0"/>
          </a:p>
          <a:p>
            <a:pPr marL="0" indent="0">
              <a:buNone/>
            </a:pPr>
            <a:r>
              <a:rPr lang="en-US" sz="1600" b="1" smtClean="0"/>
              <a:t>Teachers</a:t>
            </a:r>
            <a:r>
              <a:rPr lang="en-US" sz="1600" b="1" dirty="0"/>
              <a:t>: </a:t>
            </a:r>
            <a:r>
              <a:rPr lang="en-US" sz="1600" dirty="0"/>
              <a:t>Kerry Parker &amp; Murray Chisholm</a:t>
            </a:r>
          </a:p>
          <a:p>
            <a:pPr marL="0" indent="0">
              <a:buNone/>
            </a:pPr>
            <a:r>
              <a:rPr lang="en-US" sz="1600" b="1" dirty="0"/>
              <a:t>Team Members: </a:t>
            </a:r>
            <a:r>
              <a:rPr lang="en-US" sz="1600" dirty="0"/>
              <a:t>Sai August, Tristan Harris, Anna Liu, Luke Roeven, Ethan Wu</a:t>
            </a:r>
          </a:p>
          <a:p>
            <a:pPr marL="0" indent="0">
              <a:buNone/>
            </a:pPr>
            <a:r>
              <a:rPr lang="en-US" sz="1600" b="1" dirty="0"/>
              <a:t>Our Minions: </a:t>
            </a:r>
            <a:r>
              <a:rPr lang="en-US" sz="1600" dirty="0"/>
              <a:t>Zoe, Ryan, Riley, Ella, Liam</a:t>
            </a:r>
          </a:p>
          <a:p>
            <a:pPr marL="0" indent="0">
              <a:buNone/>
            </a:pPr>
            <a:r>
              <a:rPr lang="en-US" sz="1600" b="1" dirty="0"/>
              <a:t>Others: </a:t>
            </a:r>
            <a:r>
              <a:rPr lang="en-US" sz="1600" dirty="0"/>
              <a:t>DJ </a:t>
            </a:r>
            <a:r>
              <a:rPr lang="en-US" sz="1600" dirty="0" err="1" smtClean="0"/>
              <a:t>Nomeme</a:t>
            </a:r>
            <a:endParaRPr lang="en-US" sz="1600" dirty="0"/>
          </a:p>
        </p:txBody>
      </p:sp>
      <p:sp>
        <p:nvSpPr>
          <p:cNvPr id="4" name="Slide Number Placeholder 3">
            <a:extLst>
              <a:ext uri="{FF2B5EF4-FFF2-40B4-BE49-F238E27FC236}">
                <a16:creationId xmlns:a16="http://schemas.microsoft.com/office/drawing/2014/main" xmlns="" id="{98582F53-F468-44AD-A2DC-E1EB7F605D93}"/>
              </a:ext>
            </a:extLst>
          </p:cNvPr>
          <p:cNvSpPr>
            <a:spLocks noGrp="1"/>
          </p:cNvSpPr>
          <p:nvPr>
            <p:ph type="sldNum" sz="quarter" idx="12"/>
          </p:nvPr>
        </p:nvSpPr>
        <p:spPr/>
        <p:txBody>
          <a:bodyPr>
            <a:normAutofit lnSpcReduction="10000"/>
          </a:bodyPr>
          <a:lstStyle/>
          <a:p>
            <a:fld id="{D9D7265E-BDD0-2A45-9BAF-8C9C51F1235A}" type="slidenum">
              <a:rPr lang="en-US" smtClean="0"/>
              <a:t>21</a:t>
            </a:fld>
            <a:endParaRPr lang="en-US"/>
          </a:p>
        </p:txBody>
      </p:sp>
    </p:spTree>
    <p:extLst>
      <p:ext uri="{BB962C8B-B14F-4D97-AF65-F5344CB8AC3E}">
        <p14:creationId xmlns:p14="http://schemas.microsoft.com/office/powerpoint/2010/main" val="23256173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a:t>
            </a:r>
            <a:br>
              <a:rPr lang="en-US" dirty="0"/>
            </a:br>
            <a:r>
              <a:rPr lang="en-US" dirty="0"/>
              <a:t>Growing Through Asphalt</a:t>
            </a:r>
          </a:p>
        </p:txBody>
      </p:sp>
      <p:sp>
        <p:nvSpPr>
          <p:cNvPr id="3" name="Subtitle 2"/>
          <p:cNvSpPr>
            <a:spLocks noGrp="1"/>
          </p:cNvSpPr>
          <p:nvPr>
            <p:ph type="subTitle" idx="1"/>
          </p:nvPr>
        </p:nvSpPr>
        <p:spPr/>
        <p:txBody>
          <a:bodyPr/>
          <a:lstStyle/>
          <a:p>
            <a:r>
              <a:rPr lang="en-US" dirty="0"/>
              <a:t>New Zealand </a:t>
            </a:r>
            <a:br>
              <a:rPr lang="en-US" dirty="0"/>
            </a:br>
            <a:r>
              <a:rPr lang="en-US" dirty="0"/>
              <a:t>IYNT 2017</a:t>
            </a:r>
            <a:br>
              <a:rPr lang="en-US" dirty="0"/>
            </a:br>
            <a:r>
              <a:rPr lang="en-US" dirty="0"/>
              <a:t>Zuni Preece</a:t>
            </a:r>
          </a:p>
        </p:txBody>
      </p:sp>
    </p:spTree>
    <p:extLst>
      <p:ext uri="{BB962C8B-B14F-4D97-AF65-F5344CB8AC3E}">
        <p14:creationId xmlns:p14="http://schemas.microsoft.com/office/powerpoint/2010/main" val="140115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23</a:t>
            </a:fld>
            <a:endParaRPr lang="en-US"/>
          </a:p>
        </p:txBody>
      </p:sp>
      <p:graphicFrame>
        <p:nvGraphicFramePr>
          <p:cNvPr id="5" name="Chart 4">
            <a:extLst>
              <a:ext uri="{FF2B5EF4-FFF2-40B4-BE49-F238E27FC236}">
                <a16:creationId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xdr="http://schemas.openxmlformats.org/drawingml/2006/spreadsheetDrawing" xmlns:a16="http://schemas.microsoft.com/office/drawing/2014/main" xmlns="" xmlns:lc="http://schemas.openxmlformats.org/drawingml/2006/lockedCanvas" id="{00000000-0008-0000-0000-000003000000}"/>
              </a:ext>
            </a:extLst>
          </p:cNvPr>
          <p:cNvGraphicFramePr/>
          <p:nvPr>
            <p:extLst>
              <p:ext uri="{D42A27DB-BD31-4B8C-83A1-F6EECF244321}">
                <p14:modId xmlns:p14="http://schemas.microsoft.com/office/powerpoint/2010/main" val="259679365"/>
              </p:ext>
            </p:extLst>
          </p:nvPr>
        </p:nvGraphicFramePr>
        <p:xfrm>
          <a:off x="0" y="0"/>
          <a:ext cx="1129284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3426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53331"/>
            <a:ext cx="4585841" cy="4351338"/>
          </a:xfrm>
        </p:spPr>
      </p:pic>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24</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188" y="1253331"/>
            <a:ext cx="3298314" cy="43513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1502" y="1253331"/>
            <a:ext cx="4351338" cy="4351338"/>
          </a:xfrm>
          <a:prstGeom prst="rect">
            <a:avLst/>
          </a:prstGeom>
        </p:spPr>
      </p:pic>
    </p:spTree>
    <p:extLst>
      <p:ext uri="{BB962C8B-B14F-4D97-AF65-F5344CB8AC3E}">
        <p14:creationId xmlns:p14="http://schemas.microsoft.com/office/powerpoint/2010/main" val="438563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Concrete or Asphalt</a:t>
            </a:r>
          </a:p>
        </p:txBody>
      </p:sp>
      <p:sp>
        <p:nvSpPr>
          <p:cNvPr id="4" name="AutoShape 2" descr="Image result for concrete">
            <a:extLst>
              <a:ext uri="{FF2B5EF4-FFF2-40B4-BE49-F238E27FC236}">
                <a16:creationId xmlns:a16="http://schemas.microsoft.com/office/drawing/2014/main" xmlns="" id="{FF628A1B-5434-49CF-9F46-391ABA6D0C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028" name="Picture 4" descr="Image result for concrete">
            <a:extLst>
              <a:ext uri="{FF2B5EF4-FFF2-40B4-BE49-F238E27FC236}">
                <a16:creationId xmlns:a16="http://schemas.microsoft.com/office/drawing/2014/main" xmlns="" id="{FFC26315-8F58-4C5B-9E58-272F46AF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54" y="2098621"/>
            <a:ext cx="5576636" cy="418975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asphalt">
            <a:extLst>
              <a:ext uri="{FF2B5EF4-FFF2-40B4-BE49-F238E27FC236}">
                <a16:creationId xmlns:a16="http://schemas.microsoft.com/office/drawing/2014/main" xmlns="" id="{8CA43BB3-6179-4226-9EF4-989B68DDBAF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1032" name="Picture 8" descr="Image result for asphalt">
            <a:extLst>
              <a:ext uri="{FF2B5EF4-FFF2-40B4-BE49-F238E27FC236}">
                <a16:creationId xmlns:a16="http://schemas.microsoft.com/office/drawing/2014/main" xmlns="" id="{B02C1986-E623-473A-9258-EA889414F6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03"/>
          <a:stretch/>
        </p:blipFill>
        <p:spPr bwMode="auto">
          <a:xfrm>
            <a:off x="5591331" y="2098621"/>
            <a:ext cx="4886793" cy="41751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xmlns="" id="{AF670229-0702-4588-95FC-F8CA4FB45E1F}"/>
              </a:ext>
            </a:extLst>
          </p:cNvPr>
          <p:cNvSpPr>
            <a:spLocks noGrp="1"/>
          </p:cNvSpPr>
          <p:nvPr>
            <p:ph type="sldNum" sz="quarter" idx="12"/>
          </p:nvPr>
        </p:nvSpPr>
        <p:spPr/>
        <p:txBody>
          <a:bodyPr>
            <a:normAutofit lnSpcReduction="10000"/>
          </a:bodyPr>
          <a:lstStyle/>
          <a:p>
            <a:fld id="{D9D7265E-BDD0-2A45-9BAF-8C9C51F1235A}" type="slidenum">
              <a:rPr lang="en-US" smtClean="0"/>
              <a:t>3</a:t>
            </a:fld>
            <a:endParaRPr lang="en-US"/>
          </a:p>
        </p:txBody>
      </p:sp>
    </p:spTree>
    <p:extLst>
      <p:ext uri="{BB962C8B-B14F-4D97-AF65-F5344CB8AC3E}">
        <p14:creationId xmlns:p14="http://schemas.microsoft.com/office/powerpoint/2010/main" val="432386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2329" y="0"/>
            <a:ext cx="9503002" cy="6858000"/>
          </a:xfrm>
        </p:spPr>
      </p:pic>
      <p:sp>
        <p:nvSpPr>
          <p:cNvPr id="4" name="Slide Number Placeholder 3"/>
          <p:cNvSpPr>
            <a:spLocks noGrp="1"/>
          </p:cNvSpPr>
          <p:nvPr>
            <p:ph type="sldNum" sz="quarter" idx="12"/>
          </p:nvPr>
        </p:nvSpPr>
        <p:spPr/>
        <p:txBody>
          <a:bodyPr>
            <a:normAutofit lnSpcReduction="10000"/>
          </a:bodyPr>
          <a:lstStyle/>
          <a:p>
            <a:fld id="{D9D7265E-BDD0-2A45-9BAF-8C9C51F1235A}" type="slidenum">
              <a:rPr lang="en-US" smtClean="0"/>
              <a:t>4</a:t>
            </a:fld>
            <a:endParaRPr lang="en-US"/>
          </a:p>
        </p:txBody>
      </p:sp>
    </p:spTree>
    <p:extLst>
      <p:ext uri="{BB962C8B-B14F-4D97-AF65-F5344CB8AC3E}">
        <p14:creationId xmlns:p14="http://schemas.microsoft.com/office/powerpoint/2010/main" val="1604633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concrete?</a:t>
            </a:r>
          </a:p>
        </p:txBody>
      </p:sp>
      <p:pic>
        <p:nvPicPr>
          <p:cNvPr id="4" name="Picture 2" descr="Related image">
            <a:extLst>
              <a:ext uri="{FF2B5EF4-FFF2-40B4-BE49-F238E27FC236}">
                <a16:creationId xmlns:a16="http://schemas.microsoft.com/office/drawing/2014/main" xmlns="" id="{EF173792-F684-44A9-9605-C1039A42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92"/>
          <a:stretch/>
        </p:blipFill>
        <p:spPr bwMode="auto">
          <a:xfrm>
            <a:off x="1261872" y="2263346"/>
            <a:ext cx="4350932" cy="33579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concrete cement powder">
            <a:extLst>
              <a:ext uri="{FF2B5EF4-FFF2-40B4-BE49-F238E27FC236}">
                <a16:creationId xmlns:a16="http://schemas.microsoft.com/office/drawing/2014/main" xmlns="" id="{0B29AFC3-D9FF-4AB8-902C-168B2950D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803" y="2263345"/>
            <a:ext cx="5088491" cy="33579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B394B141-1692-4F1F-8546-FC02AEFD987F}"/>
              </a:ext>
            </a:extLst>
          </p:cNvPr>
          <p:cNvSpPr>
            <a:spLocks noGrp="1"/>
          </p:cNvSpPr>
          <p:nvPr>
            <p:ph type="sldNum" sz="quarter" idx="12"/>
          </p:nvPr>
        </p:nvSpPr>
        <p:spPr/>
        <p:txBody>
          <a:bodyPr>
            <a:normAutofit lnSpcReduction="10000"/>
          </a:bodyPr>
          <a:lstStyle/>
          <a:p>
            <a:fld id="{D9D7265E-BDD0-2A45-9BAF-8C9C51F1235A}" type="slidenum">
              <a:rPr lang="en-US" smtClean="0"/>
              <a:t>5</a:t>
            </a:fld>
            <a:endParaRPr lang="en-US"/>
          </a:p>
        </p:txBody>
      </p:sp>
    </p:spTree>
    <p:extLst>
      <p:ext uri="{BB962C8B-B14F-4D97-AF65-F5344CB8AC3E}">
        <p14:creationId xmlns:p14="http://schemas.microsoft.com/office/powerpoint/2010/main" val="800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Hydration Reaction</a:t>
            </a:r>
          </a:p>
        </p:txBody>
      </p:sp>
      <p:sp>
        <p:nvSpPr>
          <p:cNvPr id="4" name="Content Placeholder 2">
            <a:extLst>
              <a:ext uri="{FF2B5EF4-FFF2-40B4-BE49-F238E27FC236}">
                <a16:creationId xmlns:a16="http://schemas.microsoft.com/office/drawing/2014/main" xmlns="" id="{EBDEAEC0-039B-4D1E-9557-CAE455FA45B8}"/>
              </a:ext>
            </a:extLst>
          </p:cNvPr>
          <p:cNvSpPr txBox="1">
            <a:spLocks/>
          </p:cNvSpPr>
          <p:nvPr/>
        </p:nvSpPr>
        <p:spPr>
          <a:xfrm>
            <a:off x="904461" y="2219887"/>
            <a:ext cx="3094892" cy="3745524"/>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indent="0">
              <a:buNone/>
            </a:pPr>
            <a:r>
              <a:rPr lang="en-US" sz="4000" dirty="0">
                <a:latin typeface="Lato" panose="020F0502020204030203" pitchFamily="34" charset="0"/>
                <a:ea typeface="Lato" panose="020F0502020204030203" pitchFamily="34" charset="0"/>
                <a:cs typeface="Lato" panose="020F0502020204030203" pitchFamily="34" charset="0"/>
              </a:rPr>
              <a:t>CaO</a:t>
            </a:r>
            <a:r>
              <a:rPr lang="en-NZ" sz="4000" dirty="0">
                <a:latin typeface="Lato" panose="020F0502020204030203" pitchFamily="34" charset="0"/>
                <a:ea typeface="Lato" panose="020F0502020204030203" pitchFamily="34" charset="0"/>
                <a:cs typeface="Lato" panose="020F0502020204030203" pitchFamily="34" charset="0"/>
              </a:rPr>
              <a:t/>
            </a:r>
            <a:br>
              <a:rPr lang="en-NZ" sz="4000" dirty="0">
                <a:latin typeface="Lato" panose="020F0502020204030203" pitchFamily="34" charset="0"/>
                <a:ea typeface="Lato" panose="020F0502020204030203" pitchFamily="34" charset="0"/>
                <a:cs typeface="Lato" panose="020F0502020204030203" pitchFamily="34" charset="0"/>
              </a:rPr>
            </a:br>
            <a:r>
              <a:rPr lang="en-NZ" sz="4000" dirty="0">
                <a:latin typeface="Lato" panose="020F0502020204030203" pitchFamily="34" charset="0"/>
                <a:ea typeface="Lato" panose="020F0502020204030203" pitchFamily="34" charset="0"/>
                <a:cs typeface="Lato" panose="020F0502020204030203" pitchFamily="34" charset="0"/>
              </a:rPr>
              <a:t>SiO</a:t>
            </a:r>
            <a:r>
              <a:rPr lang="en-NZ" sz="4000" baseline="-25000" dirty="0">
                <a:latin typeface="Lato" panose="020F0502020204030203" pitchFamily="34" charset="0"/>
                <a:ea typeface="Lato" panose="020F0502020204030203" pitchFamily="34" charset="0"/>
                <a:cs typeface="Lato" panose="020F0502020204030203" pitchFamily="34" charset="0"/>
              </a:rPr>
              <a:t>2</a:t>
            </a:r>
            <a:endParaRPr lang="en-NZ" sz="4000" dirty="0">
              <a:latin typeface="Lato" panose="020F0502020204030203" pitchFamily="34" charset="0"/>
              <a:ea typeface="Lato" panose="020F0502020204030203" pitchFamily="34" charset="0"/>
              <a:cs typeface="Lato" panose="020F0502020204030203" pitchFamily="34" charset="0"/>
            </a:endParaRPr>
          </a:p>
          <a:p>
            <a:pPr marL="45720" indent="0">
              <a:buFont typeface="Corbel" pitchFamily="34" charset="0"/>
              <a:buNone/>
            </a:pPr>
            <a:endParaRPr lang="en-NZ" sz="4000" dirty="0">
              <a:latin typeface="Lato" panose="020F0502020204030203" pitchFamily="34" charset="0"/>
              <a:ea typeface="Lato" panose="020F0502020204030203" pitchFamily="34" charset="0"/>
              <a:cs typeface="Lato" panose="020F0502020204030203" pitchFamily="34" charset="0"/>
            </a:endParaRPr>
          </a:p>
          <a:p>
            <a:pPr marL="45720" indent="0">
              <a:buNone/>
            </a:pPr>
            <a:r>
              <a:rPr lang="en-NZ" sz="4000" dirty="0">
                <a:latin typeface="Lato" panose="020F0502020204030203" pitchFamily="34" charset="0"/>
                <a:ea typeface="Lato" panose="020F0502020204030203" pitchFamily="34" charset="0"/>
                <a:cs typeface="Lato" panose="020F0502020204030203" pitchFamily="34" charset="0"/>
              </a:rPr>
              <a:t>Al</a:t>
            </a:r>
            <a:r>
              <a:rPr lang="en-NZ" sz="4000" baseline="-25000" dirty="0">
                <a:latin typeface="Lato" panose="020F0502020204030203" pitchFamily="34" charset="0"/>
                <a:ea typeface="Lato" panose="020F0502020204030203" pitchFamily="34" charset="0"/>
                <a:cs typeface="Lato" panose="020F0502020204030203" pitchFamily="34" charset="0"/>
              </a:rPr>
              <a:t>2</a:t>
            </a:r>
            <a:r>
              <a:rPr lang="en-NZ" sz="4000" dirty="0">
                <a:latin typeface="Lato" panose="020F0502020204030203" pitchFamily="34" charset="0"/>
                <a:ea typeface="Lato" panose="020F0502020204030203" pitchFamily="34" charset="0"/>
                <a:cs typeface="Lato" panose="020F0502020204030203" pitchFamily="34" charset="0"/>
              </a:rPr>
              <a:t>O</a:t>
            </a:r>
            <a:r>
              <a:rPr lang="en-NZ" sz="4000" baseline="-25000" dirty="0">
                <a:latin typeface="Lato" panose="020F0502020204030203" pitchFamily="34" charset="0"/>
                <a:ea typeface="Lato" panose="020F0502020204030203" pitchFamily="34" charset="0"/>
                <a:cs typeface="Lato" panose="020F0502020204030203" pitchFamily="34" charset="0"/>
              </a:rPr>
              <a:t>3</a:t>
            </a:r>
          </a:p>
          <a:p>
            <a:pPr marL="45720" indent="0">
              <a:buNone/>
            </a:pPr>
            <a:r>
              <a:rPr lang="en-NZ" sz="4000" dirty="0">
                <a:latin typeface="Lato" panose="020F0502020204030203" pitchFamily="34" charset="0"/>
                <a:ea typeface="Lato" panose="020F0502020204030203" pitchFamily="34" charset="0"/>
                <a:cs typeface="Lato" panose="020F0502020204030203" pitchFamily="34" charset="0"/>
              </a:rPr>
              <a:t>Fe</a:t>
            </a:r>
            <a:r>
              <a:rPr lang="en-NZ" sz="4000" baseline="-25000" dirty="0">
                <a:latin typeface="Lato" panose="020F0502020204030203" pitchFamily="34" charset="0"/>
                <a:ea typeface="Lato" panose="020F0502020204030203" pitchFamily="34" charset="0"/>
                <a:cs typeface="Lato" panose="020F0502020204030203" pitchFamily="34" charset="0"/>
              </a:rPr>
              <a:t>2</a:t>
            </a:r>
            <a:r>
              <a:rPr lang="en-NZ" sz="4000" dirty="0">
                <a:latin typeface="Lato" panose="020F0502020204030203" pitchFamily="34" charset="0"/>
                <a:ea typeface="Lato" panose="020F0502020204030203" pitchFamily="34" charset="0"/>
                <a:cs typeface="Lato" panose="020F0502020204030203" pitchFamily="34" charset="0"/>
              </a:rPr>
              <a:t>O</a:t>
            </a:r>
            <a:r>
              <a:rPr lang="en-NZ" sz="4000" baseline="-25000" dirty="0">
                <a:latin typeface="Lato" panose="020F0502020204030203" pitchFamily="34" charset="0"/>
                <a:ea typeface="Lato" panose="020F0502020204030203" pitchFamily="34" charset="0"/>
                <a:cs typeface="Lato" panose="020F0502020204030203" pitchFamily="34" charset="0"/>
              </a:rPr>
              <a:t>2</a:t>
            </a:r>
          </a:p>
          <a:p>
            <a:pPr marL="45720" indent="0">
              <a:buFont typeface="Corbel" pitchFamily="34" charset="0"/>
              <a:buNone/>
            </a:pPr>
            <a:r>
              <a:rPr lang="en-US" sz="4000" dirty="0">
                <a:latin typeface="Lato" panose="020F0502020204030203" pitchFamily="34" charset="0"/>
                <a:ea typeface="Lato" panose="020F0502020204030203" pitchFamily="34" charset="0"/>
                <a:cs typeface="Lato" panose="020F0502020204030203" pitchFamily="34" charset="0"/>
              </a:rPr>
              <a:t>...</a:t>
            </a:r>
            <a:endParaRPr lang="en-NZ" sz="4000" dirty="0">
              <a:latin typeface="Lato" panose="020F0502020204030203" pitchFamily="34" charset="0"/>
              <a:ea typeface="Lato" panose="020F0502020204030203" pitchFamily="34" charset="0"/>
              <a:cs typeface="Lato" panose="020F0502020204030203" pitchFamily="34" charset="0"/>
            </a:endParaRPr>
          </a:p>
        </p:txBody>
      </p:sp>
      <p:sp>
        <p:nvSpPr>
          <p:cNvPr id="5" name="Content Placeholder 2">
            <a:extLst>
              <a:ext uri="{FF2B5EF4-FFF2-40B4-BE49-F238E27FC236}">
                <a16:creationId xmlns:a16="http://schemas.microsoft.com/office/drawing/2014/main" xmlns="" id="{292830D5-9D7B-4EC5-B80F-EFF1C2EE2099}"/>
              </a:ext>
            </a:extLst>
          </p:cNvPr>
          <p:cNvSpPr txBox="1">
            <a:spLocks/>
          </p:cNvSpPr>
          <p:nvPr/>
        </p:nvSpPr>
        <p:spPr>
          <a:xfrm>
            <a:off x="2939319" y="2532894"/>
            <a:ext cx="7211706" cy="756139"/>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indent="0">
              <a:buFont typeface="Corbel" pitchFamily="34" charset="0"/>
              <a:buNone/>
            </a:pPr>
            <a:r>
              <a:rPr lang="en-US" sz="4000" dirty="0">
                <a:latin typeface="Lato" panose="020F0502020204030203" pitchFamily="34" charset="0"/>
                <a:ea typeface="Lato" panose="020F0502020204030203" pitchFamily="34" charset="0"/>
                <a:cs typeface="Lato" panose="020F0502020204030203" pitchFamily="34" charset="0"/>
              </a:rPr>
              <a:t>----&gt;          3CaO</a:t>
            </a:r>
            <a:r>
              <a:rPr lang="en-US" sz="4000" baseline="-25000" dirty="0">
                <a:latin typeface="Lato" panose="020F0502020204030203" pitchFamily="34" charset="0"/>
                <a:ea typeface="Lato" panose="020F0502020204030203" pitchFamily="34" charset="0"/>
                <a:cs typeface="Lato" panose="020F0502020204030203" pitchFamily="34" charset="0"/>
              </a:rPr>
              <a:t>2</a:t>
            </a:r>
            <a:r>
              <a:rPr lang="en-US" sz="4000" dirty="0">
                <a:latin typeface="Lato" panose="020F0502020204030203" pitchFamily="34" charset="0"/>
                <a:ea typeface="Lato" panose="020F0502020204030203" pitchFamily="34" charset="0"/>
                <a:cs typeface="Lato" panose="020F0502020204030203" pitchFamily="34" charset="0"/>
              </a:rPr>
              <a:t> . 2SiO</a:t>
            </a:r>
            <a:r>
              <a:rPr lang="en-US" sz="4000" baseline="-25000" dirty="0">
                <a:latin typeface="Lato" panose="020F0502020204030203" pitchFamily="34" charset="0"/>
                <a:ea typeface="Lato" panose="020F0502020204030203" pitchFamily="34" charset="0"/>
                <a:cs typeface="Lato" panose="020F0502020204030203" pitchFamily="34" charset="0"/>
              </a:rPr>
              <a:t>2</a:t>
            </a:r>
            <a:r>
              <a:rPr lang="en-US" sz="4000" dirty="0">
                <a:latin typeface="Lato" panose="020F0502020204030203" pitchFamily="34" charset="0"/>
                <a:ea typeface="Lato" panose="020F0502020204030203" pitchFamily="34" charset="0"/>
                <a:cs typeface="Lato" panose="020F0502020204030203" pitchFamily="34" charset="0"/>
              </a:rPr>
              <a:t> . 4H</a:t>
            </a:r>
            <a:r>
              <a:rPr lang="en-US" sz="4000" baseline="-25000" dirty="0">
                <a:latin typeface="Lato" panose="020F0502020204030203" pitchFamily="34" charset="0"/>
                <a:ea typeface="Lato" panose="020F0502020204030203" pitchFamily="34" charset="0"/>
                <a:cs typeface="Lato" panose="020F0502020204030203" pitchFamily="34" charset="0"/>
              </a:rPr>
              <a:t>2</a:t>
            </a:r>
            <a:r>
              <a:rPr lang="en-US" sz="4000" dirty="0">
                <a:latin typeface="Lato" panose="020F0502020204030203" pitchFamily="34" charset="0"/>
                <a:ea typeface="Lato" panose="020F0502020204030203" pitchFamily="34" charset="0"/>
                <a:cs typeface="Lato" panose="020F0502020204030203" pitchFamily="34" charset="0"/>
              </a:rPr>
              <a:t>O</a:t>
            </a:r>
            <a:endParaRPr lang="en-NZ" sz="4000" dirty="0">
              <a:latin typeface="Lato" panose="020F0502020204030203" pitchFamily="34" charset="0"/>
              <a:ea typeface="Lato" panose="020F0502020204030203" pitchFamily="34" charset="0"/>
              <a:cs typeface="Lato" panose="020F0502020204030203" pitchFamily="34" charset="0"/>
            </a:endParaRPr>
          </a:p>
        </p:txBody>
      </p:sp>
      <p:pic>
        <p:nvPicPr>
          <p:cNvPr id="6" name="Picture 2" descr="https://www.fei.com/uploadedImages/FEISite/Content/Image_Gallery/Images/2012_Image_Contest/FEI/IM_20121009_Katsiotis_77_CSHfield_lg.jpg">
            <a:extLst>
              <a:ext uri="{FF2B5EF4-FFF2-40B4-BE49-F238E27FC236}">
                <a16:creationId xmlns:a16="http://schemas.microsoft.com/office/drawing/2014/main" xmlns="" id="{7E17EB5B-85C8-4D4E-83C0-F74A6745F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661" y="3434509"/>
            <a:ext cx="2938829" cy="25309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cementlab.com/images/C3S-2week%20L2_os.jpg">
            <a:extLst>
              <a:ext uri="{FF2B5EF4-FFF2-40B4-BE49-F238E27FC236}">
                <a16:creationId xmlns:a16="http://schemas.microsoft.com/office/drawing/2014/main" xmlns="" id="{24A0BBA4-7CED-4396-A249-8D0D3426D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6490" y="3434509"/>
            <a:ext cx="3374535" cy="253090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xmlns="" id="{31EC4DAE-BFA7-4FB5-BD92-2BFBF3313AEA}"/>
              </a:ext>
            </a:extLst>
          </p:cNvPr>
          <p:cNvSpPr>
            <a:spLocks noGrp="1"/>
          </p:cNvSpPr>
          <p:nvPr>
            <p:ph type="sldNum" sz="quarter" idx="12"/>
          </p:nvPr>
        </p:nvSpPr>
        <p:spPr/>
        <p:txBody>
          <a:bodyPr>
            <a:normAutofit lnSpcReduction="10000"/>
          </a:bodyPr>
          <a:lstStyle/>
          <a:p>
            <a:fld id="{D9D7265E-BDD0-2A45-9BAF-8C9C51F1235A}" type="slidenum">
              <a:rPr lang="en-US" smtClean="0"/>
              <a:t>6</a:t>
            </a:fld>
            <a:endParaRPr lang="en-US"/>
          </a:p>
        </p:txBody>
      </p:sp>
    </p:spTree>
    <p:extLst>
      <p:ext uri="{BB962C8B-B14F-4D97-AF65-F5344CB8AC3E}">
        <p14:creationId xmlns:p14="http://schemas.microsoft.com/office/powerpoint/2010/main" val="120010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9692640" cy="1325562"/>
          </a:xfrm>
        </p:spPr>
        <p:txBody>
          <a:bodyPr/>
          <a:lstStyle/>
          <a:p>
            <a:r>
              <a:rPr lang="en-US" dirty="0"/>
              <a:t>Conditions that must be fulfilled for growth</a:t>
            </a:r>
          </a:p>
        </p:txBody>
      </p:sp>
      <p:pic>
        <p:nvPicPr>
          <p:cNvPr id="4" name="Picture 3" descr="Image result for parts of a seed">
            <a:extLst>
              <a:ext uri="{FF2B5EF4-FFF2-40B4-BE49-F238E27FC236}">
                <a16:creationId xmlns:a16="http://schemas.microsoft.com/office/drawing/2014/main" xmlns="" id="{8E8FFE80-27BD-40BE-834B-F43298335B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887" y="2177177"/>
            <a:ext cx="5715000" cy="4480878"/>
          </a:xfrm>
          <a:prstGeom prst="rect">
            <a:avLst/>
          </a:prstGeom>
          <a:noFill/>
          <a:ln>
            <a:noFill/>
          </a:ln>
        </p:spPr>
      </p:pic>
      <p:sp>
        <p:nvSpPr>
          <p:cNvPr id="3" name="Slide Number Placeholder 2">
            <a:extLst>
              <a:ext uri="{FF2B5EF4-FFF2-40B4-BE49-F238E27FC236}">
                <a16:creationId xmlns:a16="http://schemas.microsoft.com/office/drawing/2014/main" xmlns="" id="{D53E4AE6-CC1F-47B5-9707-225736CCA2E6}"/>
              </a:ext>
            </a:extLst>
          </p:cNvPr>
          <p:cNvSpPr>
            <a:spLocks noGrp="1"/>
          </p:cNvSpPr>
          <p:nvPr>
            <p:ph type="sldNum" sz="quarter" idx="12"/>
          </p:nvPr>
        </p:nvSpPr>
        <p:spPr/>
        <p:txBody>
          <a:bodyPr>
            <a:normAutofit lnSpcReduction="10000"/>
          </a:bodyPr>
          <a:lstStyle/>
          <a:p>
            <a:fld id="{D9D7265E-BDD0-2A45-9BAF-8C9C51F1235A}" type="slidenum">
              <a:rPr lang="en-US" smtClean="0"/>
              <a:t>7</a:t>
            </a:fld>
            <a:endParaRPr lang="en-US"/>
          </a:p>
        </p:txBody>
      </p:sp>
      <p:sp>
        <p:nvSpPr>
          <p:cNvPr id="5" name="TextBox 4">
            <a:extLst>
              <a:ext uri="{FF2B5EF4-FFF2-40B4-BE49-F238E27FC236}">
                <a16:creationId xmlns:a16="http://schemas.microsoft.com/office/drawing/2014/main" xmlns="" id="{0D265BA3-0408-4D7A-8AA4-E3BF64B3843C}"/>
              </a:ext>
            </a:extLst>
          </p:cNvPr>
          <p:cNvSpPr txBox="1"/>
          <p:nvPr/>
        </p:nvSpPr>
        <p:spPr>
          <a:xfrm>
            <a:off x="1269590" y="2698201"/>
            <a:ext cx="3345297"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Water</a:t>
            </a:r>
          </a:p>
          <a:p>
            <a:pPr marL="285750" indent="-285750">
              <a:buFont typeface="Arial" panose="020B0604020202020204" pitchFamily="34" charset="0"/>
              <a:buChar char="•"/>
            </a:pPr>
            <a:r>
              <a:rPr lang="en-US" sz="3200" dirty="0"/>
              <a:t>Oxygen</a:t>
            </a:r>
          </a:p>
          <a:p>
            <a:pPr marL="285750" indent="-285750">
              <a:buFont typeface="Arial" panose="020B0604020202020204" pitchFamily="34" charset="0"/>
              <a:buChar char="•"/>
            </a:pPr>
            <a:r>
              <a:rPr lang="en-US" sz="3200" dirty="0"/>
              <a:t>Heat</a:t>
            </a:r>
          </a:p>
          <a:p>
            <a:pPr marL="285750" indent="-285750">
              <a:buFont typeface="Arial" panose="020B0604020202020204" pitchFamily="34" charset="0"/>
              <a:buChar char="•"/>
            </a:pPr>
            <a:r>
              <a:rPr lang="en-US" sz="3200" i="1" dirty="0"/>
              <a:t>Nutrients</a:t>
            </a:r>
          </a:p>
        </p:txBody>
      </p:sp>
      <p:sp>
        <p:nvSpPr>
          <p:cNvPr id="6" name="TextBox 5">
            <a:extLst>
              <a:ext uri="{FF2B5EF4-FFF2-40B4-BE49-F238E27FC236}">
                <a16:creationId xmlns:a16="http://schemas.microsoft.com/office/drawing/2014/main" xmlns="" id="{ECB4F537-0537-4C6A-9755-EFCE5BB32F84}"/>
              </a:ext>
            </a:extLst>
          </p:cNvPr>
          <p:cNvSpPr txBox="1"/>
          <p:nvPr/>
        </p:nvSpPr>
        <p:spPr>
          <a:xfrm>
            <a:off x="4007847" y="2688912"/>
            <a:ext cx="3345297"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Water</a:t>
            </a:r>
          </a:p>
          <a:p>
            <a:pPr marL="285750" indent="-285750">
              <a:buFont typeface="Arial" panose="020B0604020202020204" pitchFamily="34" charset="0"/>
              <a:buChar char="•"/>
            </a:pPr>
            <a:r>
              <a:rPr lang="en-US" sz="3200" dirty="0"/>
              <a:t>Oxygen</a:t>
            </a:r>
          </a:p>
          <a:p>
            <a:pPr marL="285750" indent="-285750">
              <a:buFont typeface="Arial" panose="020B0604020202020204" pitchFamily="34" charset="0"/>
              <a:buChar char="•"/>
            </a:pPr>
            <a:r>
              <a:rPr lang="en-US" sz="3200" dirty="0"/>
              <a:t>Heat</a:t>
            </a:r>
          </a:p>
          <a:p>
            <a:pPr marL="285750" indent="-285750">
              <a:buFont typeface="Arial" panose="020B0604020202020204" pitchFamily="34" charset="0"/>
              <a:buChar char="•"/>
            </a:pPr>
            <a:r>
              <a:rPr lang="en-US" sz="3200" dirty="0"/>
              <a:t>Soil pH</a:t>
            </a:r>
          </a:p>
          <a:p>
            <a:pPr marL="285750" indent="-285750">
              <a:buFont typeface="Arial" panose="020B0604020202020204" pitchFamily="34" charset="0"/>
              <a:buChar char="•"/>
            </a:pPr>
            <a:r>
              <a:rPr lang="en-US" sz="3200" dirty="0"/>
              <a:t>Nutrients</a:t>
            </a:r>
          </a:p>
          <a:p>
            <a:pPr marL="285750" indent="-285750">
              <a:buFont typeface="Arial" panose="020B0604020202020204" pitchFamily="34" charset="0"/>
              <a:buChar char="•"/>
            </a:pPr>
            <a:r>
              <a:rPr lang="en-US" sz="3200" dirty="0"/>
              <a:t>Support</a:t>
            </a:r>
          </a:p>
        </p:txBody>
      </p:sp>
      <p:sp>
        <p:nvSpPr>
          <p:cNvPr id="7" name="TextBox 6">
            <a:extLst>
              <a:ext uri="{FF2B5EF4-FFF2-40B4-BE49-F238E27FC236}">
                <a16:creationId xmlns:a16="http://schemas.microsoft.com/office/drawing/2014/main" xmlns="" id="{77EDB044-84C3-447E-9446-C284086D3A97}"/>
              </a:ext>
            </a:extLst>
          </p:cNvPr>
          <p:cNvSpPr txBox="1"/>
          <p:nvPr/>
        </p:nvSpPr>
        <p:spPr>
          <a:xfrm>
            <a:off x="1269590" y="2208633"/>
            <a:ext cx="3270738" cy="584775"/>
          </a:xfrm>
          <a:prstGeom prst="rect">
            <a:avLst/>
          </a:prstGeom>
          <a:noFill/>
        </p:spPr>
        <p:txBody>
          <a:bodyPr wrap="square" rtlCol="0">
            <a:spAutoFit/>
          </a:bodyPr>
          <a:lstStyle/>
          <a:p>
            <a:r>
              <a:rPr lang="en-US" sz="3200" b="1" dirty="0"/>
              <a:t>Seed</a:t>
            </a:r>
            <a:endParaRPr lang="en-NZ" sz="3200" b="1" dirty="0"/>
          </a:p>
        </p:txBody>
      </p:sp>
      <p:sp>
        <p:nvSpPr>
          <p:cNvPr id="8" name="TextBox 7">
            <a:extLst>
              <a:ext uri="{FF2B5EF4-FFF2-40B4-BE49-F238E27FC236}">
                <a16:creationId xmlns:a16="http://schemas.microsoft.com/office/drawing/2014/main" xmlns="" id="{7E2B2B41-B6D9-433A-A745-80325F0A12AD}"/>
              </a:ext>
            </a:extLst>
          </p:cNvPr>
          <p:cNvSpPr txBox="1"/>
          <p:nvPr/>
        </p:nvSpPr>
        <p:spPr>
          <a:xfrm>
            <a:off x="3933288" y="2177177"/>
            <a:ext cx="3270738" cy="584775"/>
          </a:xfrm>
          <a:prstGeom prst="rect">
            <a:avLst/>
          </a:prstGeom>
          <a:noFill/>
        </p:spPr>
        <p:txBody>
          <a:bodyPr wrap="square" rtlCol="0">
            <a:spAutoFit/>
          </a:bodyPr>
          <a:lstStyle/>
          <a:p>
            <a:r>
              <a:rPr lang="en-US" sz="3200" b="1" dirty="0"/>
              <a:t>Plant</a:t>
            </a:r>
            <a:endParaRPr lang="en-NZ" sz="3200" b="1" dirty="0"/>
          </a:p>
        </p:txBody>
      </p:sp>
    </p:spTree>
    <p:extLst>
      <p:ext uri="{BB962C8B-B14F-4D97-AF65-F5344CB8AC3E}">
        <p14:creationId xmlns:p14="http://schemas.microsoft.com/office/powerpoint/2010/main" val="43941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fade">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Effect transition="in" filter="fade">
                                      <p:cBhvr>
                                        <p:cTn id="52" dur="500"/>
                                        <p:tgtEl>
                                          <p:spTgt spid="6">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2" end="2"/>
                                            </p:txEl>
                                          </p:spTgt>
                                        </p:tgtEl>
                                        <p:attrNameLst>
                                          <p:attrName>style.visibility</p:attrName>
                                        </p:attrNameLst>
                                      </p:cBhvr>
                                      <p:to>
                                        <p:strVal val="visible"/>
                                      </p:to>
                                    </p:set>
                                    <p:animEffect transition="in" filter="fade">
                                      <p:cBhvr>
                                        <p:cTn id="57" dur="500"/>
                                        <p:tgtEl>
                                          <p:spTgt spid="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Effect transition="in" filter="fade">
                                      <p:cBhvr>
                                        <p:cTn id="62" dur="500"/>
                                        <p:tgtEl>
                                          <p:spTgt spid="6">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Effect transition="in" filter="fade">
                                      <p:cBhvr>
                                        <p:cTn id="67" dur="500"/>
                                        <p:tgtEl>
                                          <p:spTgt spid="6">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5" end="5"/>
                                            </p:txEl>
                                          </p:spTgt>
                                        </p:tgtEl>
                                        <p:attrNameLst>
                                          <p:attrName>style.visibility</p:attrName>
                                        </p:attrNameLst>
                                      </p:cBhvr>
                                      <p:to>
                                        <p:strVal val="visible"/>
                                      </p:to>
                                    </p:set>
                                    <p:animEffect transition="in" filter="fade">
                                      <p:cBhvr>
                                        <p:cTn id="7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Ways that Concrete can crack</a:t>
            </a:r>
          </a:p>
        </p:txBody>
      </p:sp>
      <p:sp>
        <p:nvSpPr>
          <p:cNvPr id="4" name="Slide Number Placeholder 3">
            <a:extLst>
              <a:ext uri="{FF2B5EF4-FFF2-40B4-BE49-F238E27FC236}">
                <a16:creationId xmlns:a16="http://schemas.microsoft.com/office/drawing/2014/main" xmlns="" id="{67DAF25B-CE3D-4B56-9929-62891BF9E81C}"/>
              </a:ext>
            </a:extLst>
          </p:cNvPr>
          <p:cNvSpPr>
            <a:spLocks noGrp="1"/>
          </p:cNvSpPr>
          <p:nvPr>
            <p:ph type="sldNum" sz="quarter" idx="12"/>
          </p:nvPr>
        </p:nvSpPr>
        <p:spPr/>
        <p:txBody>
          <a:bodyPr>
            <a:normAutofit lnSpcReduction="10000"/>
          </a:bodyPr>
          <a:lstStyle/>
          <a:p>
            <a:fld id="{D9D7265E-BDD0-2A45-9BAF-8C9C51F1235A}" type="slidenum">
              <a:rPr lang="en-US" smtClean="0"/>
              <a:t>8</a:t>
            </a:fld>
            <a:endParaRPr lang="en-US"/>
          </a:p>
        </p:txBody>
      </p:sp>
      <p:pic>
        <p:nvPicPr>
          <p:cNvPr id="6" name="Picture 5">
            <a:extLst>
              <a:ext uri="{FF2B5EF4-FFF2-40B4-BE49-F238E27FC236}">
                <a16:creationId xmlns:a16="http://schemas.microsoft.com/office/drawing/2014/main" xmlns="" id="{958BE57D-8ECD-4ABF-A1E0-03A46189820C}"/>
              </a:ext>
            </a:extLst>
          </p:cNvPr>
          <p:cNvPicPr>
            <a:picLocks noChangeAspect="1"/>
          </p:cNvPicPr>
          <p:nvPr/>
        </p:nvPicPr>
        <p:blipFill>
          <a:blip r:embed="rId3"/>
          <a:stretch>
            <a:fillRect/>
          </a:stretch>
        </p:blipFill>
        <p:spPr>
          <a:xfrm>
            <a:off x="1912309" y="1914332"/>
            <a:ext cx="7422502" cy="4257868"/>
          </a:xfrm>
          <a:prstGeom prst="rect">
            <a:avLst/>
          </a:prstGeom>
        </p:spPr>
      </p:pic>
      <p:pic>
        <p:nvPicPr>
          <p:cNvPr id="7" name="Picture 2" descr="Image result for concrete shrinkage cracks">
            <a:extLst>
              <a:ext uri="{FF2B5EF4-FFF2-40B4-BE49-F238E27FC236}">
                <a16:creationId xmlns:a16="http://schemas.microsoft.com/office/drawing/2014/main" xmlns="" id="{48F78BFD-31AC-47FC-97D0-252AC67C9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309" y="1914332"/>
            <a:ext cx="7422502" cy="42578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igure_14_pattern_cracking_3.jpg (576×325)">
            <a:extLst>
              <a:ext uri="{FF2B5EF4-FFF2-40B4-BE49-F238E27FC236}">
                <a16:creationId xmlns:a16="http://schemas.microsoft.com/office/drawing/2014/main" xmlns="" id="{B4002272-BF57-4D0C-B3FD-D5E138853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6447" y="1914332"/>
            <a:ext cx="7428364" cy="425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01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25962B-4E7F-4D6F-A20A-4FF30BAB6889}"/>
              </a:ext>
            </a:extLst>
          </p:cNvPr>
          <p:cNvSpPr>
            <a:spLocks noGrp="1"/>
          </p:cNvSpPr>
          <p:nvPr>
            <p:ph type="title"/>
          </p:nvPr>
        </p:nvSpPr>
        <p:spPr/>
        <p:txBody>
          <a:bodyPr/>
          <a:lstStyle/>
          <a:p>
            <a:r>
              <a:rPr lang="en-US" dirty="0"/>
              <a:t>Plants causing settlement cracks</a:t>
            </a:r>
            <a:endParaRPr lang="en-NZ" dirty="0"/>
          </a:p>
        </p:txBody>
      </p:sp>
      <p:pic>
        <p:nvPicPr>
          <p:cNvPr id="4" name="Picture 3">
            <a:extLst>
              <a:ext uri="{FF2B5EF4-FFF2-40B4-BE49-F238E27FC236}">
                <a16:creationId xmlns:a16="http://schemas.microsoft.com/office/drawing/2014/main" xmlns="" id="{485F61BE-DA44-4573-A63B-D8FB2EAD3CAC}"/>
              </a:ext>
            </a:extLst>
          </p:cNvPr>
          <p:cNvPicPr/>
          <p:nvPr/>
        </p:nvPicPr>
        <p:blipFill>
          <a:blip r:embed="rId3"/>
          <a:stretch>
            <a:fillRect/>
          </a:stretch>
        </p:blipFill>
        <p:spPr>
          <a:xfrm>
            <a:off x="1143000" y="1965960"/>
            <a:ext cx="4977882" cy="4257868"/>
          </a:xfrm>
          <a:prstGeom prst="rect">
            <a:avLst/>
          </a:prstGeom>
          <a:ln>
            <a:solidFill>
              <a:schemeClr val="tx1"/>
            </a:solidFill>
          </a:ln>
        </p:spPr>
      </p:pic>
      <p:pic>
        <p:nvPicPr>
          <p:cNvPr id="5" name="Picture 4">
            <a:extLst>
              <a:ext uri="{FF2B5EF4-FFF2-40B4-BE49-F238E27FC236}">
                <a16:creationId xmlns:a16="http://schemas.microsoft.com/office/drawing/2014/main" xmlns="" id="{E3E23282-3D3A-4668-9758-90CFC54CDF7E}"/>
              </a:ext>
            </a:extLst>
          </p:cNvPr>
          <p:cNvPicPr/>
          <p:nvPr/>
        </p:nvPicPr>
        <p:blipFill>
          <a:blip r:embed="rId4"/>
          <a:stretch>
            <a:fillRect/>
          </a:stretch>
        </p:blipFill>
        <p:spPr>
          <a:xfrm>
            <a:off x="5990253" y="1965960"/>
            <a:ext cx="5028267" cy="4257868"/>
          </a:xfrm>
          <a:prstGeom prst="rect">
            <a:avLst/>
          </a:prstGeom>
          <a:ln>
            <a:solidFill>
              <a:schemeClr val="tx1"/>
            </a:solidFill>
          </a:ln>
        </p:spPr>
      </p:pic>
      <p:sp>
        <p:nvSpPr>
          <p:cNvPr id="6" name="Slide Number Placeholder 5">
            <a:extLst>
              <a:ext uri="{FF2B5EF4-FFF2-40B4-BE49-F238E27FC236}">
                <a16:creationId xmlns:a16="http://schemas.microsoft.com/office/drawing/2014/main" xmlns="" id="{E462B041-4992-4CB5-A841-D553B1CE0F0D}"/>
              </a:ext>
            </a:extLst>
          </p:cNvPr>
          <p:cNvSpPr>
            <a:spLocks noGrp="1"/>
          </p:cNvSpPr>
          <p:nvPr>
            <p:ph type="sldNum" sz="quarter" idx="12"/>
          </p:nvPr>
        </p:nvSpPr>
        <p:spPr/>
        <p:txBody>
          <a:bodyPr>
            <a:normAutofit lnSpcReduction="10000"/>
          </a:bodyPr>
          <a:lstStyle/>
          <a:p>
            <a:fld id="{D9D7265E-BDD0-2A45-9BAF-8C9C51F1235A}" type="slidenum">
              <a:rPr lang="en-US" smtClean="0"/>
              <a:t>9</a:t>
            </a:fld>
            <a:endParaRPr lang="en-US"/>
          </a:p>
        </p:txBody>
      </p:sp>
    </p:spTree>
    <p:extLst>
      <p:ext uri="{BB962C8B-B14F-4D97-AF65-F5344CB8AC3E}">
        <p14:creationId xmlns:p14="http://schemas.microsoft.com/office/powerpoint/2010/main" val="4014748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3119</TotalTime>
  <Words>1616</Words>
  <Application>Microsoft Macintosh PowerPoint</Application>
  <PresentationFormat>Widescreen</PresentationFormat>
  <Paragraphs>142</Paragraphs>
  <Slides>24</Slides>
  <Notes>20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Century Schoolbook</vt:lpstr>
      <vt:lpstr>Corbel</vt:lpstr>
      <vt:lpstr>Lato</vt:lpstr>
      <vt:lpstr>Wingdings 2</vt:lpstr>
      <vt:lpstr>Arial</vt:lpstr>
      <vt:lpstr>View</vt:lpstr>
      <vt:lpstr>7. Growing Through Asphalt</vt:lpstr>
      <vt:lpstr>Question</vt:lpstr>
      <vt:lpstr>Concrete or Asphalt</vt:lpstr>
      <vt:lpstr>PowerPoint Presentation</vt:lpstr>
      <vt:lpstr>What is concrete?</vt:lpstr>
      <vt:lpstr>Hydration Reaction</vt:lpstr>
      <vt:lpstr>Conditions that must be fulfilled for growth</vt:lpstr>
      <vt:lpstr>Ways that Concrete can crack</vt:lpstr>
      <vt:lpstr>Plants causing settlement cracks</vt:lpstr>
      <vt:lpstr>PowerPoint Presentation</vt:lpstr>
      <vt:lpstr>PowerPoint Presentation</vt:lpstr>
      <vt:lpstr>PowerPoint Presentation</vt:lpstr>
      <vt:lpstr>PowerPoint Presentation</vt:lpstr>
      <vt:lpstr>PowerPoint Presentation</vt:lpstr>
      <vt:lpstr>Turgor Pressure</vt:lpstr>
      <vt:lpstr>Imbibition</vt:lpstr>
      <vt:lpstr>PowerPoint Presentation</vt:lpstr>
      <vt:lpstr>PowerPoint Presentation</vt:lpstr>
      <vt:lpstr>Conclusion</vt:lpstr>
      <vt:lpstr>Sources</vt:lpstr>
      <vt:lpstr>Acknowledgements</vt:lpstr>
      <vt:lpstr>7. Growing Through Asphalt</vt:lpstr>
      <vt:lpstr>PowerPoint Presentation</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Through Concrete</dc:title>
  <dc:creator>AugusSa</dc:creator>
  <cp:lastModifiedBy>PreecZu</cp:lastModifiedBy>
  <cp:revision>60</cp:revision>
  <dcterms:created xsi:type="dcterms:W3CDTF">2017-06-19T00:55:45Z</dcterms:created>
  <dcterms:modified xsi:type="dcterms:W3CDTF">2017-07-01T12:36:02Z</dcterms:modified>
</cp:coreProperties>
</file>