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31"/>
  </p:notesMasterIdLst>
  <p:sldIdLst>
    <p:sldId id="256" r:id="rId2"/>
    <p:sldId id="259" r:id="rId3"/>
    <p:sldId id="260" r:id="rId4"/>
    <p:sldId id="281" r:id="rId5"/>
    <p:sldId id="261" r:id="rId6"/>
    <p:sldId id="262" r:id="rId7"/>
    <p:sldId id="263" r:id="rId8"/>
    <p:sldId id="264" r:id="rId9"/>
    <p:sldId id="265" r:id="rId10"/>
    <p:sldId id="266" r:id="rId11"/>
    <p:sldId id="280" r:id="rId12"/>
    <p:sldId id="267" r:id="rId13"/>
    <p:sldId id="268" r:id="rId14"/>
    <p:sldId id="269" r:id="rId15"/>
    <p:sldId id="279" r:id="rId16"/>
    <p:sldId id="270" r:id="rId17"/>
    <p:sldId id="271" r:id="rId18"/>
    <p:sldId id="283" r:id="rId19"/>
    <p:sldId id="284" r:id="rId20"/>
    <p:sldId id="272" r:id="rId21"/>
    <p:sldId id="273" r:id="rId22"/>
    <p:sldId id="274" r:id="rId23"/>
    <p:sldId id="275" r:id="rId24"/>
    <p:sldId id="276" r:id="rId25"/>
    <p:sldId id="277" r:id="rId26"/>
    <p:sldId id="278" r:id="rId27"/>
    <p:sldId id="257" r:id="rId28"/>
    <p:sldId id="282" r:id="rId29"/>
    <p:sldId id="25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15" autoAdjust="0"/>
    <p:restoredTop sz="69774" autoAdjust="0"/>
  </p:normalViewPr>
  <p:slideViewPr>
    <p:cSldViewPr snapToGrid="0">
      <p:cViewPr varScale="1">
        <p:scale>
          <a:sx n="87" d="100"/>
          <a:sy n="87" d="100"/>
        </p:scale>
        <p:origin x="135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36"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zuni/Documents/physics/%5bIYNT-2017%5dRijke-Tube/resources/temperature%20measurements.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Users/zuni/Documents/physics/%5bIYNT-2017%5dRijke-Tube/resources/exciting%20graph.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Users/zuni/Documents/physics/%5bIYNT-2017%5dRijke-Tube/resources/exciting%20graph.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C:\Users\Zuni\Documents\Physics\singing%20tubes\Rijke%20position%20test%20(heating%2010s)(1%20wire%20+%20gauze).xlsx" TargetMode="External"/></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oleObject" Target="file:////C:\Users\Zuni\Documents\Physics\singing%20tubes\Rijke%20position%20test%20(heating%2010s)(1%20wire%20+%20gauze).xlsx" TargetMode="External"/></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oleObject" Target="file:////C:\Users\Zuni\Documents\Physics\singing%20tubes\Rijke%20mass%20test%20(heating%2020s)(pos%2090mm)(threshold%20-26).xlsx" TargetMode="External"/></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oleObject" Target="file:////C:\Users\Zuni\Documents\Physics\singing%20tubes\Rijke%20mass%20test%20(heating%2020s)(pos%2090mm)(threshold%20-2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Temperature after 20 seconds of heating vs. distance up tube</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Series</c:v>
          </c:tx>
          <c:spPr>
            <a:ln w="25400" cap="rnd">
              <a:no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Sheet1!$R$3:$R$7</c:f>
                <c:numCache>
                  <c:formatCode>General</c:formatCode>
                  <c:ptCount val="5"/>
                  <c:pt idx="0">
                    <c:v>95.5</c:v>
                  </c:pt>
                  <c:pt idx="1">
                    <c:v>71.5</c:v>
                  </c:pt>
                  <c:pt idx="2">
                    <c:v>80.5</c:v>
                  </c:pt>
                  <c:pt idx="3">
                    <c:v>49.0</c:v>
                  </c:pt>
                  <c:pt idx="4">
                    <c:v>49.0</c:v>
                  </c:pt>
                </c:numCache>
              </c:numRef>
            </c:plus>
            <c:minus>
              <c:numRef>
                <c:f>Sheet1!$R$3:$R$7</c:f>
                <c:numCache>
                  <c:formatCode>General</c:formatCode>
                  <c:ptCount val="5"/>
                  <c:pt idx="0">
                    <c:v>95.5</c:v>
                  </c:pt>
                  <c:pt idx="1">
                    <c:v>71.5</c:v>
                  </c:pt>
                  <c:pt idx="2">
                    <c:v>80.5</c:v>
                  </c:pt>
                  <c:pt idx="3">
                    <c:v>49.0</c:v>
                  </c:pt>
                  <c:pt idx="4">
                    <c:v>49.0</c:v>
                  </c:pt>
                </c:numCache>
              </c:numRef>
            </c:minus>
            <c:spPr>
              <a:noFill/>
              <a:ln w="9525" cap="flat" cmpd="sng" algn="ctr">
                <a:solidFill>
                  <a:schemeClr val="tx1">
                    <a:lumMod val="65000"/>
                    <a:lumOff val="35000"/>
                  </a:schemeClr>
                </a:solidFill>
                <a:round/>
              </a:ln>
              <a:effectLst/>
            </c:spPr>
          </c:errBars>
          <c:xVal>
            <c:numRef>
              <c:f>Sheet1!$A$3:$A$7</c:f>
              <c:numCache>
                <c:formatCode>General</c:formatCode>
                <c:ptCount val="5"/>
                <c:pt idx="0">
                  <c:v>0.1175</c:v>
                </c:pt>
                <c:pt idx="1">
                  <c:v>0.208</c:v>
                </c:pt>
                <c:pt idx="2">
                  <c:v>0.299</c:v>
                </c:pt>
                <c:pt idx="3">
                  <c:v>0.3895</c:v>
                </c:pt>
                <c:pt idx="4">
                  <c:v>0.48</c:v>
                </c:pt>
              </c:numCache>
            </c:numRef>
          </c:xVal>
          <c:yVal>
            <c:numRef>
              <c:f>Sheet1!$Q$3:$Q$7</c:f>
              <c:numCache>
                <c:formatCode>General</c:formatCode>
                <c:ptCount val="5"/>
                <c:pt idx="0">
                  <c:v>270.5</c:v>
                </c:pt>
                <c:pt idx="1">
                  <c:v>121.75</c:v>
                </c:pt>
                <c:pt idx="2">
                  <c:v>212.0</c:v>
                </c:pt>
                <c:pt idx="3">
                  <c:v>149.25</c:v>
                </c:pt>
                <c:pt idx="4">
                  <c:v>132.5</c:v>
                </c:pt>
              </c:numCache>
            </c:numRef>
          </c:yVal>
          <c:smooth val="0"/>
        </c:ser>
        <c:dLbls>
          <c:showLegendKey val="0"/>
          <c:showVal val="0"/>
          <c:showCatName val="0"/>
          <c:showSerName val="0"/>
          <c:showPercent val="0"/>
          <c:showBubbleSize val="0"/>
        </c:dLbls>
        <c:axId val="1369571280"/>
        <c:axId val="1336366400"/>
      </c:scatterChart>
      <c:valAx>
        <c:axId val="13695712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smtClean="0"/>
                  <a:t>Distance from bottom</a:t>
                </a:r>
                <a:r>
                  <a:rPr lang="en-US" baseline="0" dirty="0" smtClean="0"/>
                  <a:t> of  tube (m)</a:t>
                </a:r>
                <a:endParaRPr lang="en-US" dirty="0"/>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36366400"/>
        <c:crosses val="autoZero"/>
        <c:crossBetween val="midCat"/>
      </c:valAx>
      <c:valAx>
        <c:axId val="133636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smtClean="0"/>
                  <a:t>Temperature (</a:t>
                </a:r>
                <a:r>
                  <a:rPr lang="en-US" dirty="0" err="1" smtClean="0"/>
                  <a:t>deg</a:t>
                </a:r>
                <a:r>
                  <a:rPr lang="en-US" baseline="0" dirty="0" smtClean="0"/>
                  <a:t> C)</a:t>
                </a:r>
                <a:endParaRPr lang="en-US" dirty="0"/>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69571280"/>
        <c:crosses val="autoZero"/>
        <c:crossBetween val="midCat"/>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Experimental</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Sheet1!$B$2:$B$6</c:f>
              <c:numCache>
                <c:formatCode>General</c:formatCode>
                <c:ptCount val="5"/>
                <c:pt idx="0">
                  <c:v>379.0</c:v>
                </c:pt>
                <c:pt idx="1">
                  <c:v>752.0</c:v>
                </c:pt>
                <c:pt idx="2">
                  <c:v>1131.0</c:v>
                </c:pt>
                <c:pt idx="3">
                  <c:v>1511.0</c:v>
                </c:pt>
                <c:pt idx="4">
                  <c:v>1913.0</c:v>
                </c:pt>
              </c:numCache>
            </c:numRef>
          </c:val>
        </c:ser>
        <c:ser>
          <c:idx val="1"/>
          <c:order val="1"/>
          <c:tx>
            <c:strRef>
              <c:f>Sheet1!$D$1</c:f>
              <c:strCache>
                <c:ptCount val="1"/>
                <c:pt idx="0">
                  <c:v>Theoretical Uncorrected</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Sheet1!$D$2:$D$6</c:f>
              <c:numCache>
                <c:formatCode>0</c:formatCode>
                <c:ptCount val="5"/>
                <c:pt idx="0">
                  <c:v>395.2695167286242</c:v>
                </c:pt>
                <c:pt idx="1">
                  <c:v>774.2695167286244</c:v>
                </c:pt>
                <c:pt idx="2">
                  <c:v>1153.269516728624</c:v>
                </c:pt>
                <c:pt idx="3">
                  <c:v>1532.269516728624</c:v>
                </c:pt>
                <c:pt idx="4">
                  <c:v>1911.269516728624</c:v>
                </c:pt>
              </c:numCache>
            </c:numRef>
          </c:val>
        </c:ser>
        <c:dLbls>
          <c:dLblPos val="inEnd"/>
          <c:showLegendKey val="0"/>
          <c:showVal val="1"/>
          <c:showCatName val="0"/>
          <c:showSerName val="0"/>
          <c:showPercent val="0"/>
          <c:showBubbleSize val="0"/>
        </c:dLbls>
        <c:gapWidth val="164"/>
        <c:overlap val="-22"/>
        <c:axId val="1369405824"/>
        <c:axId val="1368841664"/>
      </c:barChart>
      <c:catAx>
        <c:axId val="1369405824"/>
        <c:scaling>
          <c:orientation val="minMax"/>
        </c:scaling>
        <c:delete val="0"/>
        <c:axPos val="b"/>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68841664"/>
        <c:crosses val="autoZero"/>
        <c:auto val="1"/>
        <c:lblAlgn val="ctr"/>
        <c:lblOffset val="100"/>
        <c:noMultiLvlLbl val="0"/>
      </c:catAx>
      <c:valAx>
        <c:axId val="1368841664"/>
        <c:scaling>
          <c:orientation val="minMax"/>
        </c:scaling>
        <c:delete val="0"/>
        <c:axPos val="l"/>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694058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spc="150" baseline="0">
                <a:solidFill>
                  <a:schemeClr val="tx1">
                    <a:lumMod val="50000"/>
                    <a:lumOff val="50000"/>
                  </a:schemeClr>
                </a:solidFill>
                <a:latin typeface="+mn-lt"/>
                <a:ea typeface="+mn-ea"/>
                <a:cs typeface="+mn-cs"/>
              </a:defRPr>
            </a:pPr>
            <a:r>
              <a:rPr lang="en-US"/>
              <a:t>resonant frequencies, experimental vs. theoretical </a:t>
            </a:r>
          </a:p>
        </c:rich>
      </c:tx>
      <c:layout>
        <c:manualLayout>
          <c:xMode val="edge"/>
          <c:yMode val="edge"/>
          <c:x val="0.103161258877829"/>
          <c:y val="0.0462962962962963"/>
        </c:manualLayout>
      </c:layout>
      <c:overlay val="0"/>
      <c:spPr>
        <a:noFill/>
        <a:ln>
          <a:noFill/>
        </a:ln>
        <a:effectLst/>
      </c:spPr>
      <c:txPr>
        <a:bodyPr rot="0" spcFirstLastPara="1" vertOverflow="ellipsis" vert="horz" wrap="square" anchor="ctr" anchorCtr="1"/>
        <a:lstStyle/>
        <a:p>
          <a:pPr>
            <a:defRPr sz="24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Experimental</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Sheet1!$B$2:$B$6</c:f>
              <c:numCache>
                <c:formatCode>General</c:formatCode>
                <c:ptCount val="5"/>
                <c:pt idx="0">
                  <c:v>379.0</c:v>
                </c:pt>
                <c:pt idx="1">
                  <c:v>752.0</c:v>
                </c:pt>
                <c:pt idx="2">
                  <c:v>1131.0</c:v>
                </c:pt>
                <c:pt idx="3">
                  <c:v>1511.0</c:v>
                </c:pt>
                <c:pt idx="4">
                  <c:v>1913.0</c:v>
                </c:pt>
              </c:numCache>
            </c:numRef>
          </c:val>
        </c:ser>
        <c:ser>
          <c:idx val="1"/>
          <c:order val="1"/>
          <c:tx>
            <c:strRef>
              <c:f>Sheet1!$C$1</c:f>
              <c:strCache>
                <c:ptCount val="1"/>
                <c:pt idx="0">
                  <c:v>Theoretical Corrected'</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Sheet1!$C$2:$C$6</c:f>
              <c:numCache>
                <c:formatCode>0</c:formatCode>
                <c:ptCount val="5"/>
                <c:pt idx="0">
                  <c:v>375.3176844334627</c:v>
                </c:pt>
                <c:pt idx="1">
                  <c:v>750.6353688669254</c:v>
                </c:pt>
                <c:pt idx="2">
                  <c:v>1125.953053300388</c:v>
                </c:pt>
                <c:pt idx="3">
                  <c:v>1501.270737733851</c:v>
                </c:pt>
                <c:pt idx="4">
                  <c:v>1876.588422167314</c:v>
                </c:pt>
              </c:numCache>
            </c:numRef>
          </c:val>
        </c:ser>
        <c:ser>
          <c:idx val="2"/>
          <c:order val="2"/>
          <c:tx>
            <c:strRef>
              <c:f>Sheet1!$D$1</c:f>
              <c:strCache>
                <c:ptCount val="1"/>
                <c:pt idx="0">
                  <c:v>Theoretical Uncorrected</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Sheet1!$D$2:$D$6</c:f>
              <c:numCache>
                <c:formatCode>0</c:formatCode>
                <c:ptCount val="5"/>
                <c:pt idx="0">
                  <c:v>395.2695167286242</c:v>
                </c:pt>
                <c:pt idx="1">
                  <c:v>774.2695167286244</c:v>
                </c:pt>
                <c:pt idx="2">
                  <c:v>1153.269516728624</c:v>
                </c:pt>
                <c:pt idx="3">
                  <c:v>1532.269516728624</c:v>
                </c:pt>
                <c:pt idx="4">
                  <c:v>1911.269516728624</c:v>
                </c:pt>
              </c:numCache>
            </c:numRef>
          </c:val>
        </c:ser>
        <c:dLbls>
          <c:dLblPos val="inEnd"/>
          <c:showLegendKey val="0"/>
          <c:showVal val="1"/>
          <c:showCatName val="0"/>
          <c:showSerName val="0"/>
          <c:showPercent val="0"/>
          <c:showBubbleSize val="0"/>
        </c:dLbls>
        <c:gapWidth val="164"/>
        <c:overlap val="-22"/>
        <c:axId val="1297154704"/>
        <c:axId val="1336982976"/>
      </c:barChart>
      <c:catAx>
        <c:axId val="1297154704"/>
        <c:scaling>
          <c:orientation val="minMax"/>
        </c:scaling>
        <c:delete val="0"/>
        <c:axPos val="b"/>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36982976"/>
        <c:crosses val="autoZero"/>
        <c:auto val="1"/>
        <c:lblAlgn val="ctr"/>
        <c:lblOffset val="100"/>
        <c:noMultiLvlLbl val="0"/>
      </c:catAx>
      <c:valAx>
        <c:axId val="1336982976"/>
        <c:scaling>
          <c:orientation val="minMax"/>
          <c:max val="20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29715470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NZ" dirty="0"/>
              <a:t>Sound Duration vs.</a:t>
            </a:r>
            <a:r>
              <a:rPr lang="en-NZ" baseline="0" dirty="0"/>
              <a:t> Position of Gauze</a:t>
            </a:r>
            <a:endParaRPr lang="en-NZ" dirty="0"/>
          </a:p>
        </c:rich>
      </c:tx>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0.0758533276109196"/>
          <c:y val="0.0806245652107249"/>
          <c:w val="0.883863517060368"/>
          <c:h val="0.790237692196869"/>
        </c:manualLayout>
      </c:layout>
      <c:scatterChart>
        <c:scatterStyle val="lineMarker"/>
        <c:varyColors val="0"/>
        <c:ser>
          <c:idx val="0"/>
          <c:order val="0"/>
          <c:tx>
            <c:strRef>
              <c:f>Sheet1!$B$1</c:f>
              <c:strCache>
                <c:ptCount val="1"/>
                <c:pt idx="0">
                  <c:v>Sound Duration (s) threshold -35dB</c:v>
                </c:pt>
              </c:strCache>
            </c:strRef>
          </c:tx>
          <c:spPr>
            <a:ln w="25400" cap="rnd">
              <a:noFill/>
              <a:round/>
            </a:ln>
            <a:effectLst/>
          </c:spPr>
          <c:marker>
            <c:symbol val="diamond"/>
            <c:size val="6"/>
            <c:spPr>
              <a:solidFill>
                <a:schemeClr val="lt1"/>
              </a:solidFill>
              <a:ln w="15875">
                <a:solidFill>
                  <a:schemeClr val="accent1"/>
                </a:solidFill>
                <a:round/>
              </a:ln>
              <a:effectLst/>
            </c:spPr>
          </c:marker>
          <c:xVal>
            <c:numRef>
              <c:f>Sheet1!$A$2:$A$37</c:f>
              <c:numCache>
                <c:formatCode>General</c:formatCode>
                <c:ptCount val="36"/>
                <c:pt idx="0">
                  <c:v>145.0</c:v>
                </c:pt>
                <c:pt idx="1">
                  <c:v>145.0</c:v>
                </c:pt>
                <c:pt idx="2">
                  <c:v>145.0</c:v>
                </c:pt>
                <c:pt idx="3">
                  <c:v>145.0</c:v>
                </c:pt>
                <c:pt idx="4">
                  <c:v>150.0</c:v>
                </c:pt>
                <c:pt idx="5">
                  <c:v>150.0</c:v>
                </c:pt>
                <c:pt idx="6">
                  <c:v>150.0</c:v>
                </c:pt>
                <c:pt idx="7">
                  <c:v>150.0</c:v>
                </c:pt>
                <c:pt idx="8">
                  <c:v>150.0</c:v>
                </c:pt>
                <c:pt idx="9">
                  <c:v>100.0</c:v>
                </c:pt>
                <c:pt idx="10">
                  <c:v>100.0</c:v>
                </c:pt>
                <c:pt idx="11">
                  <c:v>100.0</c:v>
                </c:pt>
                <c:pt idx="12">
                  <c:v>100.0</c:v>
                </c:pt>
                <c:pt idx="13">
                  <c:v>60.0</c:v>
                </c:pt>
                <c:pt idx="14">
                  <c:v>60.0</c:v>
                </c:pt>
                <c:pt idx="15">
                  <c:v>60.0</c:v>
                </c:pt>
                <c:pt idx="16">
                  <c:v>60.0</c:v>
                </c:pt>
                <c:pt idx="17">
                  <c:v>35.0</c:v>
                </c:pt>
                <c:pt idx="18">
                  <c:v>35.0</c:v>
                </c:pt>
                <c:pt idx="19">
                  <c:v>35.0</c:v>
                </c:pt>
                <c:pt idx="20">
                  <c:v>25.0</c:v>
                </c:pt>
                <c:pt idx="21">
                  <c:v>87.0</c:v>
                </c:pt>
                <c:pt idx="22">
                  <c:v>87.0</c:v>
                </c:pt>
                <c:pt idx="23">
                  <c:v>87.0</c:v>
                </c:pt>
                <c:pt idx="24">
                  <c:v>160.0</c:v>
                </c:pt>
              </c:numCache>
            </c:numRef>
          </c:xVal>
          <c:yVal>
            <c:numRef>
              <c:f>Sheet1!$B$2:$B$37</c:f>
              <c:numCache>
                <c:formatCode>General</c:formatCode>
                <c:ptCount val="36"/>
                <c:pt idx="0">
                  <c:v>4.96</c:v>
                </c:pt>
                <c:pt idx="1">
                  <c:v>4.5</c:v>
                </c:pt>
                <c:pt idx="2">
                  <c:v>6.159999999999997</c:v>
                </c:pt>
                <c:pt idx="3">
                  <c:v>6.64</c:v>
                </c:pt>
                <c:pt idx="4">
                  <c:v>5.55</c:v>
                </c:pt>
                <c:pt idx="5">
                  <c:v>5.59</c:v>
                </c:pt>
                <c:pt idx="6">
                  <c:v>5.58</c:v>
                </c:pt>
                <c:pt idx="7">
                  <c:v>5.76</c:v>
                </c:pt>
                <c:pt idx="8">
                  <c:v>4.17</c:v>
                </c:pt>
                <c:pt idx="9">
                  <c:v>7.4</c:v>
                </c:pt>
                <c:pt idx="10">
                  <c:v>8.290000000000001</c:v>
                </c:pt>
                <c:pt idx="11">
                  <c:v>8.4</c:v>
                </c:pt>
                <c:pt idx="12">
                  <c:v>9.25</c:v>
                </c:pt>
                <c:pt idx="13">
                  <c:v>6.67</c:v>
                </c:pt>
                <c:pt idx="14">
                  <c:v>7.0</c:v>
                </c:pt>
                <c:pt idx="15">
                  <c:v>6.859999999999998</c:v>
                </c:pt>
                <c:pt idx="16">
                  <c:v>7.38</c:v>
                </c:pt>
                <c:pt idx="17">
                  <c:v>0.91</c:v>
                </c:pt>
                <c:pt idx="18">
                  <c:v>2.28</c:v>
                </c:pt>
                <c:pt idx="19">
                  <c:v>1.25</c:v>
                </c:pt>
                <c:pt idx="20">
                  <c:v>0.0</c:v>
                </c:pt>
                <c:pt idx="21">
                  <c:v>9.739999999999998</c:v>
                </c:pt>
                <c:pt idx="22">
                  <c:v>9.68</c:v>
                </c:pt>
                <c:pt idx="23">
                  <c:v>8.99</c:v>
                </c:pt>
                <c:pt idx="24">
                  <c:v>0.0</c:v>
                </c:pt>
              </c:numCache>
            </c:numRef>
          </c:yVal>
          <c:smooth val="0"/>
          <c:extLst xmlns:c16r2="http://schemas.microsoft.com/office/drawing/2015/06/chart">
            <c:ext xmlns:c16="http://schemas.microsoft.com/office/drawing/2014/chart" uri="{C3380CC4-5D6E-409C-BE32-E72D297353CC}">
              <c16:uniqueId val="{00000000-4AF5-45B8-953D-BC4FCD444949}"/>
            </c:ext>
          </c:extLst>
        </c:ser>
        <c:dLbls>
          <c:showLegendKey val="0"/>
          <c:showVal val="0"/>
          <c:showCatName val="0"/>
          <c:showSerName val="0"/>
          <c:showPercent val="0"/>
          <c:showBubbleSize val="0"/>
        </c:dLbls>
        <c:axId val="1369691856"/>
        <c:axId val="1369695616"/>
      </c:scatterChart>
      <c:valAx>
        <c:axId val="1369691856"/>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NZ" dirty="0"/>
                  <a:t>Position</a:t>
                </a:r>
                <a:r>
                  <a:rPr lang="en-NZ" baseline="0" dirty="0"/>
                  <a:t> of gauze (mm)</a:t>
                </a:r>
                <a:endParaRPr lang="en-NZ" dirty="0"/>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369695616"/>
        <c:crosses val="autoZero"/>
        <c:crossBetween val="midCat"/>
      </c:valAx>
      <c:valAx>
        <c:axId val="1369695616"/>
        <c:scaling>
          <c:orientation val="minMax"/>
          <c:min val="0.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NZ"/>
                  <a:t>Sound Duration (s)</a:t>
                </a:r>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369691856"/>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dirty="0"/>
              <a:t>	Position</a:t>
            </a:r>
            <a:r>
              <a:rPr lang="en-US" baseline="0" dirty="0"/>
              <a:t> of Gauze vs. Sound Loudness</a:t>
            </a:r>
            <a:endParaRPr lang="en-US" dirty="0"/>
          </a:p>
        </c:rich>
      </c:tx>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0.101572492117731"/>
          <c:y val="0.146186266956526"/>
          <c:w val="0.854501890093927"/>
          <c:h val="0.715886846467969"/>
        </c:manualLayout>
      </c:layout>
      <c:scatterChart>
        <c:scatterStyle val="lineMarker"/>
        <c:varyColors val="0"/>
        <c:ser>
          <c:idx val="0"/>
          <c:order val="0"/>
          <c:tx>
            <c:strRef>
              <c:f>Sheet1!$D$1</c:f>
              <c:strCache>
                <c:ptCount val="1"/>
                <c:pt idx="0">
                  <c:v>Modified</c:v>
                </c:pt>
              </c:strCache>
            </c:strRef>
          </c:tx>
          <c:spPr>
            <a:ln w="25400" cap="rnd">
              <a:noFill/>
              <a:round/>
            </a:ln>
            <a:effectLst/>
          </c:spPr>
          <c:marker>
            <c:symbol val="diamond"/>
            <c:size val="6"/>
            <c:spPr>
              <a:solidFill>
                <a:schemeClr val="lt1"/>
              </a:solidFill>
              <a:ln w="15875">
                <a:solidFill>
                  <a:schemeClr val="accent1"/>
                </a:solidFill>
                <a:round/>
              </a:ln>
              <a:effectLst/>
            </c:spPr>
          </c:marker>
          <c:xVal>
            <c:numRef>
              <c:f>Sheet1!$A$2:$A$26</c:f>
              <c:numCache>
                <c:formatCode>General</c:formatCode>
                <c:ptCount val="25"/>
                <c:pt idx="0">
                  <c:v>145.0</c:v>
                </c:pt>
                <c:pt idx="1">
                  <c:v>145.0</c:v>
                </c:pt>
                <c:pt idx="2">
                  <c:v>145.0</c:v>
                </c:pt>
                <c:pt idx="3">
                  <c:v>145.0</c:v>
                </c:pt>
                <c:pt idx="4">
                  <c:v>150.0</c:v>
                </c:pt>
                <c:pt idx="5">
                  <c:v>150.0</c:v>
                </c:pt>
                <c:pt idx="6">
                  <c:v>150.0</c:v>
                </c:pt>
                <c:pt idx="7">
                  <c:v>150.0</c:v>
                </c:pt>
                <c:pt idx="8">
                  <c:v>150.0</c:v>
                </c:pt>
                <c:pt idx="9">
                  <c:v>100.0</c:v>
                </c:pt>
                <c:pt idx="10">
                  <c:v>100.0</c:v>
                </c:pt>
                <c:pt idx="11">
                  <c:v>100.0</c:v>
                </c:pt>
                <c:pt idx="12">
                  <c:v>100.0</c:v>
                </c:pt>
                <c:pt idx="13">
                  <c:v>60.0</c:v>
                </c:pt>
                <c:pt idx="14">
                  <c:v>60.0</c:v>
                </c:pt>
                <c:pt idx="15">
                  <c:v>60.0</c:v>
                </c:pt>
                <c:pt idx="16">
                  <c:v>60.0</c:v>
                </c:pt>
                <c:pt idx="17">
                  <c:v>35.0</c:v>
                </c:pt>
                <c:pt idx="18">
                  <c:v>35.0</c:v>
                </c:pt>
                <c:pt idx="19">
                  <c:v>35.0</c:v>
                </c:pt>
                <c:pt idx="20">
                  <c:v>25.0</c:v>
                </c:pt>
                <c:pt idx="21">
                  <c:v>87.0</c:v>
                </c:pt>
                <c:pt idx="22">
                  <c:v>87.0</c:v>
                </c:pt>
                <c:pt idx="23">
                  <c:v>87.0</c:v>
                </c:pt>
                <c:pt idx="24">
                  <c:v>160.0</c:v>
                </c:pt>
              </c:numCache>
            </c:numRef>
          </c:xVal>
          <c:yVal>
            <c:numRef>
              <c:f>Sheet1!$D$2:$D$26</c:f>
              <c:numCache>
                <c:formatCode>General</c:formatCode>
                <c:ptCount val="25"/>
                <c:pt idx="0">
                  <c:v>12.6</c:v>
                </c:pt>
                <c:pt idx="1">
                  <c:v>15.6</c:v>
                </c:pt>
                <c:pt idx="2">
                  <c:v>18.1</c:v>
                </c:pt>
                <c:pt idx="3">
                  <c:v>18.0</c:v>
                </c:pt>
                <c:pt idx="4">
                  <c:v>18.4</c:v>
                </c:pt>
                <c:pt idx="5">
                  <c:v>19.0</c:v>
                </c:pt>
                <c:pt idx="6">
                  <c:v>21.7</c:v>
                </c:pt>
                <c:pt idx="7">
                  <c:v>17.0</c:v>
                </c:pt>
                <c:pt idx="8">
                  <c:v>16.8</c:v>
                </c:pt>
                <c:pt idx="9">
                  <c:v>23.5</c:v>
                </c:pt>
                <c:pt idx="10">
                  <c:v>24.3</c:v>
                </c:pt>
                <c:pt idx="11">
                  <c:v>23.6</c:v>
                </c:pt>
                <c:pt idx="12">
                  <c:v>23.8</c:v>
                </c:pt>
                <c:pt idx="13">
                  <c:v>20.8</c:v>
                </c:pt>
                <c:pt idx="14">
                  <c:v>23.4</c:v>
                </c:pt>
                <c:pt idx="15">
                  <c:v>22.5</c:v>
                </c:pt>
                <c:pt idx="16">
                  <c:v>23.8</c:v>
                </c:pt>
                <c:pt idx="17">
                  <c:v>4.200000000000003</c:v>
                </c:pt>
                <c:pt idx="18">
                  <c:v>13.5</c:v>
                </c:pt>
                <c:pt idx="19">
                  <c:v>6.100000000000001</c:v>
                </c:pt>
                <c:pt idx="20">
                  <c:v>0.0</c:v>
                </c:pt>
                <c:pt idx="21">
                  <c:v>23.3</c:v>
                </c:pt>
                <c:pt idx="22">
                  <c:v>24.0</c:v>
                </c:pt>
                <c:pt idx="23">
                  <c:v>21.9</c:v>
                </c:pt>
              </c:numCache>
            </c:numRef>
          </c:yVal>
          <c:smooth val="0"/>
          <c:extLst xmlns:c16r2="http://schemas.microsoft.com/office/drawing/2015/06/chart">
            <c:ext xmlns:c16="http://schemas.microsoft.com/office/drawing/2014/chart" uri="{C3380CC4-5D6E-409C-BE32-E72D297353CC}">
              <c16:uniqueId val="{00000000-55EF-44EE-A2A3-142949EA6626}"/>
            </c:ext>
          </c:extLst>
        </c:ser>
        <c:dLbls>
          <c:showLegendKey val="0"/>
          <c:showVal val="0"/>
          <c:showCatName val="0"/>
          <c:showSerName val="0"/>
          <c:showPercent val="0"/>
          <c:showBubbleSize val="0"/>
        </c:dLbls>
        <c:axId val="1370697168"/>
        <c:axId val="1370700928"/>
      </c:scatterChart>
      <c:valAx>
        <c:axId val="1370697168"/>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NZ" dirty="0"/>
                  <a:t>Position</a:t>
                </a:r>
                <a:r>
                  <a:rPr lang="en-NZ" baseline="0" dirty="0"/>
                  <a:t> of Gauze (mm)</a:t>
                </a:r>
                <a:endParaRPr lang="en-NZ" dirty="0"/>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370700928"/>
        <c:crosses val="autoZero"/>
        <c:crossBetween val="midCat"/>
      </c:valAx>
      <c:valAx>
        <c:axId val="1370700928"/>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NZ" dirty="0"/>
                  <a:t>Sound Loudness</a:t>
                </a:r>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370697168"/>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dirty="0"/>
              <a:t>Mass of Gauze vs. Loudness of Sound</a:t>
            </a:r>
          </a:p>
        </c:rich>
      </c:tx>
      <c:layout>
        <c:manualLayout>
          <c:xMode val="edge"/>
          <c:yMode val="edge"/>
          <c:x val="0.300012959317585"/>
          <c:y val="0.0425925925925926"/>
        </c:manualLayout>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strRef>
              <c:f>Sheet1!$C$1</c:f>
              <c:strCache>
                <c:ptCount val="1"/>
                <c:pt idx="0">
                  <c:v>Sound Max Loudness</c:v>
                </c:pt>
              </c:strCache>
            </c:strRef>
          </c:tx>
          <c:spPr>
            <a:ln w="25400" cap="rnd">
              <a:noFill/>
              <a:round/>
            </a:ln>
            <a:effectLst/>
          </c:spPr>
          <c:marker>
            <c:symbol val="diamond"/>
            <c:size val="6"/>
            <c:spPr>
              <a:solidFill>
                <a:schemeClr val="lt1"/>
              </a:solidFill>
              <a:ln w="15875">
                <a:solidFill>
                  <a:schemeClr val="accent1"/>
                </a:solidFill>
                <a:round/>
              </a:ln>
              <a:effectLst/>
            </c:spPr>
          </c:marker>
          <c:xVal>
            <c:numRef>
              <c:f>Sheet1!$A$2:$A$32</c:f>
              <c:numCache>
                <c:formatCode>General</c:formatCode>
                <c:ptCount val="31"/>
                <c:pt idx="0">
                  <c:v>10.95</c:v>
                </c:pt>
                <c:pt idx="1">
                  <c:v>10.95</c:v>
                </c:pt>
                <c:pt idx="2">
                  <c:v>10.95</c:v>
                </c:pt>
                <c:pt idx="3">
                  <c:v>13.61</c:v>
                </c:pt>
                <c:pt idx="4">
                  <c:v>13.61</c:v>
                </c:pt>
                <c:pt idx="5">
                  <c:v>13.61</c:v>
                </c:pt>
                <c:pt idx="6">
                  <c:v>16.36999999999999</c:v>
                </c:pt>
                <c:pt idx="7">
                  <c:v>16.37</c:v>
                </c:pt>
                <c:pt idx="8">
                  <c:v>16.37</c:v>
                </c:pt>
                <c:pt idx="9">
                  <c:v>18.26</c:v>
                </c:pt>
                <c:pt idx="10">
                  <c:v>18.26</c:v>
                </c:pt>
                <c:pt idx="11">
                  <c:v>18.26</c:v>
                </c:pt>
                <c:pt idx="12">
                  <c:v>20.14</c:v>
                </c:pt>
                <c:pt idx="13">
                  <c:v>20.14</c:v>
                </c:pt>
                <c:pt idx="14">
                  <c:v>20.14</c:v>
                </c:pt>
                <c:pt idx="15">
                  <c:v>22.19</c:v>
                </c:pt>
                <c:pt idx="16">
                  <c:v>22.19</c:v>
                </c:pt>
                <c:pt idx="17">
                  <c:v>22.19</c:v>
                </c:pt>
                <c:pt idx="18">
                  <c:v>24.21</c:v>
                </c:pt>
                <c:pt idx="19">
                  <c:v>24.21</c:v>
                </c:pt>
                <c:pt idx="20">
                  <c:v>24.21</c:v>
                </c:pt>
                <c:pt idx="21">
                  <c:v>25.95</c:v>
                </c:pt>
                <c:pt idx="22">
                  <c:v>25.95</c:v>
                </c:pt>
                <c:pt idx="23">
                  <c:v>25.95</c:v>
                </c:pt>
                <c:pt idx="24">
                  <c:v>25.95</c:v>
                </c:pt>
                <c:pt idx="25">
                  <c:v>28.31</c:v>
                </c:pt>
                <c:pt idx="26">
                  <c:v>28.31</c:v>
                </c:pt>
                <c:pt idx="27">
                  <c:v>28.31</c:v>
                </c:pt>
                <c:pt idx="28">
                  <c:v>30.15</c:v>
                </c:pt>
                <c:pt idx="29">
                  <c:v>30.15</c:v>
                </c:pt>
                <c:pt idx="30">
                  <c:v>30.15</c:v>
                </c:pt>
              </c:numCache>
            </c:numRef>
          </c:xVal>
          <c:yVal>
            <c:numRef>
              <c:f>Sheet1!$C$2:$C$32</c:f>
              <c:numCache>
                <c:formatCode>General</c:formatCode>
                <c:ptCount val="31"/>
                <c:pt idx="0">
                  <c:v>-5.1</c:v>
                </c:pt>
                <c:pt idx="1">
                  <c:v>-5.8</c:v>
                </c:pt>
                <c:pt idx="2">
                  <c:v>-6.2</c:v>
                </c:pt>
                <c:pt idx="3">
                  <c:v>-11.3</c:v>
                </c:pt>
                <c:pt idx="4">
                  <c:v>-10.3</c:v>
                </c:pt>
                <c:pt idx="5">
                  <c:v>-10.6</c:v>
                </c:pt>
                <c:pt idx="6">
                  <c:v>-11.6</c:v>
                </c:pt>
                <c:pt idx="7">
                  <c:v>-11.4</c:v>
                </c:pt>
                <c:pt idx="8">
                  <c:v>-11.2</c:v>
                </c:pt>
                <c:pt idx="9">
                  <c:v>-11.6</c:v>
                </c:pt>
                <c:pt idx="10">
                  <c:v>-11.2</c:v>
                </c:pt>
                <c:pt idx="11">
                  <c:v>-11.2</c:v>
                </c:pt>
                <c:pt idx="12">
                  <c:v>-13.1</c:v>
                </c:pt>
                <c:pt idx="13">
                  <c:v>-12.6</c:v>
                </c:pt>
                <c:pt idx="14">
                  <c:v>-12.5</c:v>
                </c:pt>
                <c:pt idx="15">
                  <c:v>-12.0</c:v>
                </c:pt>
                <c:pt idx="16">
                  <c:v>-12.9</c:v>
                </c:pt>
                <c:pt idx="17">
                  <c:v>-13.1</c:v>
                </c:pt>
                <c:pt idx="18">
                  <c:v>-16.6</c:v>
                </c:pt>
                <c:pt idx="19">
                  <c:v>-16.6</c:v>
                </c:pt>
                <c:pt idx="20">
                  <c:v>-16.9</c:v>
                </c:pt>
                <c:pt idx="21">
                  <c:v>-19.6</c:v>
                </c:pt>
                <c:pt idx="22">
                  <c:v>-18.5</c:v>
                </c:pt>
                <c:pt idx="23">
                  <c:v>-18.7</c:v>
                </c:pt>
                <c:pt idx="24">
                  <c:v>-18.3</c:v>
                </c:pt>
                <c:pt idx="25">
                  <c:v>-20.2</c:v>
                </c:pt>
                <c:pt idx="26">
                  <c:v>-17.9</c:v>
                </c:pt>
                <c:pt idx="27">
                  <c:v>-19.7</c:v>
                </c:pt>
                <c:pt idx="28">
                  <c:v>-23.6</c:v>
                </c:pt>
                <c:pt idx="29">
                  <c:v>-23.7</c:v>
                </c:pt>
              </c:numCache>
            </c:numRef>
          </c:yVal>
          <c:smooth val="0"/>
          <c:extLst xmlns:c16r2="http://schemas.microsoft.com/office/drawing/2015/06/chart">
            <c:ext xmlns:c16="http://schemas.microsoft.com/office/drawing/2014/chart" uri="{C3380CC4-5D6E-409C-BE32-E72D297353CC}">
              <c16:uniqueId val="{00000000-975D-4EBC-8A9A-E8F878E24AD3}"/>
            </c:ext>
          </c:extLst>
        </c:ser>
        <c:dLbls>
          <c:showLegendKey val="0"/>
          <c:showVal val="0"/>
          <c:showCatName val="0"/>
          <c:showSerName val="0"/>
          <c:showPercent val="0"/>
          <c:showBubbleSize val="0"/>
        </c:dLbls>
        <c:axId val="1370674320"/>
        <c:axId val="1370561632"/>
      </c:scatterChart>
      <c:valAx>
        <c:axId val="1370674320"/>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NZ"/>
                  <a:t>Mass of Gauze (g)</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370561632"/>
        <c:crosses val="autoZero"/>
        <c:crossBetween val="midCat"/>
      </c:valAx>
      <c:valAx>
        <c:axId val="137056163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NZ"/>
                  <a:t>Maximum Loudness (dB)</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370674320"/>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dirty="0"/>
              <a:t>Mass</a:t>
            </a:r>
            <a:r>
              <a:rPr lang="en-US" baseline="0" dirty="0"/>
              <a:t> of Gauze vs. Duration of Sound</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strRef>
              <c:f>Sheet1!$B$1</c:f>
              <c:strCache>
                <c:ptCount val="1"/>
                <c:pt idx="0">
                  <c:v>Sound Duration (s)</c:v>
                </c:pt>
              </c:strCache>
            </c:strRef>
          </c:tx>
          <c:spPr>
            <a:ln w="25400" cap="rnd">
              <a:noFill/>
              <a:round/>
            </a:ln>
            <a:effectLst/>
          </c:spPr>
          <c:marker>
            <c:symbol val="diamond"/>
            <c:size val="6"/>
            <c:spPr>
              <a:solidFill>
                <a:schemeClr val="lt1"/>
              </a:solidFill>
              <a:ln w="15875">
                <a:solidFill>
                  <a:schemeClr val="accent1"/>
                </a:solidFill>
                <a:round/>
              </a:ln>
              <a:effectLst/>
            </c:spPr>
          </c:marker>
          <c:xVal>
            <c:numRef>
              <c:f>Sheet1!$A$2:$A$32</c:f>
              <c:numCache>
                <c:formatCode>General</c:formatCode>
                <c:ptCount val="31"/>
                <c:pt idx="0">
                  <c:v>10.95</c:v>
                </c:pt>
                <c:pt idx="1">
                  <c:v>10.95</c:v>
                </c:pt>
                <c:pt idx="2">
                  <c:v>10.95</c:v>
                </c:pt>
                <c:pt idx="3">
                  <c:v>13.61</c:v>
                </c:pt>
                <c:pt idx="4">
                  <c:v>13.61</c:v>
                </c:pt>
                <c:pt idx="5">
                  <c:v>13.61</c:v>
                </c:pt>
                <c:pt idx="6">
                  <c:v>16.36999999999999</c:v>
                </c:pt>
                <c:pt idx="7">
                  <c:v>16.37</c:v>
                </c:pt>
                <c:pt idx="8">
                  <c:v>16.37</c:v>
                </c:pt>
                <c:pt idx="9">
                  <c:v>18.26</c:v>
                </c:pt>
                <c:pt idx="10">
                  <c:v>18.26</c:v>
                </c:pt>
                <c:pt idx="11">
                  <c:v>18.26</c:v>
                </c:pt>
                <c:pt idx="12">
                  <c:v>20.14</c:v>
                </c:pt>
                <c:pt idx="13">
                  <c:v>20.14</c:v>
                </c:pt>
                <c:pt idx="14">
                  <c:v>20.14</c:v>
                </c:pt>
                <c:pt idx="15">
                  <c:v>22.19</c:v>
                </c:pt>
                <c:pt idx="16">
                  <c:v>22.19</c:v>
                </c:pt>
                <c:pt idx="17">
                  <c:v>22.19</c:v>
                </c:pt>
                <c:pt idx="18">
                  <c:v>24.21</c:v>
                </c:pt>
                <c:pt idx="19">
                  <c:v>24.21</c:v>
                </c:pt>
                <c:pt idx="20">
                  <c:v>24.21</c:v>
                </c:pt>
                <c:pt idx="21">
                  <c:v>25.95</c:v>
                </c:pt>
                <c:pt idx="22">
                  <c:v>25.95</c:v>
                </c:pt>
                <c:pt idx="23">
                  <c:v>25.95</c:v>
                </c:pt>
                <c:pt idx="24">
                  <c:v>25.95</c:v>
                </c:pt>
                <c:pt idx="25">
                  <c:v>28.31</c:v>
                </c:pt>
                <c:pt idx="26">
                  <c:v>28.31</c:v>
                </c:pt>
                <c:pt idx="27">
                  <c:v>28.31</c:v>
                </c:pt>
                <c:pt idx="28">
                  <c:v>30.15</c:v>
                </c:pt>
                <c:pt idx="29">
                  <c:v>30.15</c:v>
                </c:pt>
                <c:pt idx="30">
                  <c:v>30.15</c:v>
                </c:pt>
              </c:numCache>
            </c:numRef>
          </c:xVal>
          <c:yVal>
            <c:numRef>
              <c:f>Sheet1!$B$2:$B$32</c:f>
              <c:numCache>
                <c:formatCode>General</c:formatCode>
                <c:ptCount val="31"/>
                <c:pt idx="0">
                  <c:v>10.33</c:v>
                </c:pt>
                <c:pt idx="1">
                  <c:v>11.21</c:v>
                </c:pt>
                <c:pt idx="2">
                  <c:v>10.63</c:v>
                </c:pt>
                <c:pt idx="3">
                  <c:v>12.38</c:v>
                </c:pt>
                <c:pt idx="4">
                  <c:v>13.05</c:v>
                </c:pt>
                <c:pt idx="5">
                  <c:v>11.85</c:v>
                </c:pt>
                <c:pt idx="6">
                  <c:v>13.18</c:v>
                </c:pt>
                <c:pt idx="7">
                  <c:v>13.09</c:v>
                </c:pt>
                <c:pt idx="8">
                  <c:v>12.74</c:v>
                </c:pt>
                <c:pt idx="9">
                  <c:v>13.68</c:v>
                </c:pt>
                <c:pt idx="10">
                  <c:v>14.09</c:v>
                </c:pt>
                <c:pt idx="11">
                  <c:v>16.51000000000001</c:v>
                </c:pt>
                <c:pt idx="12">
                  <c:v>14.88</c:v>
                </c:pt>
                <c:pt idx="13">
                  <c:v>13.46</c:v>
                </c:pt>
                <c:pt idx="14">
                  <c:v>14.96</c:v>
                </c:pt>
                <c:pt idx="15">
                  <c:v>14.09</c:v>
                </c:pt>
                <c:pt idx="16">
                  <c:v>13.52</c:v>
                </c:pt>
                <c:pt idx="17">
                  <c:v>14.04</c:v>
                </c:pt>
                <c:pt idx="18">
                  <c:v>13.81</c:v>
                </c:pt>
                <c:pt idx="19">
                  <c:v>14.77</c:v>
                </c:pt>
                <c:pt idx="20">
                  <c:v>12.85</c:v>
                </c:pt>
                <c:pt idx="21">
                  <c:v>13.14</c:v>
                </c:pt>
                <c:pt idx="22">
                  <c:v>14.28</c:v>
                </c:pt>
                <c:pt idx="23">
                  <c:v>14.725</c:v>
                </c:pt>
                <c:pt idx="24">
                  <c:v>14.2</c:v>
                </c:pt>
                <c:pt idx="25">
                  <c:v>9.43</c:v>
                </c:pt>
                <c:pt idx="26">
                  <c:v>10.76</c:v>
                </c:pt>
                <c:pt idx="27">
                  <c:v>11.71</c:v>
                </c:pt>
                <c:pt idx="28">
                  <c:v>5.83</c:v>
                </c:pt>
                <c:pt idx="29">
                  <c:v>5.75</c:v>
                </c:pt>
                <c:pt idx="30">
                  <c:v>0.0</c:v>
                </c:pt>
              </c:numCache>
            </c:numRef>
          </c:yVal>
          <c:smooth val="0"/>
          <c:extLst xmlns:c16r2="http://schemas.microsoft.com/office/drawing/2015/06/chart">
            <c:ext xmlns:c16="http://schemas.microsoft.com/office/drawing/2014/chart" uri="{C3380CC4-5D6E-409C-BE32-E72D297353CC}">
              <c16:uniqueId val="{00000000-2FCA-429B-AC9B-99AA69478E07}"/>
            </c:ext>
          </c:extLst>
        </c:ser>
        <c:dLbls>
          <c:showLegendKey val="0"/>
          <c:showVal val="0"/>
          <c:showCatName val="0"/>
          <c:showSerName val="0"/>
          <c:showPercent val="0"/>
          <c:showBubbleSize val="0"/>
        </c:dLbls>
        <c:axId val="1370654160"/>
        <c:axId val="1370658144"/>
      </c:scatterChart>
      <c:valAx>
        <c:axId val="1370654160"/>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NZ"/>
                  <a:t>Mass of Gauze (g)</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370658144"/>
        <c:crosses val="autoZero"/>
        <c:crossBetween val="midCat"/>
      </c:valAx>
      <c:valAx>
        <c:axId val="137065814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NZ"/>
                  <a:t>Sound duration (s)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370654160"/>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7.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7BF5A-5945-462F-AA4D-FDB19932F55A}" type="datetimeFigureOut">
              <a:rPr lang="en-NZ" smtClean="0"/>
              <a:t>4/07/17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8E1372-3E03-4053-B252-EF8C41E13747}" type="slidenum">
              <a:rPr lang="en-NZ" smtClean="0"/>
              <a:t>‹#›</a:t>
            </a:fld>
            <a:endParaRPr lang="en-NZ"/>
          </a:p>
        </p:txBody>
      </p:sp>
    </p:spTree>
    <p:extLst>
      <p:ext uri="{BB962C8B-B14F-4D97-AF65-F5344CB8AC3E}">
        <p14:creationId xmlns:p14="http://schemas.microsoft.com/office/powerpoint/2010/main" val="2020462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The question is asking us to study the </a:t>
            </a:r>
            <a:r>
              <a:rPr lang="en-NZ" sz="1200" kern="1200" dirty="0" err="1">
                <a:solidFill>
                  <a:schemeClr val="tx1"/>
                </a:solidFill>
                <a:effectLst/>
                <a:latin typeface="+mn-lt"/>
                <a:ea typeface="+mn-ea"/>
                <a:cs typeface="+mn-cs"/>
              </a:rPr>
              <a:t>Rijke</a:t>
            </a:r>
            <a:r>
              <a:rPr lang="en-NZ" sz="1200" kern="1200" dirty="0">
                <a:solidFill>
                  <a:schemeClr val="tx1"/>
                </a:solidFill>
                <a:effectLst/>
                <a:latin typeface="+mn-lt"/>
                <a:ea typeface="+mn-ea"/>
                <a:cs typeface="+mn-cs"/>
              </a:rPr>
              <a:t> tube, which is a device which generates sound from the cooling of gauze placed inside the tube. This is the setup that I used for my experiments, with the tube held by two clamps on a clamp </a:t>
            </a:r>
            <a:r>
              <a:rPr lang="en-NZ" sz="1200" kern="1200">
                <a:solidFill>
                  <a:schemeClr val="tx1"/>
                </a:solidFill>
                <a:effectLst/>
                <a:latin typeface="+mn-lt"/>
                <a:ea typeface="+mn-ea"/>
                <a:cs typeface="+mn-cs"/>
              </a:rPr>
              <a:t>stand </a:t>
            </a:r>
            <a:r>
              <a:rPr lang="en-NZ" sz="1200" kern="1200" smtClean="0">
                <a:solidFill>
                  <a:schemeClr val="tx1"/>
                </a:solidFill>
                <a:effectLst/>
                <a:latin typeface="+mn-lt"/>
                <a:ea typeface="+mn-ea"/>
                <a:cs typeface="+mn-cs"/>
              </a:rPr>
              <a:t>1 centimetre</a:t>
            </a:r>
            <a:r>
              <a:rPr lang="en-NZ" sz="1200" kern="1200" baseline="0" smtClean="0">
                <a:solidFill>
                  <a:schemeClr val="tx1"/>
                </a:solidFill>
                <a:effectLst/>
                <a:latin typeface="+mn-lt"/>
                <a:ea typeface="+mn-ea"/>
                <a:cs typeface="+mn-cs"/>
              </a:rPr>
              <a:t> </a:t>
            </a:r>
            <a:r>
              <a:rPr lang="en-NZ" sz="1200" kern="1200" smtClean="0">
                <a:solidFill>
                  <a:schemeClr val="tx1"/>
                </a:solidFill>
                <a:effectLst/>
                <a:latin typeface="+mn-lt"/>
                <a:ea typeface="+mn-ea"/>
                <a:cs typeface="+mn-cs"/>
              </a:rPr>
              <a:t>from </a:t>
            </a:r>
            <a:r>
              <a:rPr lang="en-NZ" sz="1200" kern="1200" dirty="0">
                <a:solidFill>
                  <a:schemeClr val="tx1"/>
                </a:solidFill>
                <a:effectLst/>
                <a:latin typeface="+mn-lt"/>
                <a:ea typeface="+mn-ea"/>
                <a:cs typeface="+mn-cs"/>
              </a:rPr>
              <a:t>the Bunsen burner top.</a:t>
            </a:r>
          </a:p>
        </p:txBody>
      </p:sp>
      <p:sp>
        <p:nvSpPr>
          <p:cNvPr id="4" name="Slide Number Placeholder 3"/>
          <p:cNvSpPr>
            <a:spLocks noGrp="1"/>
          </p:cNvSpPr>
          <p:nvPr>
            <p:ph type="sldNum" sz="quarter" idx="10"/>
          </p:nvPr>
        </p:nvSpPr>
        <p:spPr/>
        <p:txBody>
          <a:bodyPr/>
          <a:lstStyle/>
          <a:p>
            <a:fld id="{358E1372-3E03-4053-B252-EF8C41E13747}" type="slidenum">
              <a:rPr lang="en-NZ" smtClean="0"/>
              <a:t>3</a:t>
            </a:fld>
            <a:endParaRPr lang="en-NZ"/>
          </a:p>
        </p:txBody>
      </p:sp>
    </p:spTree>
    <p:extLst>
      <p:ext uri="{BB962C8B-B14F-4D97-AF65-F5344CB8AC3E}">
        <p14:creationId xmlns:p14="http://schemas.microsoft.com/office/powerpoint/2010/main" val="122740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This is what a longitudinal standing wave looks like, in a closed ended tube. In this case, reflection happens not because of the outside air molecules, but the fact that the wave bounces off the closed end of the tube. In the open end of a tube, a displacement antinode will always be formed, as you cannot change the atmospheric pressure.</a:t>
            </a:r>
          </a:p>
          <a:p>
            <a:r>
              <a:rPr lang="en-NZ" sz="1200" kern="1200" dirty="0">
                <a:solidFill>
                  <a:schemeClr val="tx1"/>
                </a:solidFill>
                <a:effectLst/>
                <a:latin typeface="+mn-lt"/>
                <a:ea typeface="+mn-ea"/>
                <a:cs typeface="+mn-cs"/>
              </a:rPr>
              <a:t>You can see here the same patterns as we saw in the last slide. The points which have no movement are called displacement nodes, and the points with maximum movement are displacement antinodes. A displacement wave is the opposite of a pressure wave, so the displacement nodes will be pressure antinodes, and displacement antinodes will be pressure nodes.</a:t>
            </a:r>
          </a:p>
          <a:p>
            <a:endParaRPr lang="en-NZ" dirty="0"/>
          </a:p>
        </p:txBody>
      </p:sp>
      <p:sp>
        <p:nvSpPr>
          <p:cNvPr id="4" name="Slide Number Placeholder 3"/>
          <p:cNvSpPr>
            <a:spLocks noGrp="1"/>
          </p:cNvSpPr>
          <p:nvPr>
            <p:ph type="sldNum" sz="quarter" idx="10"/>
          </p:nvPr>
        </p:nvSpPr>
        <p:spPr/>
        <p:txBody>
          <a:bodyPr/>
          <a:lstStyle/>
          <a:p>
            <a:fld id="{358E1372-3E03-4053-B252-EF8C41E13747}" type="slidenum">
              <a:rPr lang="en-NZ" smtClean="0"/>
              <a:t>14</a:t>
            </a:fld>
            <a:endParaRPr lang="en-NZ"/>
          </a:p>
        </p:txBody>
      </p:sp>
    </p:spTree>
    <p:extLst>
      <p:ext uri="{BB962C8B-B14F-4D97-AF65-F5344CB8AC3E}">
        <p14:creationId xmlns:p14="http://schemas.microsoft.com/office/powerpoint/2010/main" val="3088965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The X axis covers the frequency of the sound and the Y axis is the amplitude, which is arbitrary.</a:t>
            </a:r>
            <a:br>
              <a:rPr lang="en-NZ" sz="1200" kern="1200" dirty="0">
                <a:solidFill>
                  <a:schemeClr val="tx1"/>
                </a:solidFill>
                <a:effectLst/>
                <a:latin typeface="+mn-lt"/>
                <a:ea typeface="+mn-ea"/>
                <a:cs typeface="+mn-cs"/>
              </a:rPr>
            </a:br>
            <a:r>
              <a:rPr lang="en-NZ" sz="1200" kern="1200" dirty="0">
                <a:solidFill>
                  <a:schemeClr val="tx1"/>
                </a:solidFill>
                <a:effectLst/>
                <a:latin typeface="+mn-lt"/>
                <a:ea typeface="+mn-ea"/>
                <a:cs typeface="+mn-cs"/>
              </a:rPr>
              <a:t>Here you can see that certain frequencies have been amplified a large amount, creating a saw-toothed pattern with regular intervals. These are the resonant frequencies.</a:t>
            </a:r>
          </a:p>
          <a:p>
            <a:r>
              <a:rPr lang="en-NZ" sz="1200" kern="1200" dirty="0">
                <a:solidFill>
                  <a:schemeClr val="tx1"/>
                </a:solidFill>
                <a:effectLst/>
                <a:latin typeface="+mn-lt"/>
                <a:ea typeface="+mn-ea"/>
                <a:cs typeface="+mn-cs"/>
              </a:rPr>
              <a:t>We can determine that the </a:t>
            </a:r>
            <a:r>
              <a:rPr lang="en-NZ" sz="1200" kern="1200" dirty="0" err="1">
                <a:solidFill>
                  <a:schemeClr val="tx1"/>
                </a:solidFill>
                <a:effectLst/>
                <a:latin typeface="+mn-lt"/>
                <a:ea typeface="+mn-ea"/>
                <a:cs typeface="+mn-cs"/>
              </a:rPr>
              <a:t>Rijke</a:t>
            </a:r>
            <a:r>
              <a:rPr lang="en-NZ" sz="1200" kern="1200" dirty="0">
                <a:solidFill>
                  <a:schemeClr val="tx1"/>
                </a:solidFill>
                <a:effectLst/>
                <a:latin typeface="+mn-lt"/>
                <a:ea typeface="+mn-ea"/>
                <a:cs typeface="+mn-cs"/>
              </a:rPr>
              <a:t> Tube is producing a standing wave by analysing its resonant frequencies and comparing them with the frequencies that should theoretically be produced.</a:t>
            </a:r>
          </a:p>
          <a:p>
            <a:endParaRPr lang="en-NZ" dirty="0"/>
          </a:p>
        </p:txBody>
      </p:sp>
      <p:sp>
        <p:nvSpPr>
          <p:cNvPr id="4" name="Slide Number Placeholder 3"/>
          <p:cNvSpPr>
            <a:spLocks noGrp="1"/>
          </p:cNvSpPr>
          <p:nvPr>
            <p:ph type="sldNum" sz="quarter" idx="10"/>
          </p:nvPr>
        </p:nvSpPr>
        <p:spPr/>
        <p:txBody>
          <a:bodyPr/>
          <a:lstStyle/>
          <a:p>
            <a:fld id="{358E1372-3E03-4053-B252-EF8C41E13747}" type="slidenum">
              <a:rPr lang="en-NZ" smtClean="0"/>
              <a:t>16</a:t>
            </a:fld>
            <a:endParaRPr lang="en-NZ"/>
          </a:p>
        </p:txBody>
      </p:sp>
    </p:spTree>
    <p:extLst>
      <p:ext uri="{BB962C8B-B14F-4D97-AF65-F5344CB8AC3E}">
        <p14:creationId xmlns:p14="http://schemas.microsoft.com/office/powerpoint/2010/main" val="3221117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As the fundamental (first harmonic) for an open end pipe needs to have a displacement antinode at both ends, and a node in the middle, the smallest wave we can fit in is shown here. This is half of a full wavelength.</a:t>
            </a:r>
            <a:br>
              <a:rPr lang="en-NZ" sz="1200" kern="1200" dirty="0">
                <a:solidFill>
                  <a:schemeClr val="tx1"/>
                </a:solidFill>
                <a:effectLst/>
                <a:latin typeface="+mn-lt"/>
                <a:ea typeface="+mn-ea"/>
                <a:cs typeface="+mn-cs"/>
              </a:rPr>
            </a:br>
            <a:r>
              <a:rPr lang="en-NZ" sz="1200" kern="1200" dirty="0">
                <a:solidFill>
                  <a:schemeClr val="tx1"/>
                </a:solidFill>
                <a:effectLst/>
                <a:latin typeface="+mn-lt"/>
                <a:ea typeface="+mn-ea"/>
                <a:cs typeface="+mn-cs"/>
              </a:rPr>
              <a:t>This means that 1 wavelength is the same as twice the length of the tube.</a:t>
            </a:r>
            <a:br>
              <a:rPr lang="en-NZ" sz="1200" kern="1200" dirty="0">
                <a:solidFill>
                  <a:schemeClr val="tx1"/>
                </a:solidFill>
                <a:effectLst/>
                <a:latin typeface="+mn-lt"/>
                <a:ea typeface="+mn-ea"/>
                <a:cs typeface="+mn-cs"/>
              </a:rPr>
            </a:br>
            <a:r>
              <a:rPr lang="en-NZ" sz="1200" kern="1200" dirty="0">
                <a:solidFill>
                  <a:schemeClr val="tx1"/>
                </a:solidFill>
                <a:effectLst/>
                <a:latin typeface="+mn-lt"/>
                <a:ea typeface="+mn-ea"/>
                <a:cs typeface="+mn-cs"/>
              </a:rPr>
              <a:t>As the speed of the wave is the frequency times the wavelength, we can use this to find the speed of sound which has been changed due to the air heating up. Since heat is a form of kinetic energy, the particles in the air can vibrate faster and travel more quickly.</a:t>
            </a:r>
            <a:br>
              <a:rPr lang="en-NZ" sz="1200" kern="1200" dirty="0">
                <a:solidFill>
                  <a:schemeClr val="tx1"/>
                </a:solidFill>
                <a:effectLst/>
                <a:latin typeface="+mn-lt"/>
                <a:ea typeface="+mn-ea"/>
                <a:cs typeface="+mn-cs"/>
              </a:rPr>
            </a:br>
            <a:r>
              <a:rPr lang="en-NZ" sz="1200" kern="1200" dirty="0">
                <a:solidFill>
                  <a:schemeClr val="tx1"/>
                </a:solidFill>
                <a:effectLst/>
                <a:latin typeface="+mn-lt"/>
                <a:ea typeface="+mn-ea"/>
                <a:cs typeface="+mn-cs"/>
              </a:rPr>
              <a:t>In order to find the theoretical resonance, we </a:t>
            </a:r>
            <a:r>
              <a:rPr lang="en-US" sz="1200" kern="1200" dirty="0" smtClean="0">
                <a:solidFill>
                  <a:schemeClr val="tx1"/>
                </a:solidFill>
                <a:effectLst/>
                <a:latin typeface="+mn-lt"/>
                <a:ea typeface="+mn-ea"/>
                <a:cs typeface="+mn-cs"/>
              </a:rPr>
              <a:t>need to know</a:t>
            </a:r>
            <a:r>
              <a:rPr lang="en-US" sz="1200" kern="1200" baseline="0" dirty="0" smtClean="0">
                <a:solidFill>
                  <a:schemeClr val="tx1"/>
                </a:solidFill>
                <a:effectLst/>
                <a:latin typeface="+mn-lt"/>
                <a:ea typeface="+mn-ea"/>
                <a:cs typeface="+mn-cs"/>
              </a:rPr>
              <a:t> the speed of sound, which we can derive from air temperature (as it effects the gas density).</a:t>
            </a:r>
            <a:endParaRPr lang="en-NZ"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358E1372-3E03-4053-B252-EF8C41E13747}" type="slidenum">
              <a:rPr lang="en-NZ" smtClean="0"/>
              <a:t>17</a:t>
            </a:fld>
            <a:endParaRPr lang="en-NZ"/>
          </a:p>
        </p:txBody>
      </p:sp>
    </p:spTree>
    <p:extLst>
      <p:ext uri="{BB962C8B-B14F-4D97-AF65-F5344CB8AC3E}">
        <p14:creationId xmlns:p14="http://schemas.microsoft.com/office/powerpoint/2010/main" val="3999275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measured</a:t>
            </a:r>
            <a:r>
              <a:rPr lang="en-US" baseline="0" dirty="0" smtClean="0"/>
              <a:t> the temperature after 20 seconds of heating, against the distance from the bottom of the tube. I repeated each test 4 times. I needed the average temperature of air in the tube, so I had to take measurements from multiple points. The error bars on this graph are from the half range, so you can see there was a very wide scatter in my results.</a:t>
            </a:r>
            <a:endParaRPr lang="en-US" dirty="0"/>
          </a:p>
        </p:txBody>
      </p:sp>
      <p:sp>
        <p:nvSpPr>
          <p:cNvPr id="4" name="Slide Number Placeholder 3"/>
          <p:cNvSpPr>
            <a:spLocks noGrp="1"/>
          </p:cNvSpPr>
          <p:nvPr>
            <p:ph type="sldNum" sz="quarter" idx="10"/>
          </p:nvPr>
        </p:nvSpPr>
        <p:spPr/>
        <p:txBody>
          <a:bodyPr/>
          <a:lstStyle/>
          <a:p>
            <a:fld id="{358E1372-3E03-4053-B252-EF8C41E13747}" type="slidenum">
              <a:rPr lang="en-NZ" smtClean="0"/>
              <a:t>18</a:t>
            </a:fld>
            <a:endParaRPr lang="en-NZ"/>
          </a:p>
        </p:txBody>
      </p:sp>
    </p:spTree>
    <p:extLst>
      <p:ext uri="{BB962C8B-B14F-4D97-AF65-F5344CB8AC3E}">
        <p14:creationId xmlns:p14="http://schemas.microsoft.com/office/powerpoint/2010/main" val="843339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However, when you compare</a:t>
            </a:r>
            <a:r>
              <a:rPr lang="en-US" baseline="0" dirty="0" smtClean="0"/>
              <a:t> the speed of sound derived from the temperature and compare it against the velocity from the equation v=f</a:t>
            </a:r>
            <a:r>
              <a:rPr lang="el-GR" sz="1200" dirty="0" smtClean="0"/>
              <a:t>λ</a:t>
            </a:r>
            <a:r>
              <a:rPr lang="en-US" sz="1200" dirty="0" smtClean="0"/>
              <a:t>,</a:t>
            </a:r>
            <a:r>
              <a:rPr lang="en-US" sz="1200" baseline="0" dirty="0" smtClean="0"/>
              <a:t> the values are very similar.</a:t>
            </a:r>
            <a:endParaRPr lang="en-NZ" sz="1200" dirty="0" smtClean="0"/>
          </a:p>
        </p:txBody>
      </p:sp>
      <p:sp>
        <p:nvSpPr>
          <p:cNvPr id="4" name="Slide Number Placeholder 3"/>
          <p:cNvSpPr>
            <a:spLocks noGrp="1"/>
          </p:cNvSpPr>
          <p:nvPr>
            <p:ph type="sldNum" sz="quarter" idx="10"/>
          </p:nvPr>
        </p:nvSpPr>
        <p:spPr/>
        <p:txBody>
          <a:bodyPr/>
          <a:lstStyle/>
          <a:p>
            <a:fld id="{358E1372-3E03-4053-B252-EF8C41E13747}" type="slidenum">
              <a:rPr lang="en-NZ" smtClean="0"/>
              <a:t>19</a:t>
            </a:fld>
            <a:endParaRPr lang="en-NZ"/>
          </a:p>
        </p:txBody>
      </p:sp>
    </p:spTree>
    <p:extLst>
      <p:ext uri="{BB962C8B-B14F-4D97-AF65-F5344CB8AC3E}">
        <p14:creationId xmlns:p14="http://schemas.microsoft.com/office/powerpoint/2010/main" val="248051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However, even when adjusted for the air </a:t>
            </a:r>
            <a:r>
              <a:rPr lang="en-NZ" sz="1200" kern="1200" dirty="0" smtClean="0">
                <a:solidFill>
                  <a:schemeClr val="tx1"/>
                </a:solidFill>
                <a:effectLst/>
                <a:latin typeface="+mn-lt"/>
                <a:ea typeface="+mn-ea"/>
                <a:cs typeface="+mn-cs"/>
              </a:rPr>
              <a:t>temperature, </a:t>
            </a:r>
            <a:r>
              <a:rPr lang="en-NZ" sz="1200" kern="1200" dirty="0">
                <a:solidFill>
                  <a:schemeClr val="tx1"/>
                </a:solidFill>
                <a:effectLst/>
                <a:latin typeface="+mn-lt"/>
                <a:ea typeface="+mn-ea"/>
                <a:cs typeface="+mn-cs"/>
              </a:rPr>
              <a:t>the </a:t>
            </a:r>
            <a:r>
              <a:rPr lang="en-NZ" sz="1200" kern="1200" dirty="0" smtClean="0">
                <a:solidFill>
                  <a:schemeClr val="tx1"/>
                </a:solidFill>
                <a:effectLst/>
                <a:latin typeface="+mn-lt"/>
                <a:ea typeface="+mn-ea"/>
                <a:cs typeface="+mn-cs"/>
              </a:rPr>
              <a:t>data is close </a:t>
            </a:r>
            <a:r>
              <a:rPr lang="en-NZ" sz="1200" kern="1200" dirty="0">
                <a:solidFill>
                  <a:schemeClr val="tx1"/>
                </a:solidFill>
                <a:effectLst/>
                <a:latin typeface="+mn-lt"/>
                <a:ea typeface="+mn-ea"/>
                <a:cs typeface="+mn-cs"/>
              </a:rPr>
              <a:t>does not quite match the theory.</a:t>
            </a:r>
          </a:p>
          <a:p>
            <a:endParaRPr lang="en-NZ" dirty="0"/>
          </a:p>
        </p:txBody>
      </p:sp>
      <p:sp>
        <p:nvSpPr>
          <p:cNvPr id="4" name="Slide Number Placeholder 3"/>
          <p:cNvSpPr>
            <a:spLocks noGrp="1"/>
          </p:cNvSpPr>
          <p:nvPr>
            <p:ph type="sldNum" sz="quarter" idx="10"/>
          </p:nvPr>
        </p:nvSpPr>
        <p:spPr/>
        <p:txBody>
          <a:bodyPr/>
          <a:lstStyle/>
          <a:p>
            <a:fld id="{358E1372-3E03-4053-B252-EF8C41E13747}" type="slidenum">
              <a:rPr lang="en-NZ" smtClean="0"/>
              <a:t>20</a:t>
            </a:fld>
            <a:endParaRPr lang="en-NZ"/>
          </a:p>
        </p:txBody>
      </p:sp>
    </p:spTree>
    <p:extLst>
      <p:ext uri="{BB962C8B-B14F-4D97-AF65-F5344CB8AC3E}">
        <p14:creationId xmlns:p14="http://schemas.microsoft.com/office/powerpoint/2010/main" val="53949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This is because we need to apply an end correction to find the acoustic length of our tube. The pressure nodes, and displacement antinodes are actually forming somewhat outside the ends of the pipe, so the theoretical resonant frequencies are higher than in practice. </a:t>
            </a:r>
            <a:br>
              <a:rPr lang="en-NZ" sz="1200" kern="1200" dirty="0">
                <a:solidFill>
                  <a:schemeClr val="tx1"/>
                </a:solidFill>
                <a:effectLst/>
                <a:latin typeface="+mn-lt"/>
                <a:ea typeface="+mn-ea"/>
                <a:cs typeface="+mn-cs"/>
              </a:rPr>
            </a:br>
            <a:r>
              <a:rPr lang="en-NZ" sz="1200" kern="1200" dirty="0">
                <a:solidFill>
                  <a:schemeClr val="tx1"/>
                </a:solidFill>
                <a:effectLst/>
                <a:latin typeface="+mn-lt"/>
                <a:ea typeface="+mn-ea"/>
                <a:cs typeface="+mn-cs"/>
              </a:rPr>
              <a:t>The end correction, written as </a:t>
            </a:r>
            <a:r>
              <a:rPr lang="el-GR" sz="1200" kern="1200" dirty="0">
                <a:solidFill>
                  <a:schemeClr val="tx1"/>
                </a:solidFill>
                <a:effectLst/>
                <a:latin typeface="+mn-lt"/>
                <a:ea typeface="+mn-ea"/>
                <a:cs typeface="+mn-cs"/>
              </a:rPr>
              <a:t>Δ</a:t>
            </a:r>
            <a:r>
              <a:rPr lang="en-NZ" sz="1200" kern="1200" dirty="0">
                <a:solidFill>
                  <a:schemeClr val="tx1"/>
                </a:solidFill>
                <a:effectLst/>
                <a:latin typeface="+mn-lt"/>
                <a:ea typeface="+mn-ea"/>
                <a:cs typeface="+mn-cs"/>
              </a:rPr>
              <a:t>L is a short distance which is added to the physical length of a resonance tube, in order to calculate the precise resonant frequencies of the pipe. </a:t>
            </a:r>
          </a:p>
          <a:p>
            <a:endParaRPr lang="en-NZ" dirty="0"/>
          </a:p>
        </p:txBody>
      </p:sp>
      <p:sp>
        <p:nvSpPr>
          <p:cNvPr id="4" name="Slide Number Placeholder 3"/>
          <p:cNvSpPr>
            <a:spLocks noGrp="1"/>
          </p:cNvSpPr>
          <p:nvPr>
            <p:ph type="sldNum" sz="quarter" idx="10"/>
          </p:nvPr>
        </p:nvSpPr>
        <p:spPr/>
        <p:txBody>
          <a:bodyPr/>
          <a:lstStyle/>
          <a:p>
            <a:fld id="{358E1372-3E03-4053-B252-EF8C41E13747}" type="slidenum">
              <a:rPr lang="en-NZ" smtClean="0"/>
              <a:t>21</a:t>
            </a:fld>
            <a:endParaRPr lang="en-NZ"/>
          </a:p>
        </p:txBody>
      </p:sp>
    </p:spTree>
    <p:extLst>
      <p:ext uri="{BB962C8B-B14F-4D97-AF65-F5344CB8AC3E}">
        <p14:creationId xmlns:p14="http://schemas.microsoft.com/office/powerpoint/2010/main" val="3949230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Once end correction is applied, the experimental data is very similar to our theory. This supports the hypothesis that the tube is producing a self-amplifying standing wave</a:t>
            </a:r>
            <a:r>
              <a:rPr lang="en-NZ" sz="1200" kern="1200" dirty="0" smtClean="0">
                <a:solidFill>
                  <a:schemeClr val="tx1"/>
                </a:solidFill>
                <a:effectLst/>
                <a:latin typeface="+mn-lt"/>
                <a:ea typeface="+mn-ea"/>
                <a:cs typeface="+mn-cs"/>
              </a:rPr>
              <a:t>.</a:t>
            </a:r>
            <a:r>
              <a:rPr lang="en-NZ" sz="1200" kern="1200" baseline="0" dirty="0">
                <a:solidFill>
                  <a:schemeClr val="tx1"/>
                </a:solidFill>
                <a:effectLst/>
                <a:latin typeface="+mn-lt"/>
                <a:ea typeface="+mn-ea"/>
                <a:cs typeface="+mn-cs"/>
              </a:rPr>
              <a:t> </a:t>
            </a:r>
            <a:r>
              <a:rPr lang="en-NZ" sz="1200" kern="1200" baseline="0" dirty="0" smtClean="0">
                <a:solidFill>
                  <a:schemeClr val="tx1"/>
                </a:solidFill>
                <a:effectLst/>
                <a:latin typeface="+mn-lt"/>
                <a:ea typeface="+mn-ea"/>
                <a:cs typeface="+mn-cs"/>
              </a:rPr>
              <a:t>As you can see, the corrected values (in blue) are more similar to the experimental results than the uncorrected (in green).</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58E1372-3E03-4053-B252-EF8C41E13747}" type="slidenum">
              <a:rPr lang="en-NZ" smtClean="0"/>
              <a:t>22</a:t>
            </a:fld>
            <a:endParaRPr lang="en-NZ"/>
          </a:p>
        </p:txBody>
      </p:sp>
    </p:spTree>
    <p:extLst>
      <p:ext uri="{BB962C8B-B14F-4D97-AF65-F5344CB8AC3E}">
        <p14:creationId xmlns:p14="http://schemas.microsoft.com/office/powerpoint/2010/main" val="1225702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I used the same tube for all of my experiments, so the parameters kept constant across my experiments were: a 0.538m long tube, made of aluminium with an internal diameter of 0.048m, and as demonstrated before an acoustic length of 0.567m.</a:t>
            </a:r>
          </a:p>
          <a:p>
            <a:endParaRPr lang="en-NZ" dirty="0"/>
          </a:p>
        </p:txBody>
      </p:sp>
      <p:sp>
        <p:nvSpPr>
          <p:cNvPr id="4" name="Slide Number Placeholder 3"/>
          <p:cNvSpPr>
            <a:spLocks noGrp="1"/>
          </p:cNvSpPr>
          <p:nvPr>
            <p:ph type="sldNum" sz="quarter" idx="10"/>
          </p:nvPr>
        </p:nvSpPr>
        <p:spPr/>
        <p:txBody>
          <a:bodyPr/>
          <a:lstStyle/>
          <a:p>
            <a:fld id="{358E1372-3E03-4053-B252-EF8C41E13747}" type="slidenum">
              <a:rPr lang="en-NZ" smtClean="0"/>
              <a:t>24</a:t>
            </a:fld>
            <a:endParaRPr lang="en-NZ"/>
          </a:p>
        </p:txBody>
      </p:sp>
    </p:spTree>
    <p:extLst>
      <p:ext uri="{BB962C8B-B14F-4D97-AF65-F5344CB8AC3E}">
        <p14:creationId xmlns:p14="http://schemas.microsoft.com/office/powerpoint/2010/main" val="887640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I thought the position of the gauze would be a good variable because there are conflicting sources on the optimum position. The figures often given are 1/5 or ¼ up the tube. </a:t>
            </a:r>
            <a:br>
              <a:rPr lang="en-NZ" sz="1200" kern="1200" dirty="0">
                <a:solidFill>
                  <a:schemeClr val="tx1"/>
                </a:solidFill>
                <a:effectLst/>
                <a:latin typeface="+mn-lt"/>
                <a:ea typeface="+mn-ea"/>
                <a:cs typeface="+mn-cs"/>
              </a:rPr>
            </a:br>
            <a:r>
              <a:rPr lang="en-NZ" sz="1200" kern="1200" dirty="0">
                <a:solidFill>
                  <a:schemeClr val="tx1"/>
                </a:solidFill>
                <a:effectLst/>
                <a:latin typeface="+mn-lt"/>
                <a:ea typeface="+mn-ea"/>
                <a:cs typeface="+mn-cs"/>
              </a:rPr>
              <a:t>The transfer of heat from the gauze to the gas is greatest where the gas is moving most, that is at a displacement antinode. But the effect of the hot gauze on sustaining the oscillations would be greatest at a pressure node, so the best position for the gauze is a compromise between these two conflicting locations, that is some way between a displacement antinode and a pressure antinode.</a:t>
            </a:r>
            <a:br>
              <a:rPr lang="en-NZ" sz="1200" kern="1200" dirty="0">
                <a:solidFill>
                  <a:schemeClr val="tx1"/>
                </a:solidFill>
                <a:effectLst/>
                <a:latin typeface="+mn-lt"/>
                <a:ea typeface="+mn-ea"/>
                <a:cs typeface="+mn-cs"/>
              </a:rPr>
            </a:br>
            <a:r>
              <a:rPr lang="en-NZ" sz="1200" kern="1200" dirty="0">
                <a:solidFill>
                  <a:schemeClr val="tx1"/>
                </a:solidFill>
                <a:effectLst/>
                <a:latin typeface="+mn-lt"/>
                <a:ea typeface="+mn-ea"/>
                <a:cs typeface="+mn-cs"/>
              </a:rPr>
              <a:t>The software I used to record, Audacity, uses an arbitrary unit of measurement for volume so that cannot be compared between tests and I will mostly be ignoring it. </a:t>
            </a:r>
            <a:r>
              <a:rPr lang="en-US" sz="1200" kern="1200" dirty="0">
                <a:solidFill>
                  <a:schemeClr val="tx1"/>
                </a:solidFill>
                <a:effectLst/>
                <a:latin typeface="+mn-lt"/>
                <a:ea typeface="+mn-ea"/>
                <a:cs typeface="+mn-cs"/>
              </a:rPr>
              <a:t>Sound below -26 is counted as silence, as it is indistinguishable from background noise.</a:t>
            </a:r>
            <a:r>
              <a:rPr lang="en-NZ" sz="1200" kern="1200" dirty="0">
                <a:solidFill>
                  <a:schemeClr val="tx1"/>
                </a:solidFill>
                <a:effectLst/>
                <a:latin typeface="+mn-lt"/>
                <a:ea typeface="+mn-ea"/>
                <a:cs typeface="+mn-cs"/>
              </a:rPr>
              <a:t/>
            </a:r>
            <a:br>
              <a:rPr lang="en-NZ" sz="1200" kern="1200" dirty="0">
                <a:solidFill>
                  <a:schemeClr val="tx1"/>
                </a:solidFill>
                <a:effectLst/>
                <a:latin typeface="+mn-lt"/>
                <a:ea typeface="+mn-ea"/>
                <a:cs typeface="+mn-cs"/>
              </a:rPr>
            </a:br>
            <a:r>
              <a:rPr lang="en-NZ" sz="1200" kern="1200" dirty="0">
                <a:solidFill>
                  <a:schemeClr val="tx1"/>
                </a:solidFill>
                <a:effectLst/>
                <a:latin typeface="+mn-lt"/>
                <a:ea typeface="+mn-ea"/>
                <a:cs typeface="+mn-cs"/>
              </a:rPr>
              <a:t>As you can see here, the optimum position is around 0.09m, which in the case of my tube is approximately 1/5 of the way up.</a:t>
            </a:r>
          </a:p>
          <a:p>
            <a:endParaRPr lang="en-NZ" dirty="0"/>
          </a:p>
        </p:txBody>
      </p:sp>
      <p:sp>
        <p:nvSpPr>
          <p:cNvPr id="4" name="Slide Number Placeholder 3"/>
          <p:cNvSpPr>
            <a:spLocks noGrp="1"/>
          </p:cNvSpPr>
          <p:nvPr>
            <p:ph type="sldNum" sz="quarter" idx="10"/>
          </p:nvPr>
        </p:nvSpPr>
        <p:spPr/>
        <p:txBody>
          <a:bodyPr/>
          <a:lstStyle/>
          <a:p>
            <a:fld id="{358E1372-3E03-4053-B252-EF8C41E13747}" type="slidenum">
              <a:rPr lang="en-NZ" smtClean="0"/>
              <a:t>25</a:t>
            </a:fld>
            <a:endParaRPr lang="en-NZ"/>
          </a:p>
        </p:txBody>
      </p:sp>
    </p:spTree>
    <p:extLst>
      <p:ext uri="{BB962C8B-B14F-4D97-AF65-F5344CB8AC3E}">
        <p14:creationId xmlns:p14="http://schemas.microsoft.com/office/powerpoint/2010/main" val="918800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a </a:t>
            </a:r>
            <a:r>
              <a:rPr lang="en-US" dirty="0" err="1" smtClean="0"/>
              <a:t>Rijke</a:t>
            </a:r>
            <a:r>
              <a:rPr lang="en-US" dirty="0" smtClean="0"/>
              <a:t> tube</a:t>
            </a:r>
            <a:r>
              <a:rPr lang="en-US" baseline="0" dirty="0" smtClean="0"/>
              <a:t> that we have just</a:t>
            </a:r>
            <a:endParaRPr lang="en-US" dirty="0"/>
          </a:p>
        </p:txBody>
      </p:sp>
      <p:sp>
        <p:nvSpPr>
          <p:cNvPr id="4" name="Slide Number Placeholder 3"/>
          <p:cNvSpPr>
            <a:spLocks noGrp="1"/>
          </p:cNvSpPr>
          <p:nvPr>
            <p:ph type="sldNum" sz="quarter" idx="10"/>
          </p:nvPr>
        </p:nvSpPr>
        <p:spPr/>
        <p:txBody>
          <a:bodyPr/>
          <a:lstStyle/>
          <a:p>
            <a:fld id="{358E1372-3E03-4053-B252-EF8C41E13747}" type="slidenum">
              <a:rPr lang="en-NZ" smtClean="0"/>
              <a:t>5</a:t>
            </a:fld>
            <a:endParaRPr lang="en-NZ"/>
          </a:p>
        </p:txBody>
      </p:sp>
    </p:spTree>
    <p:extLst>
      <p:ext uri="{BB962C8B-B14F-4D97-AF65-F5344CB8AC3E}">
        <p14:creationId xmlns:p14="http://schemas.microsoft.com/office/powerpoint/2010/main" val="1889961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a:t>
            </a:r>
            <a:r>
              <a:rPr lang="en-NZ" sz="1200" kern="1200" dirty="0">
                <a:solidFill>
                  <a:schemeClr val="tx1"/>
                </a:solidFill>
                <a:effectLst/>
                <a:latin typeface="+mn-lt"/>
                <a:ea typeface="+mn-ea"/>
                <a:cs typeface="+mn-cs"/>
              </a:rPr>
              <a:t>also wanted to test the effects of different amounts of gauze inside the </a:t>
            </a:r>
            <a:r>
              <a:rPr lang="en-NZ" sz="1200" kern="1200" dirty="0" err="1">
                <a:solidFill>
                  <a:schemeClr val="tx1"/>
                </a:solidFill>
                <a:effectLst/>
                <a:latin typeface="+mn-lt"/>
                <a:ea typeface="+mn-ea"/>
                <a:cs typeface="+mn-cs"/>
              </a:rPr>
              <a:t>Rijke</a:t>
            </a:r>
            <a:r>
              <a:rPr lang="en-NZ" sz="1200" kern="1200" dirty="0">
                <a:solidFill>
                  <a:schemeClr val="tx1"/>
                </a:solidFill>
                <a:effectLst/>
                <a:latin typeface="+mn-lt"/>
                <a:ea typeface="+mn-ea"/>
                <a:cs typeface="+mn-cs"/>
              </a:rPr>
              <a:t> tube. It seemed logical that more gauze would mean a longer sound, since it would take longer to cool down.</a:t>
            </a:r>
          </a:p>
          <a:p>
            <a:r>
              <a:rPr lang="en-NZ" sz="1200" kern="1200" dirty="0">
                <a:solidFill>
                  <a:schemeClr val="tx1"/>
                </a:solidFill>
                <a:effectLst/>
                <a:latin typeface="+mn-lt"/>
                <a:ea typeface="+mn-ea"/>
                <a:cs typeface="+mn-cs"/>
              </a:rPr>
              <a:t>When there is not enough gauze, it would cool down quickly and cross the threshold for producing sound earlier, explaining the rising trend in the beginning of the graph. However, here you can see that this graph quickly levels out and begins to decline, before producing very little to no sound at approximately 30 grams. </a:t>
            </a:r>
            <a:br>
              <a:rPr lang="en-NZ" sz="1200" kern="1200" dirty="0">
                <a:solidFill>
                  <a:schemeClr val="tx1"/>
                </a:solidFill>
                <a:effectLst/>
                <a:latin typeface="+mn-lt"/>
                <a:ea typeface="+mn-ea"/>
                <a:cs typeface="+mn-cs"/>
              </a:rPr>
            </a:br>
            <a:r>
              <a:rPr lang="en-NZ" sz="1200" kern="1200" dirty="0">
                <a:solidFill>
                  <a:schemeClr val="tx1"/>
                </a:solidFill>
                <a:effectLst/>
                <a:latin typeface="+mn-lt"/>
                <a:ea typeface="+mn-ea"/>
                <a:cs typeface="+mn-cs"/>
              </a:rPr>
              <a:t>However, the loudness of the sound is consistently decreasing as we add more gauze.</a:t>
            </a:r>
            <a:br>
              <a:rPr lang="en-NZ" sz="1200" kern="1200" dirty="0">
                <a:solidFill>
                  <a:schemeClr val="tx1"/>
                </a:solidFill>
                <a:effectLst/>
                <a:latin typeface="+mn-lt"/>
                <a:ea typeface="+mn-ea"/>
                <a:cs typeface="+mn-cs"/>
              </a:rPr>
            </a:br>
            <a:r>
              <a:rPr lang="en-NZ" sz="1200" kern="1200" dirty="0">
                <a:solidFill>
                  <a:schemeClr val="tx1"/>
                </a:solidFill>
                <a:effectLst/>
                <a:latin typeface="+mn-lt"/>
                <a:ea typeface="+mn-ea"/>
                <a:cs typeface="+mn-cs"/>
              </a:rPr>
              <a:t>I believe that the decrease in duration is because the adding of extra mesh to the tube has meant that some of the mesh has risen above the halfway mark and begun to work against the production of sound, as explained earlier.</a:t>
            </a:r>
          </a:p>
          <a:p>
            <a:endParaRPr lang="en-NZ" dirty="0"/>
          </a:p>
        </p:txBody>
      </p:sp>
      <p:sp>
        <p:nvSpPr>
          <p:cNvPr id="4" name="Slide Number Placeholder 3"/>
          <p:cNvSpPr>
            <a:spLocks noGrp="1"/>
          </p:cNvSpPr>
          <p:nvPr>
            <p:ph type="sldNum" sz="quarter" idx="10"/>
          </p:nvPr>
        </p:nvSpPr>
        <p:spPr/>
        <p:txBody>
          <a:bodyPr/>
          <a:lstStyle/>
          <a:p>
            <a:fld id="{358E1372-3E03-4053-B252-EF8C41E13747}" type="slidenum">
              <a:rPr lang="en-NZ" smtClean="0"/>
              <a:t>26</a:t>
            </a:fld>
            <a:endParaRPr lang="en-NZ"/>
          </a:p>
        </p:txBody>
      </p:sp>
    </p:spTree>
    <p:extLst>
      <p:ext uri="{BB962C8B-B14F-4D97-AF65-F5344CB8AC3E}">
        <p14:creationId xmlns:p14="http://schemas.microsoft.com/office/powerpoint/2010/main" val="907034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To restate the question: “If air inside a vertical cylindrical tube open at both ends is heated, the tube produces sound. Study this effect.”</a:t>
            </a:r>
          </a:p>
          <a:p>
            <a:r>
              <a:rPr lang="en-NZ" sz="1200" kern="1200" dirty="0">
                <a:solidFill>
                  <a:schemeClr val="tx1"/>
                </a:solidFill>
                <a:effectLst/>
                <a:latin typeface="+mn-lt"/>
                <a:ea typeface="+mn-ea"/>
                <a:cs typeface="+mn-cs"/>
              </a:rPr>
              <a:t>I investigated the phenomenon of a </a:t>
            </a:r>
            <a:r>
              <a:rPr lang="en-NZ" sz="1200" kern="1200" dirty="0" err="1">
                <a:solidFill>
                  <a:schemeClr val="tx1"/>
                </a:solidFill>
                <a:effectLst/>
                <a:latin typeface="+mn-lt"/>
                <a:ea typeface="+mn-ea"/>
                <a:cs typeface="+mn-cs"/>
              </a:rPr>
              <a:t>Rijke</a:t>
            </a:r>
            <a:r>
              <a:rPr lang="en-NZ" sz="1200" kern="1200" dirty="0">
                <a:solidFill>
                  <a:schemeClr val="tx1"/>
                </a:solidFill>
                <a:effectLst/>
                <a:latin typeface="+mn-lt"/>
                <a:ea typeface="+mn-ea"/>
                <a:cs typeface="+mn-cs"/>
              </a:rPr>
              <a:t> tube, which generates a standing wave via convection and rapid heating of cool gases. I experimented on the effect of the amount and position of gauze inside the tube on the loudness and duration of the sound produced.</a:t>
            </a:r>
          </a:p>
        </p:txBody>
      </p:sp>
      <p:sp>
        <p:nvSpPr>
          <p:cNvPr id="4" name="Slide Number Placeholder 3"/>
          <p:cNvSpPr>
            <a:spLocks noGrp="1"/>
          </p:cNvSpPr>
          <p:nvPr>
            <p:ph type="sldNum" sz="quarter" idx="10"/>
          </p:nvPr>
        </p:nvSpPr>
        <p:spPr/>
        <p:txBody>
          <a:bodyPr/>
          <a:lstStyle/>
          <a:p>
            <a:fld id="{358E1372-3E03-4053-B252-EF8C41E13747}" type="slidenum">
              <a:rPr lang="en-NZ" smtClean="0"/>
              <a:t>27</a:t>
            </a:fld>
            <a:endParaRPr lang="en-NZ"/>
          </a:p>
        </p:txBody>
      </p:sp>
    </p:spTree>
    <p:extLst>
      <p:ext uri="{BB962C8B-B14F-4D97-AF65-F5344CB8AC3E}">
        <p14:creationId xmlns:p14="http://schemas.microsoft.com/office/powerpoint/2010/main" val="227717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Once all of the air has risen, the air in the tube and also the gauze have been heated to a high temperature.</a:t>
            </a:r>
          </a:p>
          <a:p>
            <a:endParaRPr lang="en-NZ" dirty="0"/>
          </a:p>
        </p:txBody>
      </p:sp>
      <p:sp>
        <p:nvSpPr>
          <p:cNvPr id="4" name="Slide Number Placeholder 3"/>
          <p:cNvSpPr>
            <a:spLocks noGrp="1"/>
          </p:cNvSpPr>
          <p:nvPr>
            <p:ph type="sldNum" sz="quarter" idx="10"/>
          </p:nvPr>
        </p:nvSpPr>
        <p:spPr/>
        <p:txBody>
          <a:bodyPr/>
          <a:lstStyle/>
          <a:p>
            <a:fld id="{358E1372-3E03-4053-B252-EF8C41E13747}" type="slidenum">
              <a:rPr lang="en-NZ" smtClean="0"/>
              <a:t>6</a:t>
            </a:fld>
            <a:endParaRPr lang="en-NZ"/>
          </a:p>
        </p:txBody>
      </p:sp>
    </p:spTree>
    <p:extLst>
      <p:ext uri="{BB962C8B-B14F-4D97-AF65-F5344CB8AC3E}">
        <p14:creationId xmlns:p14="http://schemas.microsoft.com/office/powerpoint/2010/main" val="1812023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Once you turn off the Bunsen burner, the hot air inside the tube continues to rise due to convection. Cold air from underneath is drawn into the tube to fill the pressure differential.</a:t>
            </a:r>
          </a:p>
          <a:p>
            <a:endParaRPr lang="en-NZ" dirty="0"/>
          </a:p>
        </p:txBody>
      </p:sp>
      <p:sp>
        <p:nvSpPr>
          <p:cNvPr id="4" name="Slide Number Placeholder 3"/>
          <p:cNvSpPr>
            <a:spLocks noGrp="1"/>
          </p:cNvSpPr>
          <p:nvPr>
            <p:ph type="sldNum" sz="quarter" idx="10"/>
          </p:nvPr>
        </p:nvSpPr>
        <p:spPr/>
        <p:txBody>
          <a:bodyPr/>
          <a:lstStyle/>
          <a:p>
            <a:fld id="{358E1372-3E03-4053-B252-EF8C41E13747}" type="slidenum">
              <a:rPr lang="en-NZ" smtClean="0"/>
              <a:t>7</a:t>
            </a:fld>
            <a:endParaRPr lang="en-NZ"/>
          </a:p>
        </p:txBody>
      </p:sp>
    </p:spTree>
    <p:extLst>
      <p:ext uri="{BB962C8B-B14F-4D97-AF65-F5344CB8AC3E}">
        <p14:creationId xmlns:p14="http://schemas.microsoft.com/office/powerpoint/2010/main" val="3180320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At this point, some cool air that has been drawn from the bottom hits the hot gauze. This causes the hot air to rapidly heat up and expand, beginning the cycle that causes the generation of sound. The expansion of the air causes the pressure inside the tube to rise.</a:t>
            </a:r>
          </a:p>
          <a:p>
            <a:endParaRPr lang="en-NZ" dirty="0"/>
          </a:p>
        </p:txBody>
      </p:sp>
      <p:sp>
        <p:nvSpPr>
          <p:cNvPr id="4" name="Slide Number Placeholder 3"/>
          <p:cNvSpPr>
            <a:spLocks noGrp="1"/>
          </p:cNvSpPr>
          <p:nvPr>
            <p:ph type="sldNum" sz="quarter" idx="10"/>
          </p:nvPr>
        </p:nvSpPr>
        <p:spPr/>
        <p:txBody>
          <a:bodyPr/>
          <a:lstStyle/>
          <a:p>
            <a:fld id="{358E1372-3E03-4053-B252-EF8C41E13747}" type="slidenum">
              <a:rPr lang="en-NZ" smtClean="0"/>
              <a:t>8</a:t>
            </a:fld>
            <a:endParaRPr lang="en-NZ"/>
          </a:p>
        </p:txBody>
      </p:sp>
    </p:spTree>
    <p:extLst>
      <p:ext uri="{BB962C8B-B14F-4D97-AF65-F5344CB8AC3E}">
        <p14:creationId xmlns:p14="http://schemas.microsoft.com/office/powerpoint/2010/main" val="1943191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Due to the high pressure, air rushes out of both ends of the tube and the pressure becomes low again. This also completes the first cycle.</a:t>
            </a:r>
            <a:br>
              <a:rPr lang="en-NZ" sz="1200" kern="1200" dirty="0">
                <a:solidFill>
                  <a:schemeClr val="tx1"/>
                </a:solidFill>
                <a:effectLst/>
                <a:latin typeface="+mn-lt"/>
                <a:ea typeface="+mn-ea"/>
                <a:cs typeface="+mn-cs"/>
              </a:rPr>
            </a:br>
            <a:r>
              <a:rPr lang="en-NZ" sz="1200" kern="1200" dirty="0">
                <a:solidFill>
                  <a:schemeClr val="tx1"/>
                </a:solidFill>
                <a:effectLst/>
                <a:latin typeface="+mn-lt"/>
                <a:ea typeface="+mn-ea"/>
                <a:cs typeface="+mn-cs"/>
              </a:rPr>
              <a:t>The same cycle continues- along with the push and pull of the pressure/sound wave, the continuous convection current is moving everything upwards so there is always fresh cool air to expand, until the gauze cools down.</a:t>
            </a:r>
            <a:br>
              <a:rPr lang="en-NZ" sz="1200" kern="1200" dirty="0">
                <a:solidFill>
                  <a:schemeClr val="tx1"/>
                </a:solidFill>
                <a:effectLst/>
                <a:latin typeface="+mn-lt"/>
                <a:ea typeface="+mn-ea"/>
                <a:cs typeface="+mn-cs"/>
              </a:rPr>
            </a:br>
            <a:r>
              <a:rPr lang="en-NZ" sz="1200" kern="1200" dirty="0">
                <a:solidFill>
                  <a:schemeClr val="tx1"/>
                </a:solidFill>
                <a:effectLst/>
                <a:latin typeface="+mn-lt"/>
                <a:ea typeface="+mn-ea"/>
                <a:cs typeface="+mn-cs"/>
              </a:rPr>
              <a:t>The highest pressure change is occurring in the middle of the tube. The cycle of air being drawn in and out is creating a standing wave in the tube.</a:t>
            </a:r>
          </a:p>
          <a:p>
            <a:endParaRPr lang="en-NZ" dirty="0"/>
          </a:p>
        </p:txBody>
      </p:sp>
      <p:sp>
        <p:nvSpPr>
          <p:cNvPr id="4" name="Slide Number Placeholder 3"/>
          <p:cNvSpPr>
            <a:spLocks noGrp="1"/>
          </p:cNvSpPr>
          <p:nvPr>
            <p:ph type="sldNum" sz="quarter" idx="10"/>
          </p:nvPr>
        </p:nvSpPr>
        <p:spPr/>
        <p:txBody>
          <a:bodyPr/>
          <a:lstStyle/>
          <a:p>
            <a:fld id="{358E1372-3E03-4053-B252-EF8C41E13747}" type="slidenum">
              <a:rPr lang="en-NZ" smtClean="0"/>
              <a:t>9</a:t>
            </a:fld>
            <a:endParaRPr lang="en-NZ"/>
          </a:p>
        </p:txBody>
      </p:sp>
    </p:spTree>
    <p:extLst>
      <p:ext uri="{BB962C8B-B14F-4D97-AF65-F5344CB8AC3E}">
        <p14:creationId xmlns:p14="http://schemas.microsoft.com/office/powerpoint/2010/main" val="3480938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When the gauze is in the top half of the tube, the tube produces no sound, as cool air hits the gauze during a pressure minimum and the sudden increase of pressure serves more to mute the sound than generate it.</a:t>
            </a:r>
          </a:p>
          <a:p>
            <a:endParaRPr lang="en-NZ" dirty="0"/>
          </a:p>
        </p:txBody>
      </p:sp>
      <p:sp>
        <p:nvSpPr>
          <p:cNvPr id="4" name="Slide Number Placeholder 3"/>
          <p:cNvSpPr>
            <a:spLocks noGrp="1"/>
          </p:cNvSpPr>
          <p:nvPr>
            <p:ph type="sldNum" sz="quarter" idx="10"/>
          </p:nvPr>
        </p:nvSpPr>
        <p:spPr/>
        <p:txBody>
          <a:bodyPr/>
          <a:lstStyle/>
          <a:p>
            <a:fld id="{358E1372-3E03-4053-B252-EF8C41E13747}" type="slidenum">
              <a:rPr lang="en-NZ" smtClean="0"/>
              <a:t>10</a:t>
            </a:fld>
            <a:endParaRPr lang="en-NZ"/>
          </a:p>
        </p:txBody>
      </p:sp>
    </p:spTree>
    <p:extLst>
      <p:ext uri="{BB962C8B-B14F-4D97-AF65-F5344CB8AC3E}">
        <p14:creationId xmlns:p14="http://schemas.microsoft.com/office/powerpoint/2010/main" val="4185970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Sound is a pressure wave that propagates outwards from its source. This kind of wave, that has a forwards and backwards movement, is known as a longitudinal wave. As you can see here, the wave fronts of compressions and rarefactions are moving to the right. However, if you watch an individual particle like any of the red ones highlighted here, you’ll see that they are oscillating along the wave propagation and there is no actual net particle movement. The phenomenon of sound is a shockwave, a way of moving energy from one point to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However, what’s not pictured here is the interaction between the particles in this tube and the ones outside it that causes wave reflection. Consider a low pressure region, a rarefaction, travelling along the tube towards the open end. The air outside is at atmospheric pressure, so when the low pressure region hits the end of the tube, air from the atmosphere rushes in and creates a compression wave heading back down the tube. </a:t>
            </a:r>
          </a:p>
          <a:p>
            <a:endParaRPr lang="en-NZ" dirty="0"/>
          </a:p>
        </p:txBody>
      </p:sp>
      <p:sp>
        <p:nvSpPr>
          <p:cNvPr id="4" name="Slide Number Placeholder 3"/>
          <p:cNvSpPr>
            <a:spLocks noGrp="1"/>
          </p:cNvSpPr>
          <p:nvPr>
            <p:ph type="sldNum" sz="quarter" idx="10"/>
          </p:nvPr>
        </p:nvSpPr>
        <p:spPr/>
        <p:txBody>
          <a:bodyPr/>
          <a:lstStyle/>
          <a:p>
            <a:fld id="{358E1372-3E03-4053-B252-EF8C41E13747}" type="slidenum">
              <a:rPr lang="en-NZ" smtClean="0"/>
              <a:t>12</a:t>
            </a:fld>
            <a:endParaRPr lang="en-NZ"/>
          </a:p>
        </p:txBody>
      </p:sp>
    </p:spTree>
    <p:extLst>
      <p:ext uri="{BB962C8B-B14F-4D97-AF65-F5344CB8AC3E}">
        <p14:creationId xmlns:p14="http://schemas.microsoft.com/office/powerpoint/2010/main" val="3243685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When two waves interact, you can superimpose them to find the overall amplitude. When the sound is the right frequency to reflect at the perfect time, you will find that the backwards-travelling wave can amplify itself and appear to create a wave with no moving fronts, but points of constructive interference which create maximum displacement, and points of destructive interference, with no displacement.  This is the type of wave being generated inside the </a:t>
            </a:r>
            <a:r>
              <a:rPr lang="en-NZ" sz="1200" kern="1200" dirty="0" err="1">
                <a:solidFill>
                  <a:schemeClr val="tx1"/>
                </a:solidFill>
                <a:effectLst/>
                <a:latin typeface="+mn-lt"/>
                <a:ea typeface="+mn-ea"/>
                <a:cs typeface="+mn-cs"/>
              </a:rPr>
              <a:t>Rijke</a:t>
            </a:r>
            <a:r>
              <a:rPr lang="en-NZ" sz="1200" kern="1200" dirty="0">
                <a:solidFill>
                  <a:schemeClr val="tx1"/>
                </a:solidFill>
                <a:effectLst/>
                <a:latin typeface="+mn-lt"/>
                <a:ea typeface="+mn-ea"/>
                <a:cs typeface="+mn-cs"/>
              </a:rPr>
              <a:t> tube.</a:t>
            </a:r>
          </a:p>
          <a:p>
            <a:endParaRPr lang="en-NZ" dirty="0"/>
          </a:p>
        </p:txBody>
      </p:sp>
      <p:sp>
        <p:nvSpPr>
          <p:cNvPr id="4" name="Slide Number Placeholder 3"/>
          <p:cNvSpPr>
            <a:spLocks noGrp="1"/>
          </p:cNvSpPr>
          <p:nvPr>
            <p:ph type="sldNum" sz="quarter" idx="10"/>
          </p:nvPr>
        </p:nvSpPr>
        <p:spPr/>
        <p:txBody>
          <a:bodyPr/>
          <a:lstStyle/>
          <a:p>
            <a:fld id="{358E1372-3E03-4053-B252-EF8C41E13747}" type="slidenum">
              <a:rPr lang="en-NZ" smtClean="0"/>
              <a:t>13</a:t>
            </a:fld>
            <a:endParaRPr lang="en-NZ"/>
          </a:p>
        </p:txBody>
      </p:sp>
    </p:spTree>
    <p:extLst>
      <p:ext uri="{BB962C8B-B14F-4D97-AF65-F5344CB8AC3E}">
        <p14:creationId xmlns:p14="http://schemas.microsoft.com/office/powerpoint/2010/main" val="2998554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46A571F9-B305-4C1C-B429-EDB4BFF79026}" type="datetime1">
              <a:rPr lang="en-NZ" smtClean="0"/>
              <a:t>4/07/17</a:t>
            </a:fld>
            <a:endParaRPr lang="en-NZ"/>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NZ"/>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14EDED6D-AC90-4113-A2BA-A9D9CDD8C09F}" type="slidenum">
              <a:rPr lang="en-NZ" smtClean="0"/>
              <a:t>‹#›</a:t>
            </a:fld>
            <a:endParaRPr lang="en-NZ"/>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002937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1F72F1-BE74-4E25-A2AD-A4327CA3992B}" type="datetime1">
              <a:rPr lang="en-NZ" smtClean="0"/>
              <a:t>4/07/17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4EDED6D-AC90-4113-A2BA-A9D9CDD8C09F}" type="slidenum">
              <a:rPr lang="en-NZ" smtClean="0"/>
              <a:t>‹#›</a:t>
            </a:fld>
            <a:endParaRPr lang="en-NZ"/>
          </a:p>
        </p:txBody>
      </p:sp>
    </p:spTree>
    <p:extLst>
      <p:ext uri="{BB962C8B-B14F-4D97-AF65-F5344CB8AC3E}">
        <p14:creationId xmlns:p14="http://schemas.microsoft.com/office/powerpoint/2010/main" val="2219454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73F616-B794-4CE4-A12A-AF0142D6DD1C}" type="datetime1">
              <a:rPr lang="en-NZ" smtClean="0"/>
              <a:t>4/07/17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4EDED6D-AC90-4113-A2BA-A9D9CDD8C09F}" type="slidenum">
              <a:rPr lang="en-NZ" smtClean="0"/>
              <a:t>‹#›</a:t>
            </a:fld>
            <a:endParaRPr lang="en-NZ"/>
          </a:p>
        </p:txBody>
      </p:sp>
    </p:spTree>
    <p:extLst>
      <p:ext uri="{BB962C8B-B14F-4D97-AF65-F5344CB8AC3E}">
        <p14:creationId xmlns:p14="http://schemas.microsoft.com/office/powerpoint/2010/main" val="323704889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398155-0B3E-4CFB-AE6A-917B6A897FC1}" type="datetime1">
              <a:rPr lang="en-NZ" smtClean="0"/>
              <a:t>4/07/17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4EDED6D-AC90-4113-A2BA-A9D9CDD8C09F}" type="slidenum">
              <a:rPr lang="en-NZ" smtClean="0"/>
              <a:t>‹#›</a:t>
            </a:fld>
            <a:endParaRPr lang="en-NZ"/>
          </a:p>
        </p:txBody>
      </p:sp>
    </p:spTree>
    <p:extLst>
      <p:ext uri="{BB962C8B-B14F-4D97-AF65-F5344CB8AC3E}">
        <p14:creationId xmlns:p14="http://schemas.microsoft.com/office/powerpoint/2010/main" val="2505293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8C4C6E-DF28-46A9-A49C-935527D2ED73}" type="datetime1">
              <a:rPr lang="en-NZ" smtClean="0"/>
              <a:t>4/07/17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4EDED6D-AC90-4113-A2BA-A9D9CDD8C09F}" type="slidenum">
              <a:rPr lang="en-NZ" smtClean="0"/>
              <a:t>‹#›</a:t>
            </a:fld>
            <a:endParaRPr lang="en-NZ"/>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376667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13FF1C-94A9-428C-9550-402D44BE12FC}" type="datetime1">
              <a:rPr lang="en-NZ" smtClean="0"/>
              <a:t>4/07/17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4EDED6D-AC90-4113-A2BA-A9D9CDD8C09F}" type="slidenum">
              <a:rPr lang="en-NZ" smtClean="0"/>
              <a:t>‹#›</a:t>
            </a:fld>
            <a:endParaRPr lang="en-NZ"/>
          </a:p>
        </p:txBody>
      </p:sp>
    </p:spTree>
    <p:extLst>
      <p:ext uri="{BB962C8B-B14F-4D97-AF65-F5344CB8AC3E}">
        <p14:creationId xmlns:p14="http://schemas.microsoft.com/office/powerpoint/2010/main" val="133603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E3BBB5-96D4-454B-988D-754D2F3950DC}" type="datetime1">
              <a:rPr lang="en-NZ" smtClean="0"/>
              <a:t>4/07/17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14EDED6D-AC90-4113-A2BA-A9D9CDD8C09F}" type="slidenum">
              <a:rPr lang="en-NZ" smtClean="0"/>
              <a:t>‹#›</a:t>
            </a:fld>
            <a:endParaRPr lang="en-NZ"/>
          </a:p>
        </p:txBody>
      </p:sp>
    </p:spTree>
    <p:extLst>
      <p:ext uri="{BB962C8B-B14F-4D97-AF65-F5344CB8AC3E}">
        <p14:creationId xmlns:p14="http://schemas.microsoft.com/office/powerpoint/2010/main" val="1912415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B239DB-2533-4AAC-960D-958CDB3AD7AF}" type="datetime1">
              <a:rPr lang="en-NZ" smtClean="0"/>
              <a:t>4/07/17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14EDED6D-AC90-4113-A2BA-A9D9CDD8C09F}" type="slidenum">
              <a:rPr lang="en-NZ" smtClean="0"/>
              <a:t>‹#›</a:t>
            </a:fld>
            <a:endParaRPr lang="en-NZ"/>
          </a:p>
        </p:txBody>
      </p:sp>
    </p:spTree>
    <p:extLst>
      <p:ext uri="{BB962C8B-B14F-4D97-AF65-F5344CB8AC3E}">
        <p14:creationId xmlns:p14="http://schemas.microsoft.com/office/powerpoint/2010/main" val="301076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FAC997-6A3C-4705-B6CB-EAE6317831F2}" type="datetime1">
              <a:rPr lang="en-NZ" smtClean="0"/>
              <a:t>4/07/17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14EDED6D-AC90-4113-A2BA-A9D9CDD8C09F}" type="slidenum">
              <a:rPr lang="en-NZ" smtClean="0"/>
              <a:t>‹#›</a:t>
            </a:fld>
            <a:endParaRPr lang="en-NZ"/>
          </a:p>
        </p:txBody>
      </p:sp>
    </p:spTree>
    <p:extLst>
      <p:ext uri="{BB962C8B-B14F-4D97-AF65-F5344CB8AC3E}">
        <p14:creationId xmlns:p14="http://schemas.microsoft.com/office/powerpoint/2010/main" val="3747333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FFE485F-9955-4F43-89F4-F7FF8E3B541D}" type="datetime1">
              <a:rPr lang="en-NZ" smtClean="0"/>
              <a:t>4/07/17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4EDED6D-AC90-4113-A2BA-A9D9CDD8C09F}" type="slidenum">
              <a:rPr lang="en-NZ" smtClean="0"/>
              <a:t>‹#›</a:t>
            </a:fld>
            <a:endParaRPr lang="en-NZ"/>
          </a:p>
        </p:txBody>
      </p:sp>
    </p:spTree>
    <p:extLst>
      <p:ext uri="{BB962C8B-B14F-4D97-AF65-F5344CB8AC3E}">
        <p14:creationId xmlns:p14="http://schemas.microsoft.com/office/powerpoint/2010/main" val="1159116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D87F0EC-6725-44BD-8F06-E57931E1FCCC}" type="datetime1">
              <a:rPr lang="en-NZ" smtClean="0"/>
              <a:t>4/07/17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4EDED6D-AC90-4113-A2BA-A9D9CDD8C09F}" type="slidenum">
              <a:rPr lang="en-NZ" smtClean="0"/>
              <a:t>‹#›</a:t>
            </a:fld>
            <a:endParaRPr lang="en-NZ"/>
          </a:p>
        </p:txBody>
      </p:sp>
    </p:spTree>
    <p:extLst>
      <p:ext uri="{BB962C8B-B14F-4D97-AF65-F5344CB8AC3E}">
        <p14:creationId xmlns:p14="http://schemas.microsoft.com/office/powerpoint/2010/main" val="31592147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1E4B8FAA-67FB-451C-B747-4CF2A41ECD44}" type="datetime1">
              <a:rPr lang="en-NZ" smtClean="0"/>
              <a:t>4/07/17</a:t>
            </a:fld>
            <a:endParaRPr lang="en-NZ"/>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NZ"/>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14EDED6D-AC90-4113-A2BA-A9D9CDD8C09F}" type="slidenum">
              <a:rPr lang="en-NZ" smtClean="0"/>
              <a:t>‹#›</a:t>
            </a:fld>
            <a:endParaRPr lang="en-NZ"/>
          </a:p>
        </p:txBody>
      </p:sp>
    </p:spTree>
    <p:extLst>
      <p:ext uri="{BB962C8B-B14F-4D97-AF65-F5344CB8AC3E}">
        <p14:creationId xmlns:p14="http://schemas.microsoft.com/office/powerpoint/2010/main" val="174853813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3.png"/><Relationship Id="rId1" Type="http://schemas.microsoft.com/office/2007/relationships/media" Target="../media/media2.mp4"/><Relationship Id="rId2" Type="http://schemas.openxmlformats.org/officeDocument/2006/relationships/video" Target="../media/media2.mp4"/></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4.png"/><Relationship Id="rId1" Type="http://schemas.microsoft.com/office/2007/relationships/media" Target="../media/media3.mp4"/><Relationship Id="rId2" Type="http://schemas.openxmlformats.org/officeDocument/2006/relationships/video" Target="../media/media3.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hart" Target="../charts/char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chart" Target="../charts/char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chart" Target="../charts/char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chart" Target="../charts/chart5.xm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chart" Target="../charts/chart7.xm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hyperlink" Target="http://www.studyphysics.ca/newnotes/20/unit03_mechanicalwaves/chp141516_waves/lesson51.htm" TargetMode="External"/><Relationship Id="rId4" Type="http://schemas.openxmlformats.org/officeDocument/2006/relationships/hyperlink" Target="http://media.uws.ac.uk/~davison/labpage/tube/tube.html" TargetMode="External"/><Relationship Id="rId5" Type="http://schemas.openxmlformats.org/officeDocument/2006/relationships/hyperlink" Target="http://physics.tutorvista.com/waves/longitudinal-waves.html" TargetMode="External"/><Relationship Id="rId6" Type="http://schemas.openxmlformats.org/officeDocument/2006/relationships/hyperlink" Target="http://www.acs.psu.edu/drussell/Demos/StandingWaves/StandingWaves.html" TargetMode="External"/><Relationship Id="rId7" Type="http://schemas.openxmlformats.org/officeDocument/2006/relationships/hyperlink" Target="http://hyperphysics.phy-astr.gsu.edu/hbase/class/phscilab/restube2.html" TargetMode="External"/><Relationship Id="rId8" Type="http://schemas.openxmlformats.org/officeDocument/2006/relationships/hyperlink" Target="http://hyperphysics.phy-astr.gsu.edu/Hbase/waves/opecol.html" TargetMode="External"/><Relationship Id="rId1" Type="http://schemas.openxmlformats.org/officeDocument/2006/relationships/slideLayout" Target="../slideLayouts/slideLayout2.xml"/><Relationship Id="rId2" Type="http://schemas.openxmlformats.org/officeDocument/2006/relationships/hyperlink" Target="http://www.fonema.se/mouthcorr/mouthcorr.ht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1DAC80-A922-4E54-8015-8146D4B7D76C}"/>
              </a:ext>
            </a:extLst>
          </p:cNvPr>
          <p:cNvSpPr>
            <a:spLocks noGrp="1"/>
          </p:cNvSpPr>
          <p:nvPr>
            <p:ph type="ctrTitle"/>
          </p:nvPr>
        </p:nvSpPr>
        <p:spPr/>
        <p:txBody>
          <a:bodyPr/>
          <a:lstStyle/>
          <a:p>
            <a:r>
              <a:rPr lang="en-NZ" dirty="0"/>
              <a:t>10.</a:t>
            </a:r>
            <a:br>
              <a:rPr lang="en-NZ" dirty="0"/>
            </a:br>
            <a:r>
              <a:rPr lang="en-NZ" dirty="0"/>
              <a:t>Rijke’s Tube</a:t>
            </a:r>
          </a:p>
        </p:txBody>
      </p:sp>
      <p:sp>
        <p:nvSpPr>
          <p:cNvPr id="3" name="Subtitle 2">
            <a:extLst>
              <a:ext uri="{FF2B5EF4-FFF2-40B4-BE49-F238E27FC236}">
                <a16:creationId xmlns:a16="http://schemas.microsoft.com/office/drawing/2014/main" xmlns="" id="{A733741F-9A87-45C4-8B98-CF408961EB75}"/>
              </a:ext>
            </a:extLst>
          </p:cNvPr>
          <p:cNvSpPr>
            <a:spLocks noGrp="1"/>
          </p:cNvSpPr>
          <p:nvPr>
            <p:ph type="subTitle" idx="1"/>
          </p:nvPr>
        </p:nvSpPr>
        <p:spPr/>
        <p:txBody>
          <a:bodyPr/>
          <a:lstStyle/>
          <a:p>
            <a:r>
              <a:rPr lang="en-NZ" dirty="0"/>
              <a:t>New Zealand</a:t>
            </a:r>
            <a:br>
              <a:rPr lang="en-NZ" dirty="0"/>
            </a:br>
            <a:r>
              <a:rPr lang="en-NZ" dirty="0"/>
              <a:t>IYNT 2017</a:t>
            </a:r>
            <a:br>
              <a:rPr lang="en-NZ" dirty="0"/>
            </a:br>
            <a:r>
              <a:rPr lang="en-NZ" dirty="0"/>
              <a:t>Zuni Preece</a:t>
            </a:r>
          </a:p>
        </p:txBody>
      </p:sp>
      <p:sp>
        <p:nvSpPr>
          <p:cNvPr id="4" name="Slide Number Placeholder 3">
            <a:extLst>
              <a:ext uri="{FF2B5EF4-FFF2-40B4-BE49-F238E27FC236}">
                <a16:creationId xmlns:a16="http://schemas.microsoft.com/office/drawing/2014/main" xmlns="" id="{E05CE4BC-2988-41A8-8420-0EE22E536661}"/>
              </a:ext>
            </a:extLst>
          </p:cNvPr>
          <p:cNvSpPr>
            <a:spLocks noGrp="1"/>
          </p:cNvSpPr>
          <p:nvPr>
            <p:ph type="sldNum" sz="quarter" idx="12"/>
          </p:nvPr>
        </p:nvSpPr>
        <p:spPr/>
        <p:txBody>
          <a:bodyPr>
            <a:normAutofit lnSpcReduction="10000"/>
          </a:bodyPr>
          <a:lstStyle/>
          <a:p>
            <a:fld id="{14EDED6D-AC90-4113-A2BA-A9D9CDD8C09F}" type="slidenum">
              <a:rPr lang="en-NZ" smtClean="0"/>
              <a:t>1</a:t>
            </a:fld>
            <a:endParaRPr lang="en-NZ"/>
          </a:p>
        </p:txBody>
      </p:sp>
    </p:spTree>
    <p:extLst>
      <p:ext uri="{BB962C8B-B14F-4D97-AF65-F5344CB8AC3E}">
        <p14:creationId xmlns:p14="http://schemas.microsoft.com/office/powerpoint/2010/main" val="32340210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AE153B2-3FF6-47A2-A53F-71F9F815EBC4}"/>
              </a:ext>
            </a:extLst>
          </p:cNvPr>
          <p:cNvSpPr/>
          <p:nvPr/>
        </p:nvSpPr>
        <p:spPr>
          <a:xfrm>
            <a:off x="5138056" y="295729"/>
            <a:ext cx="1589313" cy="4537528"/>
          </a:xfrm>
          <a:prstGeom prst="rect">
            <a:avLst/>
          </a:prstGeom>
          <a:gradFill>
            <a:gsLst>
              <a:gs pos="36000">
                <a:srgbClr val="FF0000"/>
              </a:gs>
              <a:gs pos="61000">
                <a:srgbClr val="00B0F0"/>
              </a:gs>
            </a:gsLst>
            <a:lin ang="5400000" scaled="0"/>
          </a:gradFill>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5" name="Rectangle 4">
            <a:extLst>
              <a:ext uri="{FF2B5EF4-FFF2-40B4-BE49-F238E27FC236}">
                <a16:creationId xmlns:a16="http://schemas.microsoft.com/office/drawing/2014/main" xmlns="" id="{4766A632-2430-4B14-95AD-26DA2F72442B}"/>
              </a:ext>
            </a:extLst>
          </p:cNvPr>
          <p:cNvSpPr/>
          <p:nvPr/>
        </p:nvSpPr>
        <p:spPr>
          <a:xfrm>
            <a:off x="5638798" y="6509657"/>
            <a:ext cx="587825" cy="3265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6" name="Rectangle 5">
            <a:extLst>
              <a:ext uri="{FF2B5EF4-FFF2-40B4-BE49-F238E27FC236}">
                <a16:creationId xmlns:a16="http://schemas.microsoft.com/office/drawing/2014/main" xmlns="" id="{E403702D-92C7-416D-BDF6-22F910A2D8B4}"/>
              </a:ext>
            </a:extLst>
          </p:cNvPr>
          <p:cNvSpPr/>
          <p:nvPr/>
        </p:nvSpPr>
        <p:spPr>
          <a:xfrm>
            <a:off x="5113562" y="1910443"/>
            <a:ext cx="1632857" cy="65314"/>
          </a:xfrm>
          <a:prstGeom prst="rect">
            <a:avLst/>
          </a:prstGeom>
          <a:solidFill>
            <a:srgbClr val="C0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NZ"/>
          </a:p>
        </p:txBody>
      </p:sp>
      <p:sp>
        <p:nvSpPr>
          <p:cNvPr id="7" name="Slide Number Placeholder 6">
            <a:extLst>
              <a:ext uri="{FF2B5EF4-FFF2-40B4-BE49-F238E27FC236}">
                <a16:creationId xmlns:a16="http://schemas.microsoft.com/office/drawing/2014/main" xmlns="" id="{6ED6F581-0FA7-4969-B770-8EE3D0773A99}"/>
              </a:ext>
            </a:extLst>
          </p:cNvPr>
          <p:cNvSpPr>
            <a:spLocks noGrp="1"/>
          </p:cNvSpPr>
          <p:nvPr>
            <p:ph type="sldNum" sz="quarter" idx="12"/>
          </p:nvPr>
        </p:nvSpPr>
        <p:spPr/>
        <p:txBody>
          <a:bodyPr>
            <a:normAutofit lnSpcReduction="10000"/>
          </a:bodyPr>
          <a:lstStyle/>
          <a:p>
            <a:fld id="{14EDED6D-AC90-4113-A2BA-A9D9CDD8C09F}" type="slidenum">
              <a:rPr lang="en-NZ" smtClean="0"/>
              <a:t>10</a:t>
            </a:fld>
            <a:endParaRPr lang="en-NZ"/>
          </a:p>
        </p:txBody>
      </p:sp>
    </p:spTree>
    <p:extLst>
      <p:ext uri="{BB962C8B-B14F-4D97-AF65-F5344CB8AC3E}">
        <p14:creationId xmlns:p14="http://schemas.microsoft.com/office/powerpoint/2010/main" val="12220089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22D5EE-0664-4A9D-8DDA-EEC0819BB0B1}"/>
              </a:ext>
            </a:extLst>
          </p:cNvPr>
          <p:cNvSpPr>
            <a:spLocks noGrp="1"/>
          </p:cNvSpPr>
          <p:nvPr>
            <p:ph type="ctrTitle"/>
          </p:nvPr>
        </p:nvSpPr>
        <p:spPr/>
        <p:txBody>
          <a:bodyPr>
            <a:normAutofit/>
          </a:bodyPr>
          <a:lstStyle/>
          <a:p>
            <a:r>
              <a:rPr lang="en-US" sz="5400" dirty="0"/>
              <a:t>SOUND AND </a:t>
            </a:r>
            <a:br>
              <a:rPr lang="en-US" sz="5400" dirty="0"/>
            </a:br>
            <a:r>
              <a:rPr lang="en-US" sz="5400" dirty="0"/>
              <a:t>STANDING WAVES</a:t>
            </a:r>
            <a:endParaRPr lang="en-NZ" sz="5400" dirty="0"/>
          </a:p>
        </p:txBody>
      </p:sp>
      <p:sp>
        <p:nvSpPr>
          <p:cNvPr id="3" name="Subtitle 2">
            <a:extLst>
              <a:ext uri="{FF2B5EF4-FFF2-40B4-BE49-F238E27FC236}">
                <a16:creationId xmlns:a16="http://schemas.microsoft.com/office/drawing/2014/main" xmlns="" id="{6A342C96-BE86-40C8-808C-2577D466BBA6}"/>
              </a:ext>
            </a:extLst>
          </p:cNvPr>
          <p:cNvSpPr>
            <a:spLocks noGrp="1"/>
          </p:cNvSpPr>
          <p:nvPr>
            <p:ph type="subTitle" idx="1"/>
          </p:nvPr>
        </p:nvSpPr>
        <p:spPr/>
        <p:txBody>
          <a:bodyPr/>
          <a:lstStyle/>
          <a:p>
            <a:endParaRPr lang="en-NZ"/>
          </a:p>
        </p:txBody>
      </p:sp>
      <p:sp>
        <p:nvSpPr>
          <p:cNvPr id="4" name="Slide Number Placeholder 3">
            <a:extLst>
              <a:ext uri="{FF2B5EF4-FFF2-40B4-BE49-F238E27FC236}">
                <a16:creationId xmlns:a16="http://schemas.microsoft.com/office/drawing/2014/main" xmlns="" id="{0A348826-BEA9-418C-B852-02D4CDBAEB42}"/>
              </a:ext>
            </a:extLst>
          </p:cNvPr>
          <p:cNvSpPr>
            <a:spLocks noGrp="1"/>
          </p:cNvSpPr>
          <p:nvPr>
            <p:ph type="sldNum" sz="quarter" idx="12"/>
          </p:nvPr>
        </p:nvSpPr>
        <p:spPr/>
        <p:txBody>
          <a:bodyPr>
            <a:normAutofit lnSpcReduction="10000"/>
          </a:bodyPr>
          <a:lstStyle/>
          <a:p>
            <a:fld id="{14EDED6D-AC90-4113-A2BA-A9D9CDD8C09F}" type="slidenum">
              <a:rPr lang="en-NZ" smtClean="0"/>
              <a:t>11</a:t>
            </a:fld>
            <a:endParaRPr lang="en-NZ"/>
          </a:p>
        </p:txBody>
      </p:sp>
    </p:spTree>
    <p:extLst>
      <p:ext uri="{BB962C8B-B14F-4D97-AF65-F5344CB8AC3E}">
        <p14:creationId xmlns:p14="http://schemas.microsoft.com/office/powerpoint/2010/main" val="8790909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CA1712-331D-4655-BC03-BADF74B91E3C}"/>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xmlns="" id="{ACAB5ADA-97D5-443C-8795-AE14A83187E7}"/>
              </a:ext>
            </a:extLst>
          </p:cNvPr>
          <p:cNvSpPr>
            <a:spLocks noGrp="1"/>
          </p:cNvSpPr>
          <p:nvPr>
            <p:ph idx="1"/>
          </p:nvPr>
        </p:nvSpPr>
        <p:spPr/>
        <p:txBody>
          <a:bodyPr/>
          <a:lstStyle/>
          <a:p>
            <a:endParaRPr lang="en-NZ"/>
          </a:p>
        </p:txBody>
      </p:sp>
      <p:pic>
        <p:nvPicPr>
          <p:cNvPr id="4" name="Untitled">
            <a:hlinkClick r:id="" action="ppaction://media"/>
            <a:extLst>
              <a:ext uri="{FF2B5EF4-FFF2-40B4-BE49-F238E27FC236}">
                <a16:creationId xmlns:a16="http://schemas.microsoft.com/office/drawing/2014/main" xmlns="" id="{F452AC83-ACDB-4BCF-B4B0-EE8F3D8E7E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2646"/>
          </a:xfrm>
          <a:prstGeom prst="rect">
            <a:avLst/>
          </a:prstGeom>
        </p:spPr>
      </p:pic>
      <p:sp>
        <p:nvSpPr>
          <p:cNvPr id="5" name="Slide Number Placeholder 4">
            <a:extLst>
              <a:ext uri="{FF2B5EF4-FFF2-40B4-BE49-F238E27FC236}">
                <a16:creationId xmlns:a16="http://schemas.microsoft.com/office/drawing/2014/main" xmlns="" id="{7B124526-FD4E-4581-8A92-6CA9869EEA11}"/>
              </a:ext>
            </a:extLst>
          </p:cNvPr>
          <p:cNvSpPr>
            <a:spLocks noGrp="1"/>
          </p:cNvSpPr>
          <p:nvPr>
            <p:ph type="sldNum" sz="quarter" idx="12"/>
          </p:nvPr>
        </p:nvSpPr>
        <p:spPr/>
        <p:txBody>
          <a:bodyPr>
            <a:normAutofit lnSpcReduction="10000"/>
          </a:bodyPr>
          <a:lstStyle/>
          <a:p>
            <a:fld id="{14EDED6D-AC90-4113-A2BA-A9D9CDD8C09F}" type="slidenum">
              <a:rPr lang="en-NZ" smtClean="0"/>
              <a:t>12</a:t>
            </a:fld>
            <a:endParaRPr lang="en-NZ"/>
          </a:p>
        </p:txBody>
      </p:sp>
    </p:spTree>
    <p:extLst>
      <p:ext uri="{BB962C8B-B14F-4D97-AF65-F5344CB8AC3E}">
        <p14:creationId xmlns:p14="http://schemas.microsoft.com/office/powerpoint/2010/main" val="23147566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9670CED-5774-41AB-859E-D02F45629496}"/>
              </a:ext>
            </a:extLst>
          </p:cNvPr>
          <p:cNvSpPr>
            <a:spLocks noGrp="1"/>
          </p:cNvSpPr>
          <p:nvPr>
            <p:ph type="sldNum" sz="quarter" idx="12"/>
          </p:nvPr>
        </p:nvSpPr>
        <p:spPr/>
        <p:txBody>
          <a:bodyPr>
            <a:normAutofit lnSpcReduction="10000"/>
          </a:bodyPr>
          <a:lstStyle/>
          <a:p>
            <a:fld id="{14EDED6D-AC90-4113-A2BA-A9D9CDD8C09F}" type="slidenum">
              <a:rPr lang="en-NZ" smtClean="0"/>
              <a:t>13</a:t>
            </a:fld>
            <a:endParaRPr lang="en-NZ"/>
          </a:p>
        </p:txBody>
      </p:sp>
      <p:pic>
        <p:nvPicPr>
          <p:cNvPr id="5" name="standing wave formation">
            <a:hlinkClick r:id="" action="ppaction://media"/>
            <a:extLst>
              <a:ext uri="{FF2B5EF4-FFF2-40B4-BE49-F238E27FC236}">
                <a16:creationId xmlns:a16="http://schemas.microsoft.com/office/drawing/2014/main" xmlns="" id="{87BF103A-7EBA-4AB5-A1BC-65EBC04412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201525" cy="6858000"/>
          </a:xfrm>
          <a:prstGeom prst="rect">
            <a:avLst/>
          </a:prstGeom>
        </p:spPr>
      </p:pic>
    </p:spTree>
    <p:extLst>
      <p:ext uri="{BB962C8B-B14F-4D97-AF65-F5344CB8AC3E}">
        <p14:creationId xmlns:p14="http://schemas.microsoft.com/office/powerpoint/2010/main" val="28586709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3381A1-5138-40A7-89A1-0A3755B3F85D}"/>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xmlns="" id="{FE08DCD5-27ED-4974-8262-5C7D20C485D9}"/>
              </a:ext>
            </a:extLst>
          </p:cNvPr>
          <p:cNvSpPr>
            <a:spLocks noGrp="1"/>
          </p:cNvSpPr>
          <p:nvPr>
            <p:ph idx="1"/>
          </p:nvPr>
        </p:nvSpPr>
        <p:spPr/>
        <p:txBody>
          <a:bodyPr/>
          <a:lstStyle/>
          <a:p>
            <a:endParaRPr lang="en-NZ"/>
          </a:p>
        </p:txBody>
      </p:sp>
      <p:sp>
        <p:nvSpPr>
          <p:cNvPr id="4" name="Slide Number Placeholder 3">
            <a:extLst>
              <a:ext uri="{FF2B5EF4-FFF2-40B4-BE49-F238E27FC236}">
                <a16:creationId xmlns:a16="http://schemas.microsoft.com/office/drawing/2014/main" xmlns="" id="{B32F8485-4588-43A3-9D36-649B56F12B71}"/>
              </a:ext>
            </a:extLst>
          </p:cNvPr>
          <p:cNvSpPr>
            <a:spLocks noGrp="1"/>
          </p:cNvSpPr>
          <p:nvPr>
            <p:ph type="sldNum" sz="quarter" idx="12"/>
          </p:nvPr>
        </p:nvSpPr>
        <p:spPr/>
        <p:txBody>
          <a:bodyPr>
            <a:normAutofit lnSpcReduction="10000"/>
          </a:bodyPr>
          <a:lstStyle/>
          <a:p>
            <a:fld id="{14EDED6D-AC90-4113-A2BA-A9D9CDD8C09F}" type="slidenum">
              <a:rPr lang="en-NZ" smtClean="0"/>
              <a:t>14</a:t>
            </a:fld>
            <a:endParaRPr lang="en-NZ"/>
          </a:p>
        </p:txBody>
      </p:sp>
      <p:pic>
        <p:nvPicPr>
          <p:cNvPr id="5" name="standingWave.mp4">
            <a:hlinkClick r:id="" action="ppaction://media"/>
            <a:extLst>
              <a:ext uri="{FF2B5EF4-FFF2-40B4-BE49-F238E27FC236}">
                <a16:creationId xmlns:a16="http://schemas.microsoft.com/office/drawing/2014/main" xmlns="" id="{1DA92C91-1A2E-4990-88E2-4AFEC50D3B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755" y="5352"/>
            <a:ext cx="12192001" cy="6852647"/>
          </a:xfrm>
          <a:prstGeom prst="rect">
            <a:avLst/>
          </a:prstGeom>
        </p:spPr>
      </p:pic>
    </p:spTree>
    <p:extLst>
      <p:ext uri="{BB962C8B-B14F-4D97-AF65-F5344CB8AC3E}">
        <p14:creationId xmlns:p14="http://schemas.microsoft.com/office/powerpoint/2010/main" val="3037556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677B36-44D6-45C2-8FB7-2BD120D80BDA}"/>
              </a:ext>
            </a:extLst>
          </p:cNvPr>
          <p:cNvSpPr>
            <a:spLocks noGrp="1"/>
          </p:cNvSpPr>
          <p:nvPr>
            <p:ph type="ctrTitle"/>
          </p:nvPr>
        </p:nvSpPr>
        <p:spPr/>
        <p:txBody>
          <a:bodyPr>
            <a:normAutofit/>
          </a:bodyPr>
          <a:lstStyle/>
          <a:p>
            <a:r>
              <a:rPr lang="en-US" sz="5400" dirty="0"/>
              <a:t>VERIFICATION OF STANDING WAVE PRODUCTION</a:t>
            </a:r>
            <a:endParaRPr lang="en-NZ" sz="5400" dirty="0"/>
          </a:p>
        </p:txBody>
      </p:sp>
      <p:sp>
        <p:nvSpPr>
          <p:cNvPr id="3" name="Subtitle 2">
            <a:extLst>
              <a:ext uri="{FF2B5EF4-FFF2-40B4-BE49-F238E27FC236}">
                <a16:creationId xmlns:a16="http://schemas.microsoft.com/office/drawing/2014/main" xmlns="" id="{A9FB7F2D-9979-4C36-9B1E-8ABD72791A5B}"/>
              </a:ext>
            </a:extLst>
          </p:cNvPr>
          <p:cNvSpPr>
            <a:spLocks noGrp="1"/>
          </p:cNvSpPr>
          <p:nvPr>
            <p:ph type="subTitle" idx="1"/>
          </p:nvPr>
        </p:nvSpPr>
        <p:spPr/>
        <p:txBody>
          <a:bodyPr/>
          <a:lstStyle/>
          <a:p>
            <a:endParaRPr lang="en-NZ"/>
          </a:p>
        </p:txBody>
      </p:sp>
      <p:sp>
        <p:nvSpPr>
          <p:cNvPr id="4" name="Slide Number Placeholder 3">
            <a:extLst>
              <a:ext uri="{FF2B5EF4-FFF2-40B4-BE49-F238E27FC236}">
                <a16:creationId xmlns:a16="http://schemas.microsoft.com/office/drawing/2014/main" xmlns="" id="{2A76C3C7-3B97-41BB-8E62-A26405F78B87}"/>
              </a:ext>
            </a:extLst>
          </p:cNvPr>
          <p:cNvSpPr>
            <a:spLocks noGrp="1"/>
          </p:cNvSpPr>
          <p:nvPr>
            <p:ph type="sldNum" sz="quarter" idx="12"/>
          </p:nvPr>
        </p:nvSpPr>
        <p:spPr/>
        <p:txBody>
          <a:bodyPr>
            <a:normAutofit lnSpcReduction="10000"/>
          </a:bodyPr>
          <a:lstStyle/>
          <a:p>
            <a:fld id="{14EDED6D-AC90-4113-A2BA-A9D9CDD8C09F}" type="slidenum">
              <a:rPr lang="en-NZ" smtClean="0"/>
              <a:t>15</a:t>
            </a:fld>
            <a:endParaRPr lang="en-NZ"/>
          </a:p>
        </p:txBody>
      </p:sp>
    </p:spTree>
    <p:extLst>
      <p:ext uri="{BB962C8B-B14F-4D97-AF65-F5344CB8AC3E}">
        <p14:creationId xmlns:p14="http://schemas.microsoft.com/office/powerpoint/2010/main" val="3937388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91665762-FFE5-4DFF-8200-A3255B5F2918}"/>
              </a:ext>
            </a:extLst>
          </p:cNvPr>
          <p:cNvSpPr>
            <a:spLocks noGrp="1"/>
          </p:cNvSpPr>
          <p:nvPr>
            <p:ph type="sldNum" sz="quarter" idx="12"/>
          </p:nvPr>
        </p:nvSpPr>
        <p:spPr/>
        <p:txBody>
          <a:bodyPr>
            <a:normAutofit lnSpcReduction="10000"/>
          </a:bodyPr>
          <a:lstStyle/>
          <a:p>
            <a:fld id="{14EDED6D-AC90-4113-A2BA-A9D9CDD8C09F}" type="slidenum">
              <a:rPr lang="en-NZ" smtClean="0"/>
              <a:t>16</a:t>
            </a:fld>
            <a:endParaRPr lang="en-NZ"/>
          </a:p>
        </p:txBody>
      </p:sp>
      <p:pic>
        <p:nvPicPr>
          <p:cNvPr id="5" name="Picture 4">
            <a:extLst>
              <a:ext uri="{FF2B5EF4-FFF2-40B4-BE49-F238E27FC236}">
                <a16:creationId xmlns:a16="http://schemas.microsoft.com/office/drawing/2014/main" xmlns="" id="{F0808E0C-3C80-42E8-9599-0CEAFA026AAA}"/>
              </a:ext>
            </a:extLst>
          </p:cNvPr>
          <p:cNvPicPr>
            <a:picLocks noChangeAspect="1"/>
          </p:cNvPicPr>
          <p:nvPr/>
        </p:nvPicPr>
        <p:blipFill rotWithShape="1">
          <a:blip r:embed="rId3"/>
          <a:srcRect l="7202" t="535" r="1067" b="-535"/>
          <a:stretch/>
        </p:blipFill>
        <p:spPr>
          <a:xfrm>
            <a:off x="2545977" y="0"/>
            <a:ext cx="6165830" cy="6894882"/>
          </a:xfrm>
          <a:prstGeom prst="rect">
            <a:avLst/>
          </a:prstGeom>
        </p:spPr>
      </p:pic>
    </p:spTree>
    <p:extLst>
      <p:ext uri="{BB962C8B-B14F-4D97-AF65-F5344CB8AC3E}">
        <p14:creationId xmlns:p14="http://schemas.microsoft.com/office/powerpoint/2010/main" val="29232123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D7E6E704-7297-46A7-BCBC-DE9980B3730B}"/>
              </a:ext>
            </a:extLst>
          </p:cNvPr>
          <p:cNvSpPr>
            <a:spLocks noGrp="1"/>
          </p:cNvSpPr>
          <p:nvPr>
            <p:ph type="sldNum" sz="quarter" idx="12"/>
          </p:nvPr>
        </p:nvSpPr>
        <p:spPr/>
        <p:txBody>
          <a:bodyPr>
            <a:normAutofit lnSpcReduction="10000"/>
          </a:bodyPr>
          <a:lstStyle/>
          <a:p>
            <a:fld id="{14EDED6D-AC90-4113-A2BA-A9D9CDD8C09F}" type="slidenum">
              <a:rPr lang="en-NZ" smtClean="0"/>
              <a:t>17</a:t>
            </a:fld>
            <a:endParaRPr lang="en-NZ"/>
          </a:p>
        </p:txBody>
      </p:sp>
      <p:pic>
        <p:nvPicPr>
          <p:cNvPr id="5" name="Picture 4" descr="http://www.studyphysics.ca/newnotes/20/unit03_mechanicalwaves/chp141516_waves/images/open_01.gif">
            <a:extLst>
              <a:ext uri="{FF2B5EF4-FFF2-40B4-BE49-F238E27FC236}">
                <a16:creationId xmlns:a16="http://schemas.microsoft.com/office/drawing/2014/main" xmlns="" id="{8D6BD07C-FEAF-4795-A624-079E65BD6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156" y="2173533"/>
            <a:ext cx="6522686" cy="32499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C32F867B-048A-4561-91EF-6917904B2FAD}"/>
                  </a:ext>
                </a:extLst>
              </p:cNvPr>
              <p:cNvSpPr txBox="1"/>
              <p:nvPr/>
            </p:nvSpPr>
            <p:spPr>
              <a:xfrm>
                <a:off x="0" y="1222708"/>
                <a:ext cx="4912907" cy="46649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8000" i="1" smtClean="0">
                          <a:latin typeface="Cambria Math" charset="0"/>
                          <a:ea typeface="Cambria Math" charset="0"/>
                          <a:cs typeface="Cambria Math" charset="0"/>
                        </a:rPr>
                        <m:t>𝜆</m:t>
                      </m:r>
                      <m:r>
                        <a:rPr lang="en-US" sz="8000" b="0" i="1" smtClean="0">
                          <a:latin typeface="Cambria Math" charset="0"/>
                          <a:ea typeface="Cambria Math" charset="0"/>
                          <a:cs typeface="Cambria Math" charset="0"/>
                        </a:rPr>
                        <m:t>=2</m:t>
                      </m:r>
                      <m:r>
                        <a:rPr lang="en-US" sz="8000" b="0" i="1" smtClean="0">
                          <a:latin typeface="Cambria Math" charset="0"/>
                          <a:ea typeface="Cambria Math" charset="0"/>
                          <a:cs typeface="Cambria Math" charset="0"/>
                        </a:rPr>
                        <m:t>𝐿</m:t>
                      </m:r>
                    </m:oMath>
                  </m:oMathPara>
                </a14:m>
                <a:endParaRPr lang="en-US" sz="8000" b="0" dirty="0" smtClean="0">
                  <a:ea typeface="Cambria Math" charset="0"/>
                  <a:cs typeface="Cambria Math" charset="0"/>
                </a:endParaRPr>
              </a:p>
              <a:p>
                <a:endParaRPr lang="en-US" sz="8000" dirty="0" smtClean="0"/>
              </a:p>
              <a:p>
                <a:pPr/>
                <a14:m>
                  <m:oMathPara xmlns:m="http://schemas.openxmlformats.org/officeDocument/2006/math">
                    <m:oMathParaPr>
                      <m:jc m:val="centerGroup"/>
                    </m:oMathParaPr>
                    <m:oMath xmlns:m="http://schemas.openxmlformats.org/officeDocument/2006/math">
                      <m:r>
                        <a:rPr lang="en-US" sz="8000" b="0" i="1" smtClean="0">
                          <a:latin typeface="Cambria Math" charset="0"/>
                        </a:rPr>
                        <m:t>𝑓</m:t>
                      </m:r>
                      <m:r>
                        <a:rPr lang="en-US" sz="8000" b="0" i="1" smtClean="0">
                          <a:latin typeface="Cambria Math" charset="0"/>
                        </a:rPr>
                        <m:t>=</m:t>
                      </m:r>
                      <m:f>
                        <m:fPr>
                          <m:ctrlPr>
                            <a:rPr lang="mr-IN" sz="8000" b="0" i="1" smtClean="0">
                              <a:latin typeface="Cambria Math" charset="0"/>
                            </a:rPr>
                          </m:ctrlPr>
                        </m:fPr>
                        <m:num>
                          <m:r>
                            <a:rPr lang="en-US" sz="8000" b="0" i="1" smtClean="0">
                              <a:latin typeface="Cambria Math" charset="0"/>
                            </a:rPr>
                            <m:t>𝑣</m:t>
                          </m:r>
                        </m:num>
                        <m:den>
                          <m:r>
                            <a:rPr lang="mr-IN" sz="8000" b="0" i="1" smtClean="0">
                              <a:latin typeface="Cambria Math" charset="0"/>
                              <a:ea typeface="Cambria Math" charset="0"/>
                              <a:cs typeface="Cambria Math" charset="0"/>
                            </a:rPr>
                            <m:t>𝜆</m:t>
                          </m:r>
                        </m:den>
                      </m:f>
                    </m:oMath>
                  </m:oMathPara>
                </a14:m>
                <a:endParaRPr lang="en-NZ" sz="8000" dirty="0"/>
              </a:p>
            </p:txBody>
          </p:sp>
        </mc:Choice>
        <mc:Fallback xmlns="">
          <p:sp>
            <p:nvSpPr>
              <p:cNvPr id="6" name="TextBox 5">
                <a:extLst>
                  <a:ext uri="{FF2B5EF4-FFF2-40B4-BE49-F238E27FC236}">
                    <a16:creationId xmlns="" xmlns:a16="http://schemas.microsoft.com/office/drawing/2014/main" id="{C32F867B-048A-4561-91EF-6917904B2FAD}"/>
                  </a:ext>
                </a:extLst>
              </p:cNvPr>
              <p:cNvSpPr txBox="1">
                <a:spLocks noRot="1" noChangeAspect="1" noMove="1" noResize="1" noEditPoints="1" noAdjustHandles="1" noChangeArrowheads="1" noChangeShapeType="1" noTextEdit="1"/>
              </p:cNvSpPr>
              <p:nvPr/>
            </p:nvSpPr>
            <p:spPr>
              <a:xfrm>
                <a:off x="0" y="1222708"/>
                <a:ext cx="4912907" cy="4664995"/>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405978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lnSpcReduction="10000"/>
          </a:bodyPr>
          <a:lstStyle/>
          <a:p>
            <a:fld id="{14EDED6D-AC90-4113-A2BA-A9D9CDD8C09F}" type="slidenum">
              <a:rPr lang="en-NZ" smtClean="0"/>
              <a:t>18</a:t>
            </a:fld>
            <a:endParaRPr lang="en-NZ"/>
          </a:p>
        </p:txBody>
      </p:sp>
      <p:graphicFrame>
        <p:nvGraphicFramePr>
          <p:cNvPr id="5" name="Chart 4"/>
          <p:cNvGraphicFramePr>
            <a:graphicFrameLocks/>
          </p:cNvGraphicFramePr>
          <p:nvPr>
            <p:extLst>
              <p:ext uri="{D42A27DB-BD31-4B8C-83A1-F6EECF244321}">
                <p14:modId xmlns:p14="http://schemas.microsoft.com/office/powerpoint/2010/main" val="958278507"/>
              </p:ext>
            </p:extLst>
          </p:nvPr>
        </p:nvGraphicFramePr>
        <p:xfrm>
          <a:off x="0" y="0"/>
          <a:ext cx="1129284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13096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2088" y="2788171"/>
            <a:ext cx="9695938" cy="1469036"/>
          </a:xfrm>
        </p:spPr>
        <p:txBody>
          <a:bodyPr>
            <a:normAutofit/>
          </a:bodyPr>
          <a:lstStyle/>
          <a:p>
            <a:r>
              <a:rPr lang="en-US" sz="3200" dirty="0"/>
              <a:t>v</a:t>
            </a:r>
            <a:r>
              <a:rPr lang="en-US" sz="3200" dirty="0" smtClean="0"/>
              <a:t> from temperature		</a:t>
            </a:r>
            <a:r>
              <a:rPr lang="en-US" sz="3200" smtClean="0"/>
              <a:t>		</a:t>
            </a:r>
            <a:r>
              <a:rPr lang="en-US" sz="3200" b="1" smtClean="0"/>
              <a:t>425ms-1</a:t>
            </a:r>
            <a:endParaRPr lang="en-US" sz="3200" b="1" dirty="0" smtClean="0"/>
          </a:p>
          <a:p>
            <a:r>
              <a:rPr lang="en-US" sz="3200" dirty="0"/>
              <a:t>v</a:t>
            </a:r>
            <a:r>
              <a:rPr lang="en-US" sz="3200" dirty="0" smtClean="0"/>
              <a:t> from </a:t>
            </a:r>
            <a:r>
              <a:rPr lang="en-US" sz="3200" dirty="0" err="1" smtClean="0"/>
              <a:t>fundemental</a:t>
            </a:r>
            <a:r>
              <a:rPr lang="en-US" sz="3200" dirty="0" smtClean="0"/>
              <a:t> frequency		</a:t>
            </a:r>
            <a:r>
              <a:rPr lang="en-US" sz="3200" b="1" dirty="0" smtClean="0"/>
              <a:t>429ms-1</a:t>
            </a:r>
            <a:r>
              <a:rPr lang="en-US" sz="3200" dirty="0" smtClean="0"/>
              <a:t>	</a:t>
            </a:r>
            <a:endParaRPr lang="en-US" sz="3200" dirty="0"/>
          </a:p>
        </p:txBody>
      </p:sp>
      <p:sp>
        <p:nvSpPr>
          <p:cNvPr id="4" name="Slide Number Placeholder 3"/>
          <p:cNvSpPr>
            <a:spLocks noGrp="1"/>
          </p:cNvSpPr>
          <p:nvPr>
            <p:ph type="sldNum" sz="quarter" idx="12"/>
          </p:nvPr>
        </p:nvSpPr>
        <p:spPr/>
        <p:txBody>
          <a:bodyPr>
            <a:normAutofit lnSpcReduction="10000"/>
          </a:bodyPr>
          <a:lstStyle/>
          <a:p>
            <a:fld id="{14EDED6D-AC90-4113-A2BA-A9D9CDD8C09F}" type="slidenum">
              <a:rPr lang="en-NZ" smtClean="0"/>
              <a:t>19</a:t>
            </a:fld>
            <a:endParaRPr lang="en-NZ"/>
          </a:p>
        </p:txBody>
      </p:sp>
    </p:spTree>
    <p:extLst>
      <p:ext uri="{BB962C8B-B14F-4D97-AF65-F5344CB8AC3E}">
        <p14:creationId xmlns:p14="http://schemas.microsoft.com/office/powerpoint/2010/main" val="19431891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4C7646-1764-414E-8D63-09823BF2EE6F}"/>
              </a:ext>
            </a:extLst>
          </p:cNvPr>
          <p:cNvSpPr>
            <a:spLocks noGrp="1"/>
          </p:cNvSpPr>
          <p:nvPr>
            <p:ph type="title"/>
          </p:nvPr>
        </p:nvSpPr>
        <p:spPr/>
        <p:txBody>
          <a:bodyPr/>
          <a:lstStyle/>
          <a:p>
            <a:r>
              <a:rPr lang="en-NZ" dirty="0"/>
              <a:t>Question</a:t>
            </a:r>
          </a:p>
        </p:txBody>
      </p:sp>
      <p:sp>
        <p:nvSpPr>
          <p:cNvPr id="3" name="Content Placeholder 2">
            <a:extLst>
              <a:ext uri="{FF2B5EF4-FFF2-40B4-BE49-F238E27FC236}">
                <a16:creationId xmlns:a16="http://schemas.microsoft.com/office/drawing/2014/main" xmlns="" id="{F411A284-84FA-4ED9-80A4-860023CAB3CF}"/>
              </a:ext>
            </a:extLst>
          </p:cNvPr>
          <p:cNvSpPr>
            <a:spLocks noGrp="1"/>
          </p:cNvSpPr>
          <p:nvPr>
            <p:ph idx="1"/>
          </p:nvPr>
        </p:nvSpPr>
        <p:spPr/>
        <p:txBody>
          <a:bodyPr>
            <a:normAutofit/>
          </a:bodyPr>
          <a:lstStyle/>
          <a:p>
            <a:r>
              <a:rPr lang="en-NZ" sz="3600" dirty="0"/>
              <a:t>“If air inside a vertical cylindrical tube open at both ends is heated, the tube produces sound. Study this effect.”</a:t>
            </a:r>
          </a:p>
        </p:txBody>
      </p:sp>
      <p:sp>
        <p:nvSpPr>
          <p:cNvPr id="4" name="Slide Number Placeholder 3">
            <a:extLst>
              <a:ext uri="{FF2B5EF4-FFF2-40B4-BE49-F238E27FC236}">
                <a16:creationId xmlns:a16="http://schemas.microsoft.com/office/drawing/2014/main" xmlns="" id="{2BD9F01F-0739-4A76-A632-48DE7FA1E989}"/>
              </a:ext>
            </a:extLst>
          </p:cNvPr>
          <p:cNvSpPr>
            <a:spLocks noGrp="1"/>
          </p:cNvSpPr>
          <p:nvPr>
            <p:ph type="sldNum" sz="quarter" idx="12"/>
          </p:nvPr>
        </p:nvSpPr>
        <p:spPr/>
        <p:txBody>
          <a:bodyPr>
            <a:normAutofit lnSpcReduction="10000"/>
          </a:bodyPr>
          <a:lstStyle/>
          <a:p>
            <a:fld id="{14EDED6D-AC90-4113-A2BA-A9D9CDD8C09F}" type="slidenum">
              <a:rPr lang="en-NZ" smtClean="0"/>
              <a:t>2</a:t>
            </a:fld>
            <a:endParaRPr lang="en-NZ"/>
          </a:p>
        </p:txBody>
      </p:sp>
    </p:spTree>
    <p:extLst>
      <p:ext uri="{BB962C8B-B14F-4D97-AF65-F5344CB8AC3E}">
        <p14:creationId xmlns:p14="http://schemas.microsoft.com/office/powerpoint/2010/main" val="18867070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29FC1793-BDC5-4184-80FE-F9404D5B1B18}"/>
              </a:ext>
            </a:extLst>
          </p:cNvPr>
          <p:cNvSpPr>
            <a:spLocks noGrp="1"/>
          </p:cNvSpPr>
          <p:nvPr>
            <p:ph type="sldNum" sz="quarter" idx="12"/>
          </p:nvPr>
        </p:nvSpPr>
        <p:spPr/>
        <p:txBody>
          <a:bodyPr>
            <a:normAutofit lnSpcReduction="10000"/>
          </a:bodyPr>
          <a:lstStyle/>
          <a:p>
            <a:fld id="{14EDED6D-AC90-4113-A2BA-A9D9CDD8C09F}" type="slidenum">
              <a:rPr lang="en-NZ" smtClean="0"/>
              <a:t>20</a:t>
            </a:fld>
            <a:endParaRPr lang="en-NZ"/>
          </a:p>
        </p:txBody>
      </p:sp>
      <p:graphicFrame>
        <p:nvGraphicFramePr>
          <p:cNvPr id="6" name="Chart 5"/>
          <p:cNvGraphicFramePr>
            <a:graphicFrameLocks/>
          </p:cNvGraphicFramePr>
          <p:nvPr>
            <p:extLst>
              <p:ext uri="{D42A27DB-BD31-4B8C-83A1-F6EECF244321}">
                <p14:modId xmlns:p14="http://schemas.microsoft.com/office/powerpoint/2010/main" val="2119717174"/>
              </p:ext>
            </p:extLst>
          </p:nvPr>
        </p:nvGraphicFramePr>
        <p:xfrm>
          <a:off x="0" y="0"/>
          <a:ext cx="11292840" cy="67659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426320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997A94F-89B7-441E-8C77-3775F8493339}"/>
              </a:ext>
            </a:extLst>
          </p:cNvPr>
          <p:cNvSpPr>
            <a:spLocks noGrp="1"/>
          </p:cNvSpPr>
          <p:nvPr>
            <p:ph type="sldNum" sz="quarter" idx="12"/>
          </p:nvPr>
        </p:nvSpPr>
        <p:spPr/>
        <p:txBody>
          <a:bodyPr>
            <a:normAutofit lnSpcReduction="10000"/>
          </a:bodyPr>
          <a:lstStyle/>
          <a:p>
            <a:fld id="{14EDED6D-AC90-4113-A2BA-A9D9CDD8C09F}" type="slidenum">
              <a:rPr lang="en-NZ" smtClean="0"/>
              <a:t>21</a:t>
            </a:fld>
            <a:endParaRPr lang="en-NZ"/>
          </a:p>
        </p:txBody>
      </p:sp>
      <p:sp>
        <p:nvSpPr>
          <p:cNvPr id="5" name="Title 1">
            <a:extLst>
              <a:ext uri="{FF2B5EF4-FFF2-40B4-BE49-F238E27FC236}">
                <a16:creationId xmlns:a16="http://schemas.microsoft.com/office/drawing/2014/main" xmlns="" id="{02BF8A01-50D3-4676-80B8-E752ECE6A49F}"/>
              </a:ext>
            </a:extLst>
          </p:cNvPr>
          <p:cNvSpPr txBox="1">
            <a:spLocks/>
          </p:cNvSpPr>
          <p:nvPr/>
        </p:nvSpPr>
        <p:spPr>
          <a:xfrm>
            <a:off x="694764" y="627529"/>
            <a:ext cx="9875520" cy="13563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a:t>End correction to find acoustic length</a:t>
            </a:r>
            <a:endParaRPr lang="en-NZ" dirty="0"/>
          </a:p>
        </p:txBody>
      </p:sp>
      <p:sp>
        <p:nvSpPr>
          <p:cNvPr id="6" name="TextBox 5">
            <a:extLst>
              <a:ext uri="{FF2B5EF4-FFF2-40B4-BE49-F238E27FC236}">
                <a16:creationId xmlns:a16="http://schemas.microsoft.com/office/drawing/2014/main" xmlns="" id="{98C4F5C4-2CD0-4051-9292-99140B279D86}"/>
              </a:ext>
            </a:extLst>
          </p:cNvPr>
          <p:cNvSpPr txBox="1"/>
          <p:nvPr/>
        </p:nvSpPr>
        <p:spPr>
          <a:xfrm>
            <a:off x="1297217" y="3113342"/>
            <a:ext cx="8500533" cy="2277547"/>
          </a:xfrm>
          <a:prstGeom prst="rect">
            <a:avLst/>
          </a:prstGeom>
          <a:noFill/>
        </p:spPr>
        <p:txBody>
          <a:bodyPr wrap="square" rtlCol="0">
            <a:spAutoFit/>
          </a:bodyPr>
          <a:lstStyle/>
          <a:p>
            <a:pPr algn="ctr"/>
            <a:r>
              <a:rPr lang="en-NZ" dirty="0"/>
              <a:t>For an open ended pipe:</a:t>
            </a:r>
          </a:p>
          <a:p>
            <a:pPr algn="ctr"/>
            <a:r>
              <a:rPr lang="el-GR" sz="3200" dirty="0"/>
              <a:t>Δ</a:t>
            </a:r>
            <a:r>
              <a:rPr lang="en-NZ" sz="3200" dirty="0"/>
              <a:t>L = 1.2r </a:t>
            </a:r>
            <a:endParaRPr lang="en-NZ" sz="3200" dirty="0" smtClean="0"/>
          </a:p>
          <a:p>
            <a:pPr algn="ctr"/>
            <a:r>
              <a:rPr lang="el-GR" sz="2400" dirty="0" smtClean="0"/>
              <a:t>Δ</a:t>
            </a:r>
            <a:r>
              <a:rPr lang="en-NZ" sz="2400" dirty="0"/>
              <a:t>L = 28.8mm</a:t>
            </a:r>
          </a:p>
          <a:p>
            <a:pPr algn="ctr"/>
            <a:endParaRPr lang="en-NZ" dirty="0"/>
          </a:p>
          <a:p>
            <a:pPr algn="ctr"/>
            <a:r>
              <a:rPr lang="en-NZ" dirty="0"/>
              <a:t>Corrected length</a:t>
            </a:r>
          </a:p>
          <a:p>
            <a:pPr algn="ctr"/>
            <a:r>
              <a:rPr lang="en-NZ" sz="3200" dirty="0" smtClean="0"/>
              <a:t>=</a:t>
            </a:r>
            <a:r>
              <a:rPr lang="en-NZ" sz="3200" dirty="0"/>
              <a:t>566.8mm</a:t>
            </a:r>
          </a:p>
        </p:txBody>
      </p:sp>
      <p:sp>
        <p:nvSpPr>
          <p:cNvPr id="7" name="Content Placeholder 2">
            <a:extLst>
              <a:ext uri="{FF2B5EF4-FFF2-40B4-BE49-F238E27FC236}">
                <a16:creationId xmlns:a16="http://schemas.microsoft.com/office/drawing/2014/main" xmlns="" id="{FC8C97CE-CBFC-431E-8BB0-2F11482370E8}"/>
              </a:ext>
            </a:extLst>
          </p:cNvPr>
          <p:cNvSpPr txBox="1">
            <a:spLocks/>
          </p:cNvSpPr>
          <p:nvPr/>
        </p:nvSpPr>
        <p:spPr>
          <a:xfrm>
            <a:off x="2974939" y="2185993"/>
            <a:ext cx="5145088" cy="927349"/>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NZ"/>
              <a:t>Tube length: 			538mm</a:t>
            </a:r>
          </a:p>
          <a:p>
            <a:r>
              <a:rPr lang="en-NZ"/>
              <a:t>Tube diameter (internal):	48mm</a:t>
            </a:r>
            <a:endParaRPr lang="en-NZ" dirty="0"/>
          </a:p>
        </p:txBody>
      </p:sp>
    </p:spTree>
    <p:extLst>
      <p:ext uri="{BB962C8B-B14F-4D97-AF65-F5344CB8AC3E}">
        <p14:creationId xmlns:p14="http://schemas.microsoft.com/office/powerpoint/2010/main" val="12839405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0C8692CC-17B8-4139-94ED-2DE39C9D67B6}"/>
              </a:ext>
            </a:extLst>
          </p:cNvPr>
          <p:cNvSpPr>
            <a:spLocks noGrp="1"/>
          </p:cNvSpPr>
          <p:nvPr>
            <p:ph type="sldNum" sz="quarter" idx="12"/>
          </p:nvPr>
        </p:nvSpPr>
        <p:spPr/>
        <p:txBody>
          <a:bodyPr>
            <a:normAutofit lnSpcReduction="10000"/>
          </a:bodyPr>
          <a:lstStyle/>
          <a:p>
            <a:fld id="{14EDED6D-AC90-4113-A2BA-A9D9CDD8C09F}" type="slidenum">
              <a:rPr lang="en-NZ" smtClean="0"/>
              <a:t>22</a:t>
            </a:fld>
            <a:endParaRPr lang="en-NZ"/>
          </a:p>
        </p:txBody>
      </p:sp>
      <p:graphicFrame>
        <p:nvGraphicFramePr>
          <p:cNvPr id="6" name="Chart 5"/>
          <p:cNvGraphicFramePr>
            <a:graphicFrameLocks/>
          </p:cNvGraphicFramePr>
          <p:nvPr>
            <p:extLst>
              <p:ext uri="{D42A27DB-BD31-4B8C-83A1-F6EECF244321}">
                <p14:modId xmlns:p14="http://schemas.microsoft.com/office/powerpoint/2010/main" val="346586251"/>
              </p:ext>
            </p:extLst>
          </p:nvPr>
        </p:nvGraphicFramePr>
        <p:xfrm>
          <a:off x="0" y="0"/>
          <a:ext cx="1129284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190213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3AF640-E178-430A-89BA-9BD7716442BF}"/>
              </a:ext>
            </a:extLst>
          </p:cNvPr>
          <p:cNvSpPr>
            <a:spLocks noGrp="1"/>
          </p:cNvSpPr>
          <p:nvPr>
            <p:ph type="ctrTitle"/>
          </p:nvPr>
        </p:nvSpPr>
        <p:spPr/>
        <p:txBody>
          <a:bodyPr>
            <a:normAutofit/>
          </a:bodyPr>
          <a:lstStyle/>
          <a:p>
            <a:r>
              <a:rPr lang="en-US" sz="5400" dirty="0"/>
              <a:t>EXPERIMENTAL</a:t>
            </a:r>
            <a:endParaRPr lang="en-NZ" sz="5400" dirty="0"/>
          </a:p>
        </p:txBody>
      </p:sp>
      <p:sp>
        <p:nvSpPr>
          <p:cNvPr id="4" name="Slide Number Placeholder 3">
            <a:extLst>
              <a:ext uri="{FF2B5EF4-FFF2-40B4-BE49-F238E27FC236}">
                <a16:creationId xmlns:a16="http://schemas.microsoft.com/office/drawing/2014/main" xmlns="" id="{BE7935E1-1A41-45E9-9AC1-926A4B03FEF1}"/>
              </a:ext>
            </a:extLst>
          </p:cNvPr>
          <p:cNvSpPr>
            <a:spLocks noGrp="1"/>
          </p:cNvSpPr>
          <p:nvPr>
            <p:ph type="sldNum" sz="quarter" idx="12"/>
          </p:nvPr>
        </p:nvSpPr>
        <p:spPr/>
        <p:txBody>
          <a:bodyPr>
            <a:normAutofit lnSpcReduction="10000"/>
          </a:bodyPr>
          <a:lstStyle/>
          <a:p>
            <a:fld id="{14EDED6D-AC90-4113-A2BA-A9D9CDD8C09F}" type="slidenum">
              <a:rPr lang="en-NZ" smtClean="0"/>
              <a:t>23</a:t>
            </a:fld>
            <a:endParaRPr lang="en-NZ"/>
          </a:p>
        </p:txBody>
      </p:sp>
    </p:spTree>
    <p:extLst>
      <p:ext uri="{BB962C8B-B14F-4D97-AF65-F5344CB8AC3E}">
        <p14:creationId xmlns:p14="http://schemas.microsoft.com/office/powerpoint/2010/main" val="37476179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F0FFDC-363B-4B41-92AD-2CF08292B7BA}"/>
              </a:ext>
            </a:extLst>
          </p:cNvPr>
          <p:cNvSpPr>
            <a:spLocks noGrp="1"/>
          </p:cNvSpPr>
          <p:nvPr>
            <p:ph type="title"/>
          </p:nvPr>
        </p:nvSpPr>
        <p:spPr/>
        <p:txBody>
          <a:bodyPr/>
          <a:lstStyle/>
          <a:p>
            <a:r>
              <a:rPr lang="en-US" dirty="0"/>
              <a:t>Experimental Setup</a:t>
            </a:r>
            <a:endParaRPr lang="en-NZ" dirty="0"/>
          </a:p>
        </p:txBody>
      </p:sp>
      <p:sp>
        <p:nvSpPr>
          <p:cNvPr id="3" name="Content Placeholder 2">
            <a:extLst>
              <a:ext uri="{FF2B5EF4-FFF2-40B4-BE49-F238E27FC236}">
                <a16:creationId xmlns:a16="http://schemas.microsoft.com/office/drawing/2014/main" xmlns="" id="{5535B999-1338-4299-9CF4-B658D257F2CC}"/>
              </a:ext>
            </a:extLst>
          </p:cNvPr>
          <p:cNvSpPr>
            <a:spLocks noGrp="1"/>
          </p:cNvSpPr>
          <p:nvPr>
            <p:ph idx="1"/>
          </p:nvPr>
        </p:nvSpPr>
        <p:spPr/>
        <p:txBody>
          <a:bodyPr/>
          <a:lstStyle/>
          <a:p>
            <a:r>
              <a:rPr lang="en-US" dirty="0"/>
              <a:t>538mm long tube</a:t>
            </a:r>
          </a:p>
          <a:p>
            <a:r>
              <a:rPr lang="en-US" dirty="0"/>
              <a:t>48mm internal diameter</a:t>
            </a:r>
          </a:p>
          <a:p>
            <a:r>
              <a:rPr lang="en-US" dirty="0"/>
              <a:t>566.8mm acoustic length</a:t>
            </a:r>
          </a:p>
          <a:p>
            <a:r>
              <a:rPr lang="en-US" dirty="0" smtClean="0"/>
              <a:t>Steel</a:t>
            </a:r>
          </a:p>
          <a:p>
            <a:r>
              <a:rPr lang="en-US" dirty="0" smtClean="0"/>
              <a:t>20 seconds of heating</a:t>
            </a:r>
            <a:endParaRPr lang="en-NZ" dirty="0"/>
          </a:p>
          <a:p>
            <a:endParaRPr lang="en-NZ" dirty="0"/>
          </a:p>
        </p:txBody>
      </p:sp>
      <p:sp>
        <p:nvSpPr>
          <p:cNvPr id="4" name="Slide Number Placeholder 3">
            <a:extLst>
              <a:ext uri="{FF2B5EF4-FFF2-40B4-BE49-F238E27FC236}">
                <a16:creationId xmlns:a16="http://schemas.microsoft.com/office/drawing/2014/main" xmlns="" id="{B85CF936-D2B2-4234-82CD-94DAD5279CEF}"/>
              </a:ext>
            </a:extLst>
          </p:cNvPr>
          <p:cNvSpPr>
            <a:spLocks noGrp="1"/>
          </p:cNvSpPr>
          <p:nvPr>
            <p:ph type="sldNum" sz="quarter" idx="12"/>
          </p:nvPr>
        </p:nvSpPr>
        <p:spPr/>
        <p:txBody>
          <a:bodyPr>
            <a:normAutofit lnSpcReduction="10000"/>
          </a:bodyPr>
          <a:lstStyle/>
          <a:p>
            <a:fld id="{14EDED6D-AC90-4113-A2BA-A9D9CDD8C09F}" type="slidenum">
              <a:rPr lang="en-NZ" smtClean="0"/>
              <a:t>24</a:t>
            </a:fld>
            <a:endParaRPr lang="en-NZ"/>
          </a:p>
        </p:txBody>
      </p:sp>
    </p:spTree>
    <p:extLst>
      <p:ext uri="{BB962C8B-B14F-4D97-AF65-F5344CB8AC3E}">
        <p14:creationId xmlns:p14="http://schemas.microsoft.com/office/powerpoint/2010/main" val="17256969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63EDB4B-A9E8-4920-9E66-7BBC9182F11D}"/>
              </a:ext>
            </a:extLst>
          </p:cNvPr>
          <p:cNvSpPr>
            <a:spLocks noGrp="1"/>
          </p:cNvSpPr>
          <p:nvPr>
            <p:ph type="sldNum" sz="quarter" idx="12"/>
          </p:nvPr>
        </p:nvSpPr>
        <p:spPr/>
        <p:txBody>
          <a:bodyPr>
            <a:normAutofit lnSpcReduction="10000"/>
          </a:bodyPr>
          <a:lstStyle/>
          <a:p>
            <a:fld id="{14EDED6D-AC90-4113-A2BA-A9D9CDD8C09F}" type="slidenum">
              <a:rPr lang="en-NZ" smtClean="0"/>
              <a:t>25</a:t>
            </a:fld>
            <a:endParaRPr lang="en-NZ"/>
          </a:p>
        </p:txBody>
      </p:sp>
      <p:graphicFrame>
        <p:nvGraphicFramePr>
          <p:cNvPr id="5" name="Chart 4">
            <a:extLst>
              <a:ext uri="{FF2B5EF4-FFF2-40B4-BE49-F238E27FC236}">
                <a16:creationId xmlns:a16="http://schemas.microsoft.com/office/drawing/2014/main" xmlns="" id="{0E9391E3-6F3E-4E96-ACE3-3183A3F96396}"/>
              </a:ext>
            </a:extLst>
          </p:cNvPr>
          <p:cNvGraphicFramePr>
            <a:graphicFrameLocks/>
          </p:cNvGraphicFramePr>
          <p:nvPr>
            <p:extLst>
              <p:ext uri="{D42A27DB-BD31-4B8C-83A1-F6EECF244321}">
                <p14:modId xmlns:p14="http://schemas.microsoft.com/office/powerpoint/2010/main" val="3240370219"/>
              </p:ext>
            </p:extLst>
          </p:nvPr>
        </p:nvGraphicFramePr>
        <p:xfrm>
          <a:off x="1" y="1063416"/>
          <a:ext cx="5223629" cy="48050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xmlns="" id="{BEC38D28-3125-4540-A76B-7AD15C0E99B0}"/>
              </a:ext>
            </a:extLst>
          </p:cNvPr>
          <p:cNvGraphicFramePr>
            <a:graphicFrameLocks/>
          </p:cNvGraphicFramePr>
          <p:nvPr>
            <p:extLst>
              <p:ext uri="{D42A27DB-BD31-4B8C-83A1-F6EECF244321}">
                <p14:modId xmlns:p14="http://schemas.microsoft.com/office/powerpoint/2010/main" val="107458624"/>
              </p:ext>
            </p:extLst>
          </p:nvPr>
        </p:nvGraphicFramePr>
        <p:xfrm>
          <a:off x="6134100" y="1063416"/>
          <a:ext cx="5158740" cy="480508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916791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9D17FF81-6FB7-44C0-BFB0-B6482B0B538B}"/>
              </a:ext>
            </a:extLst>
          </p:cNvPr>
          <p:cNvSpPr>
            <a:spLocks noGrp="1"/>
          </p:cNvSpPr>
          <p:nvPr>
            <p:ph type="sldNum" sz="quarter" idx="12"/>
          </p:nvPr>
        </p:nvSpPr>
        <p:spPr/>
        <p:txBody>
          <a:bodyPr>
            <a:normAutofit lnSpcReduction="10000"/>
          </a:bodyPr>
          <a:lstStyle/>
          <a:p>
            <a:fld id="{14EDED6D-AC90-4113-A2BA-A9D9CDD8C09F}" type="slidenum">
              <a:rPr lang="en-NZ" smtClean="0"/>
              <a:t>26</a:t>
            </a:fld>
            <a:endParaRPr lang="en-NZ"/>
          </a:p>
        </p:txBody>
      </p:sp>
      <p:graphicFrame>
        <p:nvGraphicFramePr>
          <p:cNvPr id="5" name="Chart 4">
            <a:extLst>
              <a:ext uri="{FF2B5EF4-FFF2-40B4-BE49-F238E27FC236}">
                <a16:creationId xmlns:a16="http://schemas.microsoft.com/office/drawing/2014/main" xmlns="" id="{C67C95C5-8FFD-422E-9777-67061A3F1F11}"/>
              </a:ext>
            </a:extLst>
          </p:cNvPr>
          <p:cNvGraphicFramePr>
            <a:graphicFrameLocks/>
          </p:cNvGraphicFramePr>
          <p:nvPr>
            <p:extLst>
              <p:ext uri="{D42A27DB-BD31-4B8C-83A1-F6EECF244321}">
                <p14:modId xmlns:p14="http://schemas.microsoft.com/office/powerpoint/2010/main" val="873320055"/>
              </p:ext>
            </p:extLst>
          </p:nvPr>
        </p:nvGraphicFramePr>
        <p:xfrm>
          <a:off x="6210300" y="1063416"/>
          <a:ext cx="5082540" cy="48801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xmlns="" id="{66A921D2-B8A3-432E-AC0A-5381BAEF1167}"/>
              </a:ext>
            </a:extLst>
          </p:cNvPr>
          <p:cNvGraphicFramePr>
            <a:graphicFrameLocks/>
          </p:cNvGraphicFramePr>
          <p:nvPr>
            <p:extLst>
              <p:ext uri="{D42A27DB-BD31-4B8C-83A1-F6EECF244321}">
                <p14:modId xmlns:p14="http://schemas.microsoft.com/office/powerpoint/2010/main" val="1425741097"/>
              </p:ext>
            </p:extLst>
          </p:nvPr>
        </p:nvGraphicFramePr>
        <p:xfrm>
          <a:off x="0" y="1063416"/>
          <a:ext cx="5276777" cy="48801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416452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FD1ECB-E5A7-4B37-832F-F9C6CAC66265}"/>
              </a:ext>
            </a:extLst>
          </p:cNvPr>
          <p:cNvSpPr>
            <a:spLocks noGrp="1"/>
          </p:cNvSpPr>
          <p:nvPr>
            <p:ph type="title"/>
          </p:nvPr>
        </p:nvSpPr>
        <p:spPr/>
        <p:txBody>
          <a:bodyPr/>
          <a:lstStyle/>
          <a:p>
            <a:r>
              <a:rPr lang="en-NZ" dirty="0"/>
              <a:t>Conclusion</a:t>
            </a:r>
          </a:p>
        </p:txBody>
      </p:sp>
      <p:sp>
        <p:nvSpPr>
          <p:cNvPr id="3" name="Content Placeholder 2">
            <a:extLst>
              <a:ext uri="{FF2B5EF4-FFF2-40B4-BE49-F238E27FC236}">
                <a16:creationId xmlns:a16="http://schemas.microsoft.com/office/drawing/2014/main" xmlns="" id="{56FA2205-99EC-4443-B8DB-B34955142345}"/>
              </a:ext>
            </a:extLst>
          </p:cNvPr>
          <p:cNvSpPr>
            <a:spLocks noGrp="1"/>
          </p:cNvSpPr>
          <p:nvPr>
            <p:ph idx="1"/>
          </p:nvPr>
        </p:nvSpPr>
        <p:spPr/>
        <p:txBody>
          <a:bodyPr>
            <a:normAutofit/>
          </a:bodyPr>
          <a:lstStyle/>
          <a:p>
            <a:r>
              <a:rPr lang="en-NZ" sz="2800" dirty="0"/>
              <a:t>“If air inside a vertical cylindrical tube open at both ends is heated, the tube produces sound. Study this effect.”</a:t>
            </a:r>
          </a:p>
          <a:p>
            <a:endParaRPr lang="en-US" sz="2400" dirty="0"/>
          </a:p>
          <a:p>
            <a:r>
              <a:rPr lang="en-US" sz="2400" dirty="0"/>
              <a:t>Generates a standing wave</a:t>
            </a:r>
          </a:p>
          <a:p>
            <a:r>
              <a:rPr lang="en-US" sz="2400" dirty="0"/>
              <a:t>Operates via convection and rapid heating of cool gases</a:t>
            </a:r>
          </a:p>
          <a:p>
            <a:r>
              <a:rPr lang="en-US" sz="2400" dirty="0"/>
              <a:t>Ran experiments on the effect of amount and position of gauze on loudness and duration of sound</a:t>
            </a:r>
            <a:endParaRPr lang="en-NZ" sz="2400" dirty="0"/>
          </a:p>
          <a:p>
            <a:endParaRPr lang="en-NZ" sz="2400" dirty="0"/>
          </a:p>
        </p:txBody>
      </p:sp>
      <p:sp>
        <p:nvSpPr>
          <p:cNvPr id="4" name="Slide Number Placeholder 3">
            <a:extLst>
              <a:ext uri="{FF2B5EF4-FFF2-40B4-BE49-F238E27FC236}">
                <a16:creationId xmlns:a16="http://schemas.microsoft.com/office/drawing/2014/main" xmlns="" id="{A0837E1F-6E97-4469-867E-5A84A71429D3}"/>
              </a:ext>
            </a:extLst>
          </p:cNvPr>
          <p:cNvSpPr>
            <a:spLocks noGrp="1"/>
          </p:cNvSpPr>
          <p:nvPr>
            <p:ph type="sldNum" sz="quarter" idx="12"/>
          </p:nvPr>
        </p:nvSpPr>
        <p:spPr/>
        <p:txBody>
          <a:bodyPr>
            <a:normAutofit lnSpcReduction="10000"/>
          </a:bodyPr>
          <a:lstStyle/>
          <a:p>
            <a:fld id="{14EDED6D-AC90-4113-A2BA-A9D9CDD8C09F}" type="slidenum">
              <a:rPr lang="en-NZ" smtClean="0"/>
              <a:t>27</a:t>
            </a:fld>
            <a:endParaRPr lang="en-NZ"/>
          </a:p>
        </p:txBody>
      </p:sp>
    </p:spTree>
    <p:extLst>
      <p:ext uri="{BB962C8B-B14F-4D97-AF65-F5344CB8AC3E}">
        <p14:creationId xmlns:p14="http://schemas.microsoft.com/office/powerpoint/2010/main" val="13664041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9DA409-2210-47F6-9322-0A19D600ED0D}"/>
              </a:ext>
            </a:extLst>
          </p:cNvPr>
          <p:cNvSpPr>
            <a:spLocks noGrp="1"/>
          </p:cNvSpPr>
          <p:nvPr>
            <p:ph type="title"/>
          </p:nvPr>
        </p:nvSpPr>
        <p:spPr/>
        <p:txBody>
          <a:bodyPr/>
          <a:lstStyle/>
          <a:p>
            <a:r>
              <a:rPr lang="en-US" dirty="0"/>
              <a:t>Sources</a:t>
            </a:r>
            <a:endParaRPr lang="en-NZ" dirty="0"/>
          </a:p>
        </p:txBody>
      </p:sp>
      <p:sp>
        <p:nvSpPr>
          <p:cNvPr id="3" name="Content Placeholder 2">
            <a:extLst>
              <a:ext uri="{FF2B5EF4-FFF2-40B4-BE49-F238E27FC236}">
                <a16:creationId xmlns:a16="http://schemas.microsoft.com/office/drawing/2014/main" xmlns="" id="{D84D0FAC-02CC-44ED-BE23-5715BC8D9BCB}"/>
              </a:ext>
            </a:extLst>
          </p:cNvPr>
          <p:cNvSpPr>
            <a:spLocks noGrp="1"/>
          </p:cNvSpPr>
          <p:nvPr>
            <p:ph idx="1"/>
          </p:nvPr>
        </p:nvSpPr>
        <p:spPr/>
        <p:txBody>
          <a:bodyPr/>
          <a:lstStyle/>
          <a:p>
            <a:r>
              <a:rPr lang="en-NZ" dirty="0">
                <a:hlinkClick r:id="rId2"/>
              </a:rPr>
              <a:t>http://www.fonema.se/mouthcorr/mouthcorr.htm</a:t>
            </a:r>
            <a:endParaRPr lang="en-NZ" dirty="0"/>
          </a:p>
          <a:p>
            <a:r>
              <a:rPr lang="en-NZ" dirty="0">
                <a:hlinkClick r:id="rId3"/>
              </a:rPr>
              <a:t>http://www.studyphysics.ca/newnotes/20/unit03_mechanicalwaves/chp141516_waves/lesson51.htm</a:t>
            </a:r>
            <a:endParaRPr lang="en-NZ" dirty="0"/>
          </a:p>
          <a:p>
            <a:r>
              <a:rPr lang="en-NZ" dirty="0">
                <a:hlinkClick r:id="rId4"/>
              </a:rPr>
              <a:t>http://media.uws.ac.uk/~davison/labpage/tube/tube.html</a:t>
            </a:r>
            <a:endParaRPr lang="en-NZ" dirty="0"/>
          </a:p>
          <a:p>
            <a:r>
              <a:rPr lang="en-NZ" dirty="0">
                <a:hlinkClick r:id="rId5"/>
              </a:rPr>
              <a:t>http://physics.tutorvista.com/waves/longitudinal-waves.html</a:t>
            </a:r>
            <a:endParaRPr lang="en-NZ" dirty="0"/>
          </a:p>
          <a:p>
            <a:r>
              <a:rPr lang="en-NZ" dirty="0">
                <a:hlinkClick r:id="rId6"/>
              </a:rPr>
              <a:t>http://www.acs.psu.edu/drussell/Demos/StandingWaves/StandingWaves.html</a:t>
            </a:r>
            <a:endParaRPr lang="en-NZ" dirty="0"/>
          </a:p>
          <a:p>
            <a:r>
              <a:rPr lang="en-NZ" dirty="0">
                <a:hlinkClick r:id="rId7"/>
              </a:rPr>
              <a:t>http://hyperphysics.phy-astr.gsu.edu/hbase/class/phscilab/restube2.html</a:t>
            </a:r>
            <a:endParaRPr lang="en-NZ" dirty="0"/>
          </a:p>
          <a:p>
            <a:r>
              <a:rPr lang="en-NZ" dirty="0">
                <a:hlinkClick r:id="rId8"/>
              </a:rPr>
              <a:t>http://hyperphysics.phy-astr.gsu.edu/Hbase/waves/opecol.html</a:t>
            </a:r>
            <a:endParaRPr lang="en-NZ" dirty="0"/>
          </a:p>
          <a:p>
            <a:endParaRPr lang="en-NZ" dirty="0"/>
          </a:p>
        </p:txBody>
      </p:sp>
      <p:sp>
        <p:nvSpPr>
          <p:cNvPr id="4" name="Slide Number Placeholder 3">
            <a:extLst>
              <a:ext uri="{FF2B5EF4-FFF2-40B4-BE49-F238E27FC236}">
                <a16:creationId xmlns:a16="http://schemas.microsoft.com/office/drawing/2014/main" xmlns="" id="{8AAAB0F0-4674-410F-B824-CC2D419E6DF5}"/>
              </a:ext>
            </a:extLst>
          </p:cNvPr>
          <p:cNvSpPr>
            <a:spLocks noGrp="1"/>
          </p:cNvSpPr>
          <p:nvPr>
            <p:ph type="sldNum" sz="quarter" idx="12"/>
          </p:nvPr>
        </p:nvSpPr>
        <p:spPr/>
        <p:txBody>
          <a:bodyPr>
            <a:normAutofit lnSpcReduction="10000"/>
          </a:bodyPr>
          <a:lstStyle/>
          <a:p>
            <a:fld id="{14EDED6D-AC90-4113-A2BA-A9D9CDD8C09F}" type="slidenum">
              <a:rPr lang="en-NZ" smtClean="0"/>
              <a:t>28</a:t>
            </a:fld>
            <a:endParaRPr lang="en-NZ"/>
          </a:p>
        </p:txBody>
      </p:sp>
    </p:spTree>
    <p:extLst>
      <p:ext uri="{BB962C8B-B14F-4D97-AF65-F5344CB8AC3E}">
        <p14:creationId xmlns:p14="http://schemas.microsoft.com/office/powerpoint/2010/main" val="40702978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181B35-0FDF-4056-A9AC-BFC40FA55740}"/>
              </a:ext>
            </a:extLst>
          </p:cNvPr>
          <p:cNvSpPr>
            <a:spLocks noGrp="1"/>
          </p:cNvSpPr>
          <p:nvPr>
            <p:ph type="title"/>
          </p:nvPr>
        </p:nvSpPr>
        <p:spPr/>
        <p:txBody>
          <a:bodyPr/>
          <a:lstStyle/>
          <a:p>
            <a:r>
              <a:rPr lang="en-US" dirty="0"/>
              <a:t>Acknowledgements</a:t>
            </a:r>
            <a:endParaRPr lang="en-NZ" dirty="0"/>
          </a:p>
        </p:txBody>
      </p:sp>
      <p:sp>
        <p:nvSpPr>
          <p:cNvPr id="3" name="Content Placeholder 2">
            <a:extLst>
              <a:ext uri="{FF2B5EF4-FFF2-40B4-BE49-F238E27FC236}">
                <a16:creationId xmlns:a16="http://schemas.microsoft.com/office/drawing/2014/main" xmlns="" id="{690C23E5-19E5-43AE-8E7A-A0522518D1CA}"/>
              </a:ext>
            </a:extLst>
          </p:cNvPr>
          <p:cNvSpPr>
            <a:spLocks noGrp="1"/>
          </p:cNvSpPr>
          <p:nvPr>
            <p:ph idx="1"/>
          </p:nvPr>
        </p:nvSpPr>
        <p:spPr/>
        <p:txBody>
          <a:bodyPr/>
          <a:lstStyle/>
          <a:p>
            <a:pPr marL="0" indent="0">
              <a:buNone/>
            </a:pPr>
            <a:r>
              <a:rPr lang="en-US" sz="1600" b="1" dirty="0"/>
              <a:t>Team Leaders: </a:t>
            </a:r>
            <a:r>
              <a:rPr lang="en-US" sz="1600" dirty="0"/>
              <a:t>Jack Trigonometry &amp; Murray Chisholm</a:t>
            </a:r>
            <a:endParaRPr lang="en-US" sz="1600" b="1" dirty="0"/>
          </a:p>
          <a:p>
            <a:pPr marL="0" indent="0">
              <a:buNone/>
            </a:pPr>
            <a:r>
              <a:rPr lang="en-US" sz="1600" b="1" dirty="0"/>
              <a:t>Physics Teachers: </a:t>
            </a:r>
            <a:r>
              <a:rPr lang="en-US" sz="1600" dirty="0"/>
              <a:t>Kerry Parker &amp; Murray Chisholm</a:t>
            </a:r>
          </a:p>
          <a:p>
            <a:pPr marL="0" indent="0">
              <a:buNone/>
            </a:pPr>
            <a:r>
              <a:rPr lang="en-US" sz="1600" b="1" dirty="0"/>
              <a:t>Team Members: </a:t>
            </a:r>
            <a:r>
              <a:rPr lang="en-US" sz="1600" dirty="0"/>
              <a:t>Sai August, Tristan Harris, Anna Liu, Luke Roeven, Ethan Wu</a:t>
            </a:r>
          </a:p>
          <a:p>
            <a:pPr marL="0" indent="0">
              <a:buNone/>
            </a:pPr>
            <a:r>
              <a:rPr lang="en-US" sz="1600" b="1" dirty="0"/>
              <a:t>Our Minions: </a:t>
            </a:r>
            <a:r>
              <a:rPr lang="en-US" sz="1600" dirty="0"/>
              <a:t>Zoe, Ryan, Riley, Ella, Liam</a:t>
            </a:r>
          </a:p>
          <a:p>
            <a:pPr marL="0" indent="0">
              <a:buNone/>
            </a:pPr>
            <a:r>
              <a:rPr lang="en-US" sz="1600" b="1" dirty="0"/>
              <a:t>Others: </a:t>
            </a:r>
            <a:r>
              <a:rPr lang="en-US" sz="1600" dirty="0"/>
              <a:t>DJ </a:t>
            </a:r>
            <a:r>
              <a:rPr lang="en-US" sz="1600" dirty="0" err="1"/>
              <a:t>Nomeme</a:t>
            </a:r>
            <a:endParaRPr lang="en-US" sz="1600" dirty="0"/>
          </a:p>
        </p:txBody>
      </p:sp>
      <p:sp>
        <p:nvSpPr>
          <p:cNvPr id="4" name="Slide Number Placeholder 3">
            <a:extLst>
              <a:ext uri="{FF2B5EF4-FFF2-40B4-BE49-F238E27FC236}">
                <a16:creationId xmlns:a16="http://schemas.microsoft.com/office/drawing/2014/main" xmlns="" id="{98582F53-F468-44AD-A2DC-E1EB7F605D93}"/>
              </a:ext>
            </a:extLst>
          </p:cNvPr>
          <p:cNvSpPr>
            <a:spLocks noGrp="1"/>
          </p:cNvSpPr>
          <p:nvPr>
            <p:ph type="sldNum" sz="quarter" idx="12"/>
          </p:nvPr>
        </p:nvSpPr>
        <p:spPr/>
        <p:txBody>
          <a:bodyPr>
            <a:normAutofit lnSpcReduction="10000"/>
          </a:bodyPr>
          <a:lstStyle/>
          <a:p>
            <a:fld id="{D9D7265E-BDD0-2A45-9BAF-8C9C51F1235A}" type="slidenum">
              <a:rPr lang="en-US" smtClean="0"/>
              <a:t>29</a:t>
            </a:fld>
            <a:endParaRPr lang="en-US"/>
          </a:p>
        </p:txBody>
      </p:sp>
    </p:spTree>
    <p:extLst>
      <p:ext uri="{BB962C8B-B14F-4D97-AF65-F5344CB8AC3E}">
        <p14:creationId xmlns:p14="http://schemas.microsoft.com/office/powerpoint/2010/main" val="23256173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91C51A4B-2EC7-4AE6-84A8-E0CC5378286D}"/>
              </a:ext>
            </a:extLst>
          </p:cNvPr>
          <p:cNvSpPr>
            <a:spLocks noGrp="1"/>
          </p:cNvSpPr>
          <p:nvPr>
            <p:ph type="sldNum" sz="quarter" idx="12"/>
          </p:nvPr>
        </p:nvSpPr>
        <p:spPr/>
        <p:txBody>
          <a:bodyPr>
            <a:normAutofit lnSpcReduction="10000"/>
          </a:bodyPr>
          <a:lstStyle/>
          <a:p>
            <a:fld id="{14EDED6D-AC90-4113-A2BA-A9D9CDD8C09F}" type="slidenum">
              <a:rPr lang="en-NZ" smtClean="0"/>
              <a:t>3</a:t>
            </a:fld>
            <a:endParaRPr lang="en-NZ"/>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900" y="0"/>
            <a:ext cx="5143500" cy="6858000"/>
          </a:xfrm>
          <a:prstGeom prst="rect">
            <a:avLst/>
          </a:prstGeom>
        </p:spPr>
      </p:pic>
      <p:cxnSp>
        <p:nvCxnSpPr>
          <p:cNvPr id="6" name="Straight Arrow Connector 5"/>
          <p:cNvCxnSpPr/>
          <p:nvPr/>
        </p:nvCxnSpPr>
        <p:spPr>
          <a:xfrm flipV="1">
            <a:off x="6841671" y="440872"/>
            <a:ext cx="146957" cy="4833257"/>
          </a:xfrm>
          <a:prstGeom prst="straightConnector1">
            <a:avLst/>
          </a:prstGeom>
          <a:ln w="76200">
            <a:solidFill>
              <a:schemeClr val="tx1">
                <a:alpha val="95000"/>
              </a:schemeClr>
            </a:solidFill>
            <a:headEnd type="triangle"/>
            <a:tailEnd type="triangle"/>
          </a:ln>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6988628" y="1649186"/>
            <a:ext cx="1012371" cy="369332"/>
          </a:xfrm>
          <a:prstGeom prst="rect">
            <a:avLst/>
          </a:prstGeom>
          <a:noFill/>
        </p:spPr>
        <p:txBody>
          <a:bodyPr wrap="square" rtlCol="0">
            <a:spAutoFit/>
          </a:bodyPr>
          <a:lstStyle/>
          <a:p>
            <a:r>
              <a:rPr lang="en-US" smtClean="0"/>
              <a:t>0.538m</a:t>
            </a:r>
            <a:endParaRPr lang="en-US"/>
          </a:p>
        </p:txBody>
      </p:sp>
    </p:spTree>
    <p:extLst>
      <p:ext uri="{BB962C8B-B14F-4D97-AF65-F5344CB8AC3E}">
        <p14:creationId xmlns:p14="http://schemas.microsoft.com/office/powerpoint/2010/main" val="3592364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049A18-CF87-4327-AFBF-7960AE88F05E}"/>
              </a:ext>
            </a:extLst>
          </p:cNvPr>
          <p:cNvSpPr>
            <a:spLocks noGrp="1"/>
          </p:cNvSpPr>
          <p:nvPr>
            <p:ph type="ctrTitle"/>
          </p:nvPr>
        </p:nvSpPr>
        <p:spPr/>
        <p:txBody>
          <a:bodyPr>
            <a:normAutofit/>
          </a:bodyPr>
          <a:lstStyle/>
          <a:p>
            <a:r>
              <a:rPr lang="en-US" sz="5400" dirty="0"/>
              <a:t>RIJKE TUBE FUNCTION</a:t>
            </a:r>
            <a:endParaRPr lang="en-NZ" sz="5400" dirty="0"/>
          </a:p>
        </p:txBody>
      </p:sp>
      <p:sp>
        <p:nvSpPr>
          <p:cNvPr id="4" name="Slide Number Placeholder 3">
            <a:extLst>
              <a:ext uri="{FF2B5EF4-FFF2-40B4-BE49-F238E27FC236}">
                <a16:creationId xmlns:a16="http://schemas.microsoft.com/office/drawing/2014/main" xmlns="" id="{042E5910-6339-4517-853B-6CF69A329A3E}"/>
              </a:ext>
            </a:extLst>
          </p:cNvPr>
          <p:cNvSpPr>
            <a:spLocks noGrp="1"/>
          </p:cNvSpPr>
          <p:nvPr>
            <p:ph type="sldNum" sz="quarter" idx="12"/>
          </p:nvPr>
        </p:nvSpPr>
        <p:spPr/>
        <p:txBody>
          <a:bodyPr>
            <a:normAutofit lnSpcReduction="10000"/>
          </a:bodyPr>
          <a:lstStyle/>
          <a:p>
            <a:fld id="{14EDED6D-AC90-4113-A2BA-A9D9CDD8C09F}" type="slidenum">
              <a:rPr lang="en-NZ" smtClean="0"/>
              <a:t>4</a:t>
            </a:fld>
            <a:endParaRPr lang="en-NZ"/>
          </a:p>
        </p:txBody>
      </p:sp>
    </p:spTree>
    <p:extLst>
      <p:ext uri="{BB962C8B-B14F-4D97-AF65-F5344CB8AC3E}">
        <p14:creationId xmlns:p14="http://schemas.microsoft.com/office/powerpoint/2010/main" val="5080767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BD0AE20-D1DF-4BFA-A73A-41D26F6AA030}"/>
              </a:ext>
            </a:extLst>
          </p:cNvPr>
          <p:cNvSpPr/>
          <p:nvPr/>
        </p:nvSpPr>
        <p:spPr>
          <a:xfrm>
            <a:off x="5138056" y="295729"/>
            <a:ext cx="1589313" cy="4537528"/>
          </a:xfrm>
          <a:prstGeom prst="rect">
            <a:avLst/>
          </a:prstGeom>
          <a:gradFill>
            <a:gsLst>
              <a:gs pos="40000">
                <a:srgbClr val="00B0F0"/>
              </a:gs>
              <a:gs pos="100000">
                <a:srgbClr val="FF0000"/>
              </a:gs>
            </a:gsLst>
            <a:lin ang="5400000" scaled="0"/>
          </a:gradFill>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5" name="Rectangle 4">
            <a:extLst>
              <a:ext uri="{FF2B5EF4-FFF2-40B4-BE49-F238E27FC236}">
                <a16:creationId xmlns:a16="http://schemas.microsoft.com/office/drawing/2014/main" xmlns="" id="{5B5D2306-7DF9-4112-8FEC-B38A39C56EA3}"/>
              </a:ext>
            </a:extLst>
          </p:cNvPr>
          <p:cNvSpPr/>
          <p:nvPr/>
        </p:nvSpPr>
        <p:spPr>
          <a:xfrm>
            <a:off x="5638798" y="6509657"/>
            <a:ext cx="587825" cy="3265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6" name="Oval 5">
            <a:extLst>
              <a:ext uri="{FF2B5EF4-FFF2-40B4-BE49-F238E27FC236}">
                <a16:creationId xmlns:a16="http://schemas.microsoft.com/office/drawing/2014/main" xmlns="" id="{0C76ED96-9454-44E9-AE5D-79911EA25891}"/>
              </a:ext>
            </a:extLst>
          </p:cNvPr>
          <p:cNvSpPr/>
          <p:nvPr/>
        </p:nvSpPr>
        <p:spPr>
          <a:xfrm>
            <a:off x="5508171" y="5355771"/>
            <a:ext cx="849086" cy="1153886"/>
          </a:xfrm>
          <a:prstGeom prst="ellipse">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NZ"/>
          </a:p>
        </p:txBody>
      </p:sp>
      <p:sp>
        <p:nvSpPr>
          <p:cNvPr id="7" name="Rectangle 6">
            <a:extLst>
              <a:ext uri="{FF2B5EF4-FFF2-40B4-BE49-F238E27FC236}">
                <a16:creationId xmlns:a16="http://schemas.microsoft.com/office/drawing/2014/main" xmlns="" id="{C36742B0-B0AF-4FAD-995C-BC8A9CE981B2}"/>
              </a:ext>
            </a:extLst>
          </p:cNvPr>
          <p:cNvSpPr/>
          <p:nvPr/>
        </p:nvSpPr>
        <p:spPr>
          <a:xfrm>
            <a:off x="5116281" y="3548743"/>
            <a:ext cx="1632857" cy="65314"/>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8" name="Slide Number Placeholder 7">
            <a:extLst>
              <a:ext uri="{FF2B5EF4-FFF2-40B4-BE49-F238E27FC236}">
                <a16:creationId xmlns:a16="http://schemas.microsoft.com/office/drawing/2014/main" xmlns="" id="{34C2DD5E-BA75-4B2C-B56D-2ED3D9068401}"/>
              </a:ext>
            </a:extLst>
          </p:cNvPr>
          <p:cNvSpPr>
            <a:spLocks noGrp="1"/>
          </p:cNvSpPr>
          <p:nvPr>
            <p:ph type="sldNum" sz="quarter" idx="12"/>
          </p:nvPr>
        </p:nvSpPr>
        <p:spPr/>
        <p:txBody>
          <a:bodyPr>
            <a:normAutofit lnSpcReduction="10000"/>
          </a:bodyPr>
          <a:lstStyle/>
          <a:p>
            <a:fld id="{14EDED6D-AC90-4113-A2BA-A9D9CDD8C09F}" type="slidenum">
              <a:rPr lang="en-NZ" smtClean="0"/>
              <a:t>5</a:t>
            </a:fld>
            <a:endParaRPr lang="en-NZ"/>
          </a:p>
        </p:txBody>
      </p:sp>
    </p:spTree>
    <p:extLst>
      <p:ext uri="{BB962C8B-B14F-4D97-AF65-F5344CB8AC3E}">
        <p14:creationId xmlns:p14="http://schemas.microsoft.com/office/powerpoint/2010/main" val="1917782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B5D7164-8199-4F89-BF44-4C8FC0EE03AD}"/>
              </a:ext>
            </a:extLst>
          </p:cNvPr>
          <p:cNvSpPr/>
          <p:nvPr/>
        </p:nvSpPr>
        <p:spPr>
          <a:xfrm>
            <a:off x="5138056" y="295729"/>
            <a:ext cx="1589313" cy="4537528"/>
          </a:xfrm>
          <a:prstGeom prst="rect">
            <a:avLst/>
          </a:prstGeom>
          <a:gradFill>
            <a:gsLst>
              <a:gs pos="0">
                <a:srgbClr val="FF0000"/>
              </a:gs>
              <a:gs pos="100000">
                <a:srgbClr val="FF0000"/>
              </a:gs>
            </a:gsLst>
            <a:lin ang="5400000" scaled="0"/>
          </a:gradFill>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5" name="Rectangle 4">
            <a:extLst>
              <a:ext uri="{FF2B5EF4-FFF2-40B4-BE49-F238E27FC236}">
                <a16:creationId xmlns:a16="http://schemas.microsoft.com/office/drawing/2014/main" xmlns="" id="{D4BB383F-7B8A-44D4-9BBD-68A16DA1D85C}"/>
              </a:ext>
            </a:extLst>
          </p:cNvPr>
          <p:cNvSpPr/>
          <p:nvPr/>
        </p:nvSpPr>
        <p:spPr>
          <a:xfrm>
            <a:off x="5638798" y="6509657"/>
            <a:ext cx="587825" cy="3265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6" name="Oval 5">
            <a:extLst>
              <a:ext uri="{FF2B5EF4-FFF2-40B4-BE49-F238E27FC236}">
                <a16:creationId xmlns:a16="http://schemas.microsoft.com/office/drawing/2014/main" xmlns="" id="{1EF55E6F-B176-4FC7-88EB-CAD721493253}"/>
              </a:ext>
            </a:extLst>
          </p:cNvPr>
          <p:cNvSpPr/>
          <p:nvPr/>
        </p:nvSpPr>
        <p:spPr>
          <a:xfrm>
            <a:off x="5508171" y="5355771"/>
            <a:ext cx="849086" cy="1153886"/>
          </a:xfrm>
          <a:prstGeom prst="ellipse">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NZ"/>
          </a:p>
        </p:txBody>
      </p:sp>
      <p:sp>
        <p:nvSpPr>
          <p:cNvPr id="7" name="Rectangle 6">
            <a:extLst>
              <a:ext uri="{FF2B5EF4-FFF2-40B4-BE49-F238E27FC236}">
                <a16:creationId xmlns:a16="http://schemas.microsoft.com/office/drawing/2014/main" xmlns="" id="{7144E4DB-9827-4961-8A08-7CB5F4B65F35}"/>
              </a:ext>
            </a:extLst>
          </p:cNvPr>
          <p:cNvSpPr/>
          <p:nvPr/>
        </p:nvSpPr>
        <p:spPr>
          <a:xfrm>
            <a:off x="5116281" y="3548743"/>
            <a:ext cx="1632857" cy="65314"/>
          </a:xfrm>
          <a:prstGeom prst="rect">
            <a:avLst/>
          </a:prstGeom>
          <a:solidFill>
            <a:srgbClr val="C0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NZ"/>
          </a:p>
        </p:txBody>
      </p:sp>
      <p:sp>
        <p:nvSpPr>
          <p:cNvPr id="8" name="Slide Number Placeholder 7">
            <a:extLst>
              <a:ext uri="{FF2B5EF4-FFF2-40B4-BE49-F238E27FC236}">
                <a16:creationId xmlns:a16="http://schemas.microsoft.com/office/drawing/2014/main" xmlns="" id="{F6F31FEF-A8EA-4A88-801A-C833E49C37D7}"/>
              </a:ext>
            </a:extLst>
          </p:cNvPr>
          <p:cNvSpPr>
            <a:spLocks noGrp="1"/>
          </p:cNvSpPr>
          <p:nvPr>
            <p:ph type="sldNum" sz="quarter" idx="12"/>
          </p:nvPr>
        </p:nvSpPr>
        <p:spPr/>
        <p:txBody>
          <a:bodyPr>
            <a:normAutofit lnSpcReduction="10000"/>
          </a:bodyPr>
          <a:lstStyle/>
          <a:p>
            <a:fld id="{14EDED6D-AC90-4113-A2BA-A9D9CDD8C09F}" type="slidenum">
              <a:rPr lang="en-NZ" smtClean="0"/>
              <a:t>6</a:t>
            </a:fld>
            <a:endParaRPr lang="en-NZ"/>
          </a:p>
        </p:txBody>
      </p:sp>
    </p:spTree>
    <p:extLst>
      <p:ext uri="{BB962C8B-B14F-4D97-AF65-F5344CB8AC3E}">
        <p14:creationId xmlns:p14="http://schemas.microsoft.com/office/powerpoint/2010/main" val="592624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248FFF2-4763-44D9-8A5D-9B3404B94744}"/>
              </a:ext>
            </a:extLst>
          </p:cNvPr>
          <p:cNvSpPr/>
          <p:nvPr/>
        </p:nvSpPr>
        <p:spPr>
          <a:xfrm>
            <a:off x="5138056" y="295729"/>
            <a:ext cx="1589313" cy="4537528"/>
          </a:xfrm>
          <a:prstGeom prst="rect">
            <a:avLst/>
          </a:prstGeom>
          <a:gradFill>
            <a:gsLst>
              <a:gs pos="68000">
                <a:srgbClr val="FF0000"/>
              </a:gs>
              <a:gs pos="100000">
                <a:srgbClr val="00B0F0"/>
              </a:gs>
            </a:gsLst>
            <a:lin ang="5400000" scaled="0"/>
          </a:gradFill>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5" name="Rectangle 4">
            <a:extLst>
              <a:ext uri="{FF2B5EF4-FFF2-40B4-BE49-F238E27FC236}">
                <a16:creationId xmlns:a16="http://schemas.microsoft.com/office/drawing/2014/main" xmlns="" id="{BA9DD039-6045-4777-8D5B-93455066A3C6}"/>
              </a:ext>
            </a:extLst>
          </p:cNvPr>
          <p:cNvSpPr/>
          <p:nvPr/>
        </p:nvSpPr>
        <p:spPr>
          <a:xfrm>
            <a:off x="5638798" y="6509657"/>
            <a:ext cx="587825" cy="3265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6" name="Rectangle 5">
            <a:extLst>
              <a:ext uri="{FF2B5EF4-FFF2-40B4-BE49-F238E27FC236}">
                <a16:creationId xmlns:a16="http://schemas.microsoft.com/office/drawing/2014/main" xmlns="" id="{9D249C5C-451A-4426-83F1-BA444AD5F881}"/>
              </a:ext>
            </a:extLst>
          </p:cNvPr>
          <p:cNvSpPr/>
          <p:nvPr/>
        </p:nvSpPr>
        <p:spPr>
          <a:xfrm>
            <a:off x="5116281" y="3548743"/>
            <a:ext cx="1632857" cy="65314"/>
          </a:xfrm>
          <a:prstGeom prst="rect">
            <a:avLst/>
          </a:prstGeom>
          <a:solidFill>
            <a:srgbClr val="C0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NZ"/>
          </a:p>
        </p:txBody>
      </p:sp>
      <p:cxnSp>
        <p:nvCxnSpPr>
          <p:cNvPr id="7" name="Curved Connector 15">
            <a:extLst>
              <a:ext uri="{FF2B5EF4-FFF2-40B4-BE49-F238E27FC236}">
                <a16:creationId xmlns:a16="http://schemas.microsoft.com/office/drawing/2014/main" xmlns="" id="{EA463686-E22B-48ED-A6C0-78F0AF7CFB59}"/>
              </a:ext>
            </a:extLst>
          </p:cNvPr>
          <p:cNvCxnSpPr/>
          <p:nvPr/>
        </p:nvCxnSpPr>
        <p:spPr>
          <a:xfrm rot="16200000" flipV="1">
            <a:off x="6455229" y="5105400"/>
            <a:ext cx="979714" cy="827314"/>
          </a:xfrm>
          <a:prstGeom prst="curvedConnector3">
            <a:avLst/>
          </a:prstGeom>
          <a:ln w="76200">
            <a:solidFill>
              <a:srgbClr val="00B0F0">
                <a:alpha val="95000"/>
              </a:srgbClr>
            </a:solidFill>
            <a:tailEnd type="triangle"/>
          </a:ln>
        </p:spPr>
        <p:style>
          <a:lnRef idx="3">
            <a:schemeClr val="accent4"/>
          </a:lnRef>
          <a:fillRef idx="0">
            <a:schemeClr val="accent4"/>
          </a:fillRef>
          <a:effectRef idx="2">
            <a:schemeClr val="accent4"/>
          </a:effectRef>
          <a:fontRef idx="minor">
            <a:schemeClr val="tx1"/>
          </a:fontRef>
        </p:style>
      </p:cxnSp>
      <p:cxnSp>
        <p:nvCxnSpPr>
          <p:cNvPr id="8" name="Curved Connector 16">
            <a:extLst>
              <a:ext uri="{FF2B5EF4-FFF2-40B4-BE49-F238E27FC236}">
                <a16:creationId xmlns:a16="http://schemas.microsoft.com/office/drawing/2014/main" xmlns="" id="{3A72F498-C74F-4766-BC88-95CDF10438BB}"/>
              </a:ext>
            </a:extLst>
          </p:cNvPr>
          <p:cNvCxnSpPr/>
          <p:nvPr/>
        </p:nvCxnSpPr>
        <p:spPr>
          <a:xfrm rot="5400000" flipH="1" flipV="1">
            <a:off x="4376054" y="5116289"/>
            <a:ext cx="979714" cy="805536"/>
          </a:xfrm>
          <a:prstGeom prst="curvedConnector3">
            <a:avLst/>
          </a:prstGeom>
          <a:ln w="76200">
            <a:solidFill>
              <a:srgbClr val="00B0F0">
                <a:alpha val="95000"/>
              </a:srgbClr>
            </a:solidFill>
            <a:tailEnd type="triangle"/>
          </a:ln>
        </p:spPr>
        <p:style>
          <a:lnRef idx="3">
            <a:schemeClr val="accent4"/>
          </a:lnRef>
          <a:fillRef idx="0">
            <a:schemeClr val="accent4"/>
          </a:fillRef>
          <a:effectRef idx="2">
            <a:schemeClr val="accent4"/>
          </a:effectRef>
          <a:fontRef idx="minor">
            <a:schemeClr val="tx1"/>
          </a:fontRef>
        </p:style>
      </p:cxnSp>
      <p:sp>
        <p:nvSpPr>
          <p:cNvPr id="9" name="Slide Number Placeholder 8">
            <a:extLst>
              <a:ext uri="{FF2B5EF4-FFF2-40B4-BE49-F238E27FC236}">
                <a16:creationId xmlns:a16="http://schemas.microsoft.com/office/drawing/2014/main" xmlns="" id="{9B4983D1-0C09-48D4-885F-FCC06222BF69}"/>
              </a:ext>
            </a:extLst>
          </p:cNvPr>
          <p:cNvSpPr>
            <a:spLocks noGrp="1"/>
          </p:cNvSpPr>
          <p:nvPr>
            <p:ph type="sldNum" sz="quarter" idx="12"/>
          </p:nvPr>
        </p:nvSpPr>
        <p:spPr/>
        <p:txBody>
          <a:bodyPr>
            <a:normAutofit lnSpcReduction="10000"/>
          </a:bodyPr>
          <a:lstStyle/>
          <a:p>
            <a:fld id="{14EDED6D-AC90-4113-A2BA-A9D9CDD8C09F}" type="slidenum">
              <a:rPr lang="en-NZ" smtClean="0"/>
              <a:t>7</a:t>
            </a:fld>
            <a:endParaRPr lang="en-NZ"/>
          </a:p>
        </p:txBody>
      </p:sp>
    </p:spTree>
    <p:extLst>
      <p:ext uri="{BB962C8B-B14F-4D97-AF65-F5344CB8AC3E}">
        <p14:creationId xmlns:p14="http://schemas.microsoft.com/office/powerpoint/2010/main" val="3442485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344B72D-60AA-4651-B0BD-42DEAE9D2FE8}"/>
              </a:ext>
            </a:extLst>
          </p:cNvPr>
          <p:cNvSpPr/>
          <p:nvPr/>
        </p:nvSpPr>
        <p:spPr>
          <a:xfrm>
            <a:off x="5138056" y="295729"/>
            <a:ext cx="1589313" cy="4537528"/>
          </a:xfrm>
          <a:prstGeom prst="rect">
            <a:avLst/>
          </a:prstGeom>
          <a:gradFill>
            <a:gsLst>
              <a:gs pos="82000">
                <a:srgbClr val="FF0000"/>
              </a:gs>
              <a:gs pos="100000">
                <a:srgbClr val="00B0F0"/>
              </a:gs>
            </a:gsLst>
            <a:lin ang="5400000" scaled="0"/>
          </a:gradFill>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7" name="Rectangle 6">
            <a:extLst>
              <a:ext uri="{FF2B5EF4-FFF2-40B4-BE49-F238E27FC236}">
                <a16:creationId xmlns:a16="http://schemas.microsoft.com/office/drawing/2014/main" xmlns="" id="{EFDECA92-ECDB-4A5F-8BBF-9B457B947F73}"/>
              </a:ext>
            </a:extLst>
          </p:cNvPr>
          <p:cNvSpPr/>
          <p:nvPr/>
        </p:nvSpPr>
        <p:spPr>
          <a:xfrm>
            <a:off x="5638798" y="6509657"/>
            <a:ext cx="587825" cy="3265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8" name="Rectangle 7">
            <a:extLst>
              <a:ext uri="{FF2B5EF4-FFF2-40B4-BE49-F238E27FC236}">
                <a16:creationId xmlns:a16="http://schemas.microsoft.com/office/drawing/2014/main" xmlns="" id="{C2E20E8A-8ACD-49C3-BA8E-4EB84D81601E}"/>
              </a:ext>
            </a:extLst>
          </p:cNvPr>
          <p:cNvSpPr/>
          <p:nvPr/>
        </p:nvSpPr>
        <p:spPr>
          <a:xfrm>
            <a:off x="5116281" y="3548743"/>
            <a:ext cx="1632857" cy="65314"/>
          </a:xfrm>
          <a:prstGeom prst="rect">
            <a:avLst/>
          </a:prstGeom>
          <a:solidFill>
            <a:srgbClr val="C0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NZ"/>
          </a:p>
        </p:txBody>
      </p:sp>
      <p:cxnSp>
        <p:nvCxnSpPr>
          <p:cNvPr id="9" name="Straight Arrow Connector 8">
            <a:extLst>
              <a:ext uri="{FF2B5EF4-FFF2-40B4-BE49-F238E27FC236}">
                <a16:creationId xmlns:a16="http://schemas.microsoft.com/office/drawing/2014/main" xmlns="" id="{EBBC7B1A-7932-4CB9-B468-54E4B5D1AEF3}"/>
              </a:ext>
            </a:extLst>
          </p:cNvPr>
          <p:cNvCxnSpPr/>
          <p:nvPr/>
        </p:nvCxnSpPr>
        <p:spPr>
          <a:xfrm flipH="1" flipV="1">
            <a:off x="6966857" y="3091543"/>
            <a:ext cx="21773" cy="1001486"/>
          </a:xfrm>
          <a:prstGeom prst="straightConnector1">
            <a:avLst/>
          </a:prstGeom>
          <a:ln w="76200">
            <a:headEnd type="triangle"/>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xmlns="" id="{35EE5F9E-8C61-46C2-92AE-743E35BBDA3E}"/>
              </a:ext>
            </a:extLst>
          </p:cNvPr>
          <p:cNvCxnSpPr/>
          <p:nvPr/>
        </p:nvCxnSpPr>
        <p:spPr>
          <a:xfrm flipH="1" flipV="1">
            <a:off x="4855020" y="3113314"/>
            <a:ext cx="21773" cy="1001486"/>
          </a:xfrm>
          <a:prstGeom prst="straightConnector1">
            <a:avLst/>
          </a:prstGeom>
          <a:ln w="76200">
            <a:headEnd type="triangle"/>
            <a:tailEnd type="triangle"/>
          </a:ln>
        </p:spPr>
        <p:style>
          <a:lnRef idx="3">
            <a:schemeClr val="dk1"/>
          </a:lnRef>
          <a:fillRef idx="0">
            <a:schemeClr val="dk1"/>
          </a:fillRef>
          <a:effectRef idx="2">
            <a:schemeClr val="dk1"/>
          </a:effectRef>
          <a:fontRef idx="minor">
            <a:schemeClr val="tx1"/>
          </a:fontRef>
        </p:style>
      </p:cxnSp>
      <p:sp>
        <p:nvSpPr>
          <p:cNvPr id="11" name="Slide Number Placeholder 10">
            <a:extLst>
              <a:ext uri="{FF2B5EF4-FFF2-40B4-BE49-F238E27FC236}">
                <a16:creationId xmlns:a16="http://schemas.microsoft.com/office/drawing/2014/main" xmlns="" id="{CE92EF78-4D88-49E3-88E4-208DCFAAA658}"/>
              </a:ext>
            </a:extLst>
          </p:cNvPr>
          <p:cNvSpPr>
            <a:spLocks noGrp="1"/>
          </p:cNvSpPr>
          <p:nvPr>
            <p:ph type="sldNum" sz="quarter" idx="12"/>
          </p:nvPr>
        </p:nvSpPr>
        <p:spPr/>
        <p:txBody>
          <a:bodyPr>
            <a:normAutofit lnSpcReduction="10000"/>
          </a:bodyPr>
          <a:lstStyle/>
          <a:p>
            <a:fld id="{14EDED6D-AC90-4113-A2BA-A9D9CDD8C09F}" type="slidenum">
              <a:rPr lang="en-NZ" smtClean="0"/>
              <a:t>8</a:t>
            </a:fld>
            <a:endParaRPr lang="en-NZ"/>
          </a:p>
        </p:txBody>
      </p:sp>
    </p:spTree>
    <p:extLst>
      <p:ext uri="{BB962C8B-B14F-4D97-AF65-F5344CB8AC3E}">
        <p14:creationId xmlns:p14="http://schemas.microsoft.com/office/powerpoint/2010/main" val="19259745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175C6F1-39DC-44D5-BF49-53B941122798}"/>
              </a:ext>
            </a:extLst>
          </p:cNvPr>
          <p:cNvSpPr/>
          <p:nvPr/>
        </p:nvSpPr>
        <p:spPr>
          <a:xfrm>
            <a:off x="5138056" y="295729"/>
            <a:ext cx="1589313" cy="4537528"/>
          </a:xfrm>
          <a:prstGeom prst="rect">
            <a:avLst/>
          </a:prstGeom>
          <a:gradFill>
            <a:gsLst>
              <a:gs pos="74000">
                <a:srgbClr val="FF0000"/>
              </a:gs>
              <a:gs pos="88000">
                <a:srgbClr val="00B0F0"/>
              </a:gs>
            </a:gsLst>
            <a:lin ang="5400000" scaled="0"/>
          </a:gradFill>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5" name="Rectangle 4">
            <a:extLst>
              <a:ext uri="{FF2B5EF4-FFF2-40B4-BE49-F238E27FC236}">
                <a16:creationId xmlns:a16="http://schemas.microsoft.com/office/drawing/2014/main" xmlns="" id="{48099BFC-A627-43CA-B2CC-75589D0F9285}"/>
              </a:ext>
            </a:extLst>
          </p:cNvPr>
          <p:cNvSpPr/>
          <p:nvPr/>
        </p:nvSpPr>
        <p:spPr>
          <a:xfrm>
            <a:off x="5638798" y="6509657"/>
            <a:ext cx="587825" cy="3265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6" name="Rectangle 5">
            <a:extLst>
              <a:ext uri="{FF2B5EF4-FFF2-40B4-BE49-F238E27FC236}">
                <a16:creationId xmlns:a16="http://schemas.microsoft.com/office/drawing/2014/main" xmlns="" id="{6E835401-36B3-44F8-B13C-60C3F899C37C}"/>
              </a:ext>
            </a:extLst>
          </p:cNvPr>
          <p:cNvSpPr/>
          <p:nvPr/>
        </p:nvSpPr>
        <p:spPr>
          <a:xfrm>
            <a:off x="5116281" y="3548743"/>
            <a:ext cx="1632857" cy="65314"/>
          </a:xfrm>
          <a:prstGeom prst="rect">
            <a:avLst/>
          </a:prstGeom>
          <a:solidFill>
            <a:srgbClr val="C0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NZ"/>
          </a:p>
        </p:txBody>
      </p:sp>
      <p:cxnSp>
        <p:nvCxnSpPr>
          <p:cNvPr id="7" name="Straight Arrow Connector 6">
            <a:extLst>
              <a:ext uri="{FF2B5EF4-FFF2-40B4-BE49-F238E27FC236}">
                <a16:creationId xmlns:a16="http://schemas.microsoft.com/office/drawing/2014/main" xmlns="" id="{B0A5C4A8-0F79-4F8F-8F0E-0E6111A1FB14}"/>
              </a:ext>
            </a:extLst>
          </p:cNvPr>
          <p:cNvCxnSpPr/>
          <p:nvPr/>
        </p:nvCxnSpPr>
        <p:spPr>
          <a:xfrm>
            <a:off x="6727369" y="5007429"/>
            <a:ext cx="348345" cy="674914"/>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xmlns="" id="{3D2008C6-65DC-410F-B8F4-F0F9C39ED1D8}"/>
              </a:ext>
            </a:extLst>
          </p:cNvPr>
          <p:cNvCxnSpPr/>
          <p:nvPr/>
        </p:nvCxnSpPr>
        <p:spPr>
          <a:xfrm flipH="1">
            <a:off x="4754298" y="5007429"/>
            <a:ext cx="449072" cy="674914"/>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xmlns="" id="{CBB74625-10B6-4A01-9C20-3358A5CAB785}"/>
              </a:ext>
            </a:extLst>
          </p:cNvPr>
          <p:cNvCxnSpPr/>
          <p:nvPr/>
        </p:nvCxnSpPr>
        <p:spPr>
          <a:xfrm flipH="1" flipV="1">
            <a:off x="4902633" y="0"/>
            <a:ext cx="278961" cy="21310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xmlns="" id="{2B411028-D779-4660-AD58-212CDB6F6890}"/>
              </a:ext>
            </a:extLst>
          </p:cNvPr>
          <p:cNvCxnSpPr/>
          <p:nvPr/>
        </p:nvCxnSpPr>
        <p:spPr>
          <a:xfrm flipV="1">
            <a:off x="6618514" y="0"/>
            <a:ext cx="304795" cy="21310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1" name="Slide Number Placeholder 10">
            <a:extLst>
              <a:ext uri="{FF2B5EF4-FFF2-40B4-BE49-F238E27FC236}">
                <a16:creationId xmlns:a16="http://schemas.microsoft.com/office/drawing/2014/main" xmlns="" id="{78C1E7BF-5687-4475-8FFF-93A4BF69F862}"/>
              </a:ext>
            </a:extLst>
          </p:cNvPr>
          <p:cNvSpPr>
            <a:spLocks noGrp="1"/>
          </p:cNvSpPr>
          <p:nvPr>
            <p:ph type="sldNum" sz="quarter" idx="12"/>
          </p:nvPr>
        </p:nvSpPr>
        <p:spPr/>
        <p:txBody>
          <a:bodyPr>
            <a:normAutofit lnSpcReduction="10000"/>
          </a:bodyPr>
          <a:lstStyle/>
          <a:p>
            <a:fld id="{14EDED6D-AC90-4113-A2BA-A9D9CDD8C09F}" type="slidenum">
              <a:rPr lang="en-NZ" smtClean="0"/>
              <a:t>9</a:t>
            </a:fld>
            <a:endParaRPr lang="en-NZ"/>
          </a:p>
        </p:txBody>
      </p:sp>
    </p:spTree>
    <p:extLst>
      <p:ext uri="{BB962C8B-B14F-4D97-AF65-F5344CB8AC3E}">
        <p14:creationId xmlns:p14="http://schemas.microsoft.com/office/powerpoint/2010/main" val="2188477288"/>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603</TotalTime>
  <Words>1543</Words>
  <Application>Microsoft Macintosh PowerPoint</Application>
  <PresentationFormat>Widescreen</PresentationFormat>
  <Paragraphs>143</Paragraphs>
  <Slides>29</Slides>
  <Notes>21</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Cambria Math</vt:lpstr>
      <vt:lpstr>Century Schoolbook</vt:lpstr>
      <vt:lpstr>Mangal</vt:lpstr>
      <vt:lpstr>Wingdings 2</vt:lpstr>
      <vt:lpstr>View</vt:lpstr>
      <vt:lpstr>10. Rijke’s Tube</vt:lpstr>
      <vt:lpstr>Question</vt:lpstr>
      <vt:lpstr>PowerPoint Presentation</vt:lpstr>
      <vt:lpstr>RIJKE TUBE FUNCTION</vt:lpstr>
      <vt:lpstr>PowerPoint Presentation</vt:lpstr>
      <vt:lpstr>PowerPoint Presentation</vt:lpstr>
      <vt:lpstr>PowerPoint Presentation</vt:lpstr>
      <vt:lpstr>PowerPoint Presentation</vt:lpstr>
      <vt:lpstr>PowerPoint Presentation</vt:lpstr>
      <vt:lpstr>PowerPoint Presentation</vt:lpstr>
      <vt:lpstr>SOUND AND  STANDING WAVES</vt:lpstr>
      <vt:lpstr>PowerPoint Presentation</vt:lpstr>
      <vt:lpstr>PowerPoint Presentation</vt:lpstr>
      <vt:lpstr>PowerPoint Presentation</vt:lpstr>
      <vt:lpstr>VERIFICATION OF STANDING WAVE 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EXPERIMENTAL</vt:lpstr>
      <vt:lpstr>Experimental Setup</vt:lpstr>
      <vt:lpstr>PowerPoint Presentation</vt:lpstr>
      <vt:lpstr>PowerPoint Presentation</vt:lpstr>
      <vt:lpstr>Conclusion</vt:lpstr>
      <vt:lpstr>Sources</vt:lpstr>
      <vt:lpstr>Acknowledgements</vt:lpstr>
    </vt:vector>
  </TitlesOfParts>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Rijke’s Tube</dc:title>
  <dc:creator>zuni preece</dc:creator>
  <cp:lastModifiedBy>PreecZu</cp:lastModifiedBy>
  <cp:revision>20</cp:revision>
  <dcterms:created xsi:type="dcterms:W3CDTF">2017-06-20T03:11:12Z</dcterms:created>
  <dcterms:modified xsi:type="dcterms:W3CDTF">2017-07-04T06:02:38Z</dcterms:modified>
</cp:coreProperties>
</file>