
<file path=[Content_Types].xml><?xml version="1.0" encoding="utf-8"?>
<Types xmlns="http://schemas.openxmlformats.org/package/2006/content-types">
  <Default Extension="MTS" ContentType="video/mp2t"/>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7" r:id="rId2"/>
    <p:sldId id="258" r:id="rId3"/>
    <p:sldId id="260" r:id="rId4"/>
    <p:sldId id="270" r:id="rId5"/>
    <p:sldId id="271" r:id="rId6"/>
    <p:sldId id="273" r:id="rId7"/>
    <p:sldId id="274" r:id="rId8"/>
    <p:sldId id="264" r:id="rId9"/>
    <p:sldId id="278" r:id="rId10"/>
    <p:sldId id="307" r:id="rId11"/>
    <p:sldId id="280" r:id="rId12"/>
    <p:sldId id="279" r:id="rId13"/>
    <p:sldId id="281" r:id="rId14"/>
    <p:sldId id="282" r:id="rId15"/>
    <p:sldId id="265" r:id="rId16"/>
    <p:sldId id="310" r:id="rId17"/>
    <p:sldId id="267" r:id="rId18"/>
    <p:sldId id="283" r:id="rId19"/>
    <p:sldId id="311" r:id="rId20"/>
    <p:sldId id="268" r:id="rId21"/>
    <p:sldId id="303" r:id="rId22"/>
    <p:sldId id="286" r:id="rId23"/>
    <p:sldId id="287" r:id="rId24"/>
    <p:sldId id="290" r:id="rId25"/>
    <p:sldId id="289" r:id="rId26"/>
    <p:sldId id="288" r:id="rId27"/>
    <p:sldId id="309" r:id="rId28"/>
    <p:sldId id="291" r:id="rId29"/>
    <p:sldId id="292" r:id="rId30"/>
    <p:sldId id="285" r:id="rId31"/>
    <p:sldId id="263" r:id="rId32"/>
    <p:sldId id="308" r:id="rId33"/>
    <p:sldId id="262" r:id="rId34"/>
    <p:sldId id="259" r:id="rId35"/>
    <p:sldId id="26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F359C74D-8577-44D3-9C09-5C7E79E0F695}">
          <p14:sldIdLst>
            <p14:sldId id="257"/>
            <p14:sldId id="258"/>
            <p14:sldId id="260"/>
          </p14:sldIdLst>
        </p14:section>
        <p14:section name="Tornado formation" id="{9A6A2DB1-B22A-4937-83EB-277BAD4EB7E2}">
          <p14:sldIdLst>
            <p14:sldId id="270"/>
            <p14:sldId id="271"/>
            <p14:sldId id="273"/>
            <p14:sldId id="274"/>
            <p14:sldId id="264"/>
          </p14:sldIdLst>
        </p14:section>
        <p14:section name="Setup" id="{E4B2A880-43D2-44A8-9E93-3AA8D5385D4C}">
          <p14:sldIdLst>
            <p14:sldId id="278"/>
            <p14:sldId id="307"/>
            <p14:sldId id="280"/>
            <p14:sldId id="279"/>
            <p14:sldId id="281"/>
          </p14:sldIdLst>
        </p14:section>
        <p14:section name="Results" id="{210FE2C8-FD2A-4EC3-8390-1A538F847EC7}">
          <p14:sldIdLst>
            <p14:sldId id="282"/>
            <p14:sldId id="265"/>
            <p14:sldId id="310"/>
            <p14:sldId id="267"/>
            <p14:sldId id="283"/>
            <p14:sldId id="311"/>
            <p14:sldId id="268"/>
            <p14:sldId id="303"/>
          </p14:sldIdLst>
        </p14:section>
        <p14:section name="Conclusion" id="{E87D0338-4338-477A-B599-850CE17A52FA}">
          <p14:sldIdLst>
            <p14:sldId id="286"/>
            <p14:sldId id="287"/>
            <p14:sldId id="290"/>
            <p14:sldId id="289"/>
            <p14:sldId id="288"/>
            <p14:sldId id="309"/>
            <p14:sldId id="291"/>
            <p14:sldId id="292"/>
            <p14:sldId id="285"/>
          </p14:sldIdLst>
        </p14:section>
        <p14:section name="Pointless stuff to keep" id="{FB8379D0-836A-4D22-8463-8CC50022ABF9}">
          <p14:sldIdLst>
            <p14:sldId id="263"/>
            <p14:sldId id="308"/>
            <p14:sldId id="262"/>
            <p14:sldId id="259"/>
            <p14:sldId id="261"/>
          </p14:sldIdLst>
        </p14:section>
      </p14:sectionLst>
    </p:ext>
    <p:ext uri="{EFAFB233-063F-42B5-8137-9DF3F51BA10A}">
      <p15:sldGuideLst xmlns:p15="http://schemas.microsoft.com/office/powerpoint/2012/main">
        <p15:guide id="1" orient="horz" pos="2341" userDrawn="1">
          <p15:clr>
            <a:srgbClr val="A4A3A4"/>
          </p15:clr>
        </p15:guide>
        <p15:guide id="2" pos="41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0002"/>
    <a:srgbClr val="78787D"/>
    <a:srgbClr val="A80000"/>
    <a:srgbClr val="5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649" autoAdjust="0"/>
  </p:normalViewPr>
  <p:slideViewPr>
    <p:cSldViewPr snapToGrid="0" showGuides="1">
      <p:cViewPr varScale="1">
        <p:scale>
          <a:sx n="76" d="100"/>
          <a:sy n="76" d="100"/>
        </p:scale>
        <p:origin x="346" y="5"/>
      </p:cViewPr>
      <p:guideLst>
        <p:guide orient="horz" pos="2341"/>
        <p:guide pos="411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uke%20Roeven\Desktop\Tornado%20machine\Temp.%20tests\Tornado%20machine%20tes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uke%20Roeven\Desktop\Tornado%20machine\Radius%20tests\Tables%20and%20graphs%20for%20all%20of%20them.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uke%20Roeven\Desktop\Tornado%20machine\Radius%20tests\Tables%20and%20graphs%20for%20all%20of%20them.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uke%20Roeven\Desktop\Tornado%20machine\Temp.%20tests\Tornado%20machine%20tes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Luke%20Roeven\Desktop\Tornado%20machine\Radius%20tests\Tables%20and%20graphs%20for%20all%20of%20them.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Luke%20Roeven\Desktop\Tornado%20machine\Radius%20tests\Tables%20and%20graphs%20for%20all%20of%20them.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r>
              <a:rPr lang="en-US" sz="2400" dirty="0">
                <a:latin typeface="+mj-lt"/>
              </a:rPr>
              <a:t>Temperature against tangential</a:t>
            </a:r>
            <a:r>
              <a:rPr lang="en-US" sz="2400" baseline="0" dirty="0">
                <a:latin typeface="+mj-lt"/>
              </a:rPr>
              <a:t> </a:t>
            </a:r>
            <a:r>
              <a:rPr lang="en-US" sz="2400" dirty="0">
                <a:latin typeface="+mj-lt"/>
              </a:rPr>
              <a:t>velocity</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scatterChart>
        <c:scatterStyle val="lineMarker"/>
        <c:varyColors val="0"/>
        <c:ser>
          <c:idx val="0"/>
          <c:order val="0"/>
          <c:tx>
            <c:v>Temp. vs velocity</c:v>
          </c:tx>
          <c:spPr>
            <a:ln w="25400" cap="rnd">
              <a:noFill/>
              <a:round/>
            </a:ln>
            <a:effectLst/>
          </c:spPr>
          <c:marker>
            <c:symbol val="circle"/>
            <c:size val="5"/>
            <c:spPr>
              <a:solidFill>
                <a:schemeClr val="accent1"/>
              </a:solidFill>
              <a:ln w="9525">
                <a:solidFill>
                  <a:schemeClr val="accent1"/>
                </a:solidFill>
              </a:ln>
              <a:effectLst/>
            </c:spPr>
          </c:marker>
          <c:errBars>
            <c:errDir val="x"/>
            <c:errBarType val="both"/>
            <c:errValType val="fixedVal"/>
            <c:noEndCap val="0"/>
            <c:val val="1"/>
            <c:spPr>
              <a:noFill/>
              <a:ln w="9525" cap="flat" cmpd="sng" algn="ctr">
                <a:solidFill>
                  <a:schemeClr val="tx1">
                    <a:lumMod val="65000"/>
                    <a:lumOff val="35000"/>
                  </a:schemeClr>
                </a:solidFill>
                <a:round/>
              </a:ln>
              <a:effectLst/>
            </c:spPr>
          </c:errBars>
          <c:errBars>
            <c:errDir val="y"/>
            <c:errBarType val="both"/>
            <c:errValType val="cust"/>
            <c:noEndCap val="0"/>
            <c:plus>
              <c:numRef>
                <c:f>'Temperature tests'!$M$2:$M$8</c:f>
                <c:numCache>
                  <c:formatCode>General</c:formatCode>
                  <c:ptCount val="7"/>
                  <c:pt idx="0">
                    <c:v>4.5713446037477574E-2</c:v>
                  </c:pt>
                  <c:pt idx="1">
                    <c:v>5.3733590635923978E-2</c:v>
                  </c:pt>
                  <c:pt idx="2">
                    <c:v>4.8776626481745258E-2</c:v>
                  </c:pt>
                  <c:pt idx="3">
                    <c:v>7.4685851390018723E-2</c:v>
                  </c:pt>
                  <c:pt idx="4">
                    <c:v>8.5782581914717548E-2</c:v>
                  </c:pt>
                  <c:pt idx="5">
                    <c:v>8.0810991453177994E-2</c:v>
                  </c:pt>
                  <c:pt idx="6">
                    <c:v>0.10479062180488556</c:v>
                  </c:pt>
                </c:numCache>
              </c:numRef>
            </c:plus>
            <c:minus>
              <c:numRef>
                <c:f>'Temperature tests'!$M$2:$M$8</c:f>
                <c:numCache>
                  <c:formatCode>General</c:formatCode>
                  <c:ptCount val="7"/>
                  <c:pt idx="0">
                    <c:v>4.5713446037477574E-2</c:v>
                  </c:pt>
                  <c:pt idx="1">
                    <c:v>5.3733590635923978E-2</c:v>
                  </c:pt>
                  <c:pt idx="2">
                    <c:v>4.8776626481745258E-2</c:v>
                  </c:pt>
                  <c:pt idx="3">
                    <c:v>7.4685851390018723E-2</c:v>
                  </c:pt>
                  <c:pt idx="4">
                    <c:v>8.5782581914717548E-2</c:v>
                  </c:pt>
                  <c:pt idx="5">
                    <c:v>8.0810991453177994E-2</c:v>
                  </c:pt>
                  <c:pt idx="6">
                    <c:v>0.10479062180488556</c:v>
                  </c:pt>
                </c:numCache>
              </c:numRef>
            </c:minus>
            <c:spPr>
              <a:noFill/>
              <a:ln w="9525" cap="flat" cmpd="sng" algn="ctr">
                <a:solidFill>
                  <a:schemeClr val="tx1">
                    <a:lumMod val="65000"/>
                    <a:lumOff val="35000"/>
                  </a:schemeClr>
                </a:solidFill>
                <a:round/>
              </a:ln>
              <a:effectLst/>
            </c:spPr>
          </c:errBars>
          <c:xVal>
            <c:numRef>
              <c:f>'Temperature tests'!$B$2:$B$8</c:f>
              <c:numCache>
                <c:formatCode>General</c:formatCode>
                <c:ptCount val="7"/>
                <c:pt idx="0">
                  <c:v>4</c:v>
                </c:pt>
                <c:pt idx="1">
                  <c:v>9</c:v>
                </c:pt>
                <c:pt idx="2">
                  <c:v>14</c:v>
                </c:pt>
                <c:pt idx="3">
                  <c:v>19</c:v>
                </c:pt>
                <c:pt idx="4">
                  <c:v>24</c:v>
                </c:pt>
                <c:pt idx="5">
                  <c:v>29</c:v>
                </c:pt>
                <c:pt idx="6">
                  <c:v>34</c:v>
                </c:pt>
              </c:numCache>
            </c:numRef>
          </c:xVal>
          <c:yVal>
            <c:numRef>
              <c:f>'Temperature tests'!$K$2:$K$8</c:f>
              <c:numCache>
                <c:formatCode>General</c:formatCode>
                <c:ptCount val="7"/>
                <c:pt idx="0">
                  <c:v>0.30422597312623006</c:v>
                </c:pt>
                <c:pt idx="1">
                  <c:v>0.48007738104801451</c:v>
                </c:pt>
                <c:pt idx="2">
                  <c:v>0.53993288788776206</c:v>
                </c:pt>
                <c:pt idx="3">
                  <c:v>0.62874673493225453</c:v>
                </c:pt>
                <c:pt idx="4">
                  <c:v>0.79419385265660258</c:v>
                </c:pt>
                <c:pt idx="5">
                  <c:v>0.72648606501790614</c:v>
                </c:pt>
                <c:pt idx="6">
                  <c:v>0.75723242355771236</c:v>
                </c:pt>
              </c:numCache>
            </c:numRef>
          </c:yVal>
          <c:smooth val="0"/>
          <c:extLst>
            <c:ext xmlns:c16="http://schemas.microsoft.com/office/drawing/2014/chart" uri="{C3380CC4-5D6E-409C-BE32-E72D297353CC}">
              <c16:uniqueId val="{00000000-0D05-4C62-AC2B-D26B96EDA782}"/>
            </c:ext>
          </c:extLst>
        </c:ser>
        <c:dLbls>
          <c:showLegendKey val="0"/>
          <c:showVal val="0"/>
          <c:showCatName val="0"/>
          <c:showSerName val="0"/>
          <c:showPercent val="0"/>
          <c:showBubbleSize val="0"/>
        </c:dLbls>
        <c:axId val="508588704"/>
        <c:axId val="508589032"/>
      </c:scatterChart>
      <c:valAx>
        <c:axId val="508588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NZ" sz="1400" dirty="0">
                    <a:latin typeface="+mj-lt"/>
                  </a:rPr>
                  <a:t>Temperature</a:t>
                </a:r>
                <a:r>
                  <a:rPr lang="en-NZ" sz="1400" baseline="0" dirty="0">
                    <a:latin typeface="+mj-lt"/>
                  </a:rPr>
                  <a:t> difference (</a:t>
                </a:r>
                <a:r>
                  <a:rPr lang="en-NZ" sz="1400" b="0" i="0" u="none" strike="noStrike" baseline="30000" dirty="0" err="1">
                    <a:effectLst/>
                  </a:rPr>
                  <a:t>o</a:t>
                </a:r>
                <a:r>
                  <a:rPr lang="en-NZ" sz="1400" baseline="0" dirty="0" err="1">
                    <a:latin typeface="+mj-lt"/>
                  </a:rPr>
                  <a:t>c</a:t>
                </a:r>
                <a:r>
                  <a:rPr lang="en-NZ" sz="1400" baseline="0" dirty="0">
                    <a:latin typeface="+mj-lt"/>
                  </a:rPr>
                  <a:t>)</a:t>
                </a:r>
                <a:endParaRPr lang="en-NZ" sz="1400" dirty="0">
                  <a:latin typeface="+mj-lt"/>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589032"/>
        <c:crosses val="autoZero"/>
        <c:crossBetween val="midCat"/>
      </c:valAx>
      <c:valAx>
        <c:axId val="508589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NZ" sz="1400" dirty="0" err="1">
                    <a:latin typeface="+mj-lt"/>
                  </a:rPr>
                  <a:t>Velocuty</a:t>
                </a:r>
                <a:r>
                  <a:rPr lang="en-NZ" sz="1400" baseline="0" dirty="0">
                    <a:latin typeface="+mj-lt"/>
                  </a:rPr>
                  <a:t> (dt</a:t>
                </a:r>
                <a:r>
                  <a:rPr lang="en-NZ" sz="1400" baseline="30000" dirty="0">
                    <a:latin typeface="+mj-lt"/>
                  </a:rPr>
                  <a:t>-1</a:t>
                </a:r>
                <a:r>
                  <a:rPr lang="en-NZ" sz="1400" baseline="0" dirty="0">
                    <a:latin typeface="+mj-lt"/>
                  </a:rPr>
                  <a:t>)</a:t>
                </a:r>
                <a:endParaRPr lang="en-NZ" sz="1400" dirty="0">
                  <a:latin typeface="+mj-l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588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r>
              <a:rPr lang="en-NZ" sz="2400" dirty="0">
                <a:latin typeface="+mj-lt"/>
              </a:rPr>
              <a:t>Distance from centre to tangential velocity</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scatterChart>
        <c:scatterStyle val="lineMarker"/>
        <c:varyColors val="0"/>
        <c:ser>
          <c:idx val="0"/>
          <c:order val="0"/>
          <c:tx>
            <c:v>Distance from centre to tangental velocity</c:v>
          </c:tx>
          <c:spPr>
            <a:ln w="25400" cap="rnd">
              <a:noFill/>
              <a:round/>
            </a:ln>
            <a:effectLst/>
          </c:spPr>
          <c:marker>
            <c:symbol val="circle"/>
            <c:size val="5"/>
            <c:spPr>
              <a:solidFill>
                <a:schemeClr val="accent1"/>
              </a:solidFill>
              <a:ln w="9525">
                <a:solidFill>
                  <a:schemeClr val="accent1"/>
                </a:solidFill>
              </a:ln>
              <a:effectLst/>
            </c:spPr>
          </c:marker>
          <c:errBars>
            <c:errDir val="x"/>
            <c:errBarType val="both"/>
            <c:errValType val="fixedVal"/>
            <c:noEndCap val="0"/>
            <c:val val="0.2"/>
            <c:spPr>
              <a:noFill/>
              <a:ln w="9525" cap="flat" cmpd="sng" algn="ctr">
                <a:solidFill>
                  <a:schemeClr val="tx1">
                    <a:lumMod val="65000"/>
                    <a:lumOff val="35000"/>
                  </a:schemeClr>
                </a:solidFill>
                <a:round/>
              </a:ln>
              <a:effectLst/>
            </c:spPr>
          </c:errBars>
          <c:errBars>
            <c:errDir val="y"/>
            <c:errBarType val="both"/>
            <c:errValType val="cust"/>
            <c:noEndCap val="0"/>
            <c:plus>
              <c:numRef>
                <c:f>'Middle height data'!$I$2:$I$9</c:f>
                <c:numCache>
                  <c:formatCode>General</c:formatCode>
                  <c:ptCount val="8"/>
                  <c:pt idx="0">
                    <c:v>2.9010805142167022E-2</c:v>
                  </c:pt>
                  <c:pt idx="1">
                    <c:v>3.3659349931499986E-2</c:v>
                  </c:pt>
                  <c:pt idx="2">
                    <c:v>1.1297228817292828E-2</c:v>
                  </c:pt>
                  <c:pt idx="3">
                    <c:v>2.2400735286107719E-2</c:v>
                  </c:pt>
                  <c:pt idx="4">
                    <c:v>3.4094195998126464E-2</c:v>
                  </c:pt>
                  <c:pt idx="5">
                    <c:v>2.4837166477668631E-2</c:v>
                  </c:pt>
                  <c:pt idx="6">
                    <c:v>4.6708261085193293E-3</c:v>
                  </c:pt>
                  <c:pt idx="7">
                    <c:v>3.13776386865985E-2</c:v>
                  </c:pt>
                </c:numCache>
              </c:numRef>
            </c:plus>
            <c:minus>
              <c:numRef>
                <c:f>'Middle height data'!$I$2:$I$9</c:f>
                <c:numCache>
                  <c:formatCode>General</c:formatCode>
                  <c:ptCount val="8"/>
                  <c:pt idx="0">
                    <c:v>2.9010805142167022E-2</c:v>
                  </c:pt>
                  <c:pt idx="1">
                    <c:v>3.3659349931499986E-2</c:v>
                  </c:pt>
                  <c:pt idx="2">
                    <c:v>1.1297228817292828E-2</c:v>
                  </c:pt>
                  <c:pt idx="3">
                    <c:v>2.2400735286107719E-2</c:v>
                  </c:pt>
                  <c:pt idx="4">
                    <c:v>3.4094195998126464E-2</c:v>
                  </c:pt>
                  <c:pt idx="5">
                    <c:v>2.4837166477668631E-2</c:v>
                  </c:pt>
                  <c:pt idx="6">
                    <c:v>4.6708261085193293E-3</c:v>
                  </c:pt>
                  <c:pt idx="7">
                    <c:v>3.13776386865985E-2</c:v>
                  </c:pt>
                </c:numCache>
              </c:numRef>
            </c:minus>
            <c:spPr>
              <a:noFill/>
              <a:ln w="9525" cap="flat" cmpd="sng" algn="ctr">
                <a:solidFill>
                  <a:schemeClr val="tx1">
                    <a:lumMod val="65000"/>
                    <a:lumOff val="35000"/>
                  </a:schemeClr>
                </a:solidFill>
                <a:round/>
              </a:ln>
              <a:effectLst/>
            </c:spPr>
          </c:errBars>
          <c:xVal>
            <c:numRef>
              <c:f>'Middle height data'!$B$2:$B$9</c:f>
              <c:numCache>
                <c:formatCode>General</c:formatCode>
                <c:ptCount val="8"/>
                <c:pt idx="0">
                  <c:v>12</c:v>
                </c:pt>
                <c:pt idx="1">
                  <c:v>11</c:v>
                </c:pt>
                <c:pt idx="2">
                  <c:v>10</c:v>
                </c:pt>
                <c:pt idx="3">
                  <c:v>9</c:v>
                </c:pt>
                <c:pt idx="4">
                  <c:v>8</c:v>
                </c:pt>
                <c:pt idx="5">
                  <c:v>7</c:v>
                </c:pt>
                <c:pt idx="6">
                  <c:v>6</c:v>
                </c:pt>
                <c:pt idx="7">
                  <c:v>5</c:v>
                </c:pt>
              </c:numCache>
            </c:numRef>
          </c:xVal>
          <c:yVal>
            <c:numRef>
              <c:f>'Middle height data'!$G$2:$G$9</c:f>
              <c:numCache>
                <c:formatCode>General</c:formatCode>
                <c:ptCount val="8"/>
                <c:pt idx="0">
                  <c:v>0.2991161358031254</c:v>
                </c:pt>
                <c:pt idx="1">
                  <c:v>0.33351372706879973</c:v>
                </c:pt>
                <c:pt idx="2">
                  <c:v>0.34310454173578009</c:v>
                </c:pt>
                <c:pt idx="3">
                  <c:v>0.3562507144294409</c:v>
                </c:pt>
                <c:pt idx="4">
                  <c:v>0.3881476518858753</c:v>
                </c:pt>
                <c:pt idx="5">
                  <c:v>0.41283917959510313</c:v>
                </c:pt>
                <c:pt idx="6">
                  <c:v>0.43710604254425767</c:v>
                </c:pt>
                <c:pt idx="7">
                  <c:v>0.41756446737385355</c:v>
                </c:pt>
              </c:numCache>
            </c:numRef>
          </c:yVal>
          <c:smooth val="0"/>
          <c:extLst>
            <c:ext xmlns:c16="http://schemas.microsoft.com/office/drawing/2014/chart" uri="{C3380CC4-5D6E-409C-BE32-E72D297353CC}">
              <c16:uniqueId val="{00000000-3AEF-4D83-9B69-1C10C66E87D2}"/>
            </c:ext>
          </c:extLst>
        </c:ser>
        <c:dLbls>
          <c:showLegendKey val="0"/>
          <c:showVal val="0"/>
          <c:showCatName val="0"/>
          <c:showSerName val="0"/>
          <c:showPercent val="0"/>
          <c:showBubbleSize val="0"/>
        </c:dLbls>
        <c:axId val="549238944"/>
        <c:axId val="549239272"/>
      </c:scatterChart>
      <c:valAx>
        <c:axId val="5492389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NZ" sz="1400" dirty="0">
                    <a:latin typeface="+mj-lt"/>
                  </a:rPr>
                  <a:t>Distance</a:t>
                </a:r>
                <a:r>
                  <a:rPr lang="en-NZ" sz="1400" baseline="0" dirty="0">
                    <a:latin typeface="+mj-lt"/>
                  </a:rPr>
                  <a:t> from centre (cm) </a:t>
                </a:r>
                <a:endParaRPr lang="en-NZ" sz="1400" dirty="0">
                  <a:latin typeface="+mj-lt"/>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9239272"/>
        <c:crosses val="autoZero"/>
        <c:crossBetween val="midCat"/>
      </c:valAx>
      <c:valAx>
        <c:axId val="549239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NZ" sz="1400" baseline="0" dirty="0">
                    <a:latin typeface="+mj-lt"/>
                  </a:rPr>
                  <a:t>Velocity (dt</a:t>
                </a:r>
                <a:r>
                  <a:rPr lang="en-NZ" sz="1400" baseline="30000" dirty="0">
                    <a:latin typeface="+mj-lt"/>
                  </a:rPr>
                  <a:t>-1</a:t>
                </a:r>
                <a:r>
                  <a:rPr lang="en-NZ" sz="1400" baseline="0" dirty="0">
                    <a:latin typeface="+mj-lt"/>
                  </a:rPr>
                  <a:t>)</a:t>
                </a:r>
                <a:endParaRPr lang="en-NZ" sz="1400" dirty="0">
                  <a:latin typeface="+mj-l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923894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r>
              <a:rPr lang="en-NZ" sz="2400">
                <a:latin typeface="+mj-lt"/>
              </a:rPr>
              <a:t>Comparasion</a:t>
            </a:r>
            <a:r>
              <a:rPr lang="en-NZ" sz="2400" baseline="0">
                <a:latin typeface="+mj-lt"/>
              </a:rPr>
              <a:t> between differant heights of tornado machine</a:t>
            </a:r>
            <a:endParaRPr lang="en-NZ" sz="2400">
              <a:latin typeface="+mj-lt"/>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scatterChart>
        <c:scatterStyle val="lineMarker"/>
        <c:varyColors val="0"/>
        <c:ser>
          <c:idx val="2"/>
          <c:order val="0"/>
          <c:tx>
            <c:v>82cm</c:v>
          </c:tx>
          <c:spPr>
            <a:ln w="25400" cap="rnd">
              <a:noFill/>
              <a:round/>
            </a:ln>
            <a:effectLst/>
          </c:spPr>
          <c:marker>
            <c:symbol val="circle"/>
            <c:size val="5"/>
            <c:spPr>
              <a:solidFill>
                <a:schemeClr val="accent3"/>
              </a:solidFill>
              <a:ln w="9525">
                <a:solidFill>
                  <a:schemeClr val="accent3"/>
                </a:solidFill>
              </a:ln>
              <a:effectLst/>
            </c:spPr>
          </c:marker>
          <c:errBars>
            <c:errDir val="x"/>
            <c:errBarType val="both"/>
            <c:errValType val="fixedVal"/>
            <c:noEndCap val="0"/>
            <c:val val="0.2"/>
            <c:spPr>
              <a:noFill/>
              <a:ln w="9525" cap="flat" cmpd="sng" algn="ctr">
                <a:solidFill>
                  <a:schemeClr val="tx1">
                    <a:lumMod val="65000"/>
                    <a:lumOff val="35000"/>
                  </a:schemeClr>
                </a:solidFill>
                <a:round/>
              </a:ln>
              <a:effectLst/>
            </c:spPr>
          </c:errBars>
          <c:errBars>
            <c:errDir val="y"/>
            <c:errBarType val="both"/>
            <c:errValType val="cust"/>
            <c:noEndCap val="0"/>
            <c:plus>
              <c:numRef>
                <c:f>'High height data'!$I$2:$I$9</c:f>
                <c:numCache>
                  <c:formatCode>General</c:formatCode>
                  <c:ptCount val="8"/>
                  <c:pt idx="0">
                    <c:v>2.8508152087540466E-2</c:v>
                  </c:pt>
                  <c:pt idx="1">
                    <c:v>3.0181255650057776E-2</c:v>
                  </c:pt>
                  <c:pt idx="2">
                    <c:v>2.5583635299612415E-2</c:v>
                  </c:pt>
                  <c:pt idx="3">
                    <c:v>3.8872805000671307E-2</c:v>
                  </c:pt>
                  <c:pt idx="4">
                    <c:v>3.3764546234091468E-2</c:v>
                  </c:pt>
                  <c:pt idx="5">
                    <c:v>3.3925750611017685E-2</c:v>
                  </c:pt>
                  <c:pt idx="6">
                    <c:v>2.5261792957377679E-2</c:v>
                  </c:pt>
                  <c:pt idx="7">
                    <c:v>2.9263556652063535E-2</c:v>
                  </c:pt>
                </c:numCache>
              </c:numRef>
            </c:plus>
            <c:minus>
              <c:numRef>
                <c:f>'High height data'!$I$2:$I$9</c:f>
                <c:numCache>
                  <c:formatCode>General</c:formatCode>
                  <c:ptCount val="8"/>
                  <c:pt idx="0">
                    <c:v>2.8508152087540466E-2</c:v>
                  </c:pt>
                  <c:pt idx="1">
                    <c:v>3.0181255650057776E-2</c:v>
                  </c:pt>
                  <c:pt idx="2">
                    <c:v>2.5583635299612415E-2</c:v>
                  </c:pt>
                  <c:pt idx="3">
                    <c:v>3.8872805000671307E-2</c:v>
                  </c:pt>
                  <c:pt idx="4">
                    <c:v>3.3764546234091468E-2</c:v>
                  </c:pt>
                  <c:pt idx="5">
                    <c:v>3.3925750611017685E-2</c:v>
                  </c:pt>
                  <c:pt idx="6">
                    <c:v>2.5261792957377679E-2</c:v>
                  </c:pt>
                  <c:pt idx="7">
                    <c:v>2.9263556652063535E-2</c:v>
                  </c:pt>
                </c:numCache>
              </c:numRef>
            </c:minus>
            <c:spPr>
              <a:noFill/>
              <a:ln w="9525" cap="flat" cmpd="sng" algn="ctr">
                <a:solidFill>
                  <a:schemeClr val="tx1">
                    <a:lumMod val="65000"/>
                    <a:lumOff val="35000"/>
                  </a:schemeClr>
                </a:solidFill>
                <a:round/>
              </a:ln>
              <a:effectLst/>
            </c:spPr>
          </c:errBars>
          <c:xVal>
            <c:numRef>
              <c:f>'High height data'!$B$2:$B$9</c:f>
              <c:numCache>
                <c:formatCode>General</c:formatCode>
                <c:ptCount val="8"/>
                <c:pt idx="0">
                  <c:v>12</c:v>
                </c:pt>
                <c:pt idx="1">
                  <c:v>11</c:v>
                </c:pt>
                <c:pt idx="2">
                  <c:v>10</c:v>
                </c:pt>
                <c:pt idx="3">
                  <c:v>9</c:v>
                </c:pt>
                <c:pt idx="4">
                  <c:v>8</c:v>
                </c:pt>
                <c:pt idx="5">
                  <c:v>7</c:v>
                </c:pt>
                <c:pt idx="6">
                  <c:v>6</c:v>
                </c:pt>
                <c:pt idx="7">
                  <c:v>5</c:v>
                </c:pt>
              </c:numCache>
            </c:numRef>
          </c:xVal>
          <c:yVal>
            <c:numRef>
              <c:f>'High height data'!$G$2:$G$9</c:f>
              <c:numCache>
                <c:formatCode>General</c:formatCode>
                <c:ptCount val="8"/>
                <c:pt idx="0">
                  <c:v>0.26210534478467978</c:v>
                </c:pt>
                <c:pt idx="1">
                  <c:v>0.3098313593069002</c:v>
                </c:pt>
                <c:pt idx="2">
                  <c:v>0.34067242464384512</c:v>
                </c:pt>
                <c:pt idx="3">
                  <c:v>0.3361439902631872</c:v>
                </c:pt>
                <c:pt idx="4">
                  <c:v>0.35972778649439996</c:v>
                </c:pt>
                <c:pt idx="5">
                  <c:v>0.38342314180772397</c:v>
                </c:pt>
                <c:pt idx="6">
                  <c:v>0.37051223864744642</c:v>
                </c:pt>
                <c:pt idx="7">
                  <c:v>0.35242320920420173</c:v>
                </c:pt>
              </c:numCache>
            </c:numRef>
          </c:yVal>
          <c:smooth val="0"/>
          <c:extLst>
            <c:ext xmlns:c16="http://schemas.microsoft.com/office/drawing/2014/chart" uri="{C3380CC4-5D6E-409C-BE32-E72D297353CC}">
              <c16:uniqueId val="{00000000-F605-4689-ACCE-EB7C070A2F76}"/>
            </c:ext>
          </c:extLst>
        </c:ser>
        <c:ser>
          <c:idx val="0"/>
          <c:order val="1"/>
          <c:tx>
            <c:v>43cm</c:v>
          </c:tx>
          <c:spPr>
            <a:ln w="25400" cap="rnd">
              <a:noFill/>
              <a:round/>
            </a:ln>
            <a:effectLst/>
          </c:spPr>
          <c:marker>
            <c:symbol val="circle"/>
            <c:size val="5"/>
            <c:spPr>
              <a:solidFill>
                <a:schemeClr val="accent1"/>
              </a:solidFill>
              <a:ln w="9525">
                <a:solidFill>
                  <a:schemeClr val="accent1"/>
                </a:solidFill>
              </a:ln>
              <a:effectLst/>
            </c:spPr>
          </c:marker>
          <c:errBars>
            <c:errDir val="x"/>
            <c:errBarType val="both"/>
            <c:errValType val="fixedVal"/>
            <c:noEndCap val="0"/>
            <c:val val="0.2"/>
            <c:spPr>
              <a:noFill/>
              <a:ln w="9525" cap="flat" cmpd="sng" algn="ctr">
                <a:solidFill>
                  <a:schemeClr val="tx1">
                    <a:lumMod val="65000"/>
                    <a:lumOff val="35000"/>
                  </a:schemeClr>
                </a:solidFill>
                <a:round/>
              </a:ln>
              <a:effectLst/>
            </c:spPr>
          </c:errBars>
          <c:errBars>
            <c:errDir val="y"/>
            <c:errBarType val="both"/>
            <c:errValType val="cust"/>
            <c:noEndCap val="0"/>
            <c:plus>
              <c:numRef>
                <c:f>'Middle height data'!$I$2:$I$9</c:f>
                <c:numCache>
                  <c:formatCode>General</c:formatCode>
                  <c:ptCount val="8"/>
                  <c:pt idx="0">
                    <c:v>2.9010805142167022E-2</c:v>
                  </c:pt>
                  <c:pt idx="1">
                    <c:v>3.3659349931499986E-2</c:v>
                  </c:pt>
                  <c:pt idx="2">
                    <c:v>1.1297228817292828E-2</c:v>
                  </c:pt>
                  <c:pt idx="3">
                    <c:v>2.2400735286107719E-2</c:v>
                  </c:pt>
                  <c:pt idx="4">
                    <c:v>3.4094195998126464E-2</c:v>
                  </c:pt>
                  <c:pt idx="5">
                    <c:v>2.4837166477668631E-2</c:v>
                  </c:pt>
                  <c:pt idx="6">
                    <c:v>4.6708261085193293E-3</c:v>
                  </c:pt>
                  <c:pt idx="7">
                    <c:v>3.13776386865985E-2</c:v>
                  </c:pt>
                </c:numCache>
              </c:numRef>
            </c:plus>
            <c:minus>
              <c:numRef>
                <c:f>'Middle height data'!$I$2:$I$9</c:f>
                <c:numCache>
                  <c:formatCode>General</c:formatCode>
                  <c:ptCount val="8"/>
                  <c:pt idx="0">
                    <c:v>2.9010805142167022E-2</c:v>
                  </c:pt>
                  <c:pt idx="1">
                    <c:v>3.3659349931499986E-2</c:v>
                  </c:pt>
                  <c:pt idx="2">
                    <c:v>1.1297228817292828E-2</c:v>
                  </c:pt>
                  <c:pt idx="3">
                    <c:v>2.2400735286107719E-2</c:v>
                  </c:pt>
                  <c:pt idx="4">
                    <c:v>3.4094195998126464E-2</c:v>
                  </c:pt>
                  <c:pt idx="5">
                    <c:v>2.4837166477668631E-2</c:v>
                  </c:pt>
                  <c:pt idx="6">
                    <c:v>4.6708261085193293E-3</c:v>
                  </c:pt>
                  <c:pt idx="7">
                    <c:v>3.13776386865985E-2</c:v>
                  </c:pt>
                </c:numCache>
              </c:numRef>
            </c:minus>
            <c:spPr>
              <a:noFill/>
              <a:ln w="9525" cap="flat" cmpd="sng" algn="ctr">
                <a:solidFill>
                  <a:schemeClr val="tx1">
                    <a:lumMod val="65000"/>
                    <a:lumOff val="35000"/>
                  </a:schemeClr>
                </a:solidFill>
                <a:round/>
              </a:ln>
              <a:effectLst/>
            </c:spPr>
          </c:errBars>
          <c:xVal>
            <c:numRef>
              <c:f>'Middle height data'!$B$2:$B$9</c:f>
              <c:numCache>
                <c:formatCode>General</c:formatCode>
                <c:ptCount val="8"/>
                <c:pt idx="0">
                  <c:v>12</c:v>
                </c:pt>
                <c:pt idx="1">
                  <c:v>11</c:v>
                </c:pt>
                <c:pt idx="2">
                  <c:v>10</c:v>
                </c:pt>
                <c:pt idx="3">
                  <c:v>9</c:v>
                </c:pt>
                <c:pt idx="4">
                  <c:v>8</c:v>
                </c:pt>
                <c:pt idx="5">
                  <c:v>7</c:v>
                </c:pt>
                <c:pt idx="6">
                  <c:v>6</c:v>
                </c:pt>
                <c:pt idx="7">
                  <c:v>5</c:v>
                </c:pt>
              </c:numCache>
            </c:numRef>
          </c:xVal>
          <c:yVal>
            <c:numRef>
              <c:f>'Middle height data'!$G$2:$G$9</c:f>
              <c:numCache>
                <c:formatCode>General</c:formatCode>
                <c:ptCount val="8"/>
                <c:pt idx="0">
                  <c:v>0.2991161358031254</c:v>
                </c:pt>
                <c:pt idx="1">
                  <c:v>0.33351372706879973</c:v>
                </c:pt>
                <c:pt idx="2">
                  <c:v>0.34310454173578009</c:v>
                </c:pt>
                <c:pt idx="3">
                  <c:v>0.3562507144294409</c:v>
                </c:pt>
                <c:pt idx="4">
                  <c:v>0.3881476518858753</c:v>
                </c:pt>
                <c:pt idx="5">
                  <c:v>0.41283917959510313</c:v>
                </c:pt>
                <c:pt idx="6">
                  <c:v>0.43710604254425767</c:v>
                </c:pt>
                <c:pt idx="7">
                  <c:v>0.41756446737385355</c:v>
                </c:pt>
              </c:numCache>
            </c:numRef>
          </c:yVal>
          <c:smooth val="0"/>
          <c:extLst>
            <c:ext xmlns:c16="http://schemas.microsoft.com/office/drawing/2014/chart" uri="{C3380CC4-5D6E-409C-BE32-E72D297353CC}">
              <c16:uniqueId val="{00000001-F605-4689-ACCE-EB7C070A2F76}"/>
            </c:ext>
          </c:extLst>
        </c:ser>
        <c:ser>
          <c:idx val="1"/>
          <c:order val="2"/>
          <c:tx>
            <c:v>21cm</c:v>
          </c:tx>
          <c:spPr>
            <a:ln w="25400" cap="rnd">
              <a:noFill/>
              <a:round/>
            </a:ln>
            <a:effectLst/>
          </c:spPr>
          <c:marker>
            <c:symbol val="circle"/>
            <c:size val="5"/>
            <c:spPr>
              <a:solidFill>
                <a:schemeClr val="accent2"/>
              </a:solidFill>
              <a:ln w="9525">
                <a:solidFill>
                  <a:schemeClr val="accent2"/>
                </a:solidFill>
              </a:ln>
              <a:effectLst/>
            </c:spPr>
          </c:marker>
          <c:errBars>
            <c:errDir val="x"/>
            <c:errBarType val="both"/>
            <c:errValType val="fixedVal"/>
            <c:noEndCap val="0"/>
            <c:val val="0.2"/>
            <c:spPr>
              <a:noFill/>
              <a:ln w="9525" cap="flat" cmpd="sng" algn="ctr">
                <a:solidFill>
                  <a:schemeClr val="tx1">
                    <a:lumMod val="65000"/>
                    <a:lumOff val="35000"/>
                  </a:schemeClr>
                </a:solidFill>
                <a:round/>
              </a:ln>
              <a:effectLst/>
            </c:spPr>
          </c:errBars>
          <c:errBars>
            <c:errDir val="y"/>
            <c:errBarType val="both"/>
            <c:errValType val="cust"/>
            <c:noEndCap val="0"/>
            <c:plus>
              <c:numRef>
                <c:f>'Low height data'!$I$2:$I$10</c:f>
                <c:numCache>
                  <c:formatCode>General</c:formatCode>
                  <c:ptCount val="9"/>
                  <c:pt idx="0">
                    <c:v>2.4101537640256521E-2</c:v>
                  </c:pt>
                  <c:pt idx="1">
                    <c:v>1.641453235357631E-2</c:v>
                  </c:pt>
                  <c:pt idx="2">
                    <c:v>2.8651306491131696E-2</c:v>
                  </c:pt>
                  <c:pt idx="3">
                    <c:v>2.8054875027998291E-2</c:v>
                  </c:pt>
                  <c:pt idx="4">
                    <c:v>4.0589850156812837E-2</c:v>
                  </c:pt>
                  <c:pt idx="5">
                    <c:v>4.612961839313931E-2</c:v>
                  </c:pt>
                  <c:pt idx="6">
                    <c:v>2.77321927606341E-2</c:v>
                  </c:pt>
                  <c:pt idx="7">
                    <c:v>4.2559204966503499E-2</c:v>
                  </c:pt>
                  <c:pt idx="8">
                    <c:v>3.0629804605048896E-2</c:v>
                  </c:pt>
                </c:numCache>
              </c:numRef>
            </c:plus>
            <c:minus>
              <c:numRef>
                <c:f>'High height data'!$I$2:$I$9</c:f>
                <c:numCache>
                  <c:formatCode>General</c:formatCode>
                  <c:ptCount val="8"/>
                  <c:pt idx="0">
                    <c:v>2.8508152087540466E-2</c:v>
                  </c:pt>
                  <c:pt idx="1">
                    <c:v>3.0181255650057776E-2</c:v>
                  </c:pt>
                  <c:pt idx="2">
                    <c:v>2.5583635299612415E-2</c:v>
                  </c:pt>
                  <c:pt idx="3">
                    <c:v>3.8872805000671307E-2</c:v>
                  </c:pt>
                  <c:pt idx="4">
                    <c:v>3.3764546234091468E-2</c:v>
                  </c:pt>
                  <c:pt idx="5">
                    <c:v>3.3925750611017685E-2</c:v>
                  </c:pt>
                  <c:pt idx="6">
                    <c:v>2.5261792957377679E-2</c:v>
                  </c:pt>
                  <c:pt idx="7">
                    <c:v>2.9263556652063535E-2</c:v>
                  </c:pt>
                </c:numCache>
              </c:numRef>
            </c:minus>
            <c:spPr>
              <a:noFill/>
              <a:ln w="9525" cap="flat" cmpd="sng" algn="ctr">
                <a:solidFill>
                  <a:schemeClr val="tx1">
                    <a:lumMod val="65000"/>
                    <a:lumOff val="35000"/>
                  </a:schemeClr>
                </a:solidFill>
                <a:round/>
              </a:ln>
              <a:effectLst/>
            </c:spPr>
          </c:errBars>
          <c:xVal>
            <c:numRef>
              <c:f>'Low height data'!$B$2:$B$10</c:f>
              <c:numCache>
                <c:formatCode>General</c:formatCode>
                <c:ptCount val="9"/>
                <c:pt idx="0">
                  <c:v>12</c:v>
                </c:pt>
                <c:pt idx="1">
                  <c:v>11</c:v>
                </c:pt>
                <c:pt idx="2">
                  <c:v>10</c:v>
                </c:pt>
                <c:pt idx="3">
                  <c:v>9</c:v>
                </c:pt>
                <c:pt idx="4">
                  <c:v>8</c:v>
                </c:pt>
                <c:pt idx="5">
                  <c:v>7</c:v>
                </c:pt>
                <c:pt idx="6">
                  <c:v>6</c:v>
                </c:pt>
                <c:pt idx="7">
                  <c:v>5</c:v>
                </c:pt>
                <c:pt idx="8">
                  <c:v>4</c:v>
                </c:pt>
              </c:numCache>
            </c:numRef>
          </c:xVal>
          <c:yVal>
            <c:numRef>
              <c:f>'Low height data'!$G$2:$G$10</c:f>
              <c:numCache>
                <c:formatCode>General</c:formatCode>
                <c:ptCount val="9"/>
                <c:pt idx="0">
                  <c:v>0.350397853067132</c:v>
                </c:pt>
                <c:pt idx="1">
                  <c:v>0.36473521676593185</c:v>
                </c:pt>
                <c:pt idx="2">
                  <c:v>0.35082737223761906</c:v>
                </c:pt>
                <c:pt idx="3">
                  <c:v>0.37877799367660747</c:v>
                </c:pt>
                <c:pt idx="4">
                  <c:v>0.44245826338827843</c:v>
                </c:pt>
                <c:pt idx="5">
                  <c:v>0.45859324080485514</c:v>
                </c:pt>
                <c:pt idx="6">
                  <c:v>0.46550497269391367</c:v>
                </c:pt>
                <c:pt idx="7">
                  <c:v>0.49728238118117069</c:v>
                </c:pt>
                <c:pt idx="8">
                  <c:v>0.58284972762176401</c:v>
                </c:pt>
              </c:numCache>
            </c:numRef>
          </c:yVal>
          <c:smooth val="0"/>
          <c:extLst>
            <c:ext xmlns:c16="http://schemas.microsoft.com/office/drawing/2014/chart" uri="{C3380CC4-5D6E-409C-BE32-E72D297353CC}">
              <c16:uniqueId val="{00000002-F605-4689-ACCE-EB7C070A2F76}"/>
            </c:ext>
          </c:extLst>
        </c:ser>
        <c:dLbls>
          <c:showLegendKey val="0"/>
          <c:showVal val="0"/>
          <c:showCatName val="0"/>
          <c:showSerName val="0"/>
          <c:showPercent val="0"/>
          <c:showBubbleSize val="0"/>
        </c:dLbls>
        <c:axId val="661451408"/>
        <c:axId val="661452064"/>
      </c:scatterChart>
      <c:valAx>
        <c:axId val="6614514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NZ" sz="1400">
                    <a:latin typeface="+mj-lt"/>
                  </a:rPr>
                  <a:t>Distance</a:t>
                </a:r>
                <a:r>
                  <a:rPr lang="en-NZ" sz="1400" baseline="0">
                    <a:latin typeface="+mj-lt"/>
                  </a:rPr>
                  <a:t> from centre (cm)</a:t>
                </a:r>
                <a:endParaRPr lang="en-NZ" sz="1400">
                  <a:latin typeface="+mj-lt"/>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1452064"/>
        <c:crosses val="autoZero"/>
        <c:crossBetween val="midCat"/>
      </c:valAx>
      <c:valAx>
        <c:axId val="661452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NZ" sz="1400" dirty="0">
                    <a:latin typeface="+mj-lt"/>
                  </a:rPr>
                  <a:t>Velocity</a:t>
                </a:r>
                <a:r>
                  <a:rPr lang="en-NZ" sz="1400" baseline="0" dirty="0">
                    <a:latin typeface="+mj-lt"/>
                  </a:rPr>
                  <a:t> (dt</a:t>
                </a:r>
                <a:r>
                  <a:rPr lang="en-NZ" sz="1400" baseline="30000" dirty="0">
                    <a:latin typeface="+mj-lt"/>
                  </a:rPr>
                  <a:t>-1</a:t>
                </a:r>
                <a:r>
                  <a:rPr lang="en-NZ" sz="1400" baseline="0" dirty="0">
                    <a:latin typeface="+mj-lt"/>
                  </a:rPr>
                  <a:t>)</a:t>
                </a:r>
                <a:endParaRPr lang="en-NZ" sz="1400" dirty="0">
                  <a:latin typeface="+mj-l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1451408"/>
        <c:crosses val="autoZero"/>
        <c:crossBetween val="midCat"/>
      </c:valAx>
      <c:spPr>
        <a:noFill/>
        <a:ln>
          <a:noFill/>
        </a:ln>
        <a:effectLst/>
      </c:spPr>
    </c:plotArea>
    <c:legend>
      <c:legendPos val="r"/>
      <c:layout>
        <c:manualLayout>
          <c:xMode val="edge"/>
          <c:yMode val="edge"/>
          <c:x val="0.8805511811023623"/>
          <c:y val="0.38554316127150773"/>
          <c:w val="0.10000437445319335"/>
          <c:h val="0.2343766404199475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r>
              <a:rPr lang="en-US" sz="2400" dirty="0">
                <a:latin typeface="+mj-lt"/>
              </a:rPr>
              <a:t>Temperature against tangential</a:t>
            </a:r>
            <a:r>
              <a:rPr lang="en-US" sz="2400" baseline="0" dirty="0">
                <a:latin typeface="+mj-lt"/>
              </a:rPr>
              <a:t> </a:t>
            </a:r>
            <a:r>
              <a:rPr lang="en-US" sz="2400" dirty="0">
                <a:latin typeface="+mj-lt"/>
              </a:rPr>
              <a:t>velocity</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scatterChart>
        <c:scatterStyle val="lineMarker"/>
        <c:varyColors val="0"/>
        <c:ser>
          <c:idx val="0"/>
          <c:order val="0"/>
          <c:tx>
            <c:v>Temp. vs velocity</c:v>
          </c:tx>
          <c:spPr>
            <a:ln w="25400" cap="rnd">
              <a:noFill/>
              <a:round/>
            </a:ln>
            <a:effectLst/>
          </c:spPr>
          <c:marker>
            <c:symbol val="circle"/>
            <c:size val="5"/>
            <c:spPr>
              <a:solidFill>
                <a:schemeClr val="accent1"/>
              </a:solidFill>
              <a:ln w="9525">
                <a:solidFill>
                  <a:schemeClr val="accent1"/>
                </a:solidFill>
              </a:ln>
              <a:effectLst/>
            </c:spPr>
          </c:marker>
          <c:errBars>
            <c:errDir val="x"/>
            <c:errBarType val="both"/>
            <c:errValType val="fixedVal"/>
            <c:noEndCap val="0"/>
            <c:val val="1"/>
            <c:spPr>
              <a:noFill/>
              <a:ln w="9525" cap="flat" cmpd="sng" algn="ctr">
                <a:solidFill>
                  <a:schemeClr val="tx1">
                    <a:lumMod val="65000"/>
                    <a:lumOff val="35000"/>
                  </a:schemeClr>
                </a:solidFill>
                <a:round/>
              </a:ln>
              <a:effectLst/>
            </c:spPr>
          </c:errBars>
          <c:errBars>
            <c:errDir val="y"/>
            <c:errBarType val="both"/>
            <c:errValType val="cust"/>
            <c:noEndCap val="0"/>
            <c:plus>
              <c:numRef>
                <c:f>'Temperature tests'!$L$2:$L$8</c:f>
                <c:numCache>
                  <c:formatCode>General</c:formatCode>
                  <c:ptCount val="7"/>
                  <c:pt idx="0">
                    <c:v>4.5713446037477574E-2</c:v>
                  </c:pt>
                  <c:pt idx="1">
                    <c:v>5.3733590635923978E-2</c:v>
                  </c:pt>
                  <c:pt idx="2">
                    <c:v>4.8776626481745258E-2</c:v>
                  </c:pt>
                  <c:pt idx="3">
                    <c:v>7.4685851390018723E-2</c:v>
                  </c:pt>
                  <c:pt idx="4">
                    <c:v>8.5782581914717548E-2</c:v>
                  </c:pt>
                  <c:pt idx="5">
                    <c:v>8.0810991453177994E-2</c:v>
                  </c:pt>
                  <c:pt idx="6">
                    <c:v>0.10479062180488556</c:v>
                  </c:pt>
                </c:numCache>
              </c:numRef>
            </c:plus>
            <c:minus>
              <c:numRef>
                <c:f>'Temperature tests'!$L$2:$L$8</c:f>
                <c:numCache>
                  <c:formatCode>General</c:formatCode>
                  <c:ptCount val="7"/>
                  <c:pt idx="0">
                    <c:v>4.5713446037477574E-2</c:v>
                  </c:pt>
                  <c:pt idx="1">
                    <c:v>5.3733590635923978E-2</c:v>
                  </c:pt>
                  <c:pt idx="2">
                    <c:v>4.8776626481745258E-2</c:v>
                  </c:pt>
                  <c:pt idx="3">
                    <c:v>7.4685851390018723E-2</c:v>
                  </c:pt>
                  <c:pt idx="4">
                    <c:v>8.5782581914717548E-2</c:v>
                  </c:pt>
                  <c:pt idx="5">
                    <c:v>8.0810991453177994E-2</c:v>
                  </c:pt>
                  <c:pt idx="6">
                    <c:v>0.10479062180488556</c:v>
                  </c:pt>
                </c:numCache>
              </c:numRef>
            </c:minus>
            <c:spPr>
              <a:noFill/>
              <a:ln w="9525" cap="flat" cmpd="sng" algn="ctr">
                <a:solidFill>
                  <a:schemeClr val="tx1">
                    <a:lumMod val="65000"/>
                    <a:lumOff val="35000"/>
                  </a:schemeClr>
                </a:solidFill>
                <a:round/>
              </a:ln>
              <a:effectLst/>
            </c:spPr>
          </c:errBars>
          <c:xVal>
            <c:numRef>
              <c:f>'Temperature tests'!$A$2:$A$8</c:f>
              <c:numCache>
                <c:formatCode>General</c:formatCode>
                <c:ptCount val="7"/>
                <c:pt idx="0">
                  <c:v>25</c:v>
                </c:pt>
                <c:pt idx="1">
                  <c:v>30</c:v>
                </c:pt>
                <c:pt idx="2">
                  <c:v>35</c:v>
                </c:pt>
                <c:pt idx="3">
                  <c:v>40</c:v>
                </c:pt>
                <c:pt idx="4">
                  <c:v>45</c:v>
                </c:pt>
                <c:pt idx="5">
                  <c:v>50</c:v>
                </c:pt>
                <c:pt idx="6">
                  <c:v>55</c:v>
                </c:pt>
              </c:numCache>
            </c:numRef>
          </c:xVal>
          <c:yVal>
            <c:numRef>
              <c:f>'Temperature tests'!$J$2:$J$8</c:f>
              <c:numCache>
                <c:formatCode>General</c:formatCode>
                <c:ptCount val="7"/>
                <c:pt idx="0">
                  <c:v>0.30422597312623006</c:v>
                </c:pt>
                <c:pt idx="1">
                  <c:v>0.48007738104801451</c:v>
                </c:pt>
                <c:pt idx="2">
                  <c:v>0.53993288788776206</c:v>
                </c:pt>
                <c:pt idx="3">
                  <c:v>0.62874673493225453</c:v>
                </c:pt>
                <c:pt idx="4">
                  <c:v>0.79419385265660258</c:v>
                </c:pt>
                <c:pt idx="5">
                  <c:v>0.72648606501790614</c:v>
                </c:pt>
                <c:pt idx="6">
                  <c:v>0.75723242355771236</c:v>
                </c:pt>
              </c:numCache>
            </c:numRef>
          </c:yVal>
          <c:smooth val="0"/>
          <c:extLst>
            <c:ext xmlns:c16="http://schemas.microsoft.com/office/drawing/2014/chart" uri="{C3380CC4-5D6E-409C-BE32-E72D297353CC}">
              <c16:uniqueId val="{00000000-94F6-423E-9906-E34DEBCC3069}"/>
            </c:ext>
          </c:extLst>
        </c:ser>
        <c:dLbls>
          <c:showLegendKey val="0"/>
          <c:showVal val="0"/>
          <c:showCatName val="0"/>
          <c:showSerName val="0"/>
          <c:showPercent val="0"/>
          <c:showBubbleSize val="0"/>
        </c:dLbls>
        <c:axId val="508588704"/>
        <c:axId val="508589032"/>
      </c:scatterChart>
      <c:valAx>
        <c:axId val="508588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NZ" sz="1400">
                    <a:latin typeface="+mj-lt"/>
                  </a:rPr>
                  <a:t>Temperature</a:t>
                </a:r>
                <a:r>
                  <a:rPr lang="en-NZ" sz="1400" baseline="0">
                    <a:latin typeface="+mj-lt"/>
                  </a:rPr>
                  <a:t> (degrees)</a:t>
                </a:r>
                <a:endParaRPr lang="en-NZ" sz="1400">
                  <a:latin typeface="+mj-lt"/>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589032"/>
        <c:crosses val="autoZero"/>
        <c:crossBetween val="midCat"/>
      </c:valAx>
      <c:valAx>
        <c:axId val="508589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NZ" sz="1400" dirty="0" err="1">
                    <a:latin typeface="+mj-lt"/>
                  </a:rPr>
                  <a:t>Velocuty</a:t>
                </a:r>
                <a:r>
                  <a:rPr lang="en-NZ" sz="1400" baseline="0" dirty="0">
                    <a:latin typeface="+mj-lt"/>
                  </a:rPr>
                  <a:t> (dt</a:t>
                </a:r>
                <a:r>
                  <a:rPr lang="en-NZ" sz="1400" baseline="30000" dirty="0">
                    <a:latin typeface="+mj-lt"/>
                  </a:rPr>
                  <a:t>-1</a:t>
                </a:r>
                <a:r>
                  <a:rPr lang="en-NZ" sz="1400" baseline="0" dirty="0">
                    <a:latin typeface="+mj-lt"/>
                  </a:rPr>
                  <a:t>)</a:t>
                </a:r>
                <a:endParaRPr lang="en-NZ" sz="1400" dirty="0">
                  <a:latin typeface="+mj-l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588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r>
              <a:rPr lang="en-NZ" sz="2400" dirty="0">
                <a:latin typeface="+mj-lt"/>
              </a:rPr>
              <a:t>Distance from centre to tangential velocity</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scatterChart>
        <c:scatterStyle val="lineMarker"/>
        <c:varyColors val="0"/>
        <c:ser>
          <c:idx val="0"/>
          <c:order val="0"/>
          <c:tx>
            <c:v>Distance from centre to tangental velocity</c:v>
          </c:tx>
          <c:spPr>
            <a:ln w="25400" cap="rnd">
              <a:noFill/>
              <a:round/>
            </a:ln>
            <a:effectLst/>
          </c:spPr>
          <c:marker>
            <c:symbol val="circle"/>
            <c:size val="5"/>
            <c:spPr>
              <a:solidFill>
                <a:schemeClr val="accent1"/>
              </a:solidFill>
              <a:ln w="9525">
                <a:solidFill>
                  <a:schemeClr val="accent1"/>
                </a:solidFill>
              </a:ln>
              <a:effectLst/>
            </c:spPr>
          </c:marker>
          <c:errBars>
            <c:errDir val="x"/>
            <c:errBarType val="both"/>
            <c:errValType val="fixedVal"/>
            <c:noEndCap val="0"/>
            <c:val val="0.2"/>
            <c:spPr>
              <a:noFill/>
              <a:ln w="9525" cap="flat" cmpd="sng" algn="ctr">
                <a:solidFill>
                  <a:schemeClr val="tx1">
                    <a:lumMod val="65000"/>
                    <a:lumOff val="35000"/>
                  </a:schemeClr>
                </a:solidFill>
                <a:round/>
              </a:ln>
              <a:effectLst/>
            </c:spPr>
          </c:errBars>
          <c:errBars>
            <c:errDir val="y"/>
            <c:errBarType val="both"/>
            <c:errValType val="cust"/>
            <c:noEndCap val="0"/>
            <c:plus>
              <c:numRef>
                <c:f>'Middle height data'!$I$2:$I$9</c:f>
                <c:numCache>
                  <c:formatCode>General</c:formatCode>
                  <c:ptCount val="8"/>
                  <c:pt idx="0">
                    <c:v>2.9010805142167022E-2</c:v>
                  </c:pt>
                  <c:pt idx="1">
                    <c:v>3.3659349931499986E-2</c:v>
                  </c:pt>
                  <c:pt idx="2">
                    <c:v>1.1297228817292828E-2</c:v>
                  </c:pt>
                  <c:pt idx="3">
                    <c:v>2.2400735286107719E-2</c:v>
                  </c:pt>
                  <c:pt idx="4">
                    <c:v>3.4094195998126464E-2</c:v>
                  </c:pt>
                  <c:pt idx="5">
                    <c:v>2.4837166477668631E-2</c:v>
                  </c:pt>
                  <c:pt idx="6">
                    <c:v>4.6708261085193293E-3</c:v>
                  </c:pt>
                  <c:pt idx="7">
                    <c:v>3.13776386865985E-2</c:v>
                  </c:pt>
                </c:numCache>
              </c:numRef>
            </c:plus>
            <c:minus>
              <c:numRef>
                <c:f>'Middle height data'!$I$2:$I$9</c:f>
                <c:numCache>
                  <c:formatCode>General</c:formatCode>
                  <c:ptCount val="8"/>
                  <c:pt idx="0">
                    <c:v>2.9010805142167022E-2</c:v>
                  </c:pt>
                  <c:pt idx="1">
                    <c:v>3.3659349931499986E-2</c:v>
                  </c:pt>
                  <c:pt idx="2">
                    <c:v>1.1297228817292828E-2</c:v>
                  </c:pt>
                  <c:pt idx="3">
                    <c:v>2.2400735286107719E-2</c:v>
                  </c:pt>
                  <c:pt idx="4">
                    <c:v>3.4094195998126464E-2</c:v>
                  </c:pt>
                  <c:pt idx="5">
                    <c:v>2.4837166477668631E-2</c:v>
                  </c:pt>
                  <c:pt idx="6">
                    <c:v>4.6708261085193293E-3</c:v>
                  </c:pt>
                  <c:pt idx="7">
                    <c:v>3.13776386865985E-2</c:v>
                  </c:pt>
                </c:numCache>
              </c:numRef>
            </c:minus>
            <c:spPr>
              <a:noFill/>
              <a:ln w="9525" cap="flat" cmpd="sng" algn="ctr">
                <a:solidFill>
                  <a:schemeClr val="tx1">
                    <a:lumMod val="65000"/>
                    <a:lumOff val="35000"/>
                  </a:schemeClr>
                </a:solidFill>
                <a:round/>
              </a:ln>
              <a:effectLst/>
            </c:spPr>
          </c:errBars>
          <c:xVal>
            <c:numRef>
              <c:f>'Middle height data'!$B$2:$B$9</c:f>
              <c:numCache>
                <c:formatCode>General</c:formatCode>
                <c:ptCount val="8"/>
                <c:pt idx="0">
                  <c:v>12</c:v>
                </c:pt>
                <c:pt idx="1">
                  <c:v>11</c:v>
                </c:pt>
                <c:pt idx="2">
                  <c:v>10</c:v>
                </c:pt>
                <c:pt idx="3">
                  <c:v>9</c:v>
                </c:pt>
                <c:pt idx="4">
                  <c:v>8</c:v>
                </c:pt>
                <c:pt idx="5">
                  <c:v>7</c:v>
                </c:pt>
                <c:pt idx="6">
                  <c:v>6</c:v>
                </c:pt>
                <c:pt idx="7">
                  <c:v>5</c:v>
                </c:pt>
              </c:numCache>
            </c:numRef>
          </c:xVal>
          <c:yVal>
            <c:numRef>
              <c:f>'Middle height data'!$G$2:$G$9</c:f>
              <c:numCache>
                <c:formatCode>General</c:formatCode>
                <c:ptCount val="8"/>
                <c:pt idx="0">
                  <c:v>0.2991161358031254</c:v>
                </c:pt>
                <c:pt idx="1">
                  <c:v>0.33351372706879973</c:v>
                </c:pt>
                <c:pt idx="2">
                  <c:v>0.34310454173578009</c:v>
                </c:pt>
                <c:pt idx="3">
                  <c:v>0.3562507144294409</c:v>
                </c:pt>
                <c:pt idx="4">
                  <c:v>0.3881476518858753</c:v>
                </c:pt>
                <c:pt idx="5">
                  <c:v>0.41283917959510313</c:v>
                </c:pt>
                <c:pt idx="6">
                  <c:v>0.43710604254425767</c:v>
                </c:pt>
                <c:pt idx="7">
                  <c:v>0.41756446737385355</c:v>
                </c:pt>
              </c:numCache>
            </c:numRef>
          </c:yVal>
          <c:smooth val="0"/>
          <c:extLst>
            <c:ext xmlns:c16="http://schemas.microsoft.com/office/drawing/2014/chart" uri="{C3380CC4-5D6E-409C-BE32-E72D297353CC}">
              <c16:uniqueId val="{00000000-816A-4A02-AA68-8636F855A418}"/>
            </c:ext>
          </c:extLst>
        </c:ser>
        <c:dLbls>
          <c:showLegendKey val="0"/>
          <c:showVal val="0"/>
          <c:showCatName val="0"/>
          <c:showSerName val="0"/>
          <c:showPercent val="0"/>
          <c:showBubbleSize val="0"/>
        </c:dLbls>
        <c:axId val="549238944"/>
        <c:axId val="549239272"/>
      </c:scatterChart>
      <c:valAx>
        <c:axId val="5492389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NZ" sz="1400" dirty="0">
                    <a:latin typeface="+mj-lt"/>
                  </a:rPr>
                  <a:t>Distance</a:t>
                </a:r>
                <a:r>
                  <a:rPr lang="en-NZ" sz="1400" baseline="0" dirty="0">
                    <a:latin typeface="+mj-lt"/>
                  </a:rPr>
                  <a:t> from centre (cm) </a:t>
                </a:r>
                <a:endParaRPr lang="en-NZ" sz="1400" dirty="0">
                  <a:latin typeface="+mj-lt"/>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9239272"/>
        <c:crosses val="autoZero"/>
        <c:crossBetween val="midCat"/>
      </c:valAx>
      <c:valAx>
        <c:axId val="549239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NZ" sz="1400" baseline="0" dirty="0">
                    <a:latin typeface="+mj-lt"/>
                  </a:rPr>
                  <a:t>Velocity (dt</a:t>
                </a:r>
                <a:r>
                  <a:rPr lang="en-NZ" sz="1400" baseline="30000" dirty="0">
                    <a:latin typeface="+mj-lt"/>
                  </a:rPr>
                  <a:t>-1</a:t>
                </a:r>
                <a:r>
                  <a:rPr lang="en-NZ" sz="1400" baseline="0" dirty="0">
                    <a:latin typeface="+mj-lt"/>
                  </a:rPr>
                  <a:t>)</a:t>
                </a:r>
                <a:endParaRPr lang="en-NZ" sz="1400" dirty="0">
                  <a:latin typeface="+mj-l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923894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r>
              <a:rPr lang="en-NZ" sz="2400">
                <a:latin typeface="+mj-lt"/>
              </a:rPr>
              <a:t>Comparasion</a:t>
            </a:r>
            <a:r>
              <a:rPr lang="en-NZ" sz="2400" baseline="0">
                <a:latin typeface="+mj-lt"/>
              </a:rPr>
              <a:t> between differant heights of tornado machine</a:t>
            </a:r>
            <a:endParaRPr lang="en-NZ" sz="2400">
              <a:latin typeface="+mj-lt"/>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scatterChart>
        <c:scatterStyle val="lineMarker"/>
        <c:varyColors val="0"/>
        <c:ser>
          <c:idx val="2"/>
          <c:order val="0"/>
          <c:tx>
            <c:v>82cm</c:v>
          </c:tx>
          <c:spPr>
            <a:ln w="25400" cap="rnd">
              <a:noFill/>
              <a:round/>
            </a:ln>
            <a:effectLst/>
          </c:spPr>
          <c:marker>
            <c:symbol val="circle"/>
            <c:size val="5"/>
            <c:spPr>
              <a:solidFill>
                <a:schemeClr val="accent3"/>
              </a:solidFill>
              <a:ln w="9525">
                <a:solidFill>
                  <a:schemeClr val="accent3"/>
                </a:solidFill>
              </a:ln>
              <a:effectLst/>
            </c:spPr>
          </c:marker>
          <c:errBars>
            <c:errDir val="x"/>
            <c:errBarType val="both"/>
            <c:errValType val="fixedVal"/>
            <c:noEndCap val="0"/>
            <c:val val="0.2"/>
            <c:spPr>
              <a:noFill/>
              <a:ln w="9525" cap="flat" cmpd="sng" algn="ctr">
                <a:solidFill>
                  <a:schemeClr val="tx1">
                    <a:lumMod val="65000"/>
                    <a:lumOff val="35000"/>
                  </a:schemeClr>
                </a:solidFill>
                <a:round/>
              </a:ln>
              <a:effectLst/>
            </c:spPr>
          </c:errBars>
          <c:errBars>
            <c:errDir val="y"/>
            <c:errBarType val="both"/>
            <c:errValType val="cust"/>
            <c:noEndCap val="0"/>
            <c:plus>
              <c:numRef>
                <c:f>'High height data'!$I$2:$I$9</c:f>
                <c:numCache>
                  <c:formatCode>General</c:formatCode>
                  <c:ptCount val="8"/>
                  <c:pt idx="0">
                    <c:v>2.8508152087540466E-2</c:v>
                  </c:pt>
                  <c:pt idx="1">
                    <c:v>3.0181255650057776E-2</c:v>
                  </c:pt>
                  <c:pt idx="2">
                    <c:v>2.5583635299612415E-2</c:v>
                  </c:pt>
                  <c:pt idx="3">
                    <c:v>3.8872805000671307E-2</c:v>
                  </c:pt>
                  <c:pt idx="4">
                    <c:v>3.3764546234091468E-2</c:v>
                  </c:pt>
                  <c:pt idx="5">
                    <c:v>3.3925750611017685E-2</c:v>
                  </c:pt>
                  <c:pt idx="6">
                    <c:v>2.5261792957377679E-2</c:v>
                  </c:pt>
                  <c:pt idx="7">
                    <c:v>2.9263556652063535E-2</c:v>
                  </c:pt>
                </c:numCache>
              </c:numRef>
            </c:plus>
            <c:minus>
              <c:numRef>
                <c:f>'High height data'!$I$2:$I$9</c:f>
                <c:numCache>
                  <c:formatCode>General</c:formatCode>
                  <c:ptCount val="8"/>
                  <c:pt idx="0">
                    <c:v>2.8508152087540466E-2</c:v>
                  </c:pt>
                  <c:pt idx="1">
                    <c:v>3.0181255650057776E-2</c:v>
                  </c:pt>
                  <c:pt idx="2">
                    <c:v>2.5583635299612415E-2</c:v>
                  </c:pt>
                  <c:pt idx="3">
                    <c:v>3.8872805000671307E-2</c:v>
                  </c:pt>
                  <c:pt idx="4">
                    <c:v>3.3764546234091468E-2</c:v>
                  </c:pt>
                  <c:pt idx="5">
                    <c:v>3.3925750611017685E-2</c:v>
                  </c:pt>
                  <c:pt idx="6">
                    <c:v>2.5261792957377679E-2</c:v>
                  </c:pt>
                  <c:pt idx="7">
                    <c:v>2.9263556652063535E-2</c:v>
                  </c:pt>
                </c:numCache>
              </c:numRef>
            </c:minus>
            <c:spPr>
              <a:noFill/>
              <a:ln w="9525" cap="flat" cmpd="sng" algn="ctr">
                <a:solidFill>
                  <a:schemeClr val="tx1">
                    <a:lumMod val="65000"/>
                    <a:lumOff val="35000"/>
                  </a:schemeClr>
                </a:solidFill>
                <a:round/>
              </a:ln>
              <a:effectLst/>
            </c:spPr>
          </c:errBars>
          <c:xVal>
            <c:numRef>
              <c:f>'High height data'!$B$2:$B$9</c:f>
              <c:numCache>
                <c:formatCode>General</c:formatCode>
                <c:ptCount val="8"/>
                <c:pt idx="0">
                  <c:v>12</c:v>
                </c:pt>
                <c:pt idx="1">
                  <c:v>11</c:v>
                </c:pt>
                <c:pt idx="2">
                  <c:v>10</c:v>
                </c:pt>
                <c:pt idx="3">
                  <c:v>9</c:v>
                </c:pt>
                <c:pt idx="4">
                  <c:v>8</c:v>
                </c:pt>
                <c:pt idx="5">
                  <c:v>7</c:v>
                </c:pt>
                <c:pt idx="6">
                  <c:v>6</c:v>
                </c:pt>
                <c:pt idx="7">
                  <c:v>5</c:v>
                </c:pt>
              </c:numCache>
            </c:numRef>
          </c:xVal>
          <c:yVal>
            <c:numRef>
              <c:f>'High height data'!$G$2:$G$9</c:f>
              <c:numCache>
                <c:formatCode>General</c:formatCode>
                <c:ptCount val="8"/>
                <c:pt idx="0">
                  <c:v>0.26210534478467978</c:v>
                </c:pt>
                <c:pt idx="1">
                  <c:v>0.3098313593069002</c:v>
                </c:pt>
                <c:pt idx="2">
                  <c:v>0.34067242464384512</c:v>
                </c:pt>
                <c:pt idx="3">
                  <c:v>0.3361439902631872</c:v>
                </c:pt>
                <c:pt idx="4">
                  <c:v>0.35972778649439996</c:v>
                </c:pt>
                <c:pt idx="5">
                  <c:v>0.38342314180772397</c:v>
                </c:pt>
                <c:pt idx="6">
                  <c:v>0.37051223864744642</c:v>
                </c:pt>
                <c:pt idx="7">
                  <c:v>0.35242320920420173</c:v>
                </c:pt>
              </c:numCache>
            </c:numRef>
          </c:yVal>
          <c:smooth val="0"/>
          <c:extLst>
            <c:ext xmlns:c16="http://schemas.microsoft.com/office/drawing/2014/chart" uri="{C3380CC4-5D6E-409C-BE32-E72D297353CC}">
              <c16:uniqueId val="{00000000-2DAB-4581-925A-8D5974FD113E}"/>
            </c:ext>
          </c:extLst>
        </c:ser>
        <c:ser>
          <c:idx val="0"/>
          <c:order val="1"/>
          <c:tx>
            <c:v>43cm</c:v>
          </c:tx>
          <c:spPr>
            <a:ln w="25400" cap="rnd">
              <a:noFill/>
              <a:round/>
            </a:ln>
            <a:effectLst/>
          </c:spPr>
          <c:marker>
            <c:symbol val="circle"/>
            <c:size val="5"/>
            <c:spPr>
              <a:solidFill>
                <a:schemeClr val="accent1"/>
              </a:solidFill>
              <a:ln w="9525">
                <a:solidFill>
                  <a:schemeClr val="accent1"/>
                </a:solidFill>
              </a:ln>
              <a:effectLst/>
            </c:spPr>
          </c:marker>
          <c:errBars>
            <c:errDir val="x"/>
            <c:errBarType val="both"/>
            <c:errValType val="fixedVal"/>
            <c:noEndCap val="0"/>
            <c:val val="0.2"/>
            <c:spPr>
              <a:noFill/>
              <a:ln w="9525" cap="flat" cmpd="sng" algn="ctr">
                <a:solidFill>
                  <a:schemeClr val="tx1">
                    <a:lumMod val="65000"/>
                    <a:lumOff val="35000"/>
                  </a:schemeClr>
                </a:solidFill>
                <a:round/>
              </a:ln>
              <a:effectLst/>
            </c:spPr>
          </c:errBars>
          <c:errBars>
            <c:errDir val="y"/>
            <c:errBarType val="both"/>
            <c:errValType val="cust"/>
            <c:noEndCap val="0"/>
            <c:plus>
              <c:numRef>
                <c:f>'Middle height data'!$I$2:$I$9</c:f>
                <c:numCache>
                  <c:formatCode>General</c:formatCode>
                  <c:ptCount val="8"/>
                  <c:pt idx="0">
                    <c:v>2.9010805142167022E-2</c:v>
                  </c:pt>
                  <c:pt idx="1">
                    <c:v>3.3659349931499986E-2</c:v>
                  </c:pt>
                  <c:pt idx="2">
                    <c:v>1.1297228817292828E-2</c:v>
                  </c:pt>
                  <c:pt idx="3">
                    <c:v>2.2400735286107719E-2</c:v>
                  </c:pt>
                  <c:pt idx="4">
                    <c:v>3.4094195998126464E-2</c:v>
                  </c:pt>
                  <c:pt idx="5">
                    <c:v>2.4837166477668631E-2</c:v>
                  </c:pt>
                  <c:pt idx="6">
                    <c:v>4.6708261085193293E-3</c:v>
                  </c:pt>
                  <c:pt idx="7">
                    <c:v>3.13776386865985E-2</c:v>
                  </c:pt>
                </c:numCache>
              </c:numRef>
            </c:plus>
            <c:minus>
              <c:numRef>
                <c:f>'Middle height data'!$I$2:$I$9</c:f>
                <c:numCache>
                  <c:formatCode>General</c:formatCode>
                  <c:ptCount val="8"/>
                  <c:pt idx="0">
                    <c:v>2.9010805142167022E-2</c:v>
                  </c:pt>
                  <c:pt idx="1">
                    <c:v>3.3659349931499986E-2</c:v>
                  </c:pt>
                  <c:pt idx="2">
                    <c:v>1.1297228817292828E-2</c:v>
                  </c:pt>
                  <c:pt idx="3">
                    <c:v>2.2400735286107719E-2</c:v>
                  </c:pt>
                  <c:pt idx="4">
                    <c:v>3.4094195998126464E-2</c:v>
                  </c:pt>
                  <c:pt idx="5">
                    <c:v>2.4837166477668631E-2</c:v>
                  </c:pt>
                  <c:pt idx="6">
                    <c:v>4.6708261085193293E-3</c:v>
                  </c:pt>
                  <c:pt idx="7">
                    <c:v>3.13776386865985E-2</c:v>
                  </c:pt>
                </c:numCache>
              </c:numRef>
            </c:minus>
            <c:spPr>
              <a:noFill/>
              <a:ln w="9525" cap="flat" cmpd="sng" algn="ctr">
                <a:solidFill>
                  <a:schemeClr val="tx1">
                    <a:lumMod val="65000"/>
                    <a:lumOff val="35000"/>
                  </a:schemeClr>
                </a:solidFill>
                <a:round/>
              </a:ln>
              <a:effectLst/>
            </c:spPr>
          </c:errBars>
          <c:xVal>
            <c:numRef>
              <c:f>'Middle height data'!$B$2:$B$9</c:f>
              <c:numCache>
                <c:formatCode>General</c:formatCode>
                <c:ptCount val="8"/>
                <c:pt idx="0">
                  <c:v>12</c:v>
                </c:pt>
                <c:pt idx="1">
                  <c:v>11</c:v>
                </c:pt>
                <c:pt idx="2">
                  <c:v>10</c:v>
                </c:pt>
                <c:pt idx="3">
                  <c:v>9</c:v>
                </c:pt>
                <c:pt idx="4">
                  <c:v>8</c:v>
                </c:pt>
                <c:pt idx="5">
                  <c:v>7</c:v>
                </c:pt>
                <c:pt idx="6">
                  <c:v>6</c:v>
                </c:pt>
                <c:pt idx="7">
                  <c:v>5</c:v>
                </c:pt>
              </c:numCache>
            </c:numRef>
          </c:xVal>
          <c:yVal>
            <c:numRef>
              <c:f>'Middle height data'!$G$2:$G$9</c:f>
              <c:numCache>
                <c:formatCode>General</c:formatCode>
                <c:ptCount val="8"/>
                <c:pt idx="0">
                  <c:v>0.2991161358031254</c:v>
                </c:pt>
                <c:pt idx="1">
                  <c:v>0.33351372706879973</c:v>
                </c:pt>
                <c:pt idx="2">
                  <c:v>0.34310454173578009</c:v>
                </c:pt>
                <c:pt idx="3">
                  <c:v>0.3562507144294409</c:v>
                </c:pt>
                <c:pt idx="4">
                  <c:v>0.3881476518858753</c:v>
                </c:pt>
                <c:pt idx="5">
                  <c:v>0.41283917959510313</c:v>
                </c:pt>
                <c:pt idx="6">
                  <c:v>0.43710604254425767</c:v>
                </c:pt>
                <c:pt idx="7">
                  <c:v>0.41756446737385355</c:v>
                </c:pt>
              </c:numCache>
            </c:numRef>
          </c:yVal>
          <c:smooth val="0"/>
          <c:extLst>
            <c:ext xmlns:c16="http://schemas.microsoft.com/office/drawing/2014/chart" uri="{C3380CC4-5D6E-409C-BE32-E72D297353CC}">
              <c16:uniqueId val="{00000001-2DAB-4581-925A-8D5974FD113E}"/>
            </c:ext>
          </c:extLst>
        </c:ser>
        <c:ser>
          <c:idx val="1"/>
          <c:order val="2"/>
          <c:tx>
            <c:v>21cm</c:v>
          </c:tx>
          <c:spPr>
            <a:ln w="25400" cap="rnd">
              <a:noFill/>
              <a:round/>
            </a:ln>
            <a:effectLst/>
          </c:spPr>
          <c:marker>
            <c:symbol val="circle"/>
            <c:size val="5"/>
            <c:spPr>
              <a:solidFill>
                <a:schemeClr val="accent2"/>
              </a:solidFill>
              <a:ln w="9525">
                <a:solidFill>
                  <a:schemeClr val="accent2"/>
                </a:solidFill>
              </a:ln>
              <a:effectLst/>
            </c:spPr>
          </c:marker>
          <c:errBars>
            <c:errDir val="x"/>
            <c:errBarType val="both"/>
            <c:errValType val="fixedVal"/>
            <c:noEndCap val="0"/>
            <c:val val="0.2"/>
            <c:spPr>
              <a:noFill/>
              <a:ln w="9525" cap="flat" cmpd="sng" algn="ctr">
                <a:solidFill>
                  <a:schemeClr val="tx1">
                    <a:lumMod val="65000"/>
                    <a:lumOff val="35000"/>
                  </a:schemeClr>
                </a:solidFill>
                <a:round/>
              </a:ln>
              <a:effectLst/>
            </c:spPr>
          </c:errBars>
          <c:errBars>
            <c:errDir val="y"/>
            <c:errBarType val="both"/>
            <c:errValType val="cust"/>
            <c:noEndCap val="0"/>
            <c:plus>
              <c:numRef>
                <c:f>'Low height data'!$I$2:$I$10</c:f>
                <c:numCache>
                  <c:formatCode>General</c:formatCode>
                  <c:ptCount val="9"/>
                  <c:pt idx="0">
                    <c:v>2.4101537640256521E-2</c:v>
                  </c:pt>
                  <c:pt idx="1">
                    <c:v>1.641453235357631E-2</c:v>
                  </c:pt>
                  <c:pt idx="2">
                    <c:v>2.8651306491131696E-2</c:v>
                  </c:pt>
                  <c:pt idx="3">
                    <c:v>2.8054875027998291E-2</c:v>
                  </c:pt>
                  <c:pt idx="4">
                    <c:v>4.0589850156812837E-2</c:v>
                  </c:pt>
                  <c:pt idx="5">
                    <c:v>4.612961839313931E-2</c:v>
                  </c:pt>
                  <c:pt idx="6">
                    <c:v>2.77321927606341E-2</c:v>
                  </c:pt>
                  <c:pt idx="7">
                    <c:v>4.2559204966503499E-2</c:v>
                  </c:pt>
                  <c:pt idx="8">
                    <c:v>3.0629804605048896E-2</c:v>
                  </c:pt>
                </c:numCache>
              </c:numRef>
            </c:plus>
            <c:minus>
              <c:numRef>
                <c:f>'High height data'!$I$2:$I$9</c:f>
                <c:numCache>
                  <c:formatCode>General</c:formatCode>
                  <c:ptCount val="8"/>
                  <c:pt idx="0">
                    <c:v>2.8508152087540466E-2</c:v>
                  </c:pt>
                  <c:pt idx="1">
                    <c:v>3.0181255650057776E-2</c:v>
                  </c:pt>
                  <c:pt idx="2">
                    <c:v>2.5583635299612415E-2</c:v>
                  </c:pt>
                  <c:pt idx="3">
                    <c:v>3.8872805000671307E-2</c:v>
                  </c:pt>
                  <c:pt idx="4">
                    <c:v>3.3764546234091468E-2</c:v>
                  </c:pt>
                  <c:pt idx="5">
                    <c:v>3.3925750611017685E-2</c:v>
                  </c:pt>
                  <c:pt idx="6">
                    <c:v>2.5261792957377679E-2</c:v>
                  </c:pt>
                  <c:pt idx="7">
                    <c:v>2.9263556652063535E-2</c:v>
                  </c:pt>
                </c:numCache>
              </c:numRef>
            </c:minus>
            <c:spPr>
              <a:noFill/>
              <a:ln w="9525" cap="flat" cmpd="sng" algn="ctr">
                <a:solidFill>
                  <a:schemeClr val="tx1">
                    <a:lumMod val="65000"/>
                    <a:lumOff val="35000"/>
                  </a:schemeClr>
                </a:solidFill>
                <a:round/>
              </a:ln>
              <a:effectLst/>
            </c:spPr>
          </c:errBars>
          <c:xVal>
            <c:numRef>
              <c:f>'Low height data'!$B$2:$B$10</c:f>
              <c:numCache>
                <c:formatCode>General</c:formatCode>
                <c:ptCount val="9"/>
                <c:pt idx="0">
                  <c:v>12</c:v>
                </c:pt>
                <c:pt idx="1">
                  <c:v>11</c:v>
                </c:pt>
                <c:pt idx="2">
                  <c:v>10</c:v>
                </c:pt>
                <c:pt idx="3">
                  <c:v>9</c:v>
                </c:pt>
                <c:pt idx="4">
                  <c:v>8</c:v>
                </c:pt>
                <c:pt idx="5">
                  <c:v>7</c:v>
                </c:pt>
                <c:pt idx="6">
                  <c:v>6</c:v>
                </c:pt>
                <c:pt idx="7">
                  <c:v>5</c:v>
                </c:pt>
                <c:pt idx="8">
                  <c:v>4</c:v>
                </c:pt>
              </c:numCache>
            </c:numRef>
          </c:xVal>
          <c:yVal>
            <c:numRef>
              <c:f>'Low height data'!$G$2:$G$10</c:f>
              <c:numCache>
                <c:formatCode>General</c:formatCode>
                <c:ptCount val="9"/>
                <c:pt idx="0">
                  <c:v>0.350397853067132</c:v>
                </c:pt>
                <c:pt idx="1">
                  <c:v>0.36473521676593185</c:v>
                </c:pt>
                <c:pt idx="2">
                  <c:v>0.35082737223761906</c:v>
                </c:pt>
                <c:pt idx="3">
                  <c:v>0.37877799367660747</c:v>
                </c:pt>
                <c:pt idx="4">
                  <c:v>0.44245826338827843</c:v>
                </c:pt>
                <c:pt idx="5">
                  <c:v>0.45859324080485514</c:v>
                </c:pt>
                <c:pt idx="6">
                  <c:v>0.46550497269391367</c:v>
                </c:pt>
                <c:pt idx="7">
                  <c:v>0.49728238118117069</c:v>
                </c:pt>
                <c:pt idx="8">
                  <c:v>0.58284972762176401</c:v>
                </c:pt>
              </c:numCache>
            </c:numRef>
          </c:yVal>
          <c:smooth val="0"/>
          <c:extLst>
            <c:ext xmlns:c16="http://schemas.microsoft.com/office/drawing/2014/chart" uri="{C3380CC4-5D6E-409C-BE32-E72D297353CC}">
              <c16:uniqueId val="{00000002-2DAB-4581-925A-8D5974FD113E}"/>
            </c:ext>
          </c:extLst>
        </c:ser>
        <c:dLbls>
          <c:showLegendKey val="0"/>
          <c:showVal val="0"/>
          <c:showCatName val="0"/>
          <c:showSerName val="0"/>
          <c:showPercent val="0"/>
          <c:showBubbleSize val="0"/>
        </c:dLbls>
        <c:axId val="661451408"/>
        <c:axId val="661452064"/>
      </c:scatterChart>
      <c:valAx>
        <c:axId val="6614514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NZ" sz="1400">
                    <a:latin typeface="+mj-lt"/>
                  </a:rPr>
                  <a:t>Distance</a:t>
                </a:r>
                <a:r>
                  <a:rPr lang="en-NZ" sz="1400" baseline="0">
                    <a:latin typeface="+mj-lt"/>
                  </a:rPr>
                  <a:t> from centre (cm)</a:t>
                </a:r>
                <a:endParaRPr lang="en-NZ" sz="1400">
                  <a:latin typeface="+mj-lt"/>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1452064"/>
        <c:crosses val="autoZero"/>
        <c:crossBetween val="midCat"/>
      </c:valAx>
      <c:valAx>
        <c:axId val="661452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NZ" sz="1400" dirty="0">
                    <a:latin typeface="+mj-lt"/>
                  </a:rPr>
                  <a:t>Velocity</a:t>
                </a:r>
                <a:r>
                  <a:rPr lang="en-NZ" sz="1400" baseline="0" dirty="0">
                    <a:latin typeface="+mj-lt"/>
                  </a:rPr>
                  <a:t> (dt</a:t>
                </a:r>
                <a:r>
                  <a:rPr lang="en-NZ" sz="1400" baseline="30000" dirty="0">
                    <a:latin typeface="+mj-lt"/>
                  </a:rPr>
                  <a:t>-1</a:t>
                </a:r>
                <a:r>
                  <a:rPr lang="en-NZ" sz="1400" baseline="0" dirty="0">
                    <a:latin typeface="+mj-lt"/>
                  </a:rPr>
                  <a:t>)</a:t>
                </a:r>
                <a:endParaRPr lang="en-NZ" sz="1400" dirty="0">
                  <a:latin typeface="+mj-l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1451408"/>
        <c:crosses val="autoZero"/>
        <c:crossBetween val="midCat"/>
      </c:valAx>
      <c:spPr>
        <a:noFill/>
        <a:ln>
          <a:noFill/>
        </a:ln>
        <a:effectLst/>
      </c:spPr>
    </c:plotArea>
    <c:legend>
      <c:legendPos val="r"/>
      <c:layout>
        <c:manualLayout>
          <c:xMode val="edge"/>
          <c:yMode val="edge"/>
          <c:x val="0.8805511811023623"/>
          <c:y val="0.38554316127150773"/>
          <c:w val="0.10000437445319335"/>
          <c:h val="0.2343766404199475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BFF93-3F7B-4B3C-B84A-9BA92091909E}" type="datetimeFigureOut">
              <a:rPr lang="en-NZ" smtClean="0"/>
              <a:t>29/06/2017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6DA61F-FA8D-4A83-BC3B-C631504DFC70}" type="slidenum">
              <a:rPr lang="en-NZ" smtClean="0"/>
              <a:t>‹#›</a:t>
            </a:fld>
            <a:endParaRPr lang="en-NZ"/>
          </a:p>
        </p:txBody>
      </p:sp>
    </p:spTree>
    <p:extLst>
      <p:ext uri="{BB962C8B-B14F-4D97-AF65-F5344CB8AC3E}">
        <p14:creationId xmlns:p14="http://schemas.microsoft.com/office/powerpoint/2010/main" val="1436222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200" kern="1200" dirty="0">
                <a:solidFill>
                  <a:schemeClr val="tx1"/>
                </a:solidFill>
                <a:effectLst/>
                <a:latin typeface="+mn-lt"/>
                <a:ea typeface="+mn-ea"/>
                <a:cs typeface="+mn-cs"/>
              </a:rPr>
              <a:t>Hello, my name is Luke Roeven and today I will be presenting my solution to problem number 17 tornado machine. </a:t>
            </a:r>
          </a:p>
        </p:txBody>
      </p:sp>
      <p:sp>
        <p:nvSpPr>
          <p:cNvPr id="4" name="Slide Number Placeholder 3"/>
          <p:cNvSpPr>
            <a:spLocks noGrp="1"/>
          </p:cNvSpPr>
          <p:nvPr>
            <p:ph type="sldNum" sz="quarter" idx="10"/>
          </p:nvPr>
        </p:nvSpPr>
        <p:spPr/>
        <p:txBody>
          <a:bodyPr/>
          <a:lstStyle/>
          <a:p>
            <a:fld id="{E8F8FA48-9DDD-436C-A880-E962BE7F794C}" type="slidenum">
              <a:rPr lang="en-NZ" smtClean="0"/>
              <a:t>1</a:t>
            </a:fld>
            <a:endParaRPr lang="en-NZ"/>
          </a:p>
        </p:txBody>
      </p:sp>
    </p:spTree>
    <p:extLst>
      <p:ext uri="{BB962C8B-B14F-4D97-AF65-F5344CB8AC3E}">
        <p14:creationId xmlns:p14="http://schemas.microsoft.com/office/powerpoint/2010/main" val="4015646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hot plate heats up the cool air around it. This makes it less dense and thus making it more buoyant causing it to rise. To keep the mass flowrate constant new cold air needs to come in through the slit we made. Since the walls are curved, the air coming must rotate, producing vorticity and a tornado. </a:t>
            </a:r>
          </a:p>
        </p:txBody>
      </p:sp>
      <p:sp>
        <p:nvSpPr>
          <p:cNvPr id="4" name="Slide Number Placeholder 3"/>
          <p:cNvSpPr>
            <a:spLocks noGrp="1"/>
          </p:cNvSpPr>
          <p:nvPr>
            <p:ph type="sldNum" sz="quarter" idx="10"/>
          </p:nvPr>
        </p:nvSpPr>
        <p:spPr/>
        <p:txBody>
          <a:bodyPr/>
          <a:lstStyle/>
          <a:p>
            <a:fld id="{686DA61F-FA8D-4A83-BC3B-C631504DFC70}" type="slidenum">
              <a:rPr lang="en-NZ" smtClean="0"/>
              <a:t>10</a:t>
            </a:fld>
            <a:endParaRPr lang="en-NZ"/>
          </a:p>
        </p:txBody>
      </p:sp>
    </p:spTree>
    <p:extLst>
      <p:ext uri="{BB962C8B-B14F-4D97-AF65-F5344CB8AC3E}">
        <p14:creationId xmlns:p14="http://schemas.microsoft.com/office/powerpoint/2010/main" val="3493320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For our tests which involved varying temperature, we used a temperature probe to measure the temperature of the air just above the hot plate. This was removed when the data was collected as to not interfere with the results.</a:t>
            </a:r>
          </a:p>
          <a:p>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11</a:t>
            </a:fld>
            <a:endParaRPr lang="en-NZ"/>
          </a:p>
        </p:txBody>
      </p:sp>
    </p:spTree>
    <p:extLst>
      <p:ext uri="{BB962C8B-B14F-4D97-AF65-F5344CB8AC3E}">
        <p14:creationId xmlns:p14="http://schemas.microsoft.com/office/powerpoint/2010/main" val="3902811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To calculate the tangential velocity of the air we attached a small wind sock to a stick and measured the angle from the vertical with some simple mathematics to find an arbitrary (unitless) measurement for velocity.</a:t>
            </a:r>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12</a:t>
            </a:fld>
            <a:endParaRPr lang="en-NZ"/>
          </a:p>
        </p:txBody>
      </p:sp>
    </p:spTree>
    <p:extLst>
      <p:ext uri="{BB962C8B-B14F-4D97-AF65-F5344CB8AC3E}">
        <p14:creationId xmlns:p14="http://schemas.microsoft.com/office/powerpoint/2010/main" val="2049095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 used a program called tracker to analyse the photos I took to get the angle. </a:t>
            </a:r>
          </a:p>
        </p:txBody>
      </p:sp>
      <p:sp>
        <p:nvSpPr>
          <p:cNvPr id="4" name="Slide Number Placeholder 3"/>
          <p:cNvSpPr>
            <a:spLocks noGrp="1"/>
          </p:cNvSpPr>
          <p:nvPr>
            <p:ph type="sldNum" sz="quarter" idx="10"/>
          </p:nvPr>
        </p:nvSpPr>
        <p:spPr/>
        <p:txBody>
          <a:bodyPr/>
          <a:lstStyle/>
          <a:p>
            <a:fld id="{686DA61F-FA8D-4A83-BC3B-C631504DFC70}" type="slidenum">
              <a:rPr lang="en-NZ" smtClean="0"/>
              <a:t>13</a:t>
            </a:fld>
            <a:endParaRPr lang="en-NZ"/>
          </a:p>
        </p:txBody>
      </p:sp>
    </p:spTree>
    <p:extLst>
      <p:ext uri="{BB962C8B-B14F-4D97-AF65-F5344CB8AC3E}">
        <p14:creationId xmlns:p14="http://schemas.microsoft.com/office/powerpoint/2010/main" val="659896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For testing the properties of the tornado we varied these parameters: temperature, radius from centre, and height above ground. </a:t>
            </a:r>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14</a:t>
            </a:fld>
            <a:endParaRPr lang="en-NZ"/>
          </a:p>
        </p:txBody>
      </p:sp>
    </p:spTree>
    <p:extLst>
      <p:ext uri="{BB962C8B-B14F-4D97-AF65-F5344CB8AC3E}">
        <p14:creationId xmlns:p14="http://schemas.microsoft.com/office/powerpoint/2010/main" val="1635422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First, we tested how the temperature of the air affected the tangential velocity and vorticity of the system. The values are arbitrary, but can still be used to compare tests. Here you can see that as the temperature increases  the velocity and vorticity both increase. This is logical as by increasing the temperature, you are effectively increasing the directional shear and updraft. </a:t>
            </a:r>
          </a:p>
          <a:p>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15</a:t>
            </a:fld>
            <a:endParaRPr lang="en-NZ"/>
          </a:p>
        </p:txBody>
      </p:sp>
    </p:spTree>
    <p:extLst>
      <p:ext uri="{BB962C8B-B14F-4D97-AF65-F5344CB8AC3E}">
        <p14:creationId xmlns:p14="http://schemas.microsoft.com/office/powerpoint/2010/main" val="2778885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By increasing the temperature you are increasing the buoyant force, creating a stronger updraft. For the mass flow rate of the system to be conserved, more air must enter per second, increasing wind shear. </a:t>
            </a:r>
          </a:p>
        </p:txBody>
      </p:sp>
      <p:sp>
        <p:nvSpPr>
          <p:cNvPr id="4" name="Slide Number Placeholder 3"/>
          <p:cNvSpPr>
            <a:spLocks noGrp="1"/>
          </p:cNvSpPr>
          <p:nvPr>
            <p:ph type="sldNum" sz="quarter" idx="10"/>
          </p:nvPr>
        </p:nvSpPr>
        <p:spPr/>
        <p:txBody>
          <a:bodyPr/>
          <a:lstStyle/>
          <a:p>
            <a:fld id="{686DA61F-FA8D-4A83-BC3B-C631504DFC70}" type="slidenum">
              <a:rPr lang="en-NZ" smtClean="0"/>
              <a:t>16</a:t>
            </a:fld>
            <a:endParaRPr lang="en-NZ"/>
          </a:p>
        </p:txBody>
      </p:sp>
    </p:spTree>
    <p:extLst>
      <p:ext uri="{BB962C8B-B14F-4D97-AF65-F5344CB8AC3E}">
        <p14:creationId xmlns:p14="http://schemas.microsoft.com/office/powerpoint/2010/main" val="114068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After this we changed the distance our wind sock was from the centre. We got the expected results, which is that as you get closer the velocity increases. </a:t>
            </a:r>
          </a:p>
          <a:p>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17</a:t>
            </a:fld>
            <a:endParaRPr lang="en-NZ"/>
          </a:p>
        </p:txBody>
      </p:sp>
    </p:spTree>
    <p:extLst>
      <p:ext uri="{BB962C8B-B14F-4D97-AF65-F5344CB8AC3E}">
        <p14:creationId xmlns:p14="http://schemas.microsoft.com/office/powerpoint/2010/main" val="3270482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Why is it like this, I stated this is intuitive but why? This is due to the viscose forces that the air will experience when in contact with the wall, much like the flow in a pipe. The air touching the walls will barely move but as you get further away from the wall the air can move faster. </a:t>
            </a:r>
          </a:p>
        </p:txBody>
      </p:sp>
      <p:sp>
        <p:nvSpPr>
          <p:cNvPr id="4" name="Slide Number Placeholder 3"/>
          <p:cNvSpPr>
            <a:spLocks noGrp="1"/>
          </p:cNvSpPr>
          <p:nvPr>
            <p:ph type="sldNum" sz="quarter" idx="10"/>
          </p:nvPr>
        </p:nvSpPr>
        <p:spPr/>
        <p:txBody>
          <a:bodyPr/>
          <a:lstStyle/>
          <a:p>
            <a:fld id="{686DA61F-FA8D-4A83-BC3B-C631504DFC70}" type="slidenum">
              <a:rPr lang="en-NZ" smtClean="0"/>
              <a:t>18</a:t>
            </a:fld>
            <a:endParaRPr lang="en-NZ"/>
          </a:p>
        </p:txBody>
      </p:sp>
    </p:spTree>
    <p:extLst>
      <p:ext uri="{BB962C8B-B14F-4D97-AF65-F5344CB8AC3E}">
        <p14:creationId xmlns:p14="http://schemas.microsoft.com/office/powerpoint/2010/main" val="291317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Also, since air has an angular velocity given by the equation L = </a:t>
            </a:r>
            <a:r>
              <a:rPr lang="en-NZ" dirty="0" err="1"/>
              <a:t>mvr</a:t>
            </a:r>
            <a:r>
              <a:rPr lang="en-NZ" dirty="0"/>
              <a:t>, as the radius decreases, to keep the angular momentum constant the tangential velocity must increase. </a:t>
            </a:r>
          </a:p>
          <a:p>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19</a:t>
            </a:fld>
            <a:endParaRPr lang="en-NZ"/>
          </a:p>
        </p:txBody>
      </p:sp>
    </p:spTree>
    <p:extLst>
      <p:ext uri="{BB962C8B-B14F-4D97-AF65-F5344CB8AC3E}">
        <p14:creationId xmlns:p14="http://schemas.microsoft.com/office/powerpoint/2010/main" val="3952813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kern="1200" dirty="0">
                <a:solidFill>
                  <a:schemeClr val="tx1"/>
                </a:solidFill>
                <a:effectLst/>
                <a:latin typeface="+mn-lt"/>
                <a:ea typeface="+mn-ea"/>
                <a:cs typeface="+mn-cs"/>
              </a:rPr>
              <a:t>This is the problem statement (</a:t>
            </a:r>
            <a:r>
              <a:rPr lang="en-NZ" sz="1200" b="0" dirty="0"/>
              <a:t>Build a machine to produce an indoor air tornado. Investigate the properties and stability of the tornado. Is the machine portative enough to be demonstrated at a Science Fight room of the 5th IYNT?</a:t>
            </a:r>
            <a:r>
              <a:rPr lang="en-NZ" sz="1200" b="0" kern="1200" dirty="0">
                <a:solidFill>
                  <a:schemeClr val="tx1"/>
                </a:solidFill>
                <a:effectLst/>
                <a:latin typeface="+mn-lt"/>
                <a:ea typeface="+mn-ea"/>
                <a:cs typeface="+mn-cs"/>
              </a:rPr>
              <a:t>). </a:t>
            </a:r>
          </a:p>
          <a:p>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2</a:t>
            </a:fld>
            <a:endParaRPr lang="en-NZ"/>
          </a:p>
        </p:txBody>
      </p:sp>
    </p:spTree>
    <p:extLst>
      <p:ext uri="{BB962C8B-B14F-4D97-AF65-F5344CB8AC3E}">
        <p14:creationId xmlns:p14="http://schemas.microsoft.com/office/powerpoint/2010/main" val="4113091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To test the effect of height, I repeated the radius tests at 2 different heights producing this graph. This is because most of the air is drawn from the bottom as that is where most of the air is heated. So further up the top, the temperature difference is less so less air moves into the machine at this point.   </a:t>
            </a:r>
          </a:p>
          <a:p>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20</a:t>
            </a:fld>
            <a:endParaRPr lang="en-NZ"/>
          </a:p>
        </p:txBody>
      </p:sp>
    </p:spTree>
    <p:extLst>
      <p:ext uri="{BB962C8B-B14F-4D97-AF65-F5344CB8AC3E}">
        <p14:creationId xmlns:p14="http://schemas.microsoft.com/office/powerpoint/2010/main" val="3912491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We first tested temperature and found that it there was no obvious difference in stability. We then tested how opening the gap between the two end of the polycarbonate sheet.  And measured the stability by hanging a pendulum from the top of the machine and opened the gap until the pendulum no longer returned back after we stopped its movement by holding it. </a:t>
            </a:r>
            <a:r>
              <a:rPr lang="en-NZ" b="1" dirty="0"/>
              <a:t>We</a:t>
            </a:r>
            <a:r>
              <a:rPr lang="en-NZ" dirty="0"/>
              <a:t> found that after the 6</a:t>
            </a:r>
            <a:r>
              <a:rPr lang="en-NZ" baseline="30000" dirty="0"/>
              <a:t>th</a:t>
            </a:r>
            <a:r>
              <a:rPr lang="en-NZ" dirty="0"/>
              <a:t> point with a distance of 13cm the pendulum would  only occasionally rotate and at 7 (at a distance of ) it didn’t move at all. This is due to the inconsistent flow of air into the curved surface as lots of the air can just move through the gap.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21</a:t>
            </a:fld>
            <a:endParaRPr lang="en-NZ"/>
          </a:p>
        </p:txBody>
      </p:sp>
    </p:spTree>
    <p:extLst>
      <p:ext uri="{BB962C8B-B14F-4D97-AF65-F5344CB8AC3E}">
        <p14:creationId xmlns:p14="http://schemas.microsoft.com/office/powerpoint/2010/main" val="188329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conclusion, the problem asks us to investigate the properties and stability of the tornado, as well as asking if the device is portative enough.</a:t>
            </a:r>
          </a:p>
        </p:txBody>
      </p:sp>
      <p:sp>
        <p:nvSpPr>
          <p:cNvPr id="4" name="Slide Number Placeholder 3"/>
          <p:cNvSpPr>
            <a:spLocks noGrp="1"/>
          </p:cNvSpPr>
          <p:nvPr>
            <p:ph type="sldNum" sz="quarter" idx="10"/>
          </p:nvPr>
        </p:nvSpPr>
        <p:spPr/>
        <p:txBody>
          <a:bodyPr/>
          <a:lstStyle/>
          <a:p>
            <a:fld id="{686DA61F-FA8D-4A83-BC3B-C631504DFC70}" type="slidenum">
              <a:rPr lang="en-NZ" smtClean="0"/>
              <a:t>22</a:t>
            </a:fld>
            <a:endParaRPr lang="en-NZ"/>
          </a:p>
        </p:txBody>
      </p:sp>
    </p:spTree>
    <p:extLst>
      <p:ext uri="{BB962C8B-B14F-4D97-AF65-F5344CB8AC3E}">
        <p14:creationId xmlns:p14="http://schemas.microsoft.com/office/powerpoint/2010/main" val="3552026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investigated temperatures effect on the tangential velocity.</a:t>
            </a:r>
          </a:p>
        </p:txBody>
      </p:sp>
      <p:sp>
        <p:nvSpPr>
          <p:cNvPr id="4" name="Slide Number Placeholder 3"/>
          <p:cNvSpPr>
            <a:spLocks noGrp="1"/>
          </p:cNvSpPr>
          <p:nvPr>
            <p:ph type="sldNum" sz="quarter" idx="10"/>
          </p:nvPr>
        </p:nvSpPr>
        <p:spPr/>
        <p:txBody>
          <a:bodyPr/>
          <a:lstStyle/>
          <a:p>
            <a:fld id="{686DA61F-FA8D-4A83-BC3B-C631504DFC70}" type="slidenum">
              <a:rPr lang="en-NZ" smtClean="0"/>
              <a:t>23</a:t>
            </a:fld>
            <a:endParaRPr lang="en-NZ"/>
          </a:p>
        </p:txBody>
      </p:sp>
    </p:spTree>
    <p:extLst>
      <p:ext uri="{BB962C8B-B14F-4D97-AF65-F5344CB8AC3E}">
        <p14:creationId xmlns:p14="http://schemas.microsoft.com/office/powerpoint/2010/main" val="1142084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distance the wind sock was from the centre. </a:t>
            </a:r>
          </a:p>
        </p:txBody>
      </p:sp>
      <p:sp>
        <p:nvSpPr>
          <p:cNvPr id="4" name="Slide Number Placeholder 3"/>
          <p:cNvSpPr>
            <a:spLocks noGrp="1"/>
          </p:cNvSpPr>
          <p:nvPr>
            <p:ph type="sldNum" sz="quarter" idx="10"/>
          </p:nvPr>
        </p:nvSpPr>
        <p:spPr/>
        <p:txBody>
          <a:bodyPr/>
          <a:lstStyle/>
          <a:p>
            <a:fld id="{686DA61F-FA8D-4A83-BC3B-C631504DFC70}" type="slidenum">
              <a:rPr lang="en-NZ" smtClean="0"/>
              <a:t>24</a:t>
            </a:fld>
            <a:endParaRPr lang="en-NZ"/>
          </a:p>
        </p:txBody>
      </p:sp>
    </p:spTree>
    <p:extLst>
      <p:ext uri="{BB962C8B-B14F-4D97-AF65-F5344CB8AC3E}">
        <p14:creationId xmlns:p14="http://schemas.microsoft.com/office/powerpoint/2010/main" val="3882624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height of the above the tornado.</a:t>
            </a:r>
          </a:p>
        </p:txBody>
      </p:sp>
      <p:sp>
        <p:nvSpPr>
          <p:cNvPr id="4" name="Slide Number Placeholder 3"/>
          <p:cNvSpPr>
            <a:spLocks noGrp="1"/>
          </p:cNvSpPr>
          <p:nvPr>
            <p:ph type="sldNum" sz="quarter" idx="10"/>
          </p:nvPr>
        </p:nvSpPr>
        <p:spPr/>
        <p:txBody>
          <a:bodyPr/>
          <a:lstStyle/>
          <a:p>
            <a:fld id="{686DA61F-FA8D-4A83-BC3B-C631504DFC70}" type="slidenum">
              <a:rPr lang="en-NZ" smtClean="0"/>
              <a:t>25</a:t>
            </a:fld>
            <a:endParaRPr lang="en-NZ"/>
          </a:p>
        </p:txBody>
      </p:sp>
    </p:spTree>
    <p:extLst>
      <p:ext uri="{BB962C8B-B14F-4D97-AF65-F5344CB8AC3E}">
        <p14:creationId xmlns:p14="http://schemas.microsoft.com/office/powerpoint/2010/main" val="1394797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And found the point at which the tornado was no longer stable. </a:t>
            </a:r>
          </a:p>
        </p:txBody>
      </p:sp>
      <p:sp>
        <p:nvSpPr>
          <p:cNvPr id="4" name="Slide Number Placeholder 3"/>
          <p:cNvSpPr>
            <a:spLocks noGrp="1"/>
          </p:cNvSpPr>
          <p:nvPr>
            <p:ph type="sldNum" sz="quarter" idx="10"/>
          </p:nvPr>
        </p:nvSpPr>
        <p:spPr/>
        <p:txBody>
          <a:bodyPr/>
          <a:lstStyle/>
          <a:p>
            <a:fld id="{686DA61F-FA8D-4A83-BC3B-C631504DFC70}" type="slidenum">
              <a:rPr lang="en-NZ" smtClean="0"/>
              <a:t>26</a:t>
            </a:fld>
            <a:endParaRPr lang="en-NZ"/>
          </a:p>
        </p:txBody>
      </p:sp>
    </p:spTree>
    <p:extLst>
      <p:ext uri="{BB962C8B-B14F-4D97-AF65-F5344CB8AC3E}">
        <p14:creationId xmlns:p14="http://schemas.microsoft.com/office/powerpoint/2010/main" val="1124750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question asks, is to portative enough. Clearly since it is here the answer is yes.  </a:t>
            </a:r>
          </a:p>
        </p:txBody>
      </p:sp>
      <p:sp>
        <p:nvSpPr>
          <p:cNvPr id="4" name="Slide Number Placeholder 3"/>
          <p:cNvSpPr>
            <a:spLocks noGrp="1"/>
          </p:cNvSpPr>
          <p:nvPr>
            <p:ph type="sldNum" sz="quarter" idx="10"/>
          </p:nvPr>
        </p:nvSpPr>
        <p:spPr/>
        <p:txBody>
          <a:bodyPr/>
          <a:lstStyle/>
          <a:p>
            <a:fld id="{686DA61F-FA8D-4A83-BC3B-C631504DFC70}" type="slidenum">
              <a:rPr lang="en-NZ" smtClean="0"/>
              <a:t>27</a:t>
            </a:fld>
            <a:endParaRPr lang="en-NZ"/>
          </a:p>
        </p:txBody>
      </p:sp>
    </p:spTree>
    <p:extLst>
      <p:ext uri="{BB962C8B-B14F-4D97-AF65-F5344CB8AC3E}">
        <p14:creationId xmlns:p14="http://schemas.microsoft.com/office/powerpoint/2010/main" val="1637149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28</a:t>
            </a:fld>
            <a:endParaRPr lang="en-NZ"/>
          </a:p>
        </p:txBody>
      </p:sp>
    </p:spTree>
    <p:extLst>
      <p:ext uri="{BB962C8B-B14F-4D97-AF65-F5344CB8AC3E}">
        <p14:creationId xmlns:p14="http://schemas.microsoft.com/office/powerpoint/2010/main" val="2274064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200" kern="1200" dirty="0">
                <a:solidFill>
                  <a:schemeClr val="tx1"/>
                </a:solidFill>
                <a:effectLst/>
                <a:latin typeface="+mn-lt"/>
                <a:ea typeface="+mn-ea"/>
                <a:cs typeface="+mn-cs"/>
              </a:rPr>
              <a:t>Thank you.</a:t>
            </a:r>
          </a:p>
        </p:txBody>
      </p:sp>
      <p:sp>
        <p:nvSpPr>
          <p:cNvPr id="4" name="Slide Number Placeholder 3"/>
          <p:cNvSpPr>
            <a:spLocks noGrp="1"/>
          </p:cNvSpPr>
          <p:nvPr>
            <p:ph type="sldNum" sz="quarter" idx="10"/>
          </p:nvPr>
        </p:nvSpPr>
        <p:spPr/>
        <p:txBody>
          <a:bodyPr/>
          <a:lstStyle/>
          <a:p>
            <a:fld id="{E8F8FA48-9DDD-436C-A880-E962BE7F794C}" type="slidenum">
              <a:rPr lang="en-NZ" smtClean="0"/>
              <a:t>30</a:t>
            </a:fld>
            <a:endParaRPr lang="en-NZ"/>
          </a:p>
        </p:txBody>
      </p:sp>
    </p:spTree>
    <p:extLst>
      <p:ext uri="{BB962C8B-B14F-4D97-AF65-F5344CB8AC3E}">
        <p14:creationId xmlns:p14="http://schemas.microsoft.com/office/powerpoint/2010/main" val="3701531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Here is my table of contents.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First</a:t>
            </a:r>
            <a:r>
              <a:rPr lang="en-NZ" sz="1200" b="0" kern="1200" dirty="0">
                <a:solidFill>
                  <a:schemeClr val="tx1"/>
                </a:solidFill>
                <a:effectLst/>
                <a:latin typeface="+mn-lt"/>
                <a:ea typeface="+mn-ea"/>
                <a:cs typeface="+mn-cs"/>
              </a:rPr>
              <a:t> I will go over what a tornado is and why they form.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Second</a:t>
            </a:r>
            <a:r>
              <a:rPr lang="en-NZ" sz="1200" b="0" kern="1200" dirty="0">
                <a:solidFill>
                  <a:schemeClr val="tx1"/>
                </a:solidFill>
                <a:effectLst/>
                <a:latin typeface="+mn-lt"/>
                <a:ea typeface="+mn-ea"/>
                <a:cs typeface="+mn-cs"/>
              </a:rPr>
              <a:t> I will explain how we came up with our machine’s design, and why we did particular things.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Thirdly</a:t>
            </a:r>
            <a:r>
              <a:rPr lang="en-NZ" sz="1200" b="0" kern="1200" dirty="0">
                <a:solidFill>
                  <a:schemeClr val="tx1"/>
                </a:solidFill>
                <a:effectLst/>
                <a:latin typeface="+mn-lt"/>
                <a:ea typeface="+mn-ea"/>
                <a:cs typeface="+mn-cs"/>
              </a:rPr>
              <a:t> I will go over my results on the parameter of the tornado we changed.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To </a:t>
            </a:r>
            <a:r>
              <a:rPr lang="en-NZ" sz="1200" b="0" kern="1200" dirty="0">
                <a:solidFill>
                  <a:schemeClr val="tx1"/>
                </a:solidFill>
                <a:effectLst/>
                <a:latin typeface="+mn-lt"/>
                <a:ea typeface="+mn-ea"/>
                <a:cs typeface="+mn-cs"/>
              </a:rPr>
              <a:t>then finish with the conclusion. </a:t>
            </a:r>
            <a:endParaRPr lang="en-NZ" sz="1200" b="1"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3</a:t>
            </a:fld>
            <a:endParaRPr lang="en-NZ"/>
          </a:p>
        </p:txBody>
      </p:sp>
    </p:spTree>
    <p:extLst>
      <p:ext uri="{BB962C8B-B14F-4D97-AF65-F5344CB8AC3E}">
        <p14:creationId xmlns:p14="http://schemas.microsoft.com/office/powerpoint/2010/main" val="2029092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 tornado can form if the mesocyclone’s downdraft of cool air (formed due to condensed cooled air sinking) form what is called a rear flank down draft. This rear flank down draft…..</a:t>
            </a:r>
          </a:p>
        </p:txBody>
      </p:sp>
      <p:sp>
        <p:nvSpPr>
          <p:cNvPr id="4" name="Slide Number Placeholder 3"/>
          <p:cNvSpPr>
            <a:spLocks noGrp="1"/>
          </p:cNvSpPr>
          <p:nvPr>
            <p:ph type="sldNum" sz="quarter" idx="10"/>
          </p:nvPr>
        </p:nvSpPr>
        <p:spPr/>
        <p:txBody>
          <a:bodyPr/>
          <a:lstStyle/>
          <a:p>
            <a:fld id="{686DA61F-FA8D-4A83-BC3B-C631504DFC70}" type="slidenum">
              <a:rPr lang="en-NZ" smtClean="0"/>
              <a:t>31</a:t>
            </a:fld>
            <a:endParaRPr lang="en-NZ"/>
          </a:p>
        </p:txBody>
      </p:sp>
    </p:spTree>
    <p:extLst>
      <p:ext uri="{BB962C8B-B14F-4D97-AF65-F5344CB8AC3E}">
        <p14:creationId xmlns:p14="http://schemas.microsoft.com/office/powerpoint/2010/main" val="739457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To calculate the tangential velocity of the air we attached a small wind sock to a stick and measured the angle from the vertical with some simple mathematics to find an arbitrary (unitless) measurement for velocity.</a:t>
            </a:r>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32</a:t>
            </a:fld>
            <a:endParaRPr lang="en-NZ"/>
          </a:p>
        </p:txBody>
      </p:sp>
    </p:spTree>
    <p:extLst>
      <p:ext uri="{BB962C8B-B14F-4D97-AF65-F5344CB8AC3E}">
        <p14:creationId xmlns:p14="http://schemas.microsoft.com/office/powerpoint/2010/main" val="3874482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Most tornadoes form from thunderstorms with mesocyclones, called supercells. It is not fully understood how supercells form. The current theory states the presence of strong vertical wind shear, containing both directional and speed shear is important for the development, as well as updraft produced by a temperature difference between the top and bottom of the thunderstorm. </a:t>
            </a:r>
          </a:p>
        </p:txBody>
      </p:sp>
      <p:sp>
        <p:nvSpPr>
          <p:cNvPr id="4" name="Slide Number Placeholder 3"/>
          <p:cNvSpPr>
            <a:spLocks noGrp="1"/>
          </p:cNvSpPr>
          <p:nvPr>
            <p:ph type="sldNum" sz="quarter" idx="10"/>
          </p:nvPr>
        </p:nvSpPr>
        <p:spPr/>
        <p:txBody>
          <a:bodyPr/>
          <a:lstStyle/>
          <a:p>
            <a:fld id="{686DA61F-FA8D-4A83-BC3B-C631504DFC70}" type="slidenum">
              <a:rPr lang="en-NZ" smtClean="0"/>
              <a:t>33</a:t>
            </a:fld>
            <a:endParaRPr lang="en-NZ"/>
          </a:p>
        </p:txBody>
      </p:sp>
    </p:spTree>
    <p:extLst>
      <p:ext uri="{BB962C8B-B14F-4D97-AF65-F5344CB8AC3E}">
        <p14:creationId xmlns:p14="http://schemas.microsoft.com/office/powerpoint/2010/main" val="1402103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Most tornadoes form from thunderstorms with mesocyclones, called supercells. It is not fully understood how supercells form. The current theory states the presence of strong vertical wind shear, containing both directional and speed shear is important for the development, as well as updraft produced by a temperature difference between the top and bottom of the thunderstorm.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Speed shear produces a horizontal rotation and the updraft lifts and bends into rotating columns of air, creating two oppositely spinning columns (cyclonic (anti-clockwise) and anti-cyclonic (clockwise)). In the northern hemisphere, directional wind shear then reduces and diminishes the anti-cyclonic rotation and amplifies the cyclonic. Producing a vertically rotating thunderstorm or mesocyclone. </a:t>
            </a:r>
          </a:p>
          <a:p>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34</a:t>
            </a:fld>
            <a:endParaRPr lang="en-NZ"/>
          </a:p>
        </p:txBody>
      </p:sp>
    </p:spTree>
    <p:extLst>
      <p:ext uri="{BB962C8B-B14F-4D97-AF65-F5344CB8AC3E}">
        <p14:creationId xmlns:p14="http://schemas.microsoft.com/office/powerpoint/2010/main" val="3173411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Most tornadoes form from thunderstorms with mesocyclones, called supercells. It is not fully understood how supercells form. The current theory states the presence of strong vertical wind shear, containing both directional and speed shear is important for the development, as well as updraft produced by a temperature difference between the top and bottom of the thunderstorm.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Speed shear produces a horizontal rotation and the updraft lifts and bends into rotating columns of air, creating two oppositely spinning columns (cyclonic (anti-clockwise) and anti-cyclonic (clockwise)). In the northern hemisphere, directional wind shear then reduces and diminishes the anti-cyclonic rotation and amplifies the cyclonic. Producing a vertically rotating thunderstorm or mesocyclone. </a:t>
            </a:r>
          </a:p>
          <a:p>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35</a:t>
            </a:fld>
            <a:endParaRPr lang="en-NZ"/>
          </a:p>
        </p:txBody>
      </p:sp>
    </p:spTree>
    <p:extLst>
      <p:ext uri="{BB962C8B-B14F-4D97-AF65-F5344CB8AC3E}">
        <p14:creationId xmlns:p14="http://schemas.microsoft.com/office/powerpoint/2010/main" val="3140028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To measure the properties and stability of the tornado, we must first explain and quantify what these terms mean. But firstly, what is a tornado. </a:t>
            </a:r>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4</a:t>
            </a:fld>
            <a:endParaRPr lang="en-NZ"/>
          </a:p>
        </p:txBody>
      </p:sp>
    </p:spTree>
    <p:extLst>
      <p:ext uri="{BB962C8B-B14F-4D97-AF65-F5344CB8AC3E}">
        <p14:creationId xmlns:p14="http://schemas.microsoft.com/office/powerpoint/2010/main" val="1234353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 tornado is a rotating column of air which is connected to the ground. There are two main types of tornados, those that form within a supercell, and those the form individually. Those that form due to a supercell thunderstorm are much stronger but far harder to build a machine to replicate, so for this presentation I will only talk about those that form individually. </a:t>
            </a:r>
          </a:p>
          <a:p>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5</a:t>
            </a:fld>
            <a:endParaRPr lang="en-NZ"/>
          </a:p>
        </p:txBody>
      </p:sp>
    </p:spTree>
    <p:extLst>
      <p:ext uri="{BB962C8B-B14F-4D97-AF65-F5344CB8AC3E}">
        <p14:creationId xmlns:p14="http://schemas.microsoft.com/office/powerpoint/2010/main" val="3937394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The process of tornado formation is not fully understood, but the presence of warm and moist air underneath cool air, moving perpendicular to each other has been identified as a key factor. The collision of the warm and cold air creates wind shear (both directional and speed), as well as a strong updraft from the buoyant warm air. </a:t>
            </a:r>
          </a:p>
          <a:p>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6</a:t>
            </a:fld>
            <a:endParaRPr lang="en-NZ"/>
          </a:p>
        </p:txBody>
      </p:sp>
    </p:spTree>
    <p:extLst>
      <p:ext uri="{BB962C8B-B14F-4D97-AF65-F5344CB8AC3E}">
        <p14:creationId xmlns:p14="http://schemas.microsoft.com/office/powerpoint/2010/main" val="1504489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200" kern="1200" dirty="0">
                <a:solidFill>
                  <a:schemeClr val="tx1"/>
                </a:solidFill>
                <a:effectLst/>
                <a:latin typeface="+mn-lt"/>
                <a:ea typeface="+mn-ea"/>
                <a:cs typeface="+mn-cs"/>
              </a:rPr>
              <a:t>The speed shear makes a horizontally rotating mass of air, which the updraft pushes upwards, bending it into two rotating columns of air, of which the directional shear negates one of the columns leaving only one. What we are left with after this is a tornado. These aren’t as stable as the supercell formed tornados as the column of air has no mechanisms to add vorticity after it has lifted of the ground besides simple updraft and directional shear which dissipates as the temperature difference decreases. </a:t>
            </a:r>
          </a:p>
        </p:txBody>
      </p:sp>
      <p:sp>
        <p:nvSpPr>
          <p:cNvPr id="4" name="Slide Number Placeholder 3"/>
          <p:cNvSpPr>
            <a:spLocks noGrp="1"/>
          </p:cNvSpPr>
          <p:nvPr>
            <p:ph type="sldNum" sz="quarter" idx="10"/>
          </p:nvPr>
        </p:nvSpPr>
        <p:spPr/>
        <p:txBody>
          <a:bodyPr/>
          <a:lstStyle/>
          <a:p>
            <a:fld id="{686DA61F-FA8D-4A83-BC3B-C631504DFC70}" type="slidenum">
              <a:rPr lang="en-NZ" smtClean="0"/>
              <a:t>7</a:t>
            </a:fld>
            <a:endParaRPr lang="en-NZ"/>
          </a:p>
        </p:txBody>
      </p:sp>
    </p:spTree>
    <p:extLst>
      <p:ext uri="{BB962C8B-B14F-4D97-AF65-F5344CB8AC3E}">
        <p14:creationId xmlns:p14="http://schemas.microsoft.com/office/powerpoint/2010/main" val="722489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200" kern="1200" dirty="0">
                <a:solidFill>
                  <a:schemeClr val="tx1"/>
                </a:solidFill>
                <a:effectLst/>
                <a:latin typeface="+mn-lt"/>
                <a:ea typeface="+mn-ea"/>
                <a:cs typeface="+mn-cs"/>
              </a:rPr>
              <a:t>Now that we understand how tornados form we can identify the important properties of the tornado. </a:t>
            </a:r>
          </a:p>
          <a:p>
            <a:pPr lvl="0"/>
            <a:r>
              <a:rPr lang="en-NZ" sz="1200" b="1" kern="1200" dirty="0">
                <a:solidFill>
                  <a:schemeClr val="tx1"/>
                </a:solidFill>
                <a:effectLst/>
                <a:latin typeface="+mn-lt"/>
                <a:ea typeface="+mn-ea"/>
                <a:cs typeface="+mn-cs"/>
              </a:rPr>
              <a:t>The</a:t>
            </a:r>
            <a:r>
              <a:rPr lang="en-NZ" sz="1200" b="0" kern="1200" dirty="0">
                <a:solidFill>
                  <a:schemeClr val="tx1"/>
                </a:solidFill>
                <a:effectLst/>
                <a:latin typeface="+mn-lt"/>
                <a:ea typeface="+mn-ea"/>
                <a:cs typeface="+mn-cs"/>
              </a:rPr>
              <a:t> most measurable property of a tornado is it’s vorticity. And the variables that will show the greatest change in vorticity are temperature, Radius, and Height above the ground. </a:t>
            </a:r>
          </a:p>
          <a:p>
            <a:pPr lvl="0"/>
            <a:r>
              <a:rPr lang="en-NZ" sz="1200" b="1" kern="1200" dirty="0">
                <a:solidFill>
                  <a:schemeClr val="tx1"/>
                </a:solidFill>
                <a:effectLst/>
                <a:latin typeface="+mn-lt"/>
                <a:ea typeface="+mn-ea"/>
                <a:cs typeface="+mn-cs"/>
              </a:rPr>
              <a:t>I </a:t>
            </a:r>
            <a:r>
              <a:rPr lang="en-NZ" sz="1200" b="0" kern="1200" dirty="0">
                <a:solidFill>
                  <a:schemeClr val="tx1"/>
                </a:solidFill>
                <a:effectLst/>
                <a:latin typeface="+mn-lt"/>
                <a:ea typeface="+mn-ea"/>
                <a:cs typeface="+mn-cs"/>
              </a:rPr>
              <a:t>could not find any information on a specific definition for stability in a tornado. So, I used the general definition of “stable equilibrium” it says that a system is in stable equilibrium if it returns to equilibrium after being displaced</a:t>
            </a:r>
          </a:p>
          <a:p>
            <a:pPr lvl="0"/>
            <a:r>
              <a:rPr lang="en-NZ" sz="1200" kern="1200" dirty="0">
                <a:solidFill>
                  <a:schemeClr val="tx1"/>
                </a:solidFill>
                <a:effectLst/>
                <a:latin typeface="+mn-lt"/>
                <a:ea typeface="+mn-ea"/>
                <a:cs typeface="+mn-cs"/>
              </a:rPr>
              <a:t> </a:t>
            </a: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of a tornado to measure or vary are: vorticity, tangential velocity, temperature, radius, and height. </a:t>
            </a:r>
          </a:p>
          <a:p>
            <a:endParaRPr lang="en-NZ" dirty="0"/>
          </a:p>
        </p:txBody>
      </p:sp>
      <p:sp>
        <p:nvSpPr>
          <p:cNvPr id="4" name="Slide Number Placeholder 3"/>
          <p:cNvSpPr>
            <a:spLocks noGrp="1"/>
          </p:cNvSpPr>
          <p:nvPr>
            <p:ph type="sldNum" sz="quarter" idx="10"/>
          </p:nvPr>
        </p:nvSpPr>
        <p:spPr/>
        <p:txBody>
          <a:bodyPr/>
          <a:lstStyle/>
          <a:p>
            <a:fld id="{686DA61F-FA8D-4A83-BC3B-C631504DFC70}" type="slidenum">
              <a:rPr lang="en-NZ" smtClean="0"/>
              <a:t>8</a:t>
            </a:fld>
            <a:endParaRPr lang="en-NZ"/>
          </a:p>
        </p:txBody>
      </p:sp>
    </p:spTree>
    <p:extLst>
      <p:ext uri="{BB962C8B-B14F-4D97-AF65-F5344CB8AC3E}">
        <p14:creationId xmlns:p14="http://schemas.microsoft.com/office/powerpoint/2010/main" val="3490690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200" kern="1200" dirty="0">
                <a:solidFill>
                  <a:schemeClr val="tx1"/>
                </a:solidFill>
                <a:effectLst/>
                <a:latin typeface="+mn-lt"/>
                <a:ea typeface="+mn-ea"/>
                <a:cs typeface="+mn-cs"/>
              </a:rPr>
              <a:t>This is the machine we came up with: there is a hot plate at the bottom providing heat, and at enclosed cylinder made of a polycarbonate sheet with a slit at one end for the air to enter. The curvature and single entering point was the best approximation of the directional wind shear we could manufacture, and the hot plate is imitating the updraft produced by the interaction of the hot and cold air in a real tornado.</a:t>
            </a:r>
          </a:p>
        </p:txBody>
      </p:sp>
      <p:sp>
        <p:nvSpPr>
          <p:cNvPr id="4" name="Slide Number Placeholder 3"/>
          <p:cNvSpPr>
            <a:spLocks noGrp="1"/>
          </p:cNvSpPr>
          <p:nvPr>
            <p:ph type="sldNum" sz="quarter" idx="10"/>
          </p:nvPr>
        </p:nvSpPr>
        <p:spPr/>
        <p:txBody>
          <a:bodyPr/>
          <a:lstStyle/>
          <a:p>
            <a:fld id="{686DA61F-FA8D-4A83-BC3B-C631504DFC70}" type="slidenum">
              <a:rPr lang="en-NZ" smtClean="0"/>
              <a:t>9</a:t>
            </a:fld>
            <a:endParaRPr lang="en-NZ"/>
          </a:p>
        </p:txBody>
      </p:sp>
    </p:spTree>
    <p:extLst>
      <p:ext uri="{BB962C8B-B14F-4D97-AF65-F5344CB8AC3E}">
        <p14:creationId xmlns:p14="http://schemas.microsoft.com/office/powerpoint/2010/main" val="83367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86840" y="1408176"/>
            <a:ext cx="9418320" cy="4041648"/>
          </a:xfrm>
        </p:spPr>
        <p:txBody>
          <a:bodyPr anchor="ctr">
            <a:normAutofit/>
          </a:bodyPr>
          <a:lstStyle>
            <a:lvl1pPr algn="ctr">
              <a:lnSpc>
                <a:spcPct val="85000"/>
              </a:lnSpc>
              <a:defRPr sz="7200" baseline="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US" dirty="0"/>
              <a:t>Click to edit Master title style</a:t>
            </a: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Date Placeholder 9">
            <a:extLst>
              <a:ext uri="{FF2B5EF4-FFF2-40B4-BE49-F238E27FC236}">
                <a16:creationId xmlns:a16="http://schemas.microsoft.com/office/drawing/2014/main" id="{501DA7DC-FA3E-4036-B16D-81C03EBD6932}"/>
              </a:ext>
            </a:extLst>
          </p:cNvPr>
          <p:cNvSpPr>
            <a:spLocks noGrp="1"/>
          </p:cNvSpPr>
          <p:nvPr>
            <p:ph type="dt" sz="half" idx="10"/>
          </p:nvPr>
        </p:nvSpPr>
        <p:spPr/>
        <p:txBody>
          <a:bodyPr/>
          <a:lstStyle/>
          <a:p>
            <a:fld id="{5BAA0E38-D9FB-44EE-99ED-0DFC88195BD2}" type="datetime1">
              <a:rPr lang="en-NZ" smtClean="0"/>
              <a:t>29/06/2017</a:t>
            </a:fld>
            <a:endParaRPr lang="en-NZ" dirty="0"/>
          </a:p>
        </p:txBody>
      </p:sp>
      <p:sp>
        <p:nvSpPr>
          <p:cNvPr id="11" name="Footer Placeholder 10">
            <a:extLst>
              <a:ext uri="{FF2B5EF4-FFF2-40B4-BE49-F238E27FC236}">
                <a16:creationId xmlns:a16="http://schemas.microsoft.com/office/drawing/2014/main" id="{1B7599B6-A9F1-4C2C-86BB-A9CE83264570}"/>
              </a:ext>
            </a:extLst>
          </p:cNvPr>
          <p:cNvSpPr>
            <a:spLocks noGrp="1"/>
          </p:cNvSpPr>
          <p:nvPr>
            <p:ph type="ftr" sz="quarter" idx="11"/>
          </p:nvPr>
        </p:nvSpPr>
        <p:spPr/>
        <p:txBody>
          <a:bodyPr/>
          <a:lstStyle/>
          <a:p>
            <a:r>
              <a:rPr lang="en-NZ"/>
              <a:t>NZYPT</a:t>
            </a:r>
            <a:endParaRPr lang="en-NZ" dirty="0"/>
          </a:p>
        </p:txBody>
      </p:sp>
      <p:sp>
        <p:nvSpPr>
          <p:cNvPr id="12" name="Slide Number Placeholder 11">
            <a:extLst>
              <a:ext uri="{FF2B5EF4-FFF2-40B4-BE49-F238E27FC236}">
                <a16:creationId xmlns:a16="http://schemas.microsoft.com/office/drawing/2014/main" id="{E51B55B0-EDDF-4EDC-A166-41366434E073}"/>
              </a:ext>
            </a:extLst>
          </p:cNvPr>
          <p:cNvSpPr>
            <a:spLocks noGrp="1"/>
          </p:cNvSpPr>
          <p:nvPr>
            <p:ph type="sldNum" sz="quarter" idx="12"/>
          </p:nvPr>
        </p:nvSpPr>
        <p:spPr/>
        <p:txBody>
          <a:bodyPr/>
          <a:lstStyle/>
          <a:p>
            <a:fld id="{99A5C54E-AA6A-41C1-B847-E67AF0CC49B0}" type="slidenum">
              <a:rPr lang="en-NZ" smtClean="0"/>
              <a:pPr/>
              <a:t>‹#›</a:t>
            </a:fld>
            <a:endParaRPr lang="en-NZ"/>
          </a:p>
        </p:txBody>
      </p:sp>
      <p:sp>
        <p:nvSpPr>
          <p:cNvPr id="14" name="Text Placeholder 13">
            <a:extLst>
              <a:ext uri="{FF2B5EF4-FFF2-40B4-BE49-F238E27FC236}">
                <a16:creationId xmlns:a16="http://schemas.microsoft.com/office/drawing/2014/main" id="{D5D38DA8-DE67-4EE5-9284-60F5662AED79}"/>
              </a:ext>
            </a:extLst>
          </p:cNvPr>
          <p:cNvSpPr>
            <a:spLocks noGrp="1"/>
          </p:cNvSpPr>
          <p:nvPr>
            <p:ph type="body" sz="quarter" idx="13"/>
          </p:nvPr>
        </p:nvSpPr>
        <p:spPr>
          <a:xfrm>
            <a:off x="8855676" y="5541899"/>
            <a:ext cx="2215549" cy="1316101"/>
          </a:xfrm>
        </p:spPr>
        <p:txBody>
          <a:bodyPr/>
          <a:lstStyle>
            <a:lvl1pPr marL="0" indent="0">
              <a:buNone/>
              <a:defRPr/>
            </a:lvl1pPr>
            <a:lvl2pPr marL="274320" indent="0">
              <a:buNone/>
              <a:defRPr/>
            </a:lvl2pPr>
            <a:lvl3pPr marL="548640" indent="0">
              <a:buNone/>
              <a:defRPr/>
            </a:lvl3pPr>
            <a:lvl4pPr marL="822960" indent="0">
              <a:buNone/>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154223646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Lato Medium" panose="020F0502020204030203" pitchFamily="34" charset="0"/>
                <a:ea typeface="Lato Medium" panose="020F0502020204030203" pitchFamily="34" charset="0"/>
                <a:cs typeface="Lato Medium" panose="020F0502020204030203"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Lato Light" panose="020F0502020204030203" pitchFamily="34" charset="0"/>
                <a:ea typeface="Lato Light" panose="020F0502020204030203" pitchFamily="34" charset="0"/>
                <a:cs typeface="Lato Light" panose="020F0502020204030203" pitchFamily="34" charset="0"/>
              </a:defRPr>
            </a:lvl1pPr>
            <a:lvl2pPr>
              <a:defRPr>
                <a:latin typeface="Lato Light" panose="020F0502020204030203" pitchFamily="34" charset="0"/>
                <a:ea typeface="Lato Light" panose="020F0502020204030203" pitchFamily="34" charset="0"/>
                <a:cs typeface="Lato Light" panose="020F0502020204030203" pitchFamily="34" charset="0"/>
              </a:defRPr>
            </a:lvl2pPr>
            <a:lvl3pPr>
              <a:defRPr>
                <a:latin typeface="Lato Light" panose="020F0502020204030203" pitchFamily="34" charset="0"/>
                <a:ea typeface="Lato Light" panose="020F0502020204030203" pitchFamily="34" charset="0"/>
                <a:cs typeface="Lato Light" panose="020F0502020204030203" pitchFamily="34" charset="0"/>
              </a:defRPr>
            </a:lvl3pPr>
            <a:lvl4pPr>
              <a:defRPr>
                <a:latin typeface="Lato Light" panose="020F0502020204030203" pitchFamily="34" charset="0"/>
                <a:ea typeface="Lato Light" panose="020F0502020204030203" pitchFamily="34" charset="0"/>
                <a:cs typeface="Lato Light" panose="020F0502020204030203" pitchFamily="34" charset="0"/>
              </a:defRPr>
            </a:lvl4pPr>
            <a:lvl5pPr>
              <a:defRPr>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CC9F60-E21F-4C22-8949-96E3B5F51B0E}" type="datetime1">
              <a:rPr lang="en-NZ" smtClean="0"/>
              <a:t>29/06/2017</a:t>
            </a:fld>
            <a:endParaRPr lang="en-NZ"/>
          </a:p>
        </p:txBody>
      </p:sp>
      <p:sp>
        <p:nvSpPr>
          <p:cNvPr id="5" name="Footer Placeholder 4"/>
          <p:cNvSpPr>
            <a:spLocks noGrp="1"/>
          </p:cNvSpPr>
          <p:nvPr>
            <p:ph type="ftr" sz="quarter" idx="11"/>
          </p:nvPr>
        </p:nvSpPr>
        <p:spPr/>
        <p:txBody>
          <a:bodyPr/>
          <a:lstStyle/>
          <a:p>
            <a:r>
              <a:rPr lang="en-NZ"/>
              <a:t>NZYPT tryouts</a:t>
            </a:r>
          </a:p>
        </p:txBody>
      </p:sp>
      <p:sp>
        <p:nvSpPr>
          <p:cNvPr id="6" name="Slide Number Placeholder 5"/>
          <p:cNvSpPr>
            <a:spLocks noGrp="1"/>
          </p:cNvSpPr>
          <p:nvPr>
            <p:ph type="sldNum" sz="quarter" idx="12"/>
          </p:nvPr>
        </p:nvSpPr>
        <p:spPr/>
        <p:txBody>
          <a:bodyPr/>
          <a:lstStyle/>
          <a:p>
            <a:fld id="{99A5C54E-AA6A-41C1-B847-E67AF0CC49B0}" type="slidenum">
              <a:rPr lang="en-NZ" smtClean="0"/>
              <a:t>‹#›</a:t>
            </a:fld>
            <a:endParaRPr lang="en-NZ"/>
          </a:p>
        </p:txBody>
      </p:sp>
    </p:spTree>
    <p:extLst>
      <p:ext uri="{BB962C8B-B14F-4D97-AF65-F5344CB8AC3E}">
        <p14:creationId xmlns:p14="http://schemas.microsoft.com/office/powerpoint/2010/main" val="1201899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lvl1pPr algn="ctr">
              <a:defRPr>
                <a:latin typeface="Lato Medium" panose="020F0502020204030203" pitchFamily="34" charset="0"/>
                <a:ea typeface="Lato Medium" panose="020F0502020204030203" pitchFamily="34" charset="0"/>
                <a:cs typeface="Lato Medium" panose="020F0502020204030203"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lvl1pPr>
              <a:defRPr>
                <a:latin typeface="Lato Light" panose="020F0502020204030203" pitchFamily="34" charset="0"/>
                <a:ea typeface="Lato Light" panose="020F0502020204030203" pitchFamily="34" charset="0"/>
                <a:cs typeface="Lato Light" panose="020F0502020204030203" pitchFamily="34" charset="0"/>
              </a:defRPr>
            </a:lvl1pPr>
            <a:lvl2pPr>
              <a:defRPr>
                <a:latin typeface="Lato Light" panose="020F0502020204030203" pitchFamily="34" charset="0"/>
                <a:ea typeface="Lato Light" panose="020F0502020204030203" pitchFamily="34" charset="0"/>
                <a:cs typeface="Lato Light" panose="020F0502020204030203" pitchFamily="34" charset="0"/>
              </a:defRPr>
            </a:lvl2pPr>
            <a:lvl3pPr>
              <a:defRPr>
                <a:latin typeface="Lato Light" panose="020F0502020204030203" pitchFamily="34" charset="0"/>
                <a:ea typeface="Lato Light" panose="020F0502020204030203" pitchFamily="34" charset="0"/>
                <a:cs typeface="Lato Light" panose="020F0502020204030203" pitchFamily="34" charset="0"/>
              </a:defRPr>
            </a:lvl3pPr>
            <a:lvl4pPr>
              <a:defRPr>
                <a:latin typeface="Lato Light" panose="020F0502020204030203" pitchFamily="34" charset="0"/>
                <a:ea typeface="Lato Light" panose="020F0502020204030203" pitchFamily="34" charset="0"/>
                <a:cs typeface="Lato Light" panose="020F0502020204030203" pitchFamily="34" charset="0"/>
              </a:defRPr>
            </a:lvl4pPr>
            <a:lvl5pPr>
              <a:defRPr>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EF073B-82F4-4A06-8E6E-35DDB1666DD8}" type="datetime1">
              <a:rPr lang="en-NZ" smtClean="0"/>
              <a:t>29/06/2017</a:t>
            </a:fld>
            <a:endParaRPr lang="en-NZ"/>
          </a:p>
        </p:txBody>
      </p:sp>
      <p:sp>
        <p:nvSpPr>
          <p:cNvPr id="5" name="Footer Placeholder 4"/>
          <p:cNvSpPr>
            <a:spLocks noGrp="1"/>
          </p:cNvSpPr>
          <p:nvPr>
            <p:ph type="ftr" sz="quarter" idx="11"/>
          </p:nvPr>
        </p:nvSpPr>
        <p:spPr/>
        <p:txBody>
          <a:bodyPr/>
          <a:lstStyle/>
          <a:p>
            <a:r>
              <a:rPr lang="en-NZ"/>
              <a:t>NZYPT tryouts</a:t>
            </a:r>
          </a:p>
        </p:txBody>
      </p:sp>
      <p:sp>
        <p:nvSpPr>
          <p:cNvPr id="6" name="Slide Number Placeholder 5"/>
          <p:cNvSpPr>
            <a:spLocks noGrp="1"/>
          </p:cNvSpPr>
          <p:nvPr>
            <p:ph type="sldNum" sz="quarter" idx="12"/>
          </p:nvPr>
        </p:nvSpPr>
        <p:spPr/>
        <p:txBody>
          <a:bodyPr/>
          <a:lstStyle/>
          <a:p>
            <a:fld id="{99A5C54E-AA6A-41C1-B847-E67AF0CC49B0}" type="slidenum">
              <a:rPr lang="en-NZ" smtClean="0"/>
              <a:t>‹#›</a:t>
            </a:fld>
            <a:endParaRPr lang="en-NZ"/>
          </a:p>
        </p:txBody>
      </p:sp>
    </p:spTree>
    <p:extLst>
      <p:ext uri="{BB962C8B-B14F-4D97-AF65-F5344CB8AC3E}">
        <p14:creationId xmlns:p14="http://schemas.microsoft.com/office/powerpoint/2010/main" val="715291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61871" y="0"/>
            <a:ext cx="9692640" cy="1325562"/>
          </a:xfrm>
        </p:spPr>
        <p:txBody>
          <a:bodyPr/>
          <a:lstStyle>
            <a:lvl1pPr algn="ctr">
              <a:defRPr>
                <a:latin typeface="Lato Medium" panose="020F0502020204030203" pitchFamily="34" charset="0"/>
                <a:ea typeface="Lato Medium" panose="020F0502020204030203" pitchFamily="34" charset="0"/>
                <a:cs typeface="Lato Medium" panose="020F0502020204030203"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261871" y="1828800"/>
            <a:ext cx="9692641" cy="4351337"/>
          </a:xfrm>
        </p:spPr>
        <p:txBody>
          <a:bodyPr/>
          <a:lstStyle>
            <a:lvl1pPr>
              <a:defRPr>
                <a:latin typeface="Lato Light" panose="020F0502020204030203" pitchFamily="34" charset="0"/>
                <a:ea typeface="Lato Light" panose="020F0502020204030203" pitchFamily="34" charset="0"/>
                <a:cs typeface="Lato Light" panose="020F0502020204030203" pitchFamily="34" charset="0"/>
              </a:defRPr>
            </a:lvl1pPr>
            <a:lvl2pPr>
              <a:defRPr>
                <a:latin typeface="Lato Light" panose="020F0502020204030203" pitchFamily="34" charset="0"/>
                <a:ea typeface="Lato Light" panose="020F0502020204030203" pitchFamily="34" charset="0"/>
                <a:cs typeface="Lato Light" panose="020F0502020204030203" pitchFamily="34" charset="0"/>
              </a:defRPr>
            </a:lvl2pPr>
            <a:lvl3pPr>
              <a:defRPr>
                <a:latin typeface="Lato Light" panose="020F0502020204030203" pitchFamily="34" charset="0"/>
                <a:ea typeface="Lato Light" panose="020F0502020204030203" pitchFamily="34" charset="0"/>
                <a:cs typeface="Lato Light" panose="020F0502020204030203" pitchFamily="34" charset="0"/>
              </a:defRPr>
            </a:lvl3pPr>
            <a:lvl4pPr>
              <a:defRPr>
                <a:latin typeface="Lato Light" panose="020F0502020204030203" pitchFamily="34" charset="0"/>
                <a:ea typeface="Lato Light" panose="020F0502020204030203" pitchFamily="34" charset="0"/>
                <a:cs typeface="Lato Light" panose="020F0502020204030203" pitchFamily="34" charset="0"/>
              </a:defRPr>
            </a:lvl4pPr>
            <a:lvl5pPr>
              <a:defRPr>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DC191E-8A7E-44B6-A759-EF0B6C22E464}" type="datetime1">
              <a:rPr lang="en-NZ" smtClean="0"/>
              <a:t>29/06/2017</a:t>
            </a:fld>
            <a:endParaRPr lang="en-NZ"/>
          </a:p>
        </p:txBody>
      </p:sp>
      <p:sp>
        <p:nvSpPr>
          <p:cNvPr id="5" name="Footer Placeholder 4"/>
          <p:cNvSpPr>
            <a:spLocks noGrp="1"/>
          </p:cNvSpPr>
          <p:nvPr>
            <p:ph type="ftr" sz="quarter" idx="11"/>
          </p:nvPr>
        </p:nvSpPr>
        <p:spPr/>
        <p:txBody>
          <a:bodyPr/>
          <a:lstStyle/>
          <a:p>
            <a:r>
              <a:rPr lang="en-NZ" dirty="0"/>
              <a:t>NZYPT</a:t>
            </a:r>
          </a:p>
        </p:txBody>
      </p:sp>
      <p:sp>
        <p:nvSpPr>
          <p:cNvPr id="6" name="Slide Number Placeholder 5"/>
          <p:cNvSpPr>
            <a:spLocks noGrp="1"/>
          </p:cNvSpPr>
          <p:nvPr>
            <p:ph type="sldNum" sz="quarter" idx="12"/>
          </p:nvPr>
        </p:nvSpPr>
        <p:spPr/>
        <p:txBody>
          <a:bodyPr/>
          <a:lstStyle/>
          <a:p>
            <a:fld id="{99A5C54E-AA6A-41C1-B847-E67AF0CC49B0}" type="slidenum">
              <a:rPr lang="en-NZ" smtClean="0"/>
              <a:t>‹#›</a:t>
            </a:fld>
            <a:endParaRPr lang="en-NZ"/>
          </a:p>
        </p:txBody>
      </p:sp>
    </p:spTree>
    <p:extLst>
      <p:ext uri="{BB962C8B-B14F-4D97-AF65-F5344CB8AC3E}">
        <p14:creationId xmlns:p14="http://schemas.microsoft.com/office/powerpoint/2010/main" val="4016523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gn="ctr">
              <a:lnSpc>
                <a:spcPct val="85000"/>
              </a:lnSpc>
              <a:defRPr sz="7200" b="0">
                <a:latin typeface="Lato Medium" panose="020F0502020204030203" pitchFamily="34" charset="0"/>
                <a:ea typeface="Lato Medium" panose="020F0502020204030203" pitchFamily="34" charset="0"/>
                <a:cs typeface="Lato Medium" panose="020F0502020204030203"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01DF2A-DEF3-441B-BE90-33324121E4DE}" type="datetime1">
              <a:rPr lang="en-NZ" smtClean="0"/>
              <a:t>29/06/2017</a:t>
            </a:fld>
            <a:endParaRPr lang="en-NZ"/>
          </a:p>
        </p:txBody>
      </p:sp>
      <p:sp>
        <p:nvSpPr>
          <p:cNvPr id="5" name="Footer Placeholder 4"/>
          <p:cNvSpPr>
            <a:spLocks noGrp="1"/>
          </p:cNvSpPr>
          <p:nvPr>
            <p:ph type="ftr" sz="quarter" idx="11"/>
          </p:nvPr>
        </p:nvSpPr>
        <p:spPr/>
        <p:txBody>
          <a:bodyPr/>
          <a:lstStyle/>
          <a:p>
            <a:r>
              <a:rPr lang="en-NZ"/>
              <a:t>NZYPT tryouts</a:t>
            </a:r>
          </a:p>
        </p:txBody>
      </p:sp>
      <p:sp>
        <p:nvSpPr>
          <p:cNvPr id="6" name="Slide Number Placeholder 5"/>
          <p:cNvSpPr>
            <a:spLocks noGrp="1"/>
          </p:cNvSpPr>
          <p:nvPr>
            <p:ph type="sldNum" sz="quarter" idx="12"/>
          </p:nvPr>
        </p:nvSpPr>
        <p:spPr/>
        <p:txBody>
          <a:bodyPr/>
          <a:lstStyle/>
          <a:p>
            <a:fld id="{99A5C54E-AA6A-41C1-B847-E67AF0CC49B0}" type="slidenum">
              <a:rPr lang="en-NZ" smtClean="0"/>
              <a:t>‹#›</a:t>
            </a:fld>
            <a:endParaRPr lang="en-NZ"/>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26251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Lato Medium" panose="020F0502020204030203" pitchFamily="34" charset="0"/>
                <a:ea typeface="Lato Medium" panose="020F0502020204030203" pitchFamily="34" charset="0"/>
                <a:cs typeface="Lato Medium" panose="020F0502020204030203"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atin typeface="Lato Light" panose="020F0502020204030203" pitchFamily="34" charset="0"/>
                <a:ea typeface="Lato Light" panose="020F0502020204030203" pitchFamily="34" charset="0"/>
                <a:cs typeface="Lato Light" panose="020F0502020204030203" pitchFamily="34" charset="0"/>
              </a:defRPr>
            </a:lvl1pPr>
            <a:lvl2pPr>
              <a:defRPr sz="1600">
                <a:latin typeface="Lato Light" panose="020F0502020204030203" pitchFamily="34" charset="0"/>
                <a:ea typeface="Lato Light" panose="020F0502020204030203" pitchFamily="34" charset="0"/>
                <a:cs typeface="Lato Light" panose="020F0502020204030203" pitchFamily="34" charset="0"/>
              </a:defRPr>
            </a:lvl2pPr>
            <a:lvl3pPr>
              <a:defRPr sz="1400">
                <a:latin typeface="Lato Light" panose="020F0502020204030203" pitchFamily="34" charset="0"/>
                <a:ea typeface="Lato Light" panose="020F0502020204030203" pitchFamily="34" charset="0"/>
                <a:cs typeface="Lato Light" panose="020F0502020204030203" pitchFamily="34" charset="0"/>
              </a:defRPr>
            </a:lvl3pPr>
            <a:lvl4pPr>
              <a:defRPr sz="1400">
                <a:latin typeface="Lato Light" panose="020F0502020204030203" pitchFamily="34" charset="0"/>
                <a:ea typeface="Lato Light" panose="020F0502020204030203" pitchFamily="34" charset="0"/>
                <a:cs typeface="Lato Light" panose="020F0502020204030203" pitchFamily="34" charset="0"/>
              </a:defRPr>
            </a:lvl4pPr>
            <a:lvl5pPr>
              <a:defRPr sz="1400">
                <a:latin typeface="Lato Light" panose="020F0502020204030203" pitchFamily="34" charset="0"/>
                <a:ea typeface="Lato Light" panose="020F0502020204030203" pitchFamily="34" charset="0"/>
                <a:cs typeface="Lato Light" panose="020F0502020204030203" pitchFamily="34" charset="0"/>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atin typeface="Lato Light" panose="020F0502020204030203" pitchFamily="34" charset="0"/>
                <a:ea typeface="Lato Light" panose="020F0502020204030203" pitchFamily="34" charset="0"/>
                <a:cs typeface="Lato Light" panose="020F0502020204030203" pitchFamily="34" charset="0"/>
              </a:defRPr>
            </a:lvl1pPr>
            <a:lvl2pPr>
              <a:defRPr sz="1600">
                <a:latin typeface="Lato Light" panose="020F0502020204030203" pitchFamily="34" charset="0"/>
                <a:ea typeface="Lato Light" panose="020F0502020204030203" pitchFamily="34" charset="0"/>
                <a:cs typeface="Lato Light" panose="020F0502020204030203" pitchFamily="34" charset="0"/>
              </a:defRPr>
            </a:lvl2pPr>
            <a:lvl3pPr>
              <a:defRPr sz="1400">
                <a:latin typeface="Lato Light" panose="020F0502020204030203" pitchFamily="34" charset="0"/>
                <a:ea typeface="Lato Light" panose="020F0502020204030203" pitchFamily="34" charset="0"/>
                <a:cs typeface="Lato Light" panose="020F0502020204030203" pitchFamily="34" charset="0"/>
              </a:defRPr>
            </a:lvl3pPr>
            <a:lvl4pPr>
              <a:defRPr sz="1400">
                <a:latin typeface="Lato Light" panose="020F0502020204030203" pitchFamily="34" charset="0"/>
                <a:ea typeface="Lato Light" panose="020F0502020204030203" pitchFamily="34" charset="0"/>
                <a:cs typeface="Lato Light" panose="020F0502020204030203" pitchFamily="34" charset="0"/>
              </a:defRPr>
            </a:lvl4pPr>
            <a:lvl5pPr>
              <a:defRPr sz="1400">
                <a:latin typeface="Lato Light" panose="020F0502020204030203" pitchFamily="34" charset="0"/>
                <a:ea typeface="Lato Light" panose="020F0502020204030203" pitchFamily="34" charset="0"/>
                <a:cs typeface="Lato Light" panose="020F0502020204030203" pitchFamily="34" charset="0"/>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C81F15-7CD0-467F-B099-3A52D41442BA}" type="datetime1">
              <a:rPr lang="en-NZ" smtClean="0"/>
              <a:t>29/06/2017</a:t>
            </a:fld>
            <a:endParaRPr lang="en-NZ"/>
          </a:p>
        </p:txBody>
      </p:sp>
      <p:sp>
        <p:nvSpPr>
          <p:cNvPr id="6" name="Footer Placeholder 5"/>
          <p:cNvSpPr>
            <a:spLocks noGrp="1"/>
          </p:cNvSpPr>
          <p:nvPr>
            <p:ph type="ftr" sz="quarter" idx="11"/>
          </p:nvPr>
        </p:nvSpPr>
        <p:spPr/>
        <p:txBody>
          <a:bodyPr/>
          <a:lstStyle/>
          <a:p>
            <a:r>
              <a:rPr lang="en-NZ"/>
              <a:t>NZYPT tryouts</a:t>
            </a:r>
          </a:p>
        </p:txBody>
      </p:sp>
      <p:sp>
        <p:nvSpPr>
          <p:cNvPr id="7" name="Slide Number Placeholder 6"/>
          <p:cNvSpPr>
            <a:spLocks noGrp="1"/>
          </p:cNvSpPr>
          <p:nvPr>
            <p:ph type="sldNum" sz="quarter" idx="12"/>
          </p:nvPr>
        </p:nvSpPr>
        <p:spPr/>
        <p:txBody>
          <a:bodyPr/>
          <a:lstStyle/>
          <a:p>
            <a:fld id="{99A5C54E-AA6A-41C1-B847-E67AF0CC49B0}" type="slidenum">
              <a:rPr lang="en-NZ" smtClean="0"/>
              <a:t>‹#›</a:t>
            </a:fld>
            <a:endParaRPr lang="en-NZ" dirty="0"/>
          </a:p>
        </p:txBody>
      </p:sp>
    </p:spTree>
    <p:extLst>
      <p:ext uri="{BB962C8B-B14F-4D97-AF65-F5344CB8AC3E}">
        <p14:creationId xmlns:p14="http://schemas.microsoft.com/office/powerpoint/2010/main" val="1136158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lgn="ctr">
              <a:defRPr>
                <a:latin typeface="Lato Medium" panose="020F0502020204030203" pitchFamily="34" charset="0"/>
                <a:ea typeface="Lato Medium" panose="020F0502020204030203" pitchFamily="34" charset="0"/>
                <a:cs typeface="Lato Medium" panose="020F0502020204030203"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latin typeface="Lato Medium" panose="020F0502020204030203" pitchFamily="34" charset="0"/>
                <a:ea typeface="Lato Medium" panose="020F0502020204030203" pitchFamily="34" charset="0"/>
                <a:cs typeface="Lato Medium"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atin typeface="Lato Light" panose="020F0502020204030203" pitchFamily="34" charset="0"/>
                <a:ea typeface="Lato Light" panose="020F0502020204030203" pitchFamily="34" charset="0"/>
                <a:cs typeface="Lato Light" panose="020F0502020204030203" pitchFamily="34" charset="0"/>
              </a:defRPr>
            </a:lvl1pPr>
            <a:lvl2pPr>
              <a:defRPr sz="1600">
                <a:latin typeface="Lato Light" panose="020F0502020204030203" pitchFamily="34" charset="0"/>
                <a:ea typeface="Lato Light" panose="020F0502020204030203" pitchFamily="34" charset="0"/>
                <a:cs typeface="Lato Light" panose="020F0502020204030203" pitchFamily="34" charset="0"/>
              </a:defRPr>
            </a:lvl2pPr>
            <a:lvl3pPr>
              <a:defRPr sz="1400">
                <a:latin typeface="Lato Light" panose="020F0502020204030203" pitchFamily="34" charset="0"/>
                <a:ea typeface="Lato Light" panose="020F0502020204030203" pitchFamily="34" charset="0"/>
                <a:cs typeface="Lato Light" panose="020F0502020204030203" pitchFamily="34" charset="0"/>
              </a:defRPr>
            </a:lvl3pPr>
            <a:lvl4pPr>
              <a:defRPr sz="1400">
                <a:latin typeface="Lato Light" panose="020F0502020204030203" pitchFamily="34" charset="0"/>
                <a:ea typeface="Lato Light" panose="020F0502020204030203" pitchFamily="34" charset="0"/>
                <a:cs typeface="Lato Light" panose="020F0502020204030203" pitchFamily="34" charset="0"/>
              </a:defRPr>
            </a:lvl4pPr>
            <a:lvl5pPr>
              <a:defRPr sz="1400">
                <a:latin typeface="Lato Light" panose="020F0502020204030203" pitchFamily="34" charset="0"/>
                <a:ea typeface="Lato Light" panose="020F0502020204030203" pitchFamily="34" charset="0"/>
                <a:cs typeface="Lato Light" panose="020F0502020204030203" pitchFamily="34" charset="0"/>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Lato Medium" panose="020F0502020204030203" pitchFamily="34" charset="0"/>
                <a:ea typeface="Lato Medium" panose="020F0502020204030203" pitchFamily="34" charset="0"/>
                <a:cs typeface="Lato Medium"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atin typeface="Lato Light" panose="020F0502020204030203" pitchFamily="34" charset="0"/>
                <a:ea typeface="Lato Light" panose="020F0502020204030203" pitchFamily="34" charset="0"/>
                <a:cs typeface="Lato Light" panose="020F0502020204030203" pitchFamily="34" charset="0"/>
              </a:defRPr>
            </a:lvl1pPr>
            <a:lvl2pPr>
              <a:defRPr sz="1600">
                <a:latin typeface="Lato Light" panose="020F0502020204030203" pitchFamily="34" charset="0"/>
                <a:ea typeface="Lato Light" panose="020F0502020204030203" pitchFamily="34" charset="0"/>
                <a:cs typeface="Lato Light" panose="020F0502020204030203" pitchFamily="34" charset="0"/>
              </a:defRPr>
            </a:lvl2pPr>
            <a:lvl3pPr>
              <a:defRPr sz="1400">
                <a:latin typeface="Lato Light" panose="020F0502020204030203" pitchFamily="34" charset="0"/>
                <a:ea typeface="Lato Light" panose="020F0502020204030203" pitchFamily="34" charset="0"/>
                <a:cs typeface="Lato Light" panose="020F0502020204030203" pitchFamily="34" charset="0"/>
              </a:defRPr>
            </a:lvl3pPr>
            <a:lvl4pPr>
              <a:defRPr sz="1400">
                <a:latin typeface="Lato Light" panose="020F0502020204030203" pitchFamily="34" charset="0"/>
                <a:ea typeface="Lato Light" panose="020F0502020204030203" pitchFamily="34" charset="0"/>
                <a:cs typeface="Lato Light" panose="020F0502020204030203" pitchFamily="34" charset="0"/>
              </a:defRPr>
            </a:lvl4pPr>
            <a:lvl5pPr>
              <a:defRPr sz="1400">
                <a:latin typeface="Lato Light" panose="020F0502020204030203" pitchFamily="34" charset="0"/>
                <a:ea typeface="Lato Light" panose="020F0502020204030203" pitchFamily="34" charset="0"/>
                <a:cs typeface="Lato Light" panose="020F0502020204030203" pitchFamily="34" charset="0"/>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88638A-B78B-4E51-8015-E824828C6CB1}" type="datetime1">
              <a:rPr lang="en-NZ" smtClean="0"/>
              <a:t>29/06/2017</a:t>
            </a:fld>
            <a:endParaRPr lang="en-NZ"/>
          </a:p>
        </p:txBody>
      </p:sp>
      <p:sp>
        <p:nvSpPr>
          <p:cNvPr id="8" name="Footer Placeholder 7"/>
          <p:cNvSpPr>
            <a:spLocks noGrp="1"/>
          </p:cNvSpPr>
          <p:nvPr>
            <p:ph type="ftr" sz="quarter" idx="11"/>
          </p:nvPr>
        </p:nvSpPr>
        <p:spPr/>
        <p:txBody>
          <a:bodyPr/>
          <a:lstStyle/>
          <a:p>
            <a:r>
              <a:rPr lang="en-NZ"/>
              <a:t>NZYPT tryouts</a:t>
            </a:r>
          </a:p>
        </p:txBody>
      </p:sp>
      <p:sp>
        <p:nvSpPr>
          <p:cNvPr id="9" name="Slide Number Placeholder 8"/>
          <p:cNvSpPr>
            <a:spLocks noGrp="1"/>
          </p:cNvSpPr>
          <p:nvPr>
            <p:ph type="sldNum" sz="quarter" idx="12"/>
          </p:nvPr>
        </p:nvSpPr>
        <p:spPr/>
        <p:txBody>
          <a:bodyPr/>
          <a:lstStyle/>
          <a:p>
            <a:fld id="{99A5C54E-AA6A-41C1-B847-E67AF0CC49B0}" type="slidenum">
              <a:rPr lang="en-NZ" smtClean="0"/>
              <a:t>‹#›</a:t>
            </a:fld>
            <a:endParaRPr lang="en-NZ"/>
          </a:p>
        </p:txBody>
      </p:sp>
    </p:spTree>
    <p:extLst>
      <p:ext uri="{BB962C8B-B14F-4D97-AF65-F5344CB8AC3E}">
        <p14:creationId xmlns:p14="http://schemas.microsoft.com/office/powerpoint/2010/main" val="3397617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lgn="ctr">
              <a:defRPr>
                <a:latin typeface="Lato Medium" panose="020F0502020204030203" pitchFamily="34" charset="0"/>
                <a:ea typeface="Lato Medium" panose="020F0502020204030203" pitchFamily="34" charset="0"/>
                <a:cs typeface="Lato Medium" panose="020F0502020204030203"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5D8119-AB55-465F-B598-CD967FE0BD99}" type="datetime1">
              <a:rPr lang="en-NZ" smtClean="0"/>
              <a:t>29/06/2017</a:t>
            </a:fld>
            <a:endParaRPr lang="en-NZ"/>
          </a:p>
        </p:txBody>
      </p:sp>
      <p:sp>
        <p:nvSpPr>
          <p:cNvPr id="4" name="Footer Placeholder 3"/>
          <p:cNvSpPr>
            <a:spLocks noGrp="1"/>
          </p:cNvSpPr>
          <p:nvPr>
            <p:ph type="ftr" sz="quarter" idx="11"/>
          </p:nvPr>
        </p:nvSpPr>
        <p:spPr/>
        <p:txBody>
          <a:bodyPr/>
          <a:lstStyle/>
          <a:p>
            <a:r>
              <a:rPr lang="en-NZ"/>
              <a:t>NZYPT tryouts</a:t>
            </a:r>
          </a:p>
        </p:txBody>
      </p:sp>
      <p:sp>
        <p:nvSpPr>
          <p:cNvPr id="5" name="Slide Number Placeholder 4"/>
          <p:cNvSpPr>
            <a:spLocks noGrp="1"/>
          </p:cNvSpPr>
          <p:nvPr>
            <p:ph type="sldNum" sz="quarter" idx="12"/>
          </p:nvPr>
        </p:nvSpPr>
        <p:spPr/>
        <p:txBody>
          <a:bodyPr/>
          <a:lstStyle/>
          <a:p>
            <a:fld id="{99A5C54E-AA6A-41C1-B847-E67AF0CC49B0}" type="slidenum">
              <a:rPr lang="en-NZ" smtClean="0"/>
              <a:t>‹#›</a:t>
            </a:fld>
            <a:endParaRPr lang="en-NZ"/>
          </a:p>
        </p:txBody>
      </p:sp>
    </p:spTree>
    <p:extLst>
      <p:ext uri="{BB962C8B-B14F-4D97-AF65-F5344CB8AC3E}">
        <p14:creationId xmlns:p14="http://schemas.microsoft.com/office/powerpoint/2010/main" val="798465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909EFB-3503-455E-90A5-9B9032170BD5}" type="datetime1">
              <a:rPr lang="en-NZ" smtClean="0"/>
              <a:t>29/06/2017</a:t>
            </a:fld>
            <a:endParaRPr lang="en-NZ"/>
          </a:p>
        </p:txBody>
      </p:sp>
      <p:sp>
        <p:nvSpPr>
          <p:cNvPr id="3" name="Footer Placeholder 2"/>
          <p:cNvSpPr>
            <a:spLocks noGrp="1"/>
          </p:cNvSpPr>
          <p:nvPr>
            <p:ph type="ftr" sz="quarter" idx="11"/>
          </p:nvPr>
        </p:nvSpPr>
        <p:spPr/>
        <p:txBody>
          <a:bodyPr/>
          <a:lstStyle/>
          <a:p>
            <a:r>
              <a:rPr lang="en-NZ"/>
              <a:t>NZYPT tryouts</a:t>
            </a:r>
          </a:p>
        </p:txBody>
      </p:sp>
      <p:sp>
        <p:nvSpPr>
          <p:cNvPr id="4" name="Slide Number Placeholder 3"/>
          <p:cNvSpPr>
            <a:spLocks noGrp="1"/>
          </p:cNvSpPr>
          <p:nvPr>
            <p:ph type="sldNum" sz="quarter" idx="12"/>
          </p:nvPr>
        </p:nvSpPr>
        <p:spPr/>
        <p:txBody>
          <a:bodyPr/>
          <a:lstStyle/>
          <a:p>
            <a:fld id="{99A5C54E-AA6A-41C1-B847-E67AF0CC49B0}" type="slidenum">
              <a:rPr lang="en-NZ" smtClean="0"/>
              <a:t>‹#›</a:t>
            </a:fld>
            <a:endParaRPr lang="en-NZ"/>
          </a:p>
        </p:txBody>
      </p:sp>
    </p:spTree>
    <p:extLst>
      <p:ext uri="{BB962C8B-B14F-4D97-AF65-F5344CB8AC3E}">
        <p14:creationId xmlns:p14="http://schemas.microsoft.com/office/powerpoint/2010/main" val="243396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685800"/>
            <a:ext cx="3200400" cy="1371597"/>
          </a:xfrm>
        </p:spPr>
        <p:txBody>
          <a:bodyPr anchor="b">
            <a:normAutofit/>
          </a:bodyPr>
          <a:lstStyle>
            <a:lvl1pPr algn="ctr">
              <a:defRPr sz="3200" b="0" baseline="0">
                <a:latin typeface="Lato Medium" panose="020F0502020204030203" pitchFamily="34" charset="0"/>
                <a:ea typeface="Lato Medium" panose="020F0502020204030203" pitchFamily="34" charset="0"/>
                <a:cs typeface="Lato Medium" panose="020F0502020204030203"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atin typeface="Lato Light" panose="020F0502020204030203" pitchFamily="34" charset="0"/>
                <a:ea typeface="Lato Light" panose="020F0502020204030203" pitchFamily="34" charset="0"/>
                <a:cs typeface="Lato Light" panose="020F0502020204030203" pitchFamily="34" charset="0"/>
              </a:defRPr>
            </a:lvl1pPr>
            <a:lvl2pPr>
              <a:defRPr sz="1800">
                <a:latin typeface="Lato Light" panose="020F0502020204030203" pitchFamily="34" charset="0"/>
                <a:ea typeface="Lato Light" panose="020F0502020204030203" pitchFamily="34" charset="0"/>
                <a:cs typeface="Lato Light" panose="020F0502020204030203" pitchFamily="34" charset="0"/>
              </a:defRPr>
            </a:lvl2pPr>
            <a:lvl3pPr>
              <a:defRPr sz="1600">
                <a:latin typeface="Lato Light" panose="020F0502020204030203" pitchFamily="34" charset="0"/>
                <a:ea typeface="Lato Light" panose="020F0502020204030203" pitchFamily="34" charset="0"/>
                <a:cs typeface="Lato Light" panose="020F0502020204030203" pitchFamily="34" charset="0"/>
              </a:defRPr>
            </a:lvl3pPr>
            <a:lvl4pPr>
              <a:defRPr sz="1400">
                <a:latin typeface="Lato Light" panose="020F0502020204030203" pitchFamily="34" charset="0"/>
                <a:ea typeface="Lato Light" panose="020F0502020204030203" pitchFamily="34" charset="0"/>
                <a:cs typeface="Lato Light" panose="020F0502020204030203" pitchFamily="34" charset="0"/>
              </a:defRPr>
            </a:lvl4pPr>
            <a:lvl5pPr>
              <a:defRPr sz="1400">
                <a:latin typeface="Lato Light" panose="020F0502020204030203" pitchFamily="34" charset="0"/>
                <a:ea typeface="Lato Light" panose="020F0502020204030203" pitchFamily="34" charset="0"/>
                <a:cs typeface="Lato Light" panose="020F0502020204030203" pitchFamily="34" charset="0"/>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D8D7233-4BDC-4F82-8CAF-742D00622B2C}" type="datetime1">
              <a:rPr lang="en-NZ" smtClean="0"/>
              <a:t>29/06/2017</a:t>
            </a:fld>
            <a:endParaRPr lang="en-NZ"/>
          </a:p>
        </p:txBody>
      </p:sp>
      <p:sp>
        <p:nvSpPr>
          <p:cNvPr id="6" name="Footer Placeholder 5"/>
          <p:cNvSpPr>
            <a:spLocks noGrp="1"/>
          </p:cNvSpPr>
          <p:nvPr>
            <p:ph type="ftr" sz="quarter" idx="11"/>
          </p:nvPr>
        </p:nvSpPr>
        <p:spPr/>
        <p:txBody>
          <a:bodyPr/>
          <a:lstStyle/>
          <a:p>
            <a:r>
              <a:rPr lang="en-NZ"/>
              <a:t>NZYPT tryouts</a:t>
            </a:r>
          </a:p>
        </p:txBody>
      </p:sp>
      <p:sp>
        <p:nvSpPr>
          <p:cNvPr id="7" name="Slide Number Placeholder 6"/>
          <p:cNvSpPr>
            <a:spLocks noGrp="1"/>
          </p:cNvSpPr>
          <p:nvPr>
            <p:ph type="sldNum" sz="quarter" idx="12"/>
          </p:nvPr>
        </p:nvSpPr>
        <p:spPr/>
        <p:txBody>
          <a:bodyPr/>
          <a:lstStyle/>
          <a:p>
            <a:fld id="{99A5C54E-AA6A-41C1-B847-E67AF0CC49B0}" type="slidenum">
              <a:rPr lang="en-NZ" smtClean="0"/>
              <a:t>‹#›</a:t>
            </a:fld>
            <a:endParaRPr lang="en-NZ" dirty="0"/>
          </a:p>
        </p:txBody>
      </p:sp>
    </p:spTree>
    <p:extLst>
      <p:ext uri="{BB962C8B-B14F-4D97-AF65-F5344CB8AC3E}">
        <p14:creationId xmlns:p14="http://schemas.microsoft.com/office/powerpoint/2010/main" val="3347439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lgn="ctr">
              <a:defRPr sz="2800" b="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gn="ctr">
              <a:lnSpc>
                <a:spcPct val="100000"/>
              </a:lnSpc>
              <a:spcBef>
                <a:spcPts val="800"/>
              </a:spcBef>
              <a:buNone/>
              <a:defRPr sz="1300">
                <a:solidFill>
                  <a:schemeClr val="bg1">
                    <a:lumMod val="85000"/>
                  </a:schemeClr>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9C8F33E-0F75-42E4-A74E-9BD808835984}" type="datetime1">
              <a:rPr lang="en-NZ" smtClean="0"/>
              <a:t>29/06/2017</a:t>
            </a:fld>
            <a:endParaRPr lang="en-NZ"/>
          </a:p>
        </p:txBody>
      </p:sp>
      <p:sp>
        <p:nvSpPr>
          <p:cNvPr id="6" name="Footer Placeholder 5"/>
          <p:cNvSpPr>
            <a:spLocks noGrp="1"/>
          </p:cNvSpPr>
          <p:nvPr>
            <p:ph type="ftr" sz="quarter" idx="11"/>
          </p:nvPr>
        </p:nvSpPr>
        <p:spPr/>
        <p:txBody>
          <a:bodyPr/>
          <a:lstStyle/>
          <a:p>
            <a:r>
              <a:rPr lang="en-NZ"/>
              <a:t>NZYPT tryouts</a:t>
            </a:r>
          </a:p>
        </p:txBody>
      </p:sp>
      <p:sp>
        <p:nvSpPr>
          <p:cNvPr id="7" name="Slide Number Placeholder 6"/>
          <p:cNvSpPr>
            <a:spLocks noGrp="1"/>
          </p:cNvSpPr>
          <p:nvPr>
            <p:ph type="sldNum" sz="quarter" idx="12"/>
          </p:nvPr>
        </p:nvSpPr>
        <p:spPr/>
        <p:txBody>
          <a:bodyPr/>
          <a:lstStyle/>
          <a:p>
            <a:fld id="{99A5C54E-AA6A-41C1-B847-E67AF0CC49B0}" type="slidenum">
              <a:rPr lang="en-NZ" smtClean="0"/>
              <a:t>‹#›</a:t>
            </a:fld>
            <a:endParaRPr lang="en-NZ" dirty="0"/>
          </a:p>
        </p:txBody>
      </p:sp>
    </p:spTree>
    <p:extLst>
      <p:ext uri="{BB962C8B-B14F-4D97-AF65-F5344CB8AC3E}">
        <p14:creationId xmlns:p14="http://schemas.microsoft.com/office/powerpoint/2010/main" val="1668369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0"/>
            <a:ext cx="9692640" cy="10379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latin typeface="Lato Light" panose="020F0502020204030203" pitchFamily="34" charset="0"/>
                <a:ea typeface="Lato Light" panose="020F0502020204030203" pitchFamily="34" charset="0"/>
                <a:cs typeface="Lato Light" panose="020F0502020204030203" pitchFamily="34" charset="0"/>
              </a:defRPr>
            </a:lvl1pPr>
          </a:lstStyle>
          <a:p>
            <a:fld id="{5BAA0E38-D9FB-44EE-99ED-0DFC88195BD2}" type="datetime1">
              <a:rPr lang="en-NZ" smtClean="0"/>
              <a:t>29/06/2017</a:t>
            </a:fld>
            <a:endParaRPr lang="en-NZ"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latin typeface="Lato Light" panose="020F0502020204030203" pitchFamily="34" charset="0"/>
                <a:ea typeface="Lato Light" panose="020F0502020204030203" pitchFamily="34" charset="0"/>
                <a:cs typeface="Lato Light" panose="020F0502020204030203" pitchFamily="34" charset="0"/>
              </a:defRPr>
            </a:lvl1pPr>
          </a:lstStyle>
          <a:p>
            <a:r>
              <a:rPr lang="en-NZ" dirty="0"/>
              <a:t>NZYPT</a:t>
            </a: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latin typeface="Lato Light" panose="020F0502020204030203" pitchFamily="34" charset="0"/>
                <a:ea typeface="Lato Light" panose="020F0502020204030203" pitchFamily="34" charset="0"/>
                <a:cs typeface="Lato Light" panose="020F0502020204030203" pitchFamily="34" charset="0"/>
              </a:defRPr>
            </a:lvl1pPr>
          </a:lstStyle>
          <a:p>
            <a:fld id="{99A5C54E-AA6A-41C1-B847-E67AF0CC49B0}" type="slidenum">
              <a:rPr lang="en-NZ" smtClean="0"/>
              <a:pPr/>
              <a:t>‹#›</a:t>
            </a:fld>
            <a:endParaRPr lang="en-NZ"/>
          </a:p>
        </p:txBody>
      </p:sp>
    </p:spTree>
    <p:extLst>
      <p:ext uri="{BB962C8B-B14F-4D97-AF65-F5344CB8AC3E}">
        <p14:creationId xmlns:p14="http://schemas.microsoft.com/office/powerpoint/2010/main" val="3686634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Lato Light" panose="020F0502020204030203" pitchFamily="34" charset="0"/>
          <a:ea typeface="Lato Light" panose="020F0502020204030203" pitchFamily="34" charset="0"/>
          <a:cs typeface="Lato Light" panose="020F0502020204030203" pitchFamily="34" charset="0"/>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Lato Light" panose="020F0502020204030203" pitchFamily="34" charset="0"/>
          <a:ea typeface="Lato Light" panose="020F0502020204030203" pitchFamily="34" charset="0"/>
          <a:cs typeface="Lato Light" panose="020F0502020204030203" pitchFamily="34" charset="0"/>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Lato Light" panose="020F0502020204030203" pitchFamily="34" charset="0"/>
          <a:ea typeface="Lato Light" panose="020F0502020204030203" pitchFamily="34" charset="0"/>
          <a:cs typeface="Lato Light" panose="020F0502020204030203" pitchFamily="34" charset="0"/>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Lato Light" panose="020F0502020204030203" pitchFamily="34" charset="0"/>
          <a:ea typeface="Lato Light" panose="020F0502020204030203" pitchFamily="34" charset="0"/>
          <a:cs typeface="Lato Light" panose="020F0502020204030203" pitchFamily="34" charset="0"/>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TS"/><Relationship Id="rId1" Type="http://schemas.microsoft.com/office/2007/relationships/media" Target="../media/media1.MTS"/><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2.png"/><Relationship Id="rId5" Type="http://schemas.openxmlformats.org/officeDocument/2006/relationships/image" Target="../media/image5.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sjsu.edu/faculty/watkins/thermal.htm" TargetMode="External"/><Relationship Id="rId7" Type="http://schemas.openxmlformats.org/officeDocument/2006/relationships/hyperlink" Target="https://web.archive.org/web/20130627013639/http:/mathscience.kiau.ac.ir/Content/Vol5No2/1.pdf" TargetMode="External"/><Relationship Id="rId2" Type="http://schemas.openxmlformats.org/officeDocument/2006/relationships/hyperlink" Target="http://www.physics.indiana.edu/~dermisek/CM_13/Tornado_Physics_Justin_Vasel.pdf" TargetMode="External"/><Relationship Id="rId1" Type="http://schemas.openxmlformats.org/officeDocument/2006/relationships/slideLayout" Target="../slideLayouts/slideLayout2.xml"/><Relationship Id="rId6" Type="http://schemas.openxmlformats.org/officeDocument/2006/relationships/hyperlink" Target="http://www.weatherscapes.com/Techniques/Tornado/tornado.pdf" TargetMode="External"/><Relationship Id="rId5" Type="http://schemas.openxmlformats.org/officeDocument/2006/relationships/hyperlink" Target="http://sites.apam.columbia.edu/courses/apph4200x/Lecture-9.pdf" TargetMode="External"/><Relationship Id="rId4" Type="http://schemas.openxmlformats.org/officeDocument/2006/relationships/hyperlink" Target="http://writing.rochester.edu/celebrating/2015/TorrisiContestSubmission.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013992" y="5074285"/>
            <a:ext cx="2006455" cy="1691640"/>
          </a:xfrm>
        </p:spPr>
        <p:txBody>
          <a:bodyPr/>
          <a:lstStyle/>
          <a:p>
            <a:pPr>
              <a:lnSpc>
                <a:spcPct val="100000"/>
              </a:lnSpc>
            </a:pPr>
            <a:r>
              <a:rPr lang="en-NZ" dirty="0"/>
              <a:t>Luke Roeven</a:t>
            </a:r>
          </a:p>
          <a:p>
            <a:pPr>
              <a:lnSpc>
                <a:spcPct val="100000"/>
              </a:lnSpc>
            </a:pPr>
            <a:r>
              <a:rPr lang="en-NZ" dirty="0"/>
              <a:t>Wellington high school </a:t>
            </a:r>
          </a:p>
          <a:p>
            <a:pPr>
              <a:lnSpc>
                <a:spcPct val="100000"/>
              </a:lnSpc>
            </a:pPr>
            <a:r>
              <a:rPr lang="en-NZ" dirty="0"/>
              <a:t>IYNT 2017</a:t>
            </a:r>
          </a:p>
        </p:txBody>
      </p:sp>
      <p:sp>
        <p:nvSpPr>
          <p:cNvPr id="10" name="Slide Number Placeholder 9"/>
          <p:cNvSpPr>
            <a:spLocks noGrp="1"/>
          </p:cNvSpPr>
          <p:nvPr>
            <p:ph type="sldNum" sz="quarter" idx="12"/>
          </p:nvPr>
        </p:nvSpPr>
        <p:spPr/>
        <p:txBody>
          <a:bodyPr>
            <a:normAutofit lnSpcReduction="10000"/>
          </a:bodyPr>
          <a:lstStyle/>
          <a:p>
            <a:fld id="{3A780B82-4ECC-4F78-B276-C51B9D5E44C2}" type="slidenum">
              <a:rPr lang="en-NZ" smtClean="0"/>
              <a:t>1</a:t>
            </a:fld>
            <a:endParaRPr lang="en-NZ"/>
          </a:p>
        </p:txBody>
      </p:sp>
      <p:sp>
        <p:nvSpPr>
          <p:cNvPr id="2" name="Title 1"/>
          <p:cNvSpPr>
            <a:spLocks noGrp="1"/>
          </p:cNvSpPr>
          <p:nvPr>
            <p:ph type="ctrTitle"/>
          </p:nvPr>
        </p:nvSpPr>
        <p:spPr>
          <a:xfrm>
            <a:off x="1386839" y="2752882"/>
            <a:ext cx="9418320" cy="1994262"/>
          </a:xfrm>
        </p:spPr>
        <p:txBody>
          <a:bodyPr>
            <a:normAutofit/>
          </a:bodyPr>
          <a:lstStyle/>
          <a:p>
            <a:r>
              <a:rPr lang="en-NZ" dirty="0"/>
              <a:t>Problem No. 17:</a:t>
            </a:r>
            <a:br>
              <a:rPr lang="en-NZ" dirty="0"/>
            </a:br>
            <a:r>
              <a:rPr lang="en-NZ" dirty="0"/>
              <a:t>Tornado Machine</a:t>
            </a:r>
          </a:p>
        </p:txBody>
      </p:sp>
    </p:spTree>
    <p:extLst>
      <p:ext uri="{BB962C8B-B14F-4D97-AF65-F5344CB8AC3E}">
        <p14:creationId xmlns:p14="http://schemas.microsoft.com/office/powerpoint/2010/main" val="3507113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2" descr="A picture containing indoor, floor, table, thing&#10;&#10;Description generated with high confidence">
            <a:extLst>
              <a:ext uri="{FF2B5EF4-FFF2-40B4-BE49-F238E27FC236}">
                <a16:creationId xmlns:a16="http://schemas.microsoft.com/office/drawing/2014/main" id="{D4A94C56-A6B2-49A4-BBD2-11A0C6BC5DE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13" t="26224" r="5369" b="19299"/>
          <a:stretch/>
        </p:blipFill>
        <p:spPr>
          <a:xfrm rot="16497316">
            <a:off x="2003651" y="2792043"/>
            <a:ext cx="7345656" cy="2768426"/>
          </a:xfrm>
        </p:spPr>
      </p:pic>
      <p:grpSp>
        <p:nvGrpSpPr>
          <p:cNvPr id="6" name="Group 5">
            <a:extLst>
              <a:ext uri="{FF2B5EF4-FFF2-40B4-BE49-F238E27FC236}">
                <a16:creationId xmlns:a16="http://schemas.microsoft.com/office/drawing/2014/main" id="{C4D18A2F-DCDD-4746-B3F2-B1B90D2D2396}"/>
              </a:ext>
            </a:extLst>
          </p:cNvPr>
          <p:cNvGrpSpPr/>
          <p:nvPr/>
        </p:nvGrpSpPr>
        <p:grpSpPr>
          <a:xfrm>
            <a:off x="2778498" y="211348"/>
            <a:ext cx="6634684" cy="7949775"/>
            <a:chOff x="3642441" y="1427239"/>
            <a:chExt cx="5305616" cy="5863850"/>
          </a:xfrm>
        </p:grpSpPr>
        <p:sp>
          <p:nvSpPr>
            <p:cNvPr id="7" name="Rectangle 6">
              <a:extLst>
                <a:ext uri="{FF2B5EF4-FFF2-40B4-BE49-F238E27FC236}">
                  <a16:creationId xmlns:a16="http://schemas.microsoft.com/office/drawing/2014/main" id="{3B37C6E7-B649-4757-A7B8-B63FC9C323D5}"/>
                </a:ext>
              </a:extLst>
            </p:cNvPr>
            <p:cNvSpPr/>
            <p:nvPr/>
          </p:nvSpPr>
          <p:spPr>
            <a:xfrm>
              <a:off x="4408714" y="1427239"/>
              <a:ext cx="4539343"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05117C0E-408C-49F1-949E-A140F50B79A7}"/>
                </a:ext>
              </a:extLst>
            </p:cNvPr>
            <p:cNvSpPr/>
            <p:nvPr/>
          </p:nvSpPr>
          <p:spPr>
            <a:xfrm rot="5400000">
              <a:off x="4801168" y="4359164"/>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011450E2-3D02-4984-8A48-82F56142DD40}"/>
                </a:ext>
              </a:extLst>
            </p:cNvPr>
            <p:cNvSpPr/>
            <p:nvPr/>
          </p:nvSpPr>
          <p:spPr>
            <a:xfrm rot="5400000">
              <a:off x="2281730" y="4359164"/>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a:extLst>
                <a:ext uri="{FF2B5EF4-FFF2-40B4-BE49-F238E27FC236}">
                  <a16:creationId xmlns:a16="http://schemas.microsoft.com/office/drawing/2014/main" id="{B5F168FE-5A73-4CD7-9917-33E1CBED2E06}"/>
                </a:ext>
              </a:extLst>
            </p:cNvPr>
            <p:cNvSpPr/>
            <p:nvPr/>
          </p:nvSpPr>
          <p:spPr>
            <a:xfrm>
              <a:off x="3642441" y="6334357"/>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2" name="Title 1">
            <a:extLst>
              <a:ext uri="{FF2B5EF4-FFF2-40B4-BE49-F238E27FC236}">
                <a16:creationId xmlns:a16="http://schemas.microsoft.com/office/drawing/2014/main" id="{4EC01DBB-3297-4D20-A572-F216EE2B229A}"/>
              </a:ext>
            </a:extLst>
          </p:cNvPr>
          <p:cNvSpPr>
            <a:spLocks noGrp="1"/>
          </p:cNvSpPr>
          <p:nvPr>
            <p:ph type="title"/>
          </p:nvPr>
        </p:nvSpPr>
        <p:spPr/>
        <p:txBody>
          <a:bodyPr/>
          <a:lstStyle/>
          <a:p>
            <a:r>
              <a:rPr lang="en-NZ" dirty="0"/>
              <a:t>How it works</a:t>
            </a:r>
          </a:p>
        </p:txBody>
      </p:sp>
      <p:sp>
        <p:nvSpPr>
          <p:cNvPr id="4" name="Slide Number Placeholder 3">
            <a:extLst>
              <a:ext uri="{FF2B5EF4-FFF2-40B4-BE49-F238E27FC236}">
                <a16:creationId xmlns:a16="http://schemas.microsoft.com/office/drawing/2014/main" id="{B7A70AD9-B59B-4C45-8CA6-566DBEFC86BC}"/>
              </a:ext>
            </a:extLst>
          </p:cNvPr>
          <p:cNvSpPr>
            <a:spLocks noGrp="1"/>
          </p:cNvSpPr>
          <p:nvPr>
            <p:ph type="sldNum" sz="quarter" idx="12"/>
          </p:nvPr>
        </p:nvSpPr>
        <p:spPr/>
        <p:txBody>
          <a:bodyPr>
            <a:normAutofit lnSpcReduction="10000"/>
          </a:bodyPr>
          <a:lstStyle/>
          <a:p>
            <a:fld id="{99A5C54E-AA6A-41C1-B847-E67AF0CC49B0}" type="slidenum">
              <a:rPr lang="en-NZ" smtClean="0"/>
              <a:t>10</a:t>
            </a:fld>
            <a:endParaRPr lang="en-NZ"/>
          </a:p>
        </p:txBody>
      </p:sp>
      <p:cxnSp>
        <p:nvCxnSpPr>
          <p:cNvPr id="13" name="Straight Arrow Connector 12">
            <a:extLst>
              <a:ext uri="{FF2B5EF4-FFF2-40B4-BE49-F238E27FC236}">
                <a16:creationId xmlns:a16="http://schemas.microsoft.com/office/drawing/2014/main" id="{584ECD04-265C-4FFB-83F5-062350CDFBE0}"/>
              </a:ext>
            </a:extLst>
          </p:cNvPr>
          <p:cNvCxnSpPr/>
          <p:nvPr/>
        </p:nvCxnSpPr>
        <p:spPr>
          <a:xfrm flipH="1">
            <a:off x="6491235" y="1899138"/>
            <a:ext cx="2009670" cy="139672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DE7445D-51E0-49D3-8DED-EBF7474BD366}"/>
              </a:ext>
            </a:extLst>
          </p:cNvPr>
          <p:cNvSpPr txBox="1"/>
          <p:nvPr/>
        </p:nvSpPr>
        <p:spPr>
          <a:xfrm>
            <a:off x="8500905" y="1325562"/>
            <a:ext cx="2059913" cy="1200329"/>
          </a:xfrm>
          <a:prstGeom prst="rect">
            <a:avLst/>
          </a:prstGeom>
          <a:noFill/>
          <a:ln w="28575">
            <a:solidFill>
              <a:srgbClr val="FFC000"/>
            </a:solidFill>
          </a:ln>
        </p:spPr>
        <p:txBody>
          <a:bodyPr wrap="square" rtlCol="0">
            <a:spAutoFit/>
          </a:bodyPr>
          <a:lstStyle/>
          <a:p>
            <a:r>
              <a:rPr lang="en-NZ" dirty="0"/>
              <a:t>Air flows through and curves with the polycarbonate sheet</a:t>
            </a:r>
          </a:p>
        </p:txBody>
      </p:sp>
      <p:cxnSp>
        <p:nvCxnSpPr>
          <p:cNvPr id="15" name="Straight Arrow Connector 14">
            <a:extLst>
              <a:ext uri="{FF2B5EF4-FFF2-40B4-BE49-F238E27FC236}">
                <a16:creationId xmlns:a16="http://schemas.microsoft.com/office/drawing/2014/main" id="{338C6678-8977-4B2B-AF1D-4E41E9CB89FE}"/>
              </a:ext>
            </a:extLst>
          </p:cNvPr>
          <p:cNvCxnSpPr>
            <a:cxnSpLocks/>
          </p:cNvCxnSpPr>
          <p:nvPr/>
        </p:nvCxnSpPr>
        <p:spPr>
          <a:xfrm>
            <a:off x="2853732" y="5194998"/>
            <a:ext cx="2564429" cy="122213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CCE2D0D-7D31-4D9D-8E9E-8AEBD7C70320}"/>
              </a:ext>
            </a:extLst>
          </p:cNvPr>
          <p:cNvSpPr txBox="1"/>
          <p:nvPr/>
        </p:nvSpPr>
        <p:spPr>
          <a:xfrm>
            <a:off x="1506497" y="4733333"/>
            <a:ext cx="1347235" cy="923330"/>
          </a:xfrm>
          <a:prstGeom prst="rect">
            <a:avLst/>
          </a:prstGeom>
          <a:noFill/>
          <a:ln w="28575">
            <a:solidFill>
              <a:srgbClr val="FFC000"/>
            </a:solidFill>
          </a:ln>
        </p:spPr>
        <p:txBody>
          <a:bodyPr wrap="square" rtlCol="0">
            <a:spAutoFit/>
          </a:bodyPr>
          <a:lstStyle/>
          <a:p>
            <a:r>
              <a:rPr lang="en-NZ" dirty="0"/>
              <a:t>Heats air making it less dense</a:t>
            </a:r>
          </a:p>
        </p:txBody>
      </p:sp>
    </p:spTree>
    <p:extLst>
      <p:ext uri="{BB962C8B-B14F-4D97-AF65-F5344CB8AC3E}">
        <p14:creationId xmlns:p14="http://schemas.microsoft.com/office/powerpoint/2010/main" val="3785516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37BC-D37B-44D5-8C28-E34821923480}"/>
              </a:ext>
            </a:extLst>
          </p:cNvPr>
          <p:cNvSpPr>
            <a:spLocks noGrp="1"/>
          </p:cNvSpPr>
          <p:nvPr>
            <p:ph type="title"/>
          </p:nvPr>
        </p:nvSpPr>
        <p:spPr/>
        <p:txBody>
          <a:bodyPr/>
          <a:lstStyle/>
          <a:p>
            <a:r>
              <a:rPr lang="en-NZ" dirty="0"/>
              <a:t>How we measured temperature</a:t>
            </a:r>
          </a:p>
        </p:txBody>
      </p:sp>
      <p:sp>
        <p:nvSpPr>
          <p:cNvPr id="4" name="Slide Number Placeholder 3">
            <a:extLst>
              <a:ext uri="{FF2B5EF4-FFF2-40B4-BE49-F238E27FC236}">
                <a16:creationId xmlns:a16="http://schemas.microsoft.com/office/drawing/2014/main" id="{1DCACF13-E3B5-47C8-AA5F-80B9CE835A99}"/>
              </a:ext>
            </a:extLst>
          </p:cNvPr>
          <p:cNvSpPr>
            <a:spLocks noGrp="1"/>
          </p:cNvSpPr>
          <p:nvPr>
            <p:ph type="sldNum" sz="quarter" idx="12"/>
          </p:nvPr>
        </p:nvSpPr>
        <p:spPr/>
        <p:txBody>
          <a:bodyPr>
            <a:normAutofit lnSpcReduction="10000"/>
          </a:bodyPr>
          <a:lstStyle/>
          <a:p>
            <a:fld id="{99A5C54E-AA6A-41C1-B847-E67AF0CC49B0}" type="slidenum">
              <a:rPr lang="en-NZ" smtClean="0"/>
              <a:t>11</a:t>
            </a:fld>
            <a:endParaRPr lang="en-NZ"/>
          </a:p>
        </p:txBody>
      </p:sp>
      <p:pic>
        <p:nvPicPr>
          <p:cNvPr id="1026" name="Picture 2" descr="Image result for temperature probe">
            <a:extLst>
              <a:ext uri="{FF2B5EF4-FFF2-40B4-BE49-F238E27FC236}">
                <a16:creationId xmlns:a16="http://schemas.microsoft.com/office/drawing/2014/main" id="{DD32028C-6C04-4149-B698-8D5A22270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2734"/>
            <a:ext cx="4858937" cy="27331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omputer&#10;&#10;Description generated with very high confidence">
            <a:extLst>
              <a:ext uri="{FF2B5EF4-FFF2-40B4-BE49-F238E27FC236}">
                <a16:creationId xmlns:a16="http://schemas.microsoft.com/office/drawing/2014/main" id="{BE04CB4B-EF2B-4012-BCDA-8B310AA70572}"/>
              </a:ext>
            </a:extLst>
          </p:cNvPr>
          <p:cNvPicPr>
            <a:picLocks noChangeAspect="1"/>
          </p:cNvPicPr>
          <p:nvPr/>
        </p:nvPicPr>
        <p:blipFill rotWithShape="1">
          <a:blip r:embed="rId4">
            <a:extLst>
              <a:ext uri="{28A0092B-C50C-407E-A947-70E740481C1C}">
                <a14:useLocalDpi xmlns:a14="http://schemas.microsoft.com/office/drawing/2010/main" val="0"/>
              </a:ext>
            </a:extLst>
          </a:blip>
          <a:srcRect l="1" r="29161"/>
          <a:stretch/>
        </p:blipFill>
        <p:spPr>
          <a:xfrm>
            <a:off x="4858937" y="1759701"/>
            <a:ext cx="5892799" cy="4679217"/>
          </a:xfrm>
          <a:prstGeom prst="rect">
            <a:avLst/>
          </a:prstGeom>
        </p:spPr>
      </p:pic>
    </p:spTree>
    <p:extLst>
      <p:ext uri="{BB962C8B-B14F-4D97-AF65-F5344CB8AC3E}">
        <p14:creationId xmlns:p14="http://schemas.microsoft.com/office/powerpoint/2010/main" val="3752952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D9C00-A953-4B60-97E7-1D7C5B48DF2C}"/>
              </a:ext>
            </a:extLst>
          </p:cNvPr>
          <p:cNvSpPr>
            <a:spLocks noGrp="1"/>
          </p:cNvSpPr>
          <p:nvPr>
            <p:ph type="title"/>
          </p:nvPr>
        </p:nvSpPr>
        <p:spPr/>
        <p:txBody>
          <a:bodyPr/>
          <a:lstStyle/>
          <a:p>
            <a:r>
              <a:rPr lang="en-NZ" dirty="0"/>
              <a:t>How we measured velocity</a:t>
            </a:r>
          </a:p>
        </p:txBody>
      </p:sp>
      <p:pic>
        <p:nvPicPr>
          <p:cNvPr id="6" name="Content Placeholder 5" descr="A picture containing building, red, sitting&#10;&#10;Description generated with high confidence">
            <a:extLst>
              <a:ext uri="{FF2B5EF4-FFF2-40B4-BE49-F238E27FC236}">
                <a16:creationId xmlns:a16="http://schemas.microsoft.com/office/drawing/2014/main" id="{7D9CE191-BCDD-4EAA-BD90-820E833E9C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6200000">
            <a:off x="-244049" y="2224328"/>
            <a:ext cx="5093678" cy="3395785"/>
          </a:xfrm>
        </p:spPr>
      </p:pic>
      <p:sp>
        <p:nvSpPr>
          <p:cNvPr id="4" name="Slide Number Placeholder 3">
            <a:extLst>
              <a:ext uri="{FF2B5EF4-FFF2-40B4-BE49-F238E27FC236}">
                <a16:creationId xmlns:a16="http://schemas.microsoft.com/office/drawing/2014/main" id="{43EAEA15-EA70-4427-B242-611EA906A7DE}"/>
              </a:ext>
            </a:extLst>
          </p:cNvPr>
          <p:cNvSpPr>
            <a:spLocks noGrp="1"/>
          </p:cNvSpPr>
          <p:nvPr>
            <p:ph type="sldNum" sz="quarter" idx="12"/>
          </p:nvPr>
        </p:nvSpPr>
        <p:spPr/>
        <p:txBody>
          <a:bodyPr>
            <a:normAutofit lnSpcReduction="10000"/>
          </a:bodyPr>
          <a:lstStyle/>
          <a:p>
            <a:fld id="{99A5C54E-AA6A-41C1-B847-E67AF0CC49B0}" type="slidenum">
              <a:rPr lang="en-NZ" smtClean="0"/>
              <a:t>12</a:t>
            </a:fld>
            <a:endParaRPr lang="en-NZ"/>
          </a:p>
        </p:txBody>
      </p:sp>
      <p:pic>
        <p:nvPicPr>
          <p:cNvPr id="8" name="Picture 7" descr="A picture containing indoor, table, wall, floor&#10;&#10;Description generated with high confidence">
            <a:extLst>
              <a:ext uri="{FF2B5EF4-FFF2-40B4-BE49-F238E27FC236}">
                <a16:creationId xmlns:a16="http://schemas.microsoft.com/office/drawing/2014/main" id="{4EA8C808-5F5D-4C0D-8E31-C9190548DF23}"/>
              </a:ext>
            </a:extLst>
          </p:cNvPr>
          <p:cNvPicPr>
            <a:picLocks noChangeAspect="1"/>
          </p:cNvPicPr>
          <p:nvPr/>
        </p:nvPicPr>
        <p:blipFill rotWithShape="1">
          <a:blip r:embed="rId4">
            <a:extLst>
              <a:ext uri="{28A0092B-C50C-407E-A947-70E740481C1C}">
                <a14:useLocalDpi xmlns:a14="http://schemas.microsoft.com/office/drawing/2010/main" val="0"/>
              </a:ext>
            </a:extLst>
          </a:blip>
          <a:srcRect l="27259" t="26606" r="35407" b="2723"/>
          <a:stretch/>
        </p:blipFill>
        <p:spPr>
          <a:xfrm>
            <a:off x="6695762" y="1375381"/>
            <a:ext cx="4036235" cy="5093679"/>
          </a:xfrm>
          <a:prstGeom prst="rect">
            <a:avLst/>
          </a:prstGeom>
        </p:spPr>
      </p:pic>
      <p:cxnSp>
        <p:nvCxnSpPr>
          <p:cNvPr id="10" name="Straight Arrow Connector 9">
            <a:extLst>
              <a:ext uri="{FF2B5EF4-FFF2-40B4-BE49-F238E27FC236}">
                <a16:creationId xmlns:a16="http://schemas.microsoft.com/office/drawing/2014/main" id="{F2D38A29-127B-45CB-8E39-7F443A64C2B7}"/>
              </a:ext>
            </a:extLst>
          </p:cNvPr>
          <p:cNvCxnSpPr>
            <a:cxnSpLocks/>
            <a:stCxn id="13" idx="1"/>
          </p:cNvCxnSpPr>
          <p:nvPr/>
        </p:nvCxnSpPr>
        <p:spPr>
          <a:xfrm flipH="1">
            <a:off x="1919235" y="3818387"/>
            <a:ext cx="2385065" cy="39380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F12E094-CB3B-45A9-9D7A-808EF104A4B9}"/>
              </a:ext>
            </a:extLst>
          </p:cNvPr>
          <p:cNvCxnSpPr>
            <a:cxnSpLocks/>
            <a:stCxn id="13" idx="3"/>
          </p:cNvCxnSpPr>
          <p:nvPr/>
        </p:nvCxnSpPr>
        <p:spPr>
          <a:xfrm>
            <a:off x="6329617" y="3818387"/>
            <a:ext cx="2801061" cy="178857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5846DB9-01E6-4D97-833F-B0C30F4B283A}"/>
              </a:ext>
            </a:extLst>
          </p:cNvPr>
          <p:cNvSpPr txBox="1"/>
          <p:nvPr/>
        </p:nvSpPr>
        <p:spPr>
          <a:xfrm>
            <a:off x="4304300" y="3495221"/>
            <a:ext cx="2025317" cy="646331"/>
          </a:xfrm>
          <a:prstGeom prst="rect">
            <a:avLst/>
          </a:prstGeom>
          <a:noFill/>
          <a:ln w="28575">
            <a:solidFill>
              <a:srgbClr val="FFC000"/>
            </a:solidFill>
          </a:ln>
        </p:spPr>
        <p:txBody>
          <a:bodyPr wrap="square" rtlCol="0">
            <a:spAutoFit/>
          </a:bodyPr>
          <a:lstStyle/>
          <a:p>
            <a:r>
              <a:rPr lang="en-NZ" dirty="0"/>
              <a:t>Pendulum with light mass on end</a:t>
            </a:r>
          </a:p>
        </p:txBody>
      </p:sp>
      <p:sp>
        <p:nvSpPr>
          <p:cNvPr id="18" name="Arc 17">
            <a:extLst>
              <a:ext uri="{FF2B5EF4-FFF2-40B4-BE49-F238E27FC236}">
                <a16:creationId xmlns:a16="http://schemas.microsoft.com/office/drawing/2014/main" id="{81F46CBC-6FDF-47EC-98F6-8418AC4CD63E}"/>
              </a:ext>
            </a:extLst>
          </p:cNvPr>
          <p:cNvSpPr/>
          <p:nvPr/>
        </p:nvSpPr>
        <p:spPr>
          <a:xfrm rot="7290690">
            <a:off x="8801987" y="3867706"/>
            <a:ext cx="365760" cy="411480"/>
          </a:xfrm>
          <a:prstGeom prst="arc">
            <a:avLst>
              <a:gd name="adj1" fmla="val 17941612"/>
              <a:gd name="adj2" fmla="val 19877867"/>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1465089-3135-4E32-BE97-364058024E72}"/>
                  </a:ext>
                </a:extLst>
              </p:cNvPr>
              <p:cNvSpPr txBox="1"/>
              <p:nvPr/>
            </p:nvSpPr>
            <p:spPr>
              <a:xfrm>
                <a:off x="8931586" y="4265846"/>
                <a:ext cx="199092"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NZ" i="1" smtClean="0">
                          <a:solidFill>
                            <a:srgbClr val="FFC000"/>
                          </a:solidFill>
                          <a:latin typeface="Cambria Math" panose="02040503050406030204" pitchFamily="18" charset="0"/>
                          <a:ea typeface="Cambria Math" panose="02040503050406030204" pitchFamily="18" charset="0"/>
                        </a:rPr>
                        <m:t>𝜃</m:t>
                      </m:r>
                    </m:oMath>
                  </m:oMathPara>
                </a14:m>
                <a:endParaRPr lang="en-NZ" dirty="0">
                  <a:solidFill>
                    <a:srgbClr val="FFC000"/>
                  </a:solidFill>
                </a:endParaRPr>
              </a:p>
            </p:txBody>
          </p:sp>
        </mc:Choice>
        <mc:Fallback xmlns="">
          <p:sp>
            <p:nvSpPr>
              <p:cNvPr id="19" name="TextBox 18">
                <a:extLst>
                  <a:ext uri="{FF2B5EF4-FFF2-40B4-BE49-F238E27FC236}">
                    <a16:creationId xmlns:a16="http://schemas.microsoft.com/office/drawing/2014/main" id="{A1465089-3135-4E32-BE97-364058024E72}"/>
                  </a:ext>
                </a:extLst>
              </p:cNvPr>
              <p:cNvSpPr txBox="1">
                <a:spLocks noRot="1" noChangeAspect="1" noMove="1" noResize="1" noEditPoints="1" noAdjustHandles="1" noChangeArrowheads="1" noChangeShapeType="1" noTextEdit="1"/>
              </p:cNvSpPr>
              <p:nvPr/>
            </p:nvSpPr>
            <p:spPr>
              <a:xfrm>
                <a:off x="8931586" y="4265846"/>
                <a:ext cx="199092" cy="276999"/>
              </a:xfrm>
              <a:prstGeom prst="rect">
                <a:avLst/>
              </a:prstGeom>
              <a:blipFill>
                <a:blip r:embed="rId5"/>
                <a:stretch>
                  <a:fillRect l="-24242" r="-21212" b="-11111"/>
                </a:stretch>
              </a:blipFill>
              <a:ln>
                <a:noFill/>
              </a:ln>
            </p:spPr>
            <p:txBody>
              <a:bodyPr/>
              <a:lstStyle/>
              <a:p>
                <a:r>
                  <a:rPr lang="en-NZ">
                    <a:noFill/>
                  </a:rPr>
                  <a:t> </a:t>
                </a:r>
              </a:p>
            </p:txBody>
          </p:sp>
        </mc:Fallback>
      </mc:AlternateContent>
      <p:cxnSp>
        <p:nvCxnSpPr>
          <p:cNvPr id="21" name="Straight Arrow Connector 20">
            <a:extLst>
              <a:ext uri="{FF2B5EF4-FFF2-40B4-BE49-F238E27FC236}">
                <a16:creationId xmlns:a16="http://schemas.microsoft.com/office/drawing/2014/main" id="{1FE33E58-A3B1-4695-8589-530A1F9EECC8}"/>
              </a:ext>
            </a:extLst>
          </p:cNvPr>
          <p:cNvCxnSpPr>
            <a:cxnSpLocks/>
            <a:stCxn id="23" idx="3"/>
          </p:cNvCxnSpPr>
          <p:nvPr/>
        </p:nvCxnSpPr>
        <p:spPr>
          <a:xfrm flipV="1">
            <a:off x="6321701" y="4542845"/>
            <a:ext cx="2646364" cy="62965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3FF0965-1623-4A20-9CBC-84E4AFCAFC46}"/>
              </a:ext>
            </a:extLst>
          </p:cNvPr>
          <p:cNvSpPr txBox="1"/>
          <p:nvPr/>
        </p:nvSpPr>
        <p:spPr>
          <a:xfrm>
            <a:off x="4300992" y="4987836"/>
            <a:ext cx="2020709" cy="369332"/>
          </a:xfrm>
          <a:prstGeom prst="rect">
            <a:avLst/>
          </a:prstGeom>
          <a:noFill/>
          <a:ln w="28575">
            <a:solidFill>
              <a:srgbClr val="FFC000"/>
            </a:solidFill>
          </a:ln>
        </p:spPr>
        <p:txBody>
          <a:bodyPr wrap="square" rtlCol="0">
            <a:spAutoFit/>
          </a:bodyPr>
          <a:lstStyle/>
          <a:p>
            <a:r>
              <a:rPr lang="en-NZ" dirty="0"/>
              <a:t>Angle measured</a:t>
            </a:r>
          </a:p>
        </p:txBody>
      </p:sp>
      <p:cxnSp>
        <p:nvCxnSpPr>
          <p:cNvPr id="25" name="Straight Arrow Connector 24">
            <a:extLst>
              <a:ext uri="{FF2B5EF4-FFF2-40B4-BE49-F238E27FC236}">
                <a16:creationId xmlns:a16="http://schemas.microsoft.com/office/drawing/2014/main" id="{524959E2-9352-43FD-8275-80E9BA1F501A}"/>
              </a:ext>
            </a:extLst>
          </p:cNvPr>
          <p:cNvCxnSpPr>
            <a:cxnSpLocks/>
            <a:stCxn id="34" idx="3"/>
          </p:cNvCxnSpPr>
          <p:nvPr/>
        </p:nvCxnSpPr>
        <p:spPr>
          <a:xfrm>
            <a:off x="6075297" y="2440732"/>
            <a:ext cx="2486238" cy="99640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83C71A2-3BE4-49AB-B1CB-E7442E8F25ED}"/>
              </a:ext>
            </a:extLst>
          </p:cNvPr>
          <p:cNvCxnSpPr>
            <a:cxnSpLocks/>
            <a:stCxn id="34" idx="1"/>
          </p:cNvCxnSpPr>
          <p:nvPr/>
        </p:nvCxnSpPr>
        <p:spPr>
          <a:xfrm flipH="1">
            <a:off x="3502484" y="2440732"/>
            <a:ext cx="1092558" cy="43274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FA26342-8A76-4618-85BF-6BB8256B1456}"/>
              </a:ext>
            </a:extLst>
          </p:cNvPr>
          <p:cNvSpPr txBox="1"/>
          <p:nvPr/>
        </p:nvSpPr>
        <p:spPr>
          <a:xfrm>
            <a:off x="4595042" y="2117566"/>
            <a:ext cx="1480255" cy="646331"/>
          </a:xfrm>
          <a:prstGeom prst="rect">
            <a:avLst/>
          </a:prstGeom>
          <a:noFill/>
          <a:ln w="28575">
            <a:solidFill>
              <a:srgbClr val="FFC000"/>
            </a:solidFill>
          </a:ln>
        </p:spPr>
        <p:txBody>
          <a:bodyPr wrap="square" rtlCol="0">
            <a:spAutoFit/>
          </a:bodyPr>
          <a:lstStyle/>
          <a:p>
            <a:r>
              <a:rPr lang="en-NZ" dirty="0"/>
              <a:t>Stick to hold pendulum</a:t>
            </a:r>
          </a:p>
        </p:txBody>
      </p:sp>
      <p:cxnSp>
        <p:nvCxnSpPr>
          <p:cNvPr id="35" name="Straight Arrow Connector 34">
            <a:extLst>
              <a:ext uri="{FF2B5EF4-FFF2-40B4-BE49-F238E27FC236}">
                <a16:creationId xmlns:a16="http://schemas.microsoft.com/office/drawing/2014/main" id="{864B1336-70CB-4DD5-B142-A641E23D1E54}"/>
              </a:ext>
            </a:extLst>
          </p:cNvPr>
          <p:cNvCxnSpPr>
            <a:cxnSpLocks/>
            <a:stCxn id="44" idx="1"/>
          </p:cNvCxnSpPr>
          <p:nvPr/>
        </p:nvCxnSpPr>
        <p:spPr>
          <a:xfrm flipH="1" flipV="1">
            <a:off x="2447613" y="4981688"/>
            <a:ext cx="2168132" cy="119051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A6A76C3-25B4-4A7D-BDFD-D1ECEA7E13DD}"/>
              </a:ext>
            </a:extLst>
          </p:cNvPr>
          <p:cNvCxnSpPr>
            <a:cxnSpLocks/>
            <a:stCxn id="44" idx="3"/>
          </p:cNvCxnSpPr>
          <p:nvPr/>
        </p:nvCxnSpPr>
        <p:spPr>
          <a:xfrm flipV="1">
            <a:off x="6096000" y="5903826"/>
            <a:ext cx="2835586" cy="26837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EBF45B7-C660-41B9-A890-5A6048618B29}"/>
              </a:ext>
            </a:extLst>
          </p:cNvPr>
          <p:cNvSpPr txBox="1"/>
          <p:nvPr/>
        </p:nvSpPr>
        <p:spPr>
          <a:xfrm>
            <a:off x="4615745" y="5987534"/>
            <a:ext cx="1480255" cy="369332"/>
          </a:xfrm>
          <a:prstGeom prst="rect">
            <a:avLst/>
          </a:prstGeom>
          <a:noFill/>
          <a:ln w="28575">
            <a:solidFill>
              <a:srgbClr val="FFC000"/>
            </a:solidFill>
          </a:ln>
        </p:spPr>
        <p:txBody>
          <a:bodyPr wrap="square" rtlCol="0">
            <a:spAutoFit/>
          </a:bodyPr>
          <a:lstStyle/>
          <a:p>
            <a:r>
              <a:rPr lang="en-NZ" dirty="0"/>
              <a:t>Vertical line  </a:t>
            </a:r>
          </a:p>
        </p:txBody>
      </p:sp>
      <p:cxnSp>
        <p:nvCxnSpPr>
          <p:cNvPr id="60" name="Straight Connector 59">
            <a:extLst>
              <a:ext uri="{FF2B5EF4-FFF2-40B4-BE49-F238E27FC236}">
                <a16:creationId xmlns:a16="http://schemas.microsoft.com/office/drawing/2014/main" id="{89F1E7E2-2513-4DA6-A300-B6944A33C750}"/>
              </a:ext>
            </a:extLst>
          </p:cNvPr>
          <p:cNvCxnSpPr>
            <a:cxnSpLocks/>
            <a:stCxn id="18" idx="0"/>
          </p:cNvCxnSpPr>
          <p:nvPr/>
        </p:nvCxnSpPr>
        <p:spPr>
          <a:xfrm flipH="1" flipV="1">
            <a:off x="8993507" y="3583307"/>
            <a:ext cx="89528" cy="66392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99B5922-1C47-4986-A74F-9A90B53B867C}"/>
              </a:ext>
            </a:extLst>
          </p:cNvPr>
          <p:cNvCxnSpPr>
            <a:cxnSpLocks/>
            <a:stCxn id="18" idx="2"/>
          </p:cNvCxnSpPr>
          <p:nvPr/>
        </p:nvCxnSpPr>
        <p:spPr>
          <a:xfrm flipV="1">
            <a:off x="8975679" y="3583308"/>
            <a:ext cx="17828" cy="67738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019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2F806-8C5E-4926-88AE-F5F88F1E6DD1}"/>
              </a:ext>
            </a:extLst>
          </p:cNvPr>
          <p:cNvSpPr>
            <a:spLocks noGrp="1"/>
          </p:cNvSpPr>
          <p:nvPr>
            <p:ph type="title"/>
          </p:nvPr>
        </p:nvSpPr>
        <p:spPr/>
        <p:txBody>
          <a:bodyPr/>
          <a:lstStyle/>
          <a:p>
            <a:r>
              <a:rPr lang="en-NZ" dirty="0"/>
              <a:t>How we measured velocity</a:t>
            </a:r>
          </a:p>
        </p:txBody>
      </p:sp>
      <p:pic>
        <p:nvPicPr>
          <p:cNvPr id="5" name="Content Placeholder 4">
            <a:extLst>
              <a:ext uri="{FF2B5EF4-FFF2-40B4-BE49-F238E27FC236}">
                <a16:creationId xmlns:a16="http://schemas.microsoft.com/office/drawing/2014/main" id="{E4FE14A2-1F1C-4575-B310-104DA8A0F0B3}"/>
              </a:ext>
            </a:extLst>
          </p:cNvPr>
          <p:cNvPicPr>
            <a:picLocks noGrp="1" noChangeAspect="1"/>
          </p:cNvPicPr>
          <p:nvPr>
            <p:ph idx="1"/>
          </p:nvPr>
        </p:nvPicPr>
        <p:blipFill>
          <a:blip r:embed="rId3"/>
          <a:stretch>
            <a:fillRect/>
          </a:stretch>
        </p:blipFill>
        <p:spPr>
          <a:xfrm>
            <a:off x="2049204" y="1286293"/>
            <a:ext cx="8117973" cy="5479632"/>
          </a:xfrm>
          <a:prstGeom prst="rect">
            <a:avLst/>
          </a:prstGeom>
        </p:spPr>
      </p:pic>
      <p:sp>
        <p:nvSpPr>
          <p:cNvPr id="4" name="Slide Number Placeholder 3">
            <a:extLst>
              <a:ext uri="{FF2B5EF4-FFF2-40B4-BE49-F238E27FC236}">
                <a16:creationId xmlns:a16="http://schemas.microsoft.com/office/drawing/2014/main" id="{CB724E7D-065E-48DD-ABA0-C5806529BE8E}"/>
              </a:ext>
            </a:extLst>
          </p:cNvPr>
          <p:cNvSpPr>
            <a:spLocks noGrp="1"/>
          </p:cNvSpPr>
          <p:nvPr>
            <p:ph type="sldNum" sz="quarter" idx="12"/>
          </p:nvPr>
        </p:nvSpPr>
        <p:spPr/>
        <p:txBody>
          <a:bodyPr>
            <a:normAutofit lnSpcReduction="10000"/>
          </a:bodyPr>
          <a:lstStyle/>
          <a:p>
            <a:fld id="{99A5C54E-AA6A-41C1-B847-E67AF0CC49B0}" type="slidenum">
              <a:rPr lang="en-NZ" smtClean="0"/>
              <a:t>13</a:t>
            </a:fld>
            <a:endParaRPr lang="en-NZ"/>
          </a:p>
        </p:txBody>
      </p:sp>
    </p:spTree>
    <p:extLst>
      <p:ext uri="{BB962C8B-B14F-4D97-AF65-F5344CB8AC3E}">
        <p14:creationId xmlns:p14="http://schemas.microsoft.com/office/powerpoint/2010/main" val="2076252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2C6F6-82FE-4F19-BC5F-B98DBCB2712A}"/>
              </a:ext>
            </a:extLst>
          </p:cNvPr>
          <p:cNvSpPr>
            <a:spLocks noGrp="1"/>
          </p:cNvSpPr>
          <p:nvPr>
            <p:ph type="title"/>
          </p:nvPr>
        </p:nvSpPr>
        <p:spPr/>
        <p:txBody>
          <a:bodyPr/>
          <a:lstStyle/>
          <a:p>
            <a:r>
              <a:rPr lang="en-NZ" dirty="0"/>
              <a:t>Tangential velocity tests</a:t>
            </a:r>
          </a:p>
        </p:txBody>
      </p:sp>
      <p:sp>
        <p:nvSpPr>
          <p:cNvPr id="3" name="Content Placeholder 2">
            <a:extLst>
              <a:ext uri="{FF2B5EF4-FFF2-40B4-BE49-F238E27FC236}">
                <a16:creationId xmlns:a16="http://schemas.microsoft.com/office/drawing/2014/main" id="{C6D50221-3B14-45E9-9418-0CAB5EAD0E61}"/>
              </a:ext>
            </a:extLst>
          </p:cNvPr>
          <p:cNvSpPr>
            <a:spLocks noGrp="1"/>
          </p:cNvSpPr>
          <p:nvPr>
            <p:ph idx="1"/>
          </p:nvPr>
        </p:nvSpPr>
        <p:spPr/>
        <p:txBody>
          <a:bodyPr>
            <a:normAutofit/>
          </a:bodyPr>
          <a:lstStyle/>
          <a:p>
            <a:r>
              <a:rPr lang="en-NZ" sz="2400" dirty="0"/>
              <a:t>Temperature</a:t>
            </a:r>
          </a:p>
          <a:p>
            <a:r>
              <a:rPr lang="en-NZ" sz="2400" dirty="0"/>
              <a:t>Distance from centre</a:t>
            </a:r>
          </a:p>
          <a:p>
            <a:r>
              <a:rPr lang="en-NZ" sz="2400" dirty="0"/>
              <a:t>Height above hot plate</a:t>
            </a:r>
          </a:p>
        </p:txBody>
      </p:sp>
      <p:sp>
        <p:nvSpPr>
          <p:cNvPr id="4" name="Slide Number Placeholder 3">
            <a:extLst>
              <a:ext uri="{FF2B5EF4-FFF2-40B4-BE49-F238E27FC236}">
                <a16:creationId xmlns:a16="http://schemas.microsoft.com/office/drawing/2014/main" id="{30101BF9-50AD-4F1A-A9F4-9F3CA106AB40}"/>
              </a:ext>
            </a:extLst>
          </p:cNvPr>
          <p:cNvSpPr>
            <a:spLocks noGrp="1"/>
          </p:cNvSpPr>
          <p:nvPr>
            <p:ph type="sldNum" sz="quarter" idx="12"/>
          </p:nvPr>
        </p:nvSpPr>
        <p:spPr/>
        <p:txBody>
          <a:bodyPr>
            <a:normAutofit lnSpcReduction="10000"/>
          </a:bodyPr>
          <a:lstStyle/>
          <a:p>
            <a:fld id="{99A5C54E-AA6A-41C1-B847-E67AF0CC49B0}" type="slidenum">
              <a:rPr lang="en-NZ" smtClean="0"/>
              <a:t>14</a:t>
            </a:fld>
            <a:endParaRPr lang="en-NZ"/>
          </a:p>
        </p:txBody>
      </p:sp>
    </p:spTree>
    <p:extLst>
      <p:ext uri="{BB962C8B-B14F-4D97-AF65-F5344CB8AC3E}">
        <p14:creationId xmlns:p14="http://schemas.microsoft.com/office/powerpoint/2010/main" val="2987287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E4EF-94AF-4181-9098-133231973324}"/>
              </a:ext>
            </a:extLst>
          </p:cNvPr>
          <p:cNvSpPr>
            <a:spLocks noGrp="1"/>
          </p:cNvSpPr>
          <p:nvPr>
            <p:ph type="title"/>
          </p:nvPr>
        </p:nvSpPr>
        <p:spPr/>
        <p:txBody>
          <a:bodyPr/>
          <a:lstStyle/>
          <a:p>
            <a:r>
              <a:rPr lang="en-NZ" dirty="0"/>
              <a:t>Temperature</a:t>
            </a:r>
          </a:p>
        </p:txBody>
      </p:sp>
      <p:sp>
        <p:nvSpPr>
          <p:cNvPr id="4" name="Slide Number Placeholder 3">
            <a:extLst>
              <a:ext uri="{FF2B5EF4-FFF2-40B4-BE49-F238E27FC236}">
                <a16:creationId xmlns:a16="http://schemas.microsoft.com/office/drawing/2014/main" id="{D3BEA259-4219-4C98-A8B6-FA242775E861}"/>
              </a:ext>
            </a:extLst>
          </p:cNvPr>
          <p:cNvSpPr>
            <a:spLocks noGrp="1"/>
          </p:cNvSpPr>
          <p:nvPr>
            <p:ph type="sldNum" sz="quarter" idx="12"/>
          </p:nvPr>
        </p:nvSpPr>
        <p:spPr/>
        <p:txBody>
          <a:bodyPr>
            <a:normAutofit lnSpcReduction="10000"/>
          </a:bodyPr>
          <a:lstStyle/>
          <a:p>
            <a:fld id="{99A5C54E-AA6A-41C1-B847-E67AF0CC49B0}" type="slidenum">
              <a:rPr lang="en-NZ" smtClean="0"/>
              <a:t>15</a:t>
            </a:fld>
            <a:endParaRPr lang="en-NZ"/>
          </a:p>
        </p:txBody>
      </p:sp>
      <p:graphicFrame>
        <p:nvGraphicFramePr>
          <p:cNvPr id="5" name="Chart 4">
            <a:extLst>
              <a:ext uri="{FF2B5EF4-FFF2-40B4-BE49-F238E27FC236}">
                <a16:creationId xmlns:a16="http://schemas.microsoft.com/office/drawing/2014/main" id="{766E14C6-2B81-43C2-B1CB-D0CA6AD1D668}"/>
              </a:ext>
            </a:extLst>
          </p:cNvPr>
          <p:cNvGraphicFramePr>
            <a:graphicFrameLocks/>
          </p:cNvGraphicFramePr>
          <p:nvPr>
            <p:extLst>
              <p:ext uri="{D42A27DB-BD31-4B8C-83A1-F6EECF244321}">
                <p14:modId xmlns:p14="http://schemas.microsoft.com/office/powerpoint/2010/main" val="4225801522"/>
              </p:ext>
            </p:extLst>
          </p:nvPr>
        </p:nvGraphicFramePr>
        <p:xfrm>
          <a:off x="189704" y="1774209"/>
          <a:ext cx="6602982" cy="46402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9421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10A9-8238-48B7-902B-9F01ACBEC273}"/>
              </a:ext>
            </a:extLst>
          </p:cNvPr>
          <p:cNvSpPr>
            <a:spLocks noGrp="1"/>
          </p:cNvSpPr>
          <p:nvPr>
            <p:ph type="title"/>
          </p:nvPr>
        </p:nvSpPr>
        <p:spPr/>
        <p:txBody>
          <a:bodyPr/>
          <a:lstStyle/>
          <a:p>
            <a:r>
              <a:rPr lang="en-NZ" dirty="0"/>
              <a:t>Why does this happen</a:t>
            </a:r>
          </a:p>
        </p:txBody>
      </p:sp>
      <p:sp>
        <p:nvSpPr>
          <p:cNvPr id="4" name="Slide Number Placeholder 3">
            <a:extLst>
              <a:ext uri="{FF2B5EF4-FFF2-40B4-BE49-F238E27FC236}">
                <a16:creationId xmlns:a16="http://schemas.microsoft.com/office/drawing/2014/main" id="{D642A144-C7AF-43CF-8DD5-AFA3548D7431}"/>
              </a:ext>
            </a:extLst>
          </p:cNvPr>
          <p:cNvSpPr>
            <a:spLocks noGrp="1"/>
          </p:cNvSpPr>
          <p:nvPr>
            <p:ph type="sldNum" sz="quarter" idx="12"/>
          </p:nvPr>
        </p:nvSpPr>
        <p:spPr/>
        <p:txBody>
          <a:bodyPr>
            <a:normAutofit lnSpcReduction="10000"/>
          </a:bodyPr>
          <a:lstStyle/>
          <a:p>
            <a:fld id="{99A5C54E-AA6A-41C1-B847-E67AF0CC49B0}" type="slidenum">
              <a:rPr lang="en-NZ" smtClean="0"/>
              <a:t>16</a:t>
            </a:fld>
            <a:endParaRPr lang="en-NZ"/>
          </a:p>
        </p:txBody>
      </p:sp>
      <p:sp>
        <p:nvSpPr>
          <p:cNvPr id="5" name="TextBox 4">
            <a:extLst>
              <a:ext uri="{FF2B5EF4-FFF2-40B4-BE49-F238E27FC236}">
                <a16:creationId xmlns:a16="http://schemas.microsoft.com/office/drawing/2014/main" id="{B5A82D85-40F5-4A82-8C2E-6D30831B7B02}"/>
              </a:ext>
            </a:extLst>
          </p:cNvPr>
          <p:cNvSpPr txBox="1"/>
          <p:nvPr/>
        </p:nvSpPr>
        <p:spPr>
          <a:xfrm>
            <a:off x="1261871" y="2009670"/>
            <a:ext cx="5621250" cy="1200329"/>
          </a:xfrm>
          <a:prstGeom prst="rect">
            <a:avLst/>
          </a:prstGeom>
          <a:noFill/>
        </p:spPr>
        <p:txBody>
          <a:bodyPr wrap="square" rtlCol="0">
            <a:spAutoFit/>
          </a:bodyPr>
          <a:lstStyle/>
          <a:p>
            <a:pPr marL="285750" indent="-285750">
              <a:buFont typeface="Arial" panose="020B0604020202020204" pitchFamily="34" charset="0"/>
              <a:buChar char="•"/>
            </a:pPr>
            <a:r>
              <a:rPr lang="en-NZ" dirty="0"/>
              <a:t>Increasing buoyant force</a:t>
            </a:r>
          </a:p>
          <a:p>
            <a:pPr marL="285750" indent="-285750">
              <a:buFont typeface="Arial" panose="020B0604020202020204" pitchFamily="34" charset="0"/>
              <a:buChar char="•"/>
            </a:pPr>
            <a:r>
              <a:rPr lang="en-NZ" dirty="0"/>
              <a:t>Increasing updraft</a:t>
            </a:r>
          </a:p>
          <a:p>
            <a:pPr marL="285750" indent="-285750">
              <a:buFont typeface="Arial" panose="020B0604020202020204" pitchFamily="34" charset="0"/>
              <a:buChar char="•"/>
            </a:pPr>
            <a:r>
              <a:rPr lang="en-NZ" dirty="0"/>
              <a:t>Air more air must enter per second </a:t>
            </a:r>
          </a:p>
          <a:p>
            <a:endParaRPr lang="en-NZ" dirty="0"/>
          </a:p>
        </p:txBody>
      </p:sp>
    </p:spTree>
    <p:extLst>
      <p:ext uri="{BB962C8B-B14F-4D97-AF65-F5344CB8AC3E}">
        <p14:creationId xmlns:p14="http://schemas.microsoft.com/office/powerpoint/2010/main" val="1049577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14F3E-A23D-4FB5-A7CC-CBDAD51756E9}"/>
              </a:ext>
            </a:extLst>
          </p:cNvPr>
          <p:cNvSpPr>
            <a:spLocks noGrp="1"/>
          </p:cNvSpPr>
          <p:nvPr>
            <p:ph type="title"/>
          </p:nvPr>
        </p:nvSpPr>
        <p:spPr/>
        <p:txBody>
          <a:bodyPr/>
          <a:lstStyle/>
          <a:p>
            <a:r>
              <a:rPr lang="en-NZ" dirty="0"/>
              <a:t>Radius</a:t>
            </a:r>
          </a:p>
        </p:txBody>
      </p:sp>
      <p:sp>
        <p:nvSpPr>
          <p:cNvPr id="4" name="Slide Number Placeholder 3">
            <a:extLst>
              <a:ext uri="{FF2B5EF4-FFF2-40B4-BE49-F238E27FC236}">
                <a16:creationId xmlns:a16="http://schemas.microsoft.com/office/drawing/2014/main" id="{CA19C20A-F9B3-4043-98E9-3E9DEA89680F}"/>
              </a:ext>
            </a:extLst>
          </p:cNvPr>
          <p:cNvSpPr>
            <a:spLocks noGrp="1"/>
          </p:cNvSpPr>
          <p:nvPr>
            <p:ph type="sldNum" sz="quarter" idx="12"/>
          </p:nvPr>
        </p:nvSpPr>
        <p:spPr/>
        <p:txBody>
          <a:bodyPr>
            <a:normAutofit lnSpcReduction="10000"/>
          </a:bodyPr>
          <a:lstStyle/>
          <a:p>
            <a:fld id="{99A5C54E-AA6A-41C1-B847-E67AF0CC49B0}" type="slidenum">
              <a:rPr lang="en-NZ" smtClean="0"/>
              <a:t>17</a:t>
            </a:fld>
            <a:endParaRPr lang="en-NZ"/>
          </a:p>
        </p:txBody>
      </p:sp>
      <p:graphicFrame>
        <p:nvGraphicFramePr>
          <p:cNvPr id="5" name="Chart 4">
            <a:extLst>
              <a:ext uri="{FF2B5EF4-FFF2-40B4-BE49-F238E27FC236}">
                <a16:creationId xmlns:a16="http://schemas.microsoft.com/office/drawing/2014/main" id="{365C0DD2-C150-4AE6-9BA8-77B408E27B5C}"/>
              </a:ext>
            </a:extLst>
          </p:cNvPr>
          <p:cNvGraphicFramePr>
            <a:graphicFrameLocks/>
          </p:cNvGraphicFramePr>
          <p:nvPr>
            <p:extLst>
              <p:ext uri="{D42A27DB-BD31-4B8C-83A1-F6EECF244321}">
                <p14:modId xmlns:p14="http://schemas.microsoft.com/office/powerpoint/2010/main" val="1352847247"/>
              </p:ext>
            </p:extLst>
          </p:nvPr>
        </p:nvGraphicFramePr>
        <p:xfrm>
          <a:off x="191069" y="1746914"/>
          <a:ext cx="6578221" cy="4162567"/>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a16="http://schemas.microsoft.com/office/drawing/2014/main" id="{52B0914B-9AA6-4ACE-83E9-D5F2B59B20AC}"/>
              </a:ext>
            </a:extLst>
          </p:cNvPr>
          <p:cNvSpPr/>
          <p:nvPr/>
        </p:nvSpPr>
        <p:spPr>
          <a:xfrm>
            <a:off x="6930073" y="1994218"/>
            <a:ext cx="3616007" cy="350742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8" name="Straight Connector 7">
            <a:extLst>
              <a:ext uri="{FF2B5EF4-FFF2-40B4-BE49-F238E27FC236}">
                <a16:creationId xmlns:a16="http://schemas.microsoft.com/office/drawing/2014/main" id="{B6934BB9-4122-414A-B7DE-514654A9644C}"/>
              </a:ext>
            </a:extLst>
          </p:cNvPr>
          <p:cNvCxnSpPr>
            <a:cxnSpLocks/>
            <a:stCxn id="6" idx="6"/>
          </p:cNvCxnSpPr>
          <p:nvPr/>
        </p:nvCxnSpPr>
        <p:spPr>
          <a:xfrm flipH="1">
            <a:off x="9235440" y="3747929"/>
            <a:ext cx="131064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C3A71A4-C183-45DA-A183-325400A4090B}"/>
              </a:ext>
            </a:extLst>
          </p:cNvPr>
          <p:cNvSpPr/>
          <p:nvPr/>
        </p:nvSpPr>
        <p:spPr>
          <a:xfrm>
            <a:off x="8625840" y="3610213"/>
            <a:ext cx="213360" cy="2122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Right Brace 11">
            <a:extLst>
              <a:ext uri="{FF2B5EF4-FFF2-40B4-BE49-F238E27FC236}">
                <a16:creationId xmlns:a16="http://schemas.microsoft.com/office/drawing/2014/main" id="{1CB603D5-05EB-4BFB-ADA7-D3C96463CF9D}"/>
              </a:ext>
            </a:extLst>
          </p:cNvPr>
          <p:cNvSpPr/>
          <p:nvPr/>
        </p:nvSpPr>
        <p:spPr>
          <a:xfrm rot="16200000">
            <a:off x="8861226" y="3115747"/>
            <a:ext cx="245507" cy="50292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3" name="TextBox 12">
            <a:extLst>
              <a:ext uri="{FF2B5EF4-FFF2-40B4-BE49-F238E27FC236}">
                <a16:creationId xmlns:a16="http://schemas.microsoft.com/office/drawing/2014/main" id="{3DBCC121-FF8F-4FDF-9F02-4822662574C5}"/>
              </a:ext>
            </a:extLst>
          </p:cNvPr>
          <p:cNvSpPr txBox="1"/>
          <p:nvPr/>
        </p:nvSpPr>
        <p:spPr>
          <a:xfrm>
            <a:off x="8450578" y="2801819"/>
            <a:ext cx="1066801" cy="369332"/>
          </a:xfrm>
          <a:prstGeom prst="rect">
            <a:avLst/>
          </a:prstGeom>
          <a:noFill/>
        </p:spPr>
        <p:txBody>
          <a:bodyPr wrap="square" rtlCol="0">
            <a:spAutoFit/>
          </a:bodyPr>
          <a:lstStyle/>
          <a:p>
            <a:r>
              <a:rPr lang="en-NZ" dirty="0"/>
              <a:t>distance</a:t>
            </a:r>
          </a:p>
        </p:txBody>
      </p:sp>
      <p:cxnSp>
        <p:nvCxnSpPr>
          <p:cNvPr id="15" name="Straight Arrow Connector 14">
            <a:extLst>
              <a:ext uri="{FF2B5EF4-FFF2-40B4-BE49-F238E27FC236}">
                <a16:creationId xmlns:a16="http://schemas.microsoft.com/office/drawing/2014/main" id="{73155710-4DB0-44B8-9303-0393E4225C14}"/>
              </a:ext>
            </a:extLst>
          </p:cNvPr>
          <p:cNvCxnSpPr>
            <a:cxnSpLocks/>
          </p:cNvCxnSpPr>
          <p:nvPr/>
        </p:nvCxnSpPr>
        <p:spPr>
          <a:xfrm flipV="1">
            <a:off x="9890760" y="3837466"/>
            <a:ext cx="0" cy="19221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A678295-2356-402D-A346-770A65F9A79F}"/>
              </a:ext>
            </a:extLst>
          </p:cNvPr>
          <p:cNvSpPr txBox="1"/>
          <p:nvPr/>
        </p:nvSpPr>
        <p:spPr>
          <a:xfrm>
            <a:off x="8983979" y="5732163"/>
            <a:ext cx="1813561" cy="646331"/>
          </a:xfrm>
          <a:prstGeom prst="rect">
            <a:avLst/>
          </a:prstGeom>
          <a:noFill/>
        </p:spPr>
        <p:txBody>
          <a:bodyPr wrap="square" rtlCol="0">
            <a:spAutoFit/>
          </a:bodyPr>
          <a:lstStyle/>
          <a:p>
            <a:pPr algn="ctr"/>
            <a:r>
              <a:rPr lang="en-NZ" dirty="0"/>
              <a:t>Stick with wind sock</a:t>
            </a:r>
          </a:p>
        </p:txBody>
      </p:sp>
    </p:spTree>
    <p:extLst>
      <p:ext uri="{BB962C8B-B14F-4D97-AF65-F5344CB8AC3E}">
        <p14:creationId xmlns:p14="http://schemas.microsoft.com/office/powerpoint/2010/main" val="2993997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1EE4E-7271-4E60-B4B5-8067BB206C08}"/>
              </a:ext>
            </a:extLst>
          </p:cNvPr>
          <p:cNvSpPr>
            <a:spLocks noGrp="1"/>
          </p:cNvSpPr>
          <p:nvPr>
            <p:ph type="title"/>
          </p:nvPr>
        </p:nvSpPr>
        <p:spPr/>
        <p:txBody>
          <a:bodyPr/>
          <a:lstStyle/>
          <a:p>
            <a:r>
              <a:rPr lang="en-NZ" dirty="0"/>
              <a:t>Why does this happen?</a:t>
            </a:r>
          </a:p>
        </p:txBody>
      </p:sp>
      <p:sp>
        <p:nvSpPr>
          <p:cNvPr id="4" name="Slide Number Placeholder 3">
            <a:extLst>
              <a:ext uri="{FF2B5EF4-FFF2-40B4-BE49-F238E27FC236}">
                <a16:creationId xmlns:a16="http://schemas.microsoft.com/office/drawing/2014/main" id="{CA9FE3C6-CC2D-4D99-9AFA-7220599BAA0E}"/>
              </a:ext>
            </a:extLst>
          </p:cNvPr>
          <p:cNvSpPr>
            <a:spLocks noGrp="1"/>
          </p:cNvSpPr>
          <p:nvPr>
            <p:ph type="sldNum" sz="quarter" idx="12"/>
          </p:nvPr>
        </p:nvSpPr>
        <p:spPr/>
        <p:txBody>
          <a:bodyPr>
            <a:normAutofit lnSpcReduction="10000"/>
          </a:bodyPr>
          <a:lstStyle/>
          <a:p>
            <a:fld id="{99A5C54E-AA6A-41C1-B847-E67AF0CC49B0}" type="slidenum">
              <a:rPr lang="en-NZ" smtClean="0"/>
              <a:t>18</a:t>
            </a:fld>
            <a:endParaRPr lang="en-NZ"/>
          </a:p>
        </p:txBody>
      </p:sp>
      <p:cxnSp>
        <p:nvCxnSpPr>
          <p:cNvPr id="8" name="Straight Connector 7">
            <a:extLst>
              <a:ext uri="{FF2B5EF4-FFF2-40B4-BE49-F238E27FC236}">
                <a16:creationId xmlns:a16="http://schemas.microsoft.com/office/drawing/2014/main" id="{7E454641-2D13-44D5-B16F-D3A0AF4C57D6}"/>
              </a:ext>
            </a:extLst>
          </p:cNvPr>
          <p:cNvCxnSpPr/>
          <p:nvPr/>
        </p:nvCxnSpPr>
        <p:spPr>
          <a:xfrm>
            <a:off x="974691" y="3397215"/>
            <a:ext cx="373798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5A4C55-05DD-4893-A2EF-2A49138C3879}"/>
              </a:ext>
            </a:extLst>
          </p:cNvPr>
          <p:cNvCxnSpPr/>
          <p:nvPr/>
        </p:nvCxnSpPr>
        <p:spPr>
          <a:xfrm>
            <a:off x="974691" y="4062080"/>
            <a:ext cx="373798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799973-0ED5-4C5B-9787-EB4ABEB2139A}"/>
              </a:ext>
            </a:extLst>
          </p:cNvPr>
          <p:cNvSpPr txBox="1"/>
          <p:nvPr/>
        </p:nvSpPr>
        <p:spPr>
          <a:xfrm>
            <a:off x="974691" y="2603395"/>
            <a:ext cx="3737987" cy="369332"/>
          </a:xfrm>
          <a:prstGeom prst="rect">
            <a:avLst/>
          </a:prstGeom>
          <a:noFill/>
        </p:spPr>
        <p:txBody>
          <a:bodyPr wrap="square" rtlCol="0">
            <a:spAutoFit/>
          </a:bodyPr>
          <a:lstStyle/>
          <a:p>
            <a:pPr algn="ctr"/>
            <a:r>
              <a:rPr lang="en-NZ" dirty="0"/>
              <a:t>Fluid flow through pipe</a:t>
            </a:r>
          </a:p>
        </p:txBody>
      </p:sp>
      <p:cxnSp>
        <p:nvCxnSpPr>
          <p:cNvPr id="14" name="Straight Arrow Connector 13">
            <a:extLst>
              <a:ext uri="{FF2B5EF4-FFF2-40B4-BE49-F238E27FC236}">
                <a16:creationId xmlns:a16="http://schemas.microsoft.com/office/drawing/2014/main" id="{B042D9CB-FD5F-4A95-9FE0-96BB65F0D2F3}"/>
              </a:ext>
            </a:extLst>
          </p:cNvPr>
          <p:cNvCxnSpPr/>
          <p:nvPr/>
        </p:nvCxnSpPr>
        <p:spPr>
          <a:xfrm>
            <a:off x="1778558" y="3718762"/>
            <a:ext cx="1919236"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B4805E9F-7BED-4D35-9BB4-0CDE339001E1}"/>
              </a:ext>
            </a:extLst>
          </p:cNvPr>
          <p:cNvCxnSpPr>
            <a:cxnSpLocks/>
          </p:cNvCxnSpPr>
          <p:nvPr/>
        </p:nvCxnSpPr>
        <p:spPr>
          <a:xfrm>
            <a:off x="1778558" y="3599857"/>
            <a:ext cx="1547447"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4FDA4494-5662-44B2-B5CF-BAE7E63DC5B9}"/>
              </a:ext>
            </a:extLst>
          </p:cNvPr>
          <p:cNvCxnSpPr>
            <a:cxnSpLocks/>
          </p:cNvCxnSpPr>
          <p:nvPr/>
        </p:nvCxnSpPr>
        <p:spPr>
          <a:xfrm>
            <a:off x="1778558" y="3852741"/>
            <a:ext cx="1547447"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465FD1E5-6505-4827-BCE8-F0B797A0B75C}"/>
              </a:ext>
            </a:extLst>
          </p:cNvPr>
          <p:cNvCxnSpPr>
            <a:cxnSpLocks/>
          </p:cNvCxnSpPr>
          <p:nvPr/>
        </p:nvCxnSpPr>
        <p:spPr>
          <a:xfrm>
            <a:off x="1778558" y="3944851"/>
            <a:ext cx="884255"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8644FF06-EEE0-4A80-8ED3-8A8930611A81}"/>
              </a:ext>
            </a:extLst>
          </p:cNvPr>
          <p:cNvCxnSpPr>
            <a:cxnSpLocks/>
          </p:cNvCxnSpPr>
          <p:nvPr/>
        </p:nvCxnSpPr>
        <p:spPr>
          <a:xfrm>
            <a:off x="1778558" y="3514447"/>
            <a:ext cx="884255"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89DCFA39-E433-4C12-8FF6-D81A9E17F2EE}"/>
              </a:ext>
            </a:extLst>
          </p:cNvPr>
          <p:cNvSpPr txBox="1"/>
          <p:nvPr/>
        </p:nvSpPr>
        <p:spPr>
          <a:xfrm>
            <a:off x="6601767" y="2418729"/>
            <a:ext cx="3627455" cy="369332"/>
          </a:xfrm>
          <a:prstGeom prst="rect">
            <a:avLst/>
          </a:prstGeom>
          <a:noFill/>
        </p:spPr>
        <p:txBody>
          <a:bodyPr wrap="square" rtlCol="0">
            <a:spAutoFit/>
          </a:bodyPr>
          <a:lstStyle/>
          <a:p>
            <a:r>
              <a:rPr lang="en-NZ" dirty="0"/>
              <a:t>Fluid flow across curved sheet</a:t>
            </a:r>
          </a:p>
        </p:txBody>
      </p:sp>
      <p:sp>
        <p:nvSpPr>
          <p:cNvPr id="23" name="Arc 22">
            <a:extLst>
              <a:ext uri="{FF2B5EF4-FFF2-40B4-BE49-F238E27FC236}">
                <a16:creationId xmlns:a16="http://schemas.microsoft.com/office/drawing/2014/main" id="{9913C787-210C-45C7-8C15-5445A3F637F1}"/>
              </a:ext>
            </a:extLst>
          </p:cNvPr>
          <p:cNvSpPr/>
          <p:nvPr/>
        </p:nvSpPr>
        <p:spPr>
          <a:xfrm>
            <a:off x="5717513" y="3226393"/>
            <a:ext cx="3928905" cy="3539532"/>
          </a:xfrm>
          <a:prstGeom prst="arc">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grpSp>
        <p:nvGrpSpPr>
          <p:cNvPr id="30" name="Group 29">
            <a:extLst>
              <a:ext uri="{FF2B5EF4-FFF2-40B4-BE49-F238E27FC236}">
                <a16:creationId xmlns:a16="http://schemas.microsoft.com/office/drawing/2014/main" id="{FD0E0AF5-0D42-407A-94D3-7B687364C7C7}"/>
              </a:ext>
            </a:extLst>
          </p:cNvPr>
          <p:cNvGrpSpPr/>
          <p:nvPr/>
        </p:nvGrpSpPr>
        <p:grpSpPr>
          <a:xfrm rot="15707726">
            <a:off x="9055241" y="4778148"/>
            <a:ext cx="792145" cy="197618"/>
            <a:chOff x="7407310" y="5397639"/>
            <a:chExt cx="1919236" cy="226089"/>
          </a:xfrm>
        </p:grpSpPr>
        <p:cxnSp>
          <p:nvCxnSpPr>
            <p:cNvPr id="24" name="Straight Arrow Connector 23">
              <a:extLst>
                <a:ext uri="{FF2B5EF4-FFF2-40B4-BE49-F238E27FC236}">
                  <a16:creationId xmlns:a16="http://schemas.microsoft.com/office/drawing/2014/main" id="{F4B705C3-9EB7-4BBE-A887-343E80F14265}"/>
                </a:ext>
              </a:extLst>
            </p:cNvPr>
            <p:cNvCxnSpPr>
              <a:cxnSpLocks/>
            </p:cNvCxnSpPr>
            <p:nvPr/>
          </p:nvCxnSpPr>
          <p:spPr>
            <a:xfrm>
              <a:off x="7407310" y="5397639"/>
              <a:ext cx="1919236"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16DFC3CD-31D2-4416-9DD9-10EB20655DA2}"/>
                </a:ext>
              </a:extLst>
            </p:cNvPr>
            <p:cNvCxnSpPr>
              <a:cxnSpLocks/>
            </p:cNvCxnSpPr>
            <p:nvPr/>
          </p:nvCxnSpPr>
          <p:spPr>
            <a:xfrm>
              <a:off x="7407310" y="5531618"/>
              <a:ext cx="1547447"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12417C9F-0EA4-44BA-BE6C-53940490D44D}"/>
                </a:ext>
              </a:extLst>
            </p:cNvPr>
            <p:cNvCxnSpPr>
              <a:cxnSpLocks/>
            </p:cNvCxnSpPr>
            <p:nvPr/>
          </p:nvCxnSpPr>
          <p:spPr>
            <a:xfrm>
              <a:off x="7407310" y="5623728"/>
              <a:ext cx="884255"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pSp>
      <p:grpSp>
        <p:nvGrpSpPr>
          <p:cNvPr id="35" name="Group 34">
            <a:extLst>
              <a:ext uri="{FF2B5EF4-FFF2-40B4-BE49-F238E27FC236}">
                <a16:creationId xmlns:a16="http://schemas.microsoft.com/office/drawing/2014/main" id="{70F5AF32-D8CC-4B3F-9B28-408BDFA1FA7A}"/>
              </a:ext>
            </a:extLst>
          </p:cNvPr>
          <p:cNvGrpSpPr/>
          <p:nvPr/>
        </p:nvGrpSpPr>
        <p:grpSpPr>
          <a:xfrm rot="13977808">
            <a:off x="8640003" y="3876729"/>
            <a:ext cx="792145" cy="197618"/>
            <a:chOff x="7407310" y="5397639"/>
            <a:chExt cx="1919236" cy="226089"/>
          </a:xfrm>
        </p:grpSpPr>
        <p:cxnSp>
          <p:nvCxnSpPr>
            <p:cNvPr id="36" name="Straight Arrow Connector 35">
              <a:extLst>
                <a:ext uri="{FF2B5EF4-FFF2-40B4-BE49-F238E27FC236}">
                  <a16:creationId xmlns:a16="http://schemas.microsoft.com/office/drawing/2014/main" id="{44BC1933-EF7E-4FE4-B63F-AFA02FC4FC18}"/>
                </a:ext>
              </a:extLst>
            </p:cNvPr>
            <p:cNvCxnSpPr>
              <a:cxnSpLocks/>
            </p:cNvCxnSpPr>
            <p:nvPr/>
          </p:nvCxnSpPr>
          <p:spPr>
            <a:xfrm>
              <a:off x="7407310" y="5397639"/>
              <a:ext cx="1919236"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AD8E8E88-AEAC-40EF-9126-A70DD9AE69E2}"/>
                </a:ext>
              </a:extLst>
            </p:cNvPr>
            <p:cNvCxnSpPr>
              <a:cxnSpLocks/>
            </p:cNvCxnSpPr>
            <p:nvPr/>
          </p:nvCxnSpPr>
          <p:spPr>
            <a:xfrm>
              <a:off x="7407310" y="5531618"/>
              <a:ext cx="1547447"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1453834C-40A3-48D4-A9D8-FB55ED3FCA6D}"/>
                </a:ext>
              </a:extLst>
            </p:cNvPr>
            <p:cNvCxnSpPr>
              <a:cxnSpLocks/>
            </p:cNvCxnSpPr>
            <p:nvPr/>
          </p:nvCxnSpPr>
          <p:spPr>
            <a:xfrm>
              <a:off x="7407310" y="5623728"/>
              <a:ext cx="884255"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pSp>
      <p:grpSp>
        <p:nvGrpSpPr>
          <p:cNvPr id="39" name="Group 38">
            <a:extLst>
              <a:ext uri="{FF2B5EF4-FFF2-40B4-BE49-F238E27FC236}">
                <a16:creationId xmlns:a16="http://schemas.microsoft.com/office/drawing/2014/main" id="{57938229-5BC4-4E67-9B7E-680B4F7CEAF0}"/>
              </a:ext>
            </a:extLst>
          </p:cNvPr>
          <p:cNvGrpSpPr/>
          <p:nvPr/>
        </p:nvGrpSpPr>
        <p:grpSpPr>
          <a:xfrm rot="12062907">
            <a:off x="7732458" y="3362051"/>
            <a:ext cx="792145" cy="197618"/>
            <a:chOff x="7407310" y="5397639"/>
            <a:chExt cx="1919236" cy="226089"/>
          </a:xfrm>
        </p:grpSpPr>
        <p:cxnSp>
          <p:nvCxnSpPr>
            <p:cNvPr id="40" name="Straight Arrow Connector 39">
              <a:extLst>
                <a:ext uri="{FF2B5EF4-FFF2-40B4-BE49-F238E27FC236}">
                  <a16:creationId xmlns:a16="http://schemas.microsoft.com/office/drawing/2014/main" id="{AF3773CD-7D46-483E-A867-523C50C9090D}"/>
                </a:ext>
              </a:extLst>
            </p:cNvPr>
            <p:cNvCxnSpPr>
              <a:cxnSpLocks/>
            </p:cNvCxnSpPr>
            <p:nvPr/>
          </p:nvCxnSpPr>
          <p:spPr>
            <a:xfrm>
              <a:off x="7407310" y="5397639"/>
              <a:ext cx="1919236"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a:extLst>
                <a:ext uri="{FF2B5EF4-FFF2-40B4-BE49-F238E27FC236}">
                  <a16:creationId xmlns:a16="http://schemas.microsoft.com/office/drawing/2014/main" id="{149175D0-2AE8-44EE-BA69-2903452419D4}"/>
                </a:ext>
              </a:extLst>
            </p:cNvPr>
            <p:cNvCxnSpPr>
              <a:cxnSpLocks/>
            </p:cNvCxnSpPr>
            <p:nvPr/>
          </p:nvCxnSpPr>
          <p:spPr>
            <a:xfrm>
              <a:off x="7407310" y="5531618"/>
              <a:ext cx="1547447"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A4EF5925-D215-496F-8937-822F17DA312B}"/>
                </a:ext>
              </a:extLst>
            </p:cNvPr>
            <p:cNvCxnSpPr>
              <a:cxnSpLocks/>
            </p:cNvCxnSpPr>
            <p:nvPr/>
          </p:nvCxnSpPr>
          <p:spPr>
            <a:xfrm>
              <a:off x="7407310" y="5623728"/>
              <a:ext cx="884255"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697649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1EE4E-7271-4E60-B4B5-8067BB206C08}"/>
              </a:ext>
            </a:extLst>
          </p:cNvPr>
          <p:cNvSpPr>
            <a:spLocks noGrp="1"/>
          </p:cNvSpPr>
          <p:nvPr>
            <p:ph type="title"/>
          </p:nvPr>
        </p:nvSpPr>
        <p:spPr/>
        <p:txBody>
          <a:bodyPr/>
          <a:lstStyle/>
          <a:p>
            <a:r>
              <a:rPr lang="en-NZ" dirty="0"/>
              <a:t>Why does this happen?</a:t>
            </a:r>
          </a:p>
        </p:txBody>
      </p:sp>
      <p:sp>
        <p:nvSpPr>
          <p:cNvPr id="4" name="Slide Number Placeholder 3">
            <a:extLst>
              <a:ext uri="{FF2B5EF4-FFF2-40B4-BE49-F238E27FC236}">
                <a16:creationId xmlns:a16="http://schemas.microsoft.com/office/drawing/2014/main" id="{CA9FE3C6-CC2D-4D99-9AFA-7220599BAA0E}"/>
              </a:ext>
            </a:extLst>
          </p:cNvPr>
          <p:cNvSpPr>
            <a:spLocks noGrp="1"/>
          </p:cNvSpPr>
          <p:nvPr>
            <p:ph type="sldNum" sz="quarter" idx="12"/>
          </p:nvPr>
        </p:nvSpPr>
        <p:spPr/>
        <p:txBody>
          <a:bodyPr>
            <a:normAutofit lnSpcReduction="10000"/>
          </a:bodyPr>
          <a:lstStyle/>
          <a:p>
            <a:fld id="{99A5C54E-AA6A-41C1-B847-E67AF0CC49B0}" type="slidenum">
              <a:rPr lang="en-NZ" smtClean="0"/>
              <a:t>19</a:t>
            </a:fld>
            <a:endParaRPr lang="en-NZ"/>
          </a:p>
        </p:txBody>
      </p:sp>
      <p:cxnSp>
        <p:nvCxnSpPr>
          <p:cNvPr id="8" name="Straight Connector 7">
            <a:extLst>
              <a:ext uri="{FF2B5EF4-FFF2-40B4-BE49-F238E27FC236}">
                <a16:creationId xmlns:a16="http://schemas.microsoft.com/office/drawing/2014/main" id="{7E454641-2D13-44D5-B16F-D3A0AF4C57D6}"/>
              </a:ext>
            </a:extLst>
          </p:cNvPr>
          <p:cNvCxnSpPr/>
          <p:nvPr/>
        </p:nvCxnSpPr>
        <p:spPr>
          <a:xfrm>
            <a:off x="974691" y="3397215"/>
            <a:ext cx="373798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5A4C55-05DD-4893-A2EF-2A49138C3879}"/>
              </a:ext>
            </a:extLst>
          </p:cNvPr>
          <p:cNvCxnSpPr/>
          <p:nvPr/>
        </p:nvCxnSpPr>
        <p:spPr>
          <a:xfrm>
            <a:off x="974691" y="4062080"/>
            <a:ext cx="373798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799973-0ED5-4C5B-9787-EB4ABEB2139A}"/>
              </a:ext>
            </a:extLst>
          </p:cNvPr>
          <p:cNvSpPr txBox="1"/>
          <p:nvPr/>
        </p:nvSpPr>
        <p:spPr>
          <a:xfrm>
            <a:off x="974691" y="2603395"/>
            <a:ext cx="3737987" cy="369332"/>
          </a:xfrm>
          <a:prstGeom prst="rect">
            <a:avLst/>
          </a:prstGeom>
          <a:noFill/>
        </p:spPr>
        <p:txBody>
          <a:bodyPr wrap="square" rtlCol="0">
            <a:spAutoFit/>
          </a:bodyPr>
          <a:lstStyle/>
          <a:p>
            <a:pPr algn="ctr"/>
            <a:r>
              <a:rPr lang="en-NZ" dirty="0"/>
              <a:t>Fluid flow through pipe</a:t>
            </a:r>
          </a:p>
        </p:txBody>
      </p:sp>
      <p:cxnSp>
        <p:nvCxnSpPr>
          <p:cNvPr id="14" name="Straight Arrow Connector 13">
            <a:extLst>
              <a:ext uri="{FF2B5EF4-FFF2-40B4-BE49-F238E27FC236}">
                <a16:creationId xmlns:a16="http://schemas.microsoft.com/office/drawing/2014/main" id="{B042D9CB-FD5F-4A95-9FE0-96BB65F0D2F3}"/>
              </a:ext>
            </a:extLst>
          </p:cNvPr>
          <p:cNvCxnSpPr/>
          <p:nvPr/>
        </p:nvCxnSpPr>
        <p:spPr>
          <a:xfrm>
            <a:off x="1778558" y="3718762"/>
            <a:ext cx="1919236"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B4805E9F-7BED-4D35-9BB4-0CDE339001E1}"/>
              </a:ext>
            </a:extLst>
          </p:cNvPr>
          <p:cNvCxnSpPr>
            <a:cxnSpLocks/>
          </p:cNvCxnSpPr>
          <p:nvPr/>
        </p:nvCxnSpPr>
        <p:spPr>
          <a:xfrm>
            <a:off x="1778558" y="3599857"/>
            <a:ext cx="1547447"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4FDA4494-5662-44B2-B5CF-BAE7E63DC5B9}"/>
              </a:ext>
            </a:extLst>
          </p:cNvPr>
          <p:cNvCxnSpPr>
            <a:cxnSpLocks/>
          </p:cNvCxnSpPr>
          <p:nvPr/>
        </p:nvCxnSpPr>
        <p:spPr>
          <a:xfrm>
            <a:off x="1778558" y="3852741"/>
            <a:ext cx="1547447"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465FD1E5-6505-4827-BCE8-F0B797A0B75C}"/>
              </a:ext>
            </a:extLst>
          </p:cNvPr>
          <p:cNvCxnSpPr>
            <a:cxnSpLocks/>
          </p:cNvCxnSpPr>
          <p:nvPr/>
        </p:nvCxnSpPr>
        <p:spPr>
          <a:xfrm>
            <a:off x="1778558" y="3944851"/>
            <a:ext cx="884255"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8644FF06-EEE0-4A80-8ED3-8A8930611A81}"/>
              </a:ext>
            </a:extLst>
          </p:cNvPr>
          <p:cNvCxnSpPr>
            <a:cxnSpLocks/>
          </p:cNvCxnSpPr>
          <p:nvPr/>
        </p:nvCxnSpPr>
        <p:spPr>
          <a:xfrm>
            <a:off x="1778558" y="3514447"/>
            <a:ext cx="884255"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89DCFA39-E433-4C12-8FF6-D81A9E17F2EE}"/>
              </a:ext>
            </a:extLst>
          </p:cNvPr>
          <p:cNvSpPr txBox="1"/>
          <p:nvPr/>
        </p:nvSpPr>
        <p:spPr>
          <a:xfrm>
            <a:off x="6601767" y="2418729"/>
            <a:ext cx="3627455" cy="369332"/>
          </a:xfrm>
          <a:prstGeom prst="rect">
            <a:avLst/>
          </a:prstGeom>
          <a:noFill/>
        </p:spPr>
        <p:txBody>
          <a:bodyPr wrap="square" rtlCol="0">
            <a:spAutoFit/>
          </a:bodyPr>
          <a:lstStyle/>
          <a:p>
            <a:r>
              <a:rPr lang="en-NZ" dirty="0"/>
              <a:t>Fluid flow across curved sheet</a:t>
            </a:r>
          </a:p>
        </p:txBody>
      </p:sp>
      <p:sp>
        <p:nvSpPr>
          <p:cNvPr id="23" name="Arc 22">
            <a:extLst>
              <a:ext uri="{FF2B5EF4-FFF2-40B4-BE49-F238E27FC236}">
                <a16:creationId xmlns:a16="http://schemas.microsoft.com/office/drawing/2014/main" id="{9913C787-210C-45C7-8C15-5445A3F637F1}"/>
              </a:ext>
            </a:extLst>
          </p:cNvPr>
          <p:cNvSpPr/>
          <p:nvPr/>
        </p:nvSpPr>
        <p:spPr>
          <a:xfrm>
            <a:off x="5717513" y="3226393"/>
            <a:ext cx="3928905" cy="3539532"/>
          </a:xfrm>
          <a:prstGeom prst="arc">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grpSp>
        <p:nvGrpSpPr>
          <p:cNvPr id="30" name="Group 29">
            <a:extLst>
              <a:ext uri="{FF2B5EF4-FFF2-40B4-BE49-F238E27FC236}">
                <a16:creationId xmlns:a16="http://schemas.microsoft.com/office/drawing/2014/main" id="{FD0E0AF5-0D42-407A-94D3-7B687364C7C7}"/>
              </a:ext>
            </a:extLst>
          </p:cNvPr>
          <p:cNvGrpSpPr/>
          <p:nvPr/>
        </p:nvGrpSpPr>
        <p:grpSpPr>
          <a:xfrm rot="15707726">
            <a:off x="9055241" y="4778148"/>
            <a:ext cx="792145" cy="197618"/>
            <a:chOff x="7407310" y="5397639"/>
            <a:chExt cx="1919236" cy="226089"/>
          </a:xfrm>
        </p:grpSpPr>
        <p:cxnSp>
          <p:nvCxnSpPr>
            <p:cNvPr id="24" name="Straight Arrow Connector 23">
              <a:extLst>
                <a:ext uri="{FF2B5EF4-FFF2-40B4-BE49-F238E27FC236}">
                  <a16:creationId xmlns:a16="http://schemas.microsoft.com/office/drawing/2014/main" id="{F4B705C3-9EB7-4BBE-A887-343E80F14265}"/>
                </a:ext>
              </a:extLst>
            </p:cNvPr>
            <p:cNvCxnSpPr>
              <a:cxnSpLocks/>
            </p:cNvCxnSpPr>
            <p:nvPr/>
          </p:nvCxnSpPr>
          <p:spPr>
            <a:xfrm>
              <a:off x="7407310" y="5397639"/>
              <a:ext cx="1919236"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16DFC3CD-31D2-4416-9DD9-10EB20655DA2}"/>
                </a:ext>
              </a:extLst>
            </p:cNvPr>
            <p:cNvCxnSpPr>
              <a:cxnSpLocks/>
            </p:cNvCxnSpPr>
            <p:nvPr/>
          </p:nvCxnSpPr>
          <p:spPr>
            <a:xfrm>
              <a:off x="7407310" y="5531618"/>
              <a:ext cx="1547447"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12417C9F-0EA4-44BA-BE6C-53940490D44D}"/>
                </a:ext>
              </a:extLst>
            </p:cNvPr>
            <p:cNvCxnSpPr>
              <a:cxnSpLocks/>
            </p:cNvCxnSpPr>
            <p:nvPr/>
          </p:nvCxnSpPr>
          <p:spPr>
            <a:xfrm>
              <a:off x="7407310" y="5623728"/>
              <a:ext cx="884255"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pSp>
      <p:grpSp>
        <p:nvGrpSpPr>
          <p:cNvPr id="35" name="Group 34">
            <a:extLst>
              <a:ext uri="{FF2B5EF4-FFF2-40B4-BE49-F238E27FC236}">
                <a16:creationId xmlns:a16="http://schemas.microsoft.com/office/drawing/2014/main" id="{70F5AF32-D8CC-4B3F-9B28-408BDFA1FA7A}"/>
              </a:ext>
            </a:extLst>
          </p:cNvPr>
          <p:cNvGrpSpPr/>
          <p:nvPr/>
        </p:nvGrpSpPr>
        <p:grpSpPr>
          <a:xfrm rot="13977808">
            <a:off x="8640003" y="3876729"/>
            <a:ext cx="792145" cy="197618"/>
            <a:chOff x="7407310" y="5397639"/>
            <a:chExt cx="1919236" cy="226089"/>
          </a:xfrm>
        </p:grpSpPr>
        <p:cxnSp>
          <p:nvCxnSpPr>
            <p:cNvPr id="36" name="Straight Arrow Connector 35">
              <a:extLst>
                <a:ext uri="{FF2B5EF4-FFF2-40B4-BE49-F238E27FC236}">
                  <a16:creationId xmlns:a16="http://schemas.microsoft.com/office/drawing/2014/main" id="{44BC1933-EF7E-4FE4-B63F-AFA02FC4FC18}"/>
                </a:ext>
              </a:extLst>
            </p:cNvPr>
            <p:cNvCxnSpPr>
              <a:cxnSpLocks/>
            </p:cNvCxnSpPr>
            <p:nvPr/>
          </p:nvCxnSpPr>
          <p:spPr>
            <a:xfrm>
              <a:off x="7407310" y="5397639"/>
              <a:ext cx="1919236"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AD8E8E88-AEAC-40EF-9126-A70DD9AE69E2}"/>
                </a:ext>
              </a:extLst>
            </p:cNvPr>
            <p:cNvCxnSpPr>
              <a:cxnSpLocks/>
            </p:cNvCxnSpPr>
            <p:nvPr/>
          </p:nvCxnSpPr>
          <p:spPr>
            <a:xfrm>
              <a:off x="7407310" y="5531618"/>
              <a:ext cx="1547447"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1453834C-40A3-48D4-A9D8-FB55ED3FCA6D}"/>
                </a:ext>
              </a:extLst>
            </p:cNvPr>
            <p:cNvCxnSpPr>
              <a:cxnSpLocks/>
            </p:cNvCxnSpPr>
            <p:nvPr/>
          </p:nvCxnSpPr>
          <p:spPr>
            <a:xfrm>
              <a:off x="7407310" y="5623728"/>
              <a:ext cx="884255"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pSp>
      <p:grpSp>
        <p:nvGrpSpPr>
          <p:cNvPr id="39" name="Group 38">
            <a:extLst>
              <a:ext uri="{FF2B5EF4-FFF2-40B4-BE49-F238E27FC236}">
                <a16:creationId xmlns:a16="http://schemas.microsoft.com/office/drawing/2014/main" id="{57938229-5BC4-4E67-9B7E-680B4F7CEAF0}"/>
              </a:ext>
            </a:extLst>
          </p:cNvPr>
          <p:cNvGrpSpPr/>
          <p:nvPr/>
        </p:nvGrpSpPr>
        <p:grpSpPr>
          <a:xfrm rot="12062907">
            <a:off x="7732458" y="3362051"/>
            <a:ext cx="792145" cy="197618"/>
            <a:chOff x="7407310" y="5397639"/>
            <a:chExt cx="1919236" cy="226089"/>
          </a:xfrm>
        </p:grpSpPr>
        <p:cxnSp>
          <p:nvCxnSpPr>
            <p:cNvPr id="40" name="Straight Arrow Connector 39">
              <a:extLst>
                <a:ext uri="{FF2B5EF4-FFF2-40B4-BE49-F238E27FC236}">
                  <a16:creationId xmlns:a16="http://schemas.microsoft.com/office/drawing/2014/main" id="{AF3773CD-7D46-483E-A867-523C50C9090D}"/>
                </a:ext>
              </a:extLst>
            </p:cNvPr>
            <p:cNvCxnSpPr>
              <a:cxnSpLocks/>
            </p:cNvCxnSpPr>
            <p:nvPr/>
          </p:nvCxnSpPr>
          <p:spPr>
            <a:xfrm>
              <a:off x="7407310" y="5397639"/>
              <a:ext cx="1919236"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a:extLst>
                <a:ext uri="{FF2B5EF4-FFF2-40B4-BE49-F238E27FC236}">
                  <a16:creationId xmlns:a16="http://schemas.microsoft.com/office/drawing/2014/main" id="{149175D0-2AE8-44EE-BA69-2903452419D4}"/>
                </a:ext>
              </a:extLst>
            </p:cNvPr>
            <p:cNvCxnSpPr>
              <a:cxnSpLocks/>
            </p:cNvCxnSpPr>
            <p:nvPr/>
          </p:nvCxnSpPr>
          <p:spPr>
            <a:xfrm>
              <a:off x="7407310" y="5531618"/>
              <a:ext cx="1547447"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A4EF5925-D215-496F-8937-822F17DA312B}"/>
                </a:ext>
              </a:extLst>
            </p:cNvPr>
            <p:cNvCxnSpPr>
              <a:cxnSpLocks/>
            </p:cNvCxnSpPr>
            <p:nvPr/>
          </p:nvCxnSpPr>
          <p:spPr>
            <a:xfrm>
              <a:off x="7407310" y="5623728"/>
              <a:ext cx="884255"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904DCEB4-EF1A-45F9-B3F9-6E350F7C7A28}"/>
                  </a:ext>
                </a:extLst>
              </p:cNvPr>
              <p:cNvSpPr txBox="1"/>
              <p:nvPr/>
            </p:nvSpPr>
            <p:spPr>
              <a:xfrm>
                <a:off x="1507454" y="5471328"/>
                <a:ext cx="1230722"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NZ" sz="2400" b="0" i="1" smtClean="0">
                          <a:latin typeface="Cambria Math" panose="02040503050406030204" pitchFamily="18" charset="0"/>
                        </a:rPr>
                        <m:t>𝐿</m:t>
                      </m:r>
                      <m:r>
                        <a:rPr lang="en-NZ" sz="2400" b="0" i="1" smtClean="0">
                          <a:latin typeface="Cambria Math" panose="02040503050406030204" pitchFamily="18" charset="0"/>
                        </a:rPr>
                        <m:t>=</m:t>
                      </m:r>
                      <m:r>
                        <a:rPr lang="en-NZ" sz="2400" b="0" i="1" smtClean="0">
                          <a:latin typeface="Cambria Math" panose="02040503050406030204" pitchFamily="18" charset="0"/>
                        </a:rPr>
                        <m:t>𝑚𝑣𝑟</m:t>
                      </m:r>
                    </m:oMath>
                  </m:oMathPara>
                </a14:m>
                <a:endParaRPr lang="en-NZ" sz="2400" dirty="0"/>
              </a:p>
            </p:txBody>
          </p:sp>
        </mc:Choice>
        <mc:Fallback>
          <p:sp>
            <p:nvSpPr>
              <p:cNvPr id="3" name="TextBox 2">
                <a:extLst>
                  <a:ext uri="{FF2B5EF4-FFF2-40B4-BE49-F238E27FC236}">
                    <a16:creationId xmlns:a16="http://schemas.microsoft.com/office/drawing/2014/main" id="{904DCEB4-EF1A-45F9-B3F9-6E350F7C7A28}"/>
                  </a:ext>
                </a:extLst>
              </p:cNvPr>
              <p:cNvSpPr txBox="1">
                <a:spLocks noRot="1" noChangeAspect="1" noMove="1" noResize="1" noEditPoints="1" noAdjustHandles="1" noChangeArrowheads="1" noChangeShapeType="1" noTextEdit="1"/>
              </p:cNvSpPr>
              <p:nvPr/>
            </p:nvSpPr>
            <p:spPr>
              <a:xfrm>
                <a:off x="1507454" y="5471328"/>
                <a:ext cx="1230722" cy="369332"/>
              </a:xfrm>
              <a:prstGeom prst="rect">
                <a:avLst/>
              </a:prstGeom>
              <a:blipFill>
                <a:blip r:embed="rId3"/>
                <a:stretch>
                  <a:fillRect l="-4455" r="-1980" b="-10000"/>
                </a:stretch>
              </a:blipFill>
            </p:spPr>
            <p:txBody>
              <a:bodyPr/>
              <a:lstStyle/>
              <a:p>
                <a:r>
                  <a:rPr lang="en-NZ">
                    <a:noFill/>
                  </a:rPr>
                  <a:t> </a:t>
                </a:r>
              </a:p>
            </p:txBody>
          </p:sp>
        </mc:Fallback>
      </mc:AlternateContent>
    </p:spTree>
    <p:extLst>
      <p:ext uri="{BB962C8B-B14F-4D97-AF65-F5344CB8AC3E}">
        <p14:creationId xmlns:p14="http://schemas.microsoft.com/office/powerpoint/2010/main" val="143694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F7278-4333-48C0-BFF6-AC954D9F1BB7}"/>
              </a:ext>
            </a:extLst>
          </p:cNvPr>
          <p:cNvSpPr>
            <a:spLocks noGrp="1"/>
          </p:cNvSpPr>
          <p:nvPr>
            <p:ph type="title"/>
          </p:nvPr>
        </p:nvSpPr>
        <p:spPr>
          <a:xfrm>
            <a:off x="5885411" y="365760"/>
            <a:ext cx="5069101" cy="1325562"/>
          </a:xfrm>
        </p:spPr>
        <p:txBody>
          <a:bodyPr/>
          <a:lstStyle/>
          <a:p>
            <a:r>
              <a:rPr lang="en-NZ" dirty="0"/>
              <a:t>The problem</a:t>
            </a:r>
          </a:p>
        </p:txBody>
      </p:sp>
      <p:sp>
        <p:nvSpPr>
          <p:cNvPr id="3" name="Content Placeholder 2">
            <a:extLst>
              <a:ext uri="{FF2B5EF4-FFF2-40B4-BE49-F238E27FC236}">
                <a16:creationId xmlns:a16="http://schemas.microsoft.com/office/drawing/2014/main" id="{E27ECA4F-4FB0-491D-8A6B-BA9A1BA4B51B}"/>
              </a:ext>
            </a:extLst>
          </p:cNvPr>
          <p:cNvSpPr>
            <a:spLocks noGrp="1"/>
          </p:cNvSpPr>
          <p:nvPr>
            <p:ph idx="1"/>
          </p:nvPr>
        </p:nvSpPr>
        <p:spPr>
          <a:xfrm>
            <a:off x="5885411" y="1828800"/>
            <a:ext cx="5069101" cy="4351337"/>
          </a:xfrm>
        </p:spPr>
        <p:txBody>
          <a:bodyPr>
            <a:normAutofit/>
          </a:bodyPr>
          <a:lstStyle/>
          <a:p>
            <a:pPr marL="0" indent="0" algn="ctr">
              <a:buNone/>
            </a:pPr>
            <a:r>
              <a:rPr lang="en-NZ" sz="3200" dirty="0"/>
              <a:t>Build a machine to produce an indoor air tornado. Investigate the </a:t>
            </a:r>
            <a:r>
              <a:rPr lang="en-NZ" sz="3200" b="1" dirty="0"/>
              <a:t>properties</a:t>
            </a:r>
            <a:r>
              <a:rPr lang="en-NZ" sz="3200" dirty="0"/>
              <a:t> and </a:t>
            </a:r>
            <a:r>
              <a:rPr lang="en-NZ" sz="3200" b="1" dirty="0"/>
              <a:t>stability</a:t>
            </a:r>
            <a:r>
              <a:rPr lang="en-NZ" sz="3200" dirty="0"/>
              <a:t> of the tornado. Is the machine </a:t>
            </a:r>
            <a:r>
              <a:rPr lang="en-NZ" sz="3200" b="1" dirty="0"/>
              <a:t>portative</a:t>
            </a:r>
            <a:r>
              <a:rPr lang="en-NZ" sz="3200" dirty="0"/>
              <a:t> enough to be demonstrated at a Science Fight room of the 5th IYNT?</a:t>
            </a:r>
          </a:p>
        </p:txBody>
      </p:sp>
      <p:sp>
        <p:nvSpPr>
          <p:cNvPr id="4" name="Slide Number Placeholder 3">
            <a:extLst>
              <a:ext uri="{FF2B5EF4-FFF2-40B4-BE49-F238E27FC236}">
                <a16:creationId xmlns:a16="http://schemas.microsoft.com/office/drawing/2014/main" id="{84687E89-3BDC-450D-9010-54BA4F47B802}"/>
              </a:ext>
            </a:extLst>
          </p:cNvPr>
          <p:cNvSpPr>
            <a:spLocks noGrp="1"/>
          </p:cNvSpPr>
          <p:nvPr>
            <p:ph type="sldNum" sz="quarter" idx="12"/>
          </p:nvPr>
        </p:nvSpPr>
        <p:spPr/>
        <p:txBody>
          <a:bodyPr>
            <a:normAutofit lnSpcReduction="10000"/>
          </a:bodyPr>
          <a:lstStyle/>
          <a:p>
            <a:fld id="{99A5C54E-AA6A-41C1-B847-E67AF0CC49B0}" type="slidenum">
              <a:rPr lang="en-NZ" smtClean="0"/>
              <a:t>2</a:t>
            </a:fld>
            <a:endParaRPr lang="en-NZ"/>
          </a:p>
        </p:txBody>
      </p:sp>
      <p:pic>
        <p:nvPicPr>
          <p:cNvPr id="6" name="00005">
            <a:hlinkClick r:id="" action="ppaction://media"/>
            <a:extLst>
              <a:ext uri="{FF2B5EF4-FFF2-40B4-BE49-F238E27FC236}">
                <a16:creationId xmlns:a16="http://schemas.microsoft.com/office/drawing/2014/main" id="{EE3337ED-D347-4D8D-BDE4-9C3FFDE653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16200000">
            <a:off x="-421422" y="1048110"/>
            <a:ext cx="6663247" cy="4761779"/>
          </a:xfrm>
          <a:prstGeom prst="rect">
            <a:avLst/>
          </a:prstGeom>
        </p:spPr>
      </p:pic>
    </p:spTree>
    <p:extLst>
      <p:ext uri="{BB962C8B-B14F-4D97-AF65-F5344CB8AC3E}">
        <p14:creationId xmlns:p14="http://schemas.microsoft.com/office/powerpoint/2010/main" val="421506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32" descr="A picture containing indoor, floor, table, thing&#10;&#10;Description generated with high confidence">
            <a:extLst>
              <a:ext uri="{FF2B5EF4-FFF2-40B4-BE49-F238E27FC236}">
                <a16:creationId xmlns:a16="http://schemas.microsoft.com/office/drawing/2014/main" id="{C3A3AF36-9CA6-4F5C-AD09-84169224590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13" t="26224" r="5369" b="19299"/>
          <a:stretch/>
        </p:blipFill>
        <p:spPr>
          <a:xfrm rot="16497316">
            <a:off x="5797568" y="2839010"/>
            <a:ext cx="5831699" cy="2197846"/>
          </a:xfrm>
        </p:spPr>
      </p:pic>
      <p:grpSp>
        <p:nvGrpSpPr>
          <p:cNvPr id="19" name="Group 18">
            <a:extLst>
              <a:ext uri="{FF2B5EF4-FFF2-40B4-BE49-F238E27FC236}">
                <a16:creationId xmlns:a16="http://schemas.microsoft.com/office/drawing/2014/main" id="{94C03CD4-6CF4-482F-81CF-C7F41FCB93FC}"/>
              </a:ext>
            </a:extLst>
          </p:cNvPr>
          <p:cNvGrpSpPr/>
          <p:nvPr/>
        </p:nvGrpSpPr>
        <p:grpSpPr>
          <a:xfrm>
            <a:off x="6548316" y="904620"/>
            <a:ext cx="4688189" cy="6311306"/>
            <a:chOff x="3642441" y="1427239"/>
            <a:chExt cx="4907118" cy="5863850"/>
          </a:xfrm>
        </p:grpSpPr>
        <p:sp>
          <p:nvSpPr>
            <p:cNvPr id="20" name="Rectangle 19">
              <a:extLst>
                <a:ext uri="{FF2B5EF4-FFF2-40B4-BE49-F238E27FC236}">
                  <a16:creationId xmlns:a16="http://schemas.microsoft.com/office/drawing/2014/main" id="{E1CEA2D3-FA14-4E0E-AE57-CB47214CC9C8}"/>
                </a:ext>
              </a:extLst>
            </p:cNvPr>
            <p:cNvSpPr/>
            <p:nvPr/>
          </p:nvSpPr>
          <p:spPr>
            <a:xfrm>
              <a:off x="4408714" y="1427239"/>
              <a:ext cx="4140845"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Rectangle 20">
              <a:extLst>
                <a:ext uri="{FF2B5EF4-FFF2-40B4-BE49-F238E27FC236}">
                  <a16:creationId xmlns:a16="http://schemas.microsoft.com/office/drawing/2014/main" id="{FF635CA7-6206-46EA-B030-87AFB0E31003}"/>
                </a:ext>
              </a:extLst>
            </p:cNvPr>
            <p:cNvSpPr/>
            <p:nvPr/>
          </p:nvSpPr>
          <p:spPr>
            <a:xfrm rot="5400000">
              <a:off x="4801168" y="4359164"/>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Rectangle 21">
              <a:extLst>
                <a:ext uri="{FF2B5EF4-FFF2-40B4-BE49-F238E27FC236}">
                  <a16:creationId xmlns:a16="http://schemas.microsoft.com/office/drawing/2014/main" id="{87614F45-C08C-4723-B501-F494271EFA61}"/>
                </a:ext>
              </a:extLst>
            </p:cNvPr>
            <p:cNvSpPr/>
            <p:nvPr/>
          </p:nvSpPr>
          <p:spPr>
            <a:xfrm rot="5400000">
              <a:off x="2281730" y="4359164"/>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ectangle 22">
              <a:extLst>
                <a:ext uri="{FF2B5EF4-FFF2-40B4-BE49-F238E27FC236}">
                  <a16:creationId xmlns:a16="http://schemas.microsoft.com/office/drawing/2014/main" id="{9EDD603A-D660-498C-9219-B1FE9482F18C}"/>
                </a:ext>
              </a:extLst>
            </p:cNvPr>
            <p:cNvSpPr/>
            <p:nvPr/>
          </p:nvSpPr>
          <p:spPr>
            <a:xfrm>
              <a:off x="3642441" y="6334357"/>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2" name="Title 1">
            <a:extLst>
              <a:ext uri="{FF2B5EF4-FFF2-40B4-BE49-F238E27FC236}">
                <a16:creationId xmlns:a16="http://schemas.microsoft.com/office/drawing/2014/main" id="{11838418-7A73-491D-8606-DD3F2CECC3B3}"/>
              </a:ext>
            </a:extLst>
          </p:cNvPr>
          <p:cNvSpPr>
            <a:spLocks noGrp="1"/>
          </p:cNvSpPr>
          <p:nvPr>
            <p:ph type="title"/>
          </p:nvPr>
        </p:nvSpPr>
        <p:spPr>
          <a:xfrm>
            <a:off x="1261871" y="0"/>
            <a:ext cx="9692640" cy="1325562"/>
          </a:xfrm>
        </p:spPr>
        <p:txBody>
          <a:bodyPr/>
          <a:lstStyle/>
          <a:p>
            <a:r>
              <a:rPr lang="en-NZ" dirty="0"/>
              <a:t>Height</a:t>
            </a:r>
          </a:p>
        </p:txBody>
      </p:sp>
      <p:sp>
        <p:nvSpPr>
          <p:cNvPr id="4" name="Slide Number Placeholder 3">
            <a:extLst>
              <a:ext uri="{FF2B5EF4-FFF2-40B4-BE49-F238E27FC236}">
                <a16:creationId xmlns:a16="http://schemas.microsoft.com/office/drawing/2014/main" id="{1F088A04-30F3-4985-B9A1-A6C4481EF665}"/>
              </a:ext>
            </a:extLst>
          </p:cNvPr>
          <p:cNvSpPr>
            <a:spLocks noGrp="1"/>
          </p:cNvSpPr>
          <p:nvPr>
            <p:ph type="sldNum" sz="quarter" idx="12"/>
          </p:nvPr>
        </p:nvSpPr>
        <p:spPr/>
        <p:txBody>
          <a:bodyPr>
            <a:normAutofit lnSpcReduction="10000"/>
          </a:bodyPr>
          <a:lstStyle/>
          <a:p>
            <a:fld id="{99A5C54E-AA6A-41C1-B847-E67AF0CC49B0}" type="slidenum">
              <a:rPr lang="en-NZ" smtClean="0"/>
              <a:t>20</a:t>
            </a:fld>
            <a:endParaRPr lang="en-NZ"/>
          </a:p>
        </p:txBody>
      </p:sp>
      <p:graphicFrame>
        <p:nvGraphicFramePr>
          <p:cNvPr id="6" name="Chart 5">
            <a:extLst>
              <a:ext uri="{FF2B5EF4-FFF2-40B4-BE49-F238E27FC236}">
                <a16:creationId xmlns:a16="http://schemas.microsoft.com/office/drawing/2014/main" id="{F48C4B3F-2FBE-4941-B321-3EA7FE32DC68}"/>
              </a:ext>
            </a:extLst>
          </p:cNvPr>
          <p:cNvGraphicFramePr>
            <a:graphicFrameLocks/>
          </p:cNvGraphicFramePr>
          <p:nvPr>
            <p:extLst>
              <p:ext uri="{D42A27DB-BD31-4B8C-83A1-F6EECF244321}">
                <p14:modId xmlns:p14="http://schemas.microsoft.com/office/powerpoint/2010/main" val="1743457953"/>
              </p:ext>
            </p:extLst>
          </p:nvPr>
        </p:nvGraphicFramePr>
        <p:xfrm>
          <a:off x="259308" y="1705970"/>
          <a:ext cx="5895832" cy="4667534"/>
        </p:xfrm>
        <a:graphic>
          <a:graphicData uri="http://schemas.openxmlformats.org/drawingml/2006/chart">
            <c:chart xmlns:c="http://schemas.openxmlformats.org/drawingml/2006/chart" xmlns:r="http://schemas.openxmlformats.org/officeDocument/2006/relationships" r:id="rId4"/>
          </a:graphicData>
        </a:graphic>
      </p:graphicFrame>
      <p:cxnSp>
        <p:nvCxnSpPr>
          <p:cNvPr id="30" name="Straight Arrow Connector 29">
            <a:extLst>
              <a:ext uri="{FF2B5EF4-FFF2-40B4-BE49-F238E27FC236}">
                <a16:creationId xmlns:a16="http://schemas.microsoft.com/office/drawing/2014/main" id="{3B32F367-15A6-433C-A481-7A6CB781FCE0}"/>
              </a:ext>
            </a:extLst>
          </p:cNvPr>
          <p:cNvCxnSpPr/>
          <p:nvPr/>
        </p:nvCxnSpPr>
        <p:spPr>
          <a:xfrm flipV="1">
            <a:off x="9999441" y="2483893"/>
            <a:ext cx="0" cy="34938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BD285D4-D136-4C59-AFAF-49E3A2424271}"/>
              </a:ext>
            </a:extLst>
          </p:cNvPr>
          <p:cNvSpPr txBox="1"/>
          <p:nvPr/>
        </p:nvSpPr>
        <p:spPr>
          <a:xfrm>
            <a:off x="10060099" y="4039737"/>
            <a:ext cx="959741" cy="369332"/>
          </a:xfrm>
          <a:prstGeom prst="rect">
            <a:avLst/>
          </a:prstGeom>
          <a:noFill/>
        </p:spPr>
        <p:txBody>
          <a:bodyPr wrap="square" rtlCol="0">
            <a:spAutoFit/>
          </a:bodyPr>
          <a:lstStyle/>
          <a:p>
            <a:r>
              <a:rPr lang="en-NZ" dirty="0"/>
              <a:t>Height</a:t>
            </a:r>
          </a:p>
        </p:txBody>
      </p:sp>
    </p:spTree>
    <p:extLst>
      <p:ext uri="{BB962C8B-B14F-4D97-AF65-F5344CB8AC3E}">
        <p14:creationId xmlns:p14="http://schemas.microsoft.com/office/powerpoint/2010/main" val="946573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0539A-FA4F-4556-A488-307945484D87}"/>
              </a:ext>
            </a:extLst>
          </p:cNvPr>
          <p:cNvSpPr>
            <a:spLocks noGrp="1"/>
          </p:cNvSpPr>
          <p:nvPr>
            <p:ph type="title"/>
          </p:nvPr>
        </p:nvSpPr>
        <p:spPr/>
        <p:txBody>
          <a:bodyPr/>
          <a:lstStyle/>
          <a:p>
            <a:r>
              <a:rPr lang="en-NZ" dirty="0"/>
              <a:t>Stability tests</a:t>
            </a:r>
          </a:p>
        </p:txBody>
      </p:sp>
      <p:sp>
        <p:nvSpPr>
          <p:cNvPr id="4" name="Slide Number Placeholder 3">
            <a:extLst>
              <a:ext uri="{FF2B5EF4-FFF2-40B4-BE49-F238E27FC236}">
                <a16:creationId xmlns:a16="http://schemas.microsoft.com/office/drawing/2014/main" id="{1009357F-3B56-4654-BBC4-8E5D9A9890AE}"/>
              </a:ext>
            </a:extLst>
          </p:cNvPr>
          <p:cNvSpPr>
            <a:spLocks noGrp="1"/>
          </p:cNvSpPr>
          <p:nvPr>
            <p:ph type="sldNum" sz="quarter" idx="12"/>
          </p:nvPr>
        </p:nvSpPr>
        <p:spPr/>
        <p:txBody>
          <a:bodyPr>
            <a:normAutofit lnSpcReduction="10000"/>
          </a:bodyPr>
          <a:lstStyle/>
          <a:p>
            <a:fld id="{99A5C54E-AA6A-41C1-B847-E67AF0CC49B0}" type="slidenum">
              <a:rPr lang="en-NZ" smtClean="0"/>
              <a:t>21</a:t>
            </a:fld>
            <a:endParaRPr lang="en-NZ"/>
          </a:p>
        </p:txBody>
      </p:sp>
      <p:pic>
        <p:nvPicPr>
          <p:cNvPr id="9" name="Content Placeholder 32" descr="A picture containing indoor, floor, table, thing&#10;&#10;Description generated with high confidence">
            <a:extLst>
              <a:ext uri="{FF2B5EF4-FFF2-40B4-BE49-F238E27FC236}">
                <a16:creationId xmlns:a16="http://schemas.microsoft.com/office/drawing/2014/main" id="{4BD3EE15-B20A-4457-B9AB-CC98E0453D57}"/>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113" t="26224" r="5369" b="19299"/>
          <a:stretch/>
        </p:blipFill>
        <p:spPr>
          <a:xfrm rot="16497316">
            <a:off x="-1569169" y="2370265"/>
            <a:ext cx="5831699" cy="2197846"/>
          </a:xfrm>
        </p:spPr>
      </p:pic>
      <p:grpSp>
        <p:nvGrpSpPr>
          <p:cNvPr id="10" name="Group 9">
            <a:extLst>
              <a:ext uri="{FF2B5EF4-FFF2-40B4-BE49-F238E27FC236}">
                <a16:creationId xmlns:a16="http://schemas.microsoft.com/office/drawing/2014/main" id="{85E822CB-586D-4AAF-B7DB-B2A0CED5AB3D}"/>
              </a:ext>
            </a:extLst>
          </p:cNvPr>
          <p:cNvGrpSpPr/>
          <p:nvPr/>
        </p:nvGrpSpPr>
        <p:grpSpPr>
          <a:xfrm>
            <a:off x="-818421" y="435875"/>
            <a:ext cx="4688189" cy="6311306"/>
            <a:chOff x="3642441" y="1427239"/>
            <a:chExt cx="4907118" cy="5863850"/>
          </a:xfrm>
        </p:grpSpPr>
        <p:sp>
          <p:nvSpPr>
            <p:cNvPr id="11" name="Rectangle 10">
              <a:extLst>
                <a:ext uri="{FF2B5EF4-FFF2-40B4-BE49-F238E27FC236}">
                  <a16:creationId xmlns:a16="http://schemas.microsoft.com/office/drawing/2014/main" id="{90375F62-C4C7-42C3-9F9C-906F3BF552C8}"/>
                </a:ext>
              </a:extLst>
            </p:cNvPr>
            <p:cNvSpPr/>
            <p:nvPr/>
          </p:nvSpPr>
          <p:spPr>
            <a:xfrm>
              <a:off x="4408714" y="1427239"/>
              <a:ext cx="4140845"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Rectangle 11">
              <a:extLst>
                <a:ext uri="{FF2B5EF4-FFF2-40B4-BE49-F238E27FC236}">
                  <a16:creationId xmlns:a16="http://schemas.microsoft.com/office/drawing/2014/main" id="{38E2FEC1-A5F9-424B-857D-D9C40A6EFA83}"/>
                </a:ext>
              </a:extLst>
            </p:cNvPr>
            <p:cNvSpPr/>
            <p:nvPr/>
          </p:nvSpPr>
          <p:spPr>
            <a:xfrm rot="5400000">
              <a:off x="4801168" y="4359164"/>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Rectangle 12">
              <a:extLst>
                <a:ext uri="{FF2B5EF4-FFF2-40B4-BE49-F238E27FC236}">
                  <a16:creationId xmlns:a16="http://schemas.microsoft.com/office/drawing/2014/main" id="{DCAC3193-82C8-4A94-BA61-1E7EA1EAA9C8}"/>
                </a:ext>
              </a:extLst>
            </p:cNvPr>
            <p:cNvSpPr/>
            <p:nvPr/>
          </p:nvSpPr>
          <p:spPr>
            <a:xfrm rot="5400000">
              <a:off x="2281730" y="4359164"/>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Rectangle 13">
              <a:extLst>
                <a:ext uri="{FF2B5EF4-FFF2-40B4-BE49-F238E27FC236}">
                  <a16:creationId xmlns:a16="http://schemas.microsoft.com/office/drawing/2014/main" id="{98EA8A7B-8B34-48E9-82D7-30BA653995A2}"/>
                </a:ext>
              </a:extLst>
            </p:cNvPr>
            <p:cNvSpPr/>
            <p:nvPr/>
          </p:nvSpPr>
          <p:spPr>
            <a:xfrm>
              <a:off x="3642441" y="6334357"/>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21" name="Arc 20">
            <a:extLst>
              <a:ext uri="{FF2B5EF4-FFF2-40B4-BE49-F238E27FC236}">
                <a16:creationId xmlns:a16="http://schemas.microsoft.com/office/drawing/2014/main" id="{C5DBC994-EF9E-4535-A18D-40620A440309}"/>
              </a:ext>
            </a:extLst>
          </p:cNvPr>
          <p:cNvSpPr/>
          <p:nvPr/>
        </p:nvSpPr>
        <p:spPr>
          <a:xfrm rot="16200000">
            <a:off x="4803778" y="1497205"/>
            <a:ext cx="2682909" cy="3125035"/>
          </a:xfrm>
          <a:prstGeom prst="arc">
            <a:avLst>
              <a:gd name="adj1" fmla="val 16200000"/>
              <a:gd name="adj2" fmla="val 540717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22" name="Arc 21">
            <a:extLst>
              <a:ext uri="{FF2B5EF4-FFF2-40B4-BE49-F238E27FC236}">
                <a16:creationId xmlns:a16="http://schemas.microsoft.com/office/drawing/2014/main" id="{7D0C152D-3A96-495D-8290-846ED552D8C4}"/>
              </a:ext>
            </a:extLst>
          </p:cNvPr>
          <p:cNvSpPr/>
          <p:nvPr/>
        </p:nvSpPr>
        <p:spPr>
          <a:xfrm rot="3627410">
            <a:off x="6397183" y="-5666"/>
            <a:ext cx="2601521" cy="5822150"/>
          </a:xfrm>
          <a:custGeom>
            <a:avLst/>
            <a:gdLst>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4" fmla="*/ 1346370 w 2692740"/>
              <a:gd name="connsiteY4" fmla="*/ 1465120 h 2930239"/>
              <a:gd name="connsiteX5" fmla="*/ 1346370 w 2692740"/>
              <a:gd name="connsiteY5" fmla="*/ 0 h 2930239"/>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 name="connsiteX4" fmla="*/ 0 w 2601521"/>
              <a:gd name="connsiteY4" fmla="*/ 43182 h 5822150"/>
              <a:gd name="connsiteX5" fmla="*/ 1255141 w 2601521"/>
              <a:gd name="connsiteY5" fmla="*/ 2891835 h 5822150"/>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Lst>
            <a:ahLst/>
            <a:cxnLst>
              <a:cxn ang="0">
                <a:pos x="connsiteX0" y="connsiteY0"/>
              </a:cxn>
              <a:cxn ang="0">
                <a:pos x="connsiteX1" y="connsiteY1"/>
              </a:cxn>
              <a:cxn ang="0">
                <a:pos x="connsiteX2" y="connsiteY2"/>
              </a:cxn>
              <a:cxn ang="0">
                <a:pos x="connsiteX3" y="connsiteY3"/>
              </a:cxn>
            </a:cxnLst>
            <a:rect l="l" t="t" r="r" b="b"/>
            <a:pathLst>
              <a:path w="2601521" h="5822150" stroke="0" extrusionOk="0">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lnTo>
                  <a:pt x="0" y="43182"/>
                </a:lnTo>
                <a:cubicBezTo>
                  <a:pt x="0" y="-445191"/>
                  <a:pt x="1255141" y="3380208"/>
                  <a:pt x="1255141" y="2891835"/>
                </a:cubicBezTo>
                <a:close/>
              </a:path>
              <a:path w="2601521" h="5822150" fill="none">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23" name="Oval 22">
            <a:extLst>
              <a:ext uri="{FF2B5EF4-FFF2-40B4-BE49-F238E27FC236}">
                <a16:creationId xmlns:a16="http://schemas.microsoft.com/office/drawing/2014/main" id="{15425805-96DA-4033-8462-0D5BA9D39E1D}"/>
              </a:ext>
            </a:extLst>
          </p:cNvPr>
          <p:cNvSpPr/>
          <p:nvPr/>
        </p:nvSpPr>
        <p:spPr>
          <a:xfrm>
            <a:off x="4813827" y="2842952"/>
            <a:ext cx="65642" cy="75973"/>
          </a:xfrm>
          <a:prstGeom prst="ellipse">
            <a:avLst/>
          </a:prstGeom>
          <a:solidFill>
            <a:srgbClr val="F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Oval 14">
            <a:extLst>
              <a:ext uri="{FF2B5EF4-FFF2-40B4-BE49-F238E27FC236}">
                <a16:creationId xmlns:a16="http://schemas.microsoft.com/office/drawing/2014/main" id="{30B3CBE3-C339-4DA6-8909-49A6F75F94A9}"/>
              </a:ext>
            </a:extLst>
          </p:cNvPr>
          <p:cNvSpPr/>
          <p:nvPr/>
        </p:nvSpPr>
        <p:spPr>
          <a:xfrm>
            <a:off x="4807401" y="3016812"/>
            <a:ext cx="65642" cy="75973"/>
          </a:xfrm>
          <a:prstGeom prst="ellipse">
            <a:avLst/>
          </a:prstGeom>
          <a:solidFill>
            <a:srgbClr val="F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Oval 15">
            <a:extLst>
              <a:ext uri="{FF2B5EF4-FFF2-40B4-BE49-F238E27FC236}">
                <a16:creationId xmlns:a16="http://schemas.microsoft.com/office/drawing/2014/main" id="{B4E4177F-0E30-4853-9482-BA9FE73B09BC}"/>
              </a:ext>
            </a:extLst>
          </p:cNvPr>
          <p:cNvSpPr/>
          <p:nvPr/>
        </p:nvSpPr>
        <p:spPr>
          <a:xfrm>
            <a:off x="4813827" y="3190672"/>
            <a:ext cx="65642" cy="75973"/>
          </a:xfrm>
          <a:prstGeom prst="ellipse">
            <a:avLst/>
          </a:prstGeom>
          <a:solidFill>
            <a:srgbClr val="F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Oval 16">
            <a:extLst>
              <a:ext uri="{FF2B5EF4-FFF2-40B4-BE49-F238E27FC236}">
                <a16:creationId xmlns:a16="http://schemas.microsoft.com/office/drawing/2014/main" id="{BF8060AC-0389-46CF-B89B-EA8FEAE805D5}"/>
              </a:ext>
            </a:extLst>
          </p:cNvPr>
          <p:cNvSpPr/>
          <p:nvPr/>
        </p:nvSpPr>
        <p:spPr>
          <a:xfrm>
            <a:off x="4828031" y="3359609"/>
            <a:ext cx="65642" cy="75973"/>
          </a:xfrm>
          <a:prstGeom prst="ellipse">
            <a:avLst/>
          </a:prstGeom>
          <a:solidFill>
            <a:srgbClr val="F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Oval 17">
            <a:extLst>
              <a:ext uri="{FF2B5EF4-FFF2-40B4-BE49-F238E27FC236}">
                <a16:creationId xmlns:a16="http://schemas.microsoft.com/office/drawing/2014/main" id="{326B2EDF-9C17-4505-998C-B463EBD4D5F4}"/>
              </a:ext>
            </a:extLst>
          </p:cNvPr>
          <p:cNvSpPr/>
          <p:nvPr/>
        </p:nvSpPr>
        <p:spPr>
          <a:xfrm>
            <a:off x="4879469" y="3549128"/>
            <a:ext cx="65642" cy="75973"/>
          </a:xfrm>
          <a:prstGeom prst="ellipse">
            <a:avLst/>
          </a:prstGeom>
          <a:solidFill>
            <a:srgbClr val="F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9" name="Oval 18">
            <a:extLst>
              <a:ext uri="{FF2B5EF4-FFF2-40B4-BE49-F238E27FC236}">
                <a16:creationId xmlns:a16="http://schemas.microsoft.com/office/drawing/2014/main" id="{C0C14BE0-625A-457E-92D5-05945487D315}"/>
              </a:ext>
            </a:extLst>
          </p:cNvPr>
          <p:cNvSpPr/>
          <p:nvPr/>
        </p:nvSpPr>
        <p:spPr>
          <a:xfrm>
            <a:off x="4912290" y="3731598"/>
            <a:ext cx="65642" cy="75973"/>
          </a:xfrm>
          <a:prstGeom prst="ellipse">
            <a:avLst/>
          </a:prstGeom>
          <a:solidFill>
            <a:srgbClr val="F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Oval 19">
            <a:extLst>
              <a:ext uri="{FF2B5EF4-FFF2-40B4-BE49-F238E27FC236}">
                <a16:creationId xmlns:a16="http://schemas.microsoft.com/office/drawing/2014/main" id="{2ACF67AE-BA83-4A48-909C-1520EDDE6544}"/>
              </a:ext>
            </a:extLst>
          </p:cNvPr>
          <p:cNvSpPr/>
          <p:nvPr/>
        </p:nvSpPr>
        <p:spPr>
          <a:xfrm>
            <a:off x="4992136" y="3913505"/>
            <a:ext cx="65642" cy="75973"/>
          </a:xfrm>
          <a:prstGeom prst="ellipse">
            <a:avLst/>
          </a:prstGeom>
          <a:solidFill>
            <a:srgbClr val="F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a:extLst>
              <a:ext uri="{FF2B5EF4-FFF2-40B4-BE49-F238E27FC236}">
                <a16:creationId xmlns:a16="http://schemas.microsoft.com/office/drawing/2014/main" id="{AD8990E3-C0C4-4C45-AFA3-6803D8D49B1B}"/>
              </a:ext>
            </a:extLst>
          </p:cNvPr>
          <p:cNvSpPr txBox="1"/>
          <p:nvPr/>
        </p:nvSpPr>
        <p:spPr>
          <a:xfrm>
            <a:off x="4828770" y="2652152"/>
            <a:ext cx="460647" cy="369332"/>
          </a:xfrm>
          <a:prstGeom prst="rect">
            <a:avLst/>
          </a:prstGeom>
          <a:noFill/>
        </p:spPr>
        <p:txBody>
          <a:bodyPr wrap="square" rtlCol="0">
            <a:spAutoFit/>
          </a:bodyPr>
          <a:lstStyle/>
          <a:p>
            <a:r>
              <a:rPr lang="en-NZ" dirty="0"/>
              <a:t>1.</a:t>
            </a:r>
          </a:p>
        </p:txBody>
      </p:sp>
      <p:sp>
        <p:nvSpPr>
          <p:cNvPr id="25" name="TextBox 24">
            <a:extLst>
              <a:ext uri="{FF2B5EF4-FFF2-40B4-BE49-F238E27FC236}">
                <a16:creationId xmlns:a16="http://schemas.microsoft.com/office/drawing/2014/main" id="{0DD9CB78-DBCA-493A-869C-821A4B1BB9CD}"/>
              </a:ext>
            </a:extLst>
          </p:cNvPr>
          <p:cNvSpPr txBox="1"/>
          <p:nvPr/>
        </p:nvSpPr>
        <p:spPr>
          <a:xfrm>
            <a:off x="4840222" y="3000896"/>
            <a:ext cx="460647" cy="369332"/>
          </a:xfrm>
          <a:prstGeom prst="rect">
            <a:avLst/>
          </a:prstGeom>
          <a:noFill/>
        </p:spPr>
        <p:txBody>
          <a:bodyPr wrap="square" rtlCol="0">
            <a:spAutoFit/>
          </a:bodyPr>
          <a:lstStyle/>
          <a:p>
            <a:r>
              <a:rPr lang="en-NZ" dirty="0"/>
              <a:t>3.</a:t>
            </a:r>
          </a:p>
        </p:txBody>
      </p:sp>
      <p:sp>
        <p:nvSpPr>
          <p:cNvPr id="26" name="TextBox 25">
            <a:extLst>
              <a:ext uri="{FF2B5EF4-FFF2-40B4-BE49-F238E27FC236}">
                <a16:creationId xmlns:a16="http://schemas.microsoft.com/office/drawing/2014/main" id="{13F6C81C-BC93-441D-B1CF-95D73272D4D0}"/>
              </a:ext>
            </a:extLst>
          </p:cNvPr>
          <p:cNvSpPr txBox="1"/>
          <p:nvPr/>
        </p:nvSpPr>
        <p:spPr>
          <a:xfrm>
            <a:off x="4873043" y="3336734"/>
            <a:ext cx="460647" cy="369332"/>
          </a:xfrm>
          <a:prstGeom prst="rect">
            <a:avLst/>
          </a:prstGeom>
          <a:noFill/>
        </p:spPr>
        <p:txBody>
          <a:bodyPr wrap="square" rtlCol="0">
            <a:spAutoFit/>
          </a:bodyPr>
          <a:lstStyle/>
          <a:p>
            <a:r>
              <a:rPr lang="en-NZ" dirty="0"/>
              <a:t>5.</a:t>
            </a:r>
          </a:p>
        </p:txBody>
      </p:sp>
      <p:sp>
        <p:nvSpPr>
          <p:cNvPr id="27" name="TextBox 26">
            <a:extLst>
              <a:ext uri="{FF2B5EF4-FFF2-40B4-BE49-F238E27FC236}">
                <a16:creationId xmlns:a16="http://schemas.microsoft.com/office/drawing/2014/main" id="{20859ADF-AD28-4CB2-840A-202958D3321C}"/>
              </a:ext>
            </a:extLst>
          </p:cNvPr>
          <p:cNvSpPr txBox="1"/>
          <p:nvPr/>
        </p:nvSpPr>
        <p:spPr>
          <a:xfrm>
            <a:off x="5024957" y="3718972"/>
            <a:ext cx="460647" cy="369332"/>
          </a:xfrm>
          <a:prstGeom prst="rect">
            <a:avLst/>
          </a:prstGeom>
          <a:noFill/>
        </p:spPr>
        <p:txBody>
          <a:bodyPr wrap="square" rtlCol="0">
            <a:spAutoFit/>
          </a:bodyPr>
          <a:lstStyle/>
          <a:p>
            <a:r>
              <a:rPr lang="en-NZ" dirty="0"/>
              <a:t>7.</a:t>
            </a:r>
          </a:p>
        </p:txBody>
      </p:sp>
      <p:sp>
        <p:nvSpPr>
          <p:cNvPr id="29" name="Arc 21">
            <a:extLst>
              <a:ext uri="{FF2B5EF4-FFF2-40B4-BE49-F238E27FC236}">
                <a16:creationId xmlns:a16="http://schemas.microsoft.com/office/drawing/2014/main" id="{5CBF45B1-AC24-43A3-AC91-71E75EEC06A4}"/>
              </a:ext>
            </a:extLst>
          </p:cNvPr>
          <p:cNvSpPr/>
          <p:nvPr/>
        </p:nvSpPr>
        <p:spPr>
          <a:xfrm rot="4145683">
            <a:off x="6416207" y="5580"/>
            <a:ext cx="2601521" cy="5822150"/>
          </a:xfrm>
          <a:custGeom>
            <a:avLst/>
            <a:gdLst>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4" fmla="*/ 1346370 w 2692740"/>
              <a:gd name="connsiteY4" fmla="*/ 1465120 h 2930239"/>
              <a:gd name="connsiteX5" fmla="*/ 1346370 w 2692740"/>
              <a:gd name="connsiteY5" fmla="*/ 0 h 2930239"/>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 name="connsiteX4" fmla="*/ 0 w 2601521"/>
              <a:gd name="connsiteY4" fmla="*/ 43182 h 5822150"/>
              <a:gd name="connsiteX5" fmla="*/ 1255141 w 2601521"/>
              <a:gd name="connsiteY5" fmla="*/ 2891835 h 5822150"/>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Lst>
            <a:ahLst/>
            <a:cxnLst>
              <a:cxn ang="0">
                <a:pos x="connsiteX0" y="connsiteY0"/>
              </a:cxn>
              <a:cxn ang="0">
                <a:pos x="connsiteX1" y="connsiteY1"/>
              </a:cxn>
              <a:cxn ang="0">
                <a:pos x="connsiteX2" y="connsiteY2"/>
              </a:cxn>
              <a:cxn ang="0">
                <a:pos x="connsiteX3" y="connsiteY3"/>
              </a:cxn>
            </a:cxnLst>
            <a:rect l="l" t="t" r="r" b="b"/>
            <a:pathLst>
              <a:path w="2601521" h="5822150" stroke="0" extrusionOk="0">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lnTo>
                  <a:pt x="0" y="43182"/>
                </a:lnTo>
                <a:cubicBezTo>
                  <a:pt x="0" y="-445191"/>
                  <a:pt x="1255141" y="3380208"/>
                  <a:pt x="1255141" y="2891835"/>
                </a:cubicBezTo>
                <a:close/>
              </a:path>
              <a:path w="2601521" h="5822150" fill="none">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path>
            </a:pathLst>
          </a:custGeom>
          <a:ln w="28575">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31" name="Arc 21">
            <a:extLst>
              <a:ext uri="{FF2B5EF4-FFF2-40B4-BE49-F238E27FC236}">
                <a16:creationId xmlns:a16="http://schemas.microsoft.com/office/drawing/2014/main" id="{DB1303D0-1CF7-456B-89BB-262DD59FA657}"/>
              </a:ext>
            </a:extLst>
          </p:cNvPr>
          <p:cNvSpPr/>
          <p:nvPr/>
        </p:nvSpPr>
        <p:spPr>
          <a:xfrm rot="4565193">
            <a:off x="6406990" y="5579"/>
            <a:ext cx="2601521" cy="5822150"/>
          </a:xfrm>
          <a:custGeom>
            <a:avLst/>
            <a:gdLst>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4" fmla="*/ 1346370 w 2692740"/>
              <a:gd name="connsiteY4" fmla="*/ 1465120 h 2930239"/>
              <a:gd name="connsiteX5" fmla="*/ 1346370 w 2692740"/>
              <a:gd name="connsiteY5" fmla="*/ 0 h 2930239"/>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 name="connsiteX4" fmla="*/ 0 w 2601521"/>
              <a:gd name="connsiteY4" fmla="*/ 43182 h 5822150"/>
              <a:gd name="connsiteX5" fmla="*/ 1255141 w 2601521"/>
              <a:gd name="connsiteY5" fmla="*/ 2891835 h 5822150"/>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Lst>
            <a:ahLst/>
            <a:cxnLst>
              <a:cxn ang="0">
                <a:pos x="connsiteX0" y="connsiteY0"/>
              </a:cxn>
              <a:cxn ang="0">
                <a:pos x="connsiteX1" y="connsiteY1"/>
              </a:cxn>
              <a:cxn ang="0">
                <a:pos x="connsiteX2" y="connsiteY2"/>
              </a:cxn>
              <a:cxn ang="0">
                <a:pos x="connsiteX3" y="connsiteY3"/>
              </a:cxn>
            </a:cxnLst>
            <a:rect l="l" t="t" r="r" b="b"/>
            <a:pathLst>
              <a:path w="2601521" h="5822150" stroke="0" extrusionOk="0">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lnTo>
                  <a:pt x="0" y="43182"/>
                </a:lnTo>
                <a:cubicBezTo>
                  <a:pt x="0" y="-445191"/>
                  <a:pt x="1255141" y="3380208"/>
                  <a:pt x="1255141" y="2891835"/>
                </a:cubicBezTo>
                <a:close/>
              </a:path>
              <a:path w="2601521" h="5822150" fill="none">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path>
            </a:pathLst>
          </a:custGeom>
          <a:ln w="28575">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33" name="Arc 21">
            <a:extLst>
              <a:ext uri="{FF2B5EF4-FFF2-40B4-BE49-F238E27FC236}">
                <a16:creationId xmlns:a16="http://schemas.microsoft.com/office/drawing/2014/main" id="{27E51B19-7EEB-4028-A569-F8B5BA5B3284}"/>
              </a:ext>
            </a:extLst>
          </p:cNvPr>
          <p:cNvSpPr/>
          <p:nvPr/>
        </p:nvSpPr>
        <p:spPr>
          <a:xfrm rot="4977920">
            <a:off x="6448289" y="5578"/>
            <a:ext cx="2601521" cy="5822150"/>
          </a:xfrm>
          <a:custGeom>
            <a:avLst/>
            <a:gdLst>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4" fmla="*/ 1346370 w 2692740"/>
              <a:gd name="connsiteY4" fmla="*/ 1465120 h 2930239"/>
              <a:gd name="connsiteX5" fmla="*/ 1346370 w 2692740"/>
              <a:gd name="connsiteY5" fmla="*/ 0 h 2930239"/>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 name="connsiteX4" fmla="*/ 0 w 2601521"/>
              <a:gd name="connsiteY4" fmla="*/ 43182 h 5822150"/>
              <a:gd name="connsiteX5" fmla="*/ 1255141 w 2601521"/>
              <a:gd name="connsiteY5" fmla="*/ 2891835 h 5822150"/>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Lst>
            <a:ahLst/>
            <a:cxnLst>
              <a:cxn ang="0">
                <a:pos x="connsiteX0" y="connsiteY0"/>
              </a:cxn>
              <a:cxn ang="0">
                <a:pos x="connsiteX1" y="connsiteY1"/>
              </a:cxn>
              <a:cxn ang="0">
                <a:pos x="connsiteX2" y="connsiteY2"/>
              </a:cxn>
              <a:cxn ang="0">
                <a:pos x="connsiteX3" y="connsiteY3"/>
              </a:cxn>
            </a:cxnLst>
            <a:rect l="l" t="t" r="r" b="b"/>
            <a:pathLst>
              <a:path w="2601521" h="5822150" stroke="0" extrusionOk="0">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lnTo>
                  <a:pt x="0" y="43182"/>
                </a:lnTo>
                <a:cubicBezTo>
                  <a:pt x="0" y="-445191"/>
                  <a:pt x="1255141" y="3380208"/>
                  <a:pt x="1255141" y="2891835"/>
                </a:cubicBezTo>
                <a:close/>
              </a:path>
              <a:path w="2601521" h="5822150" fill="none">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path>
            </a:pathLst>
          </a:custGeom>
          <a:ln w="28575">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pic>
        <p:nvPicPr>
          <p:cNvPr id="3" name="steam tornado with pendulum">
            <a:hlinkClick r:id="" action="ppaction://media"/>
            <a:extLst>
              <a:ext uri="{FF2B5EF4-FFF2-40B4-BE49-F238E27FC236}">
                <a16:creationId xmlns:a16="http://schemas.microsoft.com/office/drawing/2014/main" id="{FDC2574D-1147-44BB-8C5A-6C145C74AB0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16200000">
            <a:off x="7113619" y="2273653"/>
            <a:ext cx="5183802" cy="2915889"/>
          </a:xfrm>
          <a:prstGeom prst="rect">
            <a:avLst/>
          </a:prstGeom>
        </p:spPr>
      </p:pic>
    </p:spTree>
    <p:extLst>
      <p:ext uri="{BB962C8B-B14F-4D97-AF65-F5344CB8AC3E}">
        <p14:creationId xmlns:p14="http://schemas.microsoft.com/office/powerpoint/2010/main" val="342633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1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7" presetClass="emph" presetSubtype="2" fill="hold" nodeType="clickEffect">
                                  <p:stCondLst>
                                    <p:cond delay="0"/>
                                  </p:stCondLst>
                                  <p:childTnLst>
                                    <p:animClr clrSpc="rgb" dir="cw">
                                      <p:cBhvr>
                                        <p:cTn id="10" dur="2000" fill="hold"/>
                                        <p:tgtEl>
                                          <p:spTgt spid="29"/>
                                        </p:tgtEl>
                                        <p:attrNameLst>
                                          <p:attrName>stroke.color</p:attrName>
                                        </p:attrNameLst>
                                      </p:cBhvr>
                                      <p:to>
                                        <a:srgbClr val="FF0000"/>
                                      </p:to>
                                    </p:animClr>
                                    <p:set>
                                      <p:cBhvr>
                                        <p:cTn id="11" dur="2000" fill="hold"/>
                                        <p:tgtEl>
                                          <p:spTgt spid="2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72B7-7878-4293-968B-5B3252A728E6}"/>
              </a:ext>
            </a:extLst>
          </p:cNvPr>
          <p:cNvSpPr>
            <a:spLocks noGrp="1"/>
          </p:cNvSpPr>
          <p:nvPr>
            <p:ph type="title"/>
          </p:nvPr>
        </p:nvSpPr>
        <p:spPr/>
        <p:txBody>
          <a:bodyPr/>
          <a:lstStyle/>
          <a:p>
            <a:r>
              <a:rPr lang="en-NZ" dirty="0"/>
              <a:t>Conclusion</a:t>
            </a:r>
          </a:p>
        </p:txBody>
      </p:sp>
      <p:sp>
        <p:nvSpPr>
          <p:cNvPr id="4" name="Slide Number Placeholder 3">
            <a:extLst>
              <a:ext uri="{FF2B5EF4-FFF2-40B4-BE49-F238E27FC236}">
                <a16:creationId xmlns:a16="http://schemas.microsoft.com/office/drawing/2014/main" id="{3437301F-CBC2-4C9F-A43F-BB814FB79966}"/>
              </a:ext>
            </a:extLst>
          </p:cNvPr>
          <p:cNvSpPr>
            <a:spLocks noGrp="1"/>
          </p:cNvSpPr>
          <p:nvPr>
            <p:ph type="sldNum" sz="quarter" idx="12"/>
          </p:nvPr>
        </p:nvSpPr>
        <p:spPr/>
        <p:txBody>
          <a:bodyPr>
            <a:normAutofit lnSpcReduction="10000"/>
          </a:bodyPr>
          <a:lstStyle/>
          <a:p>
            <a:fld id="{99A5C54E-AA6A-41C1-B847-E67AF0CC49B0}" type="slidenum">
              <a:rPr lang="en-NZ" smtClean="0"/>
              <a:t>22</a:t>
            </a:fld>
            <a:endParaRPr lang="en-NZ"/>
          </a:p>
        </p:txBody>
      </p:sp>
      <p:sp>
        <p:nvSpPr>
          <p:cNvPr id="5" name="Rectangle 4">
            <a:extLst>
              <a:ext uri="{FF2B5EF4-FFF2-40B4-BE49-F238E27FC236}">
                <a16:creationId xmlns:a16="http://schemas.microsoft.com/office/drawing/2014/main" id="{518F1626-EDFB-4069-B758-621FA0BFB2B3}"/>
              </a:ext>
            </a:extLst>
          </p:cNvPr>
          <p:cNvSpPr/>
          <p:nvPr/>
        </p:nvSpPr>
        <p:spPr>
          <a:xfrm>
            <a:off x="2154936" y="2008178"/>
            <a:ext cx="7882129" cy="3416320"/>
          </a:xfrm>
          <a:prstGeom prst="rect">
            <a:avLst/>
          </a:prstGeom>
        </p:spPr>
        <p:txBody>
          <a:bodyPr wrap="square">
            <a:spAutoFit/>
          </a:bodyPr>
          <a:lstStyle/>
          <a:p>
            <a:pPr algn="ctr"/>
            <a:r>
              <a:rPr lang="en-NZ" sz="3600" dirty="0"/>
              <a:t>Build a machine to produce an indoor air tornado. Investigate the </a:t>
            </a:r>
            <a:r>
              <a:rPr lang="en-NZ" sz="3600" b="1" dirty="0"/>
              <a:t>properties</a:t>
            </a:r>
            <a:r>
              <a:rPr lang="en-NZ" sz="3600" dirty="0"/>
              <a:t> and </a:t>
            </a:r>
            <a:r>
              <a:rPr lang="en-NZ" sz="3600" b="1" dirty="0"/>
              <a:t>stability</a:t>
            </a:r>
            <a:r>
              <a:rPr lang="en-NZ" sz="3600" dirty="0"/>
              <a:t> of the tornado. Is the machine </a:t>
            </a:r>
            <a:r>
              <a:rPr lang="en-NZ" sz="3600" b="1" dirty="0"/>
              <a:t>portative</a:t>
            </a:r>
            <a:r>
              <a:rPr lang="en-NZ" sz="3600" dirty="0"/>
              <a:t> enough to be demonstrated at a Science Fight room of the 5th IYNT?</a:t>
            </a:r>
          </a:p>
        </p:txBody>
      </p:sp>
    </p:spTree>
    <p:extLst>
      <p:ext uri="{BB962C8B-B14F-4D97-AF65-F5344CB8AC3E}">
        <p14:creationId xmlns:p14="http://schemas.microsoft.com/office/powerpoint/2010/main" val="405330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42A4-E5AF-4339-9FB8-0B9979C3161D}"/>
              </a:ext>
            </a:extLst>
          </p:cNvPr>
          <p:cNvSpPr>
            <a:spLocks noGrp="1"/>
          </p:cNvSpPr>
          <p:nvPr>
            <p:ph type="title"/>
          </p:nvPr>
        </p:nvSpPr>
        <p:spPr/>
        <p:txBody>
          <a:bodyPr/>
          <a:lstStyle/>
          <a:p>
            <a:r>
              <a:rPr lang="en-NZ" dirty="0"/>
              <a:t>Properties that were investigated</a:t>
            </a:r>
          </a:p>
        </p:txBody>
      </p:sp>
      <p:sp>
        <p:nvSpPr>
          <p:cNvPr id="3" name="Content Placeholder 2">
            <a:extLst>
              <a:ext uri="{FF2B5EF4-FFF2-40B4-BE49-F238E27FC236}">
                <a16:creationId xmlns:a16="http://schemas.microsoft.com/office/drawing/2014/main" id="{90523D38-37FD-43B2-9994-ED2383C0302D}"/>
              </a:ext>
            </a:extLst>
          </p:cNvPr>
          <p:cNvSpPr>
            <a:spLocks noGrp="1"/>
          </p:cNvSpPr>
          <p:nvPr>
            <p:ph idx="1"/>
          </p:nvPr>
        </p:nvSpPr>
        <p:spPr/>
        <p:txBody>
          <a:bodyPr/>
          <a:lstStyle/>
          <a:p>
            <a:r>
              <a:rPr lang="en-NZ" dirty="0"/>
              <a:t>Temperature</a:t>
            </a:r>
          </a:p>
        </p:txBody>
      </p:sp>
      <p:sp>
        <p:nvSpPr>
          <p:cNvPr id="4" name="Slide Number Placeholder 3">
            <a:extLst>
              <a:ext uri="{FF2B5EF4-FFF2-40B4-BE49-F238E27FC236}">
                <a16:creationId xmlns:a16="http://schemas.microsoft.com/office/drawing/2014/main" id="{4F5C6E85-B809-4ADA-8F6C-75E743658E2C}"/>
              </a:ext>
            </a:extLst>
          </p:cNvPr>
          <p:cNvSpPr>
            <a:spLocks noGrp="1"/>
          </p:cNvSpPr>
          <p:nvPr>
            <p:ph type="sldNum" sz="quarter" idx="12"/>
          </p:nvPr>
        </p:nvSpPr>
        <p:spPr/>
        <p:txBody>
          <a:bodyPr>
            <a:normAutofit lnSpcReduction="10000"/>
          </a:bodyPr>
          <a:lstStyle/>
          <a:p>
            <a:fld id="{99A5C54E-AA6A-41C1-B847-E67AF0CC49B0}" type="slidenum">
              <a:rPr lang="en-NZ" smtClean="0"/>
              <a:t>23</a:t>
            </a:fld>
            <a:endParaRPr lang="en-NZ"/>
          </a:p>
        </p:txBody>
      </p:sp>
      <p:graphicFrame>
        <p:nvGraphicFramePr>
          <p:cNvPr id="5" name="Chart 4">
            <a:extLst>
              <a:ext uri="{FF2B5EF4-FFF2-40B4-BE49-F238E27FC236}">
                <a16:creationId xmlns:a16="http://schemas.microsoft.com/office/drawing/2014/main" id="{03EB2A17-58C7-4AFF-99FD-2DE38DC5EB17}"/>
              </a:ext>
            </a:extLst>
          </p:cNvPr>
          <p:cNvGraphicFramePr>
            <a:graphicFrameLocks/>
          </p:cNvGraphicFramePr>
          <p:nvPr>
            <p:extLst>
              <p:ext uri="{D42A27DB-BD31-4B8C-83A1-F6EECF244321}">
                <p14:modId xmlns:p14="http://schemas.microsoft.com/office/powerpoint/2010/main" val="4264418816"/>
              </p:ext>
            </p:extLst>
          </p:nvPr>
        </p:nvGraphicFramePr>
        <p:xfrm>
          <a:off x="3827207" y="1539898"/>
          <a:ext cx="6602982" cy="46402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3640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42A4-E5AF-4339-9FB8-0B9979C3161D}"/>
              </a:ext>
            </a:extLst>
          </p:cNvPr>
          <p:cNvSpPr>
            <a:spLocks noGrp="1"/>
          </p:cNvSpPr>
          <p:nvPr>
            <p:ph type="title"/>
          </p:nvPr>
        </p:nvSpPr>
        <p:spPr/>
        <p:txBody>
          <a:bodyPr/>
          <a:lstStyle/>
          <a:p>
            <a:r>
              <a:rPr lang="en-NZ" dirty="0"/>
              <a:t>Properties that were investigated</a:t>
            </a:r>
          </a:p>
        </p:txBody>
      </p:sp>
      <p:sp>
        <p:nvSpPr>
          <p:cNvPr id="3" name="Content Placeholder 2">
            <a:extLst>
              <a:ext uri="{FF2B5EF4-FFF2-40B4-BE49-F238E27FC236}">
                <a16:creationId xmlns:a16="http://schemas.microsoft.com/office/drawing/2014/main" id="{90523D38-37FD-43B2-9994-ED2383C0302D}"/>
              </a:ext>
            </a:extLst>
          </p:cNvPr>
          <p:cNvSpPr>
            <a:spLocks noGrp="1"/>
          </p:cNvSpPr>
          <p:nvPr>
            <p:ph idx="1"/>
          </p:nvPr>
        </p:nvSpPr>
        <p:spPr/>
        <p:txBody>
          <a:bodyPr/>
          <a:lstStyle/>
          <a:p>
            <a:r>
              <a:rPr lang="en-NZ" dirty="0"/>
              <a:t>Temperature</a:t>
            </a:r>
          </a:p>
          <a:p>
            <a:r>
              <a:rPr lang="en-NZ" dirty="0"/>
              <a:t>Distance away from radius</a:t>
            </a:r>
          </a:p>
        </p:txBody>
      </p:sp>
      <p:sp>
        <p:nvSpPr>
          <p:cNvPr id="4" name="Slide Number Placeholder 3">
            <a:extLst>
              <a:ext uri="{FF2B5EF4-FFF2-40B4-BE49-F238E27FC236}">
                <a16:creationId xmlns:a16="http://schemas.microsoft.com/office/drawing/2014/main" id="{4F5C6E85-B809-4ADA-8F6C-75E743658E2C}"/>
              </a:ext>
            </a:extLst>
          </p:cNvPr>
          <p:cNvSpPr>
            <a:spLocks noGrp="1"/>
          </p:cNvSpPr>
          <p:nvPr>
            <p:ph type="sldNum" sz="quarter" idx="12"/>
          </p:nvPr>
        </p:nvSpPr>
        <p:spPr/>
        <p:txBody>
          <a:bodyPr>
            <a:normAutofit lnSpcReduction="10000"/>
          </a:bodyPr>
          <a:lstStyle/>
          <a:p>
            <a:fld id="{99A5C54E-AA6A-41C1-B847-E67AF0CC49B0}" type="slidenum">
              <a:rPr lang="en-NZ" smtClean="0"/>
              <a:t>24</a:t>
            </a:fld>
            <a:endParaRPr lang="en-NZ"/>
          </a:p>
        </p:txBody>
      </p:sp>
      <p:graphicFrame>
        <p:nvGraphicFramePr>
          <p:cNvPr id="5" name="Chart 4">
            <a:extLst>
              <a:ext uri="{FF2B5EF4-FFF2-40B4-BE49-F238E27FC236}">
                <a16:creationId xmlns:a16="http://schemas.microsoft.com/office/drawing/2014/main" id="{F23B26F0-C73F-4C54-A1E8-EFED897983DD}"/>
              </a:ext>
            </a:extLst>
          </p:cNvPr>
          <p:cNvGraphicFramePr>
            <a:graphicFrameLocks/>
          </p:cNvGraphicFramePr>
          <p:nvPr>
            <p:extLst>
              <p:ext uri="{D42A27DB-BD31-4B8C-83A1-F6EECF244321}">
                <p14:modId xmlns:p14="http://schemas.microsoft.com/office/powerpoint/2010/main" val="2807941604"/>
              </p:ext>
            </p:extLst>
          </p:nvPr>
        </p:nvGraphicFramePr>
        <p:xfrm>
          <a:off x="4545455" y="1828800"/>
          <a:ext cx="6578221" cy="41625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7495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42A4-E5AF-4339-9FB8-0B9979C3161D}"/>
              </a:ext>
            </a:extLst>
          </p:cNvPr>
          <p:cNvSpPr>
            <a:spLocks noGrp="1"/>
          </p:cNvSpPr>
          <p:nvPr>
            <p:ph type="title"/>
          </p:nvPr>
        </p:nvSpPr>
        <p:spPr/>
        <p:txBody>
          <a:bodyPr/>
          <a:lstStyle/>
          <a:p>
            <a:r>
              <a:rPr lang="en-NZ" dirty="0"/>
              <a:t>Properties that were investigated</a:t>
            </a:r>
          </a:p>
        </p:txBody>
      </p:sp>
      <p:sp>
        <p:nvSpPr>
          <p:cNvPr id="3" name="Content Placeholder 2">
            <a:extLst>
              <a:ext uri="{FF2B5EF4-FFF2-40B4-BE49-F238E27FC236}">
                <a16:creationId xmlns:a16="http://schemas.microsoft.com/office/drawing/2014/main" id="{90523D38-37FD-43B2-9994-ED2383C0302D}"/>
              </a:ext>
            </a:extLst>
          </p:cNvPr>
          <p:cNvSpPr>
            <a:spLocks noGrp="1"/>
          </p:cNvSpPr>
          <p:nvPr>
            <p:ph idx="1"/>
          </p:nvPr>
        </p:nvSpPr>
        <p:spPr/>
        <p:txBody>
          <a:bodyPr/>
          <a:lstStyle/>
          <a:p>
            <a:r>
              <a:rPr lang="en-NZ" dirty="0"/>
              <a:t>Temperature</a:t>
            </a:r>
          </a:p>
          <a:p>
            <a:r>
              <a:rPr lang="en-NZ" dirty="0"/>
              <a:t>Distance away from radius</a:t>
            </a:r>
          </a:p>
          <a:p>
            <a:r>
              <a:rPr lang="en-NZ" dirty="0"/>
              <a:t>Height above hot plate</a:t>
            </a:r>
          </a:p>
          <a:p>
            <a:endParaRPr lang="en-NZ" dirty="0"/>
          </a:p>
        </p:txBody>
      </p:sp>
      <p:sp>
        <p:nvSpPr>
          <p:cNvPr id="4" name="Slide Number Placeholder 3">
            <a:extLst>
              <a:ext uri="{FF2B5EF4-FFF2-40B4-BE49-F238E27FC236}">
                <a16:creationId xmlns:a16="http://schemas.microsoft.com/office/drawing/2014/main" id="{4F5C6E85-B809-4ADA-8F6C-75E743658E2C}"/>
              </a:ext>
            </a:extLst>
          </p:cNvPr>
          <p:cNvSpPr>
            <a:spLocks noGrp="1"/>
          </p:cNvSpPr>
          <p:nvPr>
            <p:ph type="sldNum" sz="quarter" idx="12"/>
          </p:nvPr>
        </p:nvSpPr>
        <p:spPr/>
        <p:txBody>
          <a:bodyPr>
            <a:normAutofit lnSpcReduction="10000"/>
          </a:bodyPr>
          <a:lstStyle/>
          <a:p>
            <a:fld id="{99A5C54E-AA6A-41C1-B847-E67AF0CC49B0}" type="slidenum">
              <a:rPr lang="en-NZ" smtClean="0"/>
              <a:t>25</a:t>
            </a:fld>
            <a:endParaRPr lang="en-NZ"/>
          </a:p>
        </p:txBody>
      </p:sp>
      <p:graphicFrame>
        <p:nvGraphicFramePr>
          <p:cNvPr id="5" name="Chart 4">
            <a:extLst>
              <a:ext uri="{FF2B5EF4-FFF2-40B4-BE49-F238E27FC236}">
                <a16:creationId xmlns:a16="http://schemas.microsoft.com/office/drawing/2014/main" id="{B173C557-3A40-4BC5-AC35-07C24E3F1AE0}"/>
              </a:ext>
            </a:extLst>
          </p:cNvPr>
          <p:cNvGraphicFramePr>
            <a:graphicFrameLocks/>
          </p:cNvGraphicFramePr>
          <p:nvPr>
            <p:extLst>
              <p:ext uri="{D42A27DB-BD31-4B8C-83A1-F6EECF244321}">
                <p14:modId xmlns:p14="http://schemas.microsoft.com/office/powerpoint/2010/main" val="3232211406"/>
              </p:ext>
            </p:extLst>
          </p:nvPr>
        </p:nvGraphicFramePr>
        <p:xfrm>
          <a:off x="5058679" y="1670701"/>
          <a:ext cx="5895832" cy="46675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4658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867FD5-6E00-43E6-B3C8-5E5316626CDE}"/>
              </a:ext>
            </a:extLst>
          </p:cNvPr>
          <p:cNvSpPr>
            <a:spLocks noGrp="1"/>
          </p:cNvSpPr>
          <p:nvPr>
            <p:ph type="sldNum" sz="quarter" idx="12"/>
          </p:nvPr>
        </p:nvSpPr>
        <p:spPr/>
        <p:txBody>
          <a:bodyPr>
            <a:normAutofit lnSpcReduction="10000"/>
          </a:bodyPr>
          <a:lstStyle/>
          <a:p>
            <a:fld id="{99A5C54E-AA6A-41C1-B847-E67AF0CC49B0}" type="slidenum">
              <a:rPr lang="en-NZ" smtClean="0"/>
              <a:t>26</a:t>
            </a:fld>
            <a:endParaRPr lang="en-NZ"/>
          </a:p>
        </p:txBody>
      </p:sp>
      <p:pic>
        <p:nvPicPr>
          <p:cNvPr id="5" name="Content Placeholder 32" descr="A picture containing indoor, floor, table, thing&#10;&#10;Description generated with high confidence">
            <a:extLst>
              <a:ext uri="{FF2B5EF4-FFF2-40B4-BE49-F238E27FC236}">
                <a16:creationId xmlns:a16="http://schemas.microsoft.com/office/drawing/2014/main" id="{98443FD8-D59C-4CBF-A86B-C5A4D5E9FFA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13" t="26224" r="5369" b="19299"/>
          <a:stretch/>
        </p:blipFill>
        <p:spPr>
          <a:xfrm rot="16497316">
            <a:off x="-1569169" y="2370265"/>
            <a:ext cx="5831699" cy="2197846"/>
          </a:xfrm>
        </p:spPr>
      </p:pic>
      <p:sp>
        <p:nvSpPr>
          <p:cNvPr id="6" name="Arc 5">
            <a:extLst>
              <a:ext uri="{FF2B5EF4-FFF2-40B4-BE49-F238E27FC236}">
                <a16:creationId xmlns:a16="http://schemas.microsoft.com/office/drawing/2014/main" id="{1AF4A71D-0895-47D9-8181-6F08584C7142}"/>
              </a:ext>
            </a:extLst>
          </p:cNvPr>
          <p:cNvSpPr/>
          <p:nvPr/>
        </p:nvSpPr>
        <p:spPr>
          <a:xfrm rot="16200000">
            <a:off x="4803778" y="1497205"/>
            <a:ext cx="2682909" cy="3125035"/>
          </a:xfrm>
          <a:prstGeom prst="arc">
            <a:avLst>
              <a:gd name="adj1" fmla="val 16200000"/>
              <a:gd name="adj2" fmla="val 540717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7" name="Oval 6">
            <a:extLst>
              <a:ext uri="{FF2B5EF4-FFF2-40B4-BE49-F238E27FC236}">
                <a16:creationId xmlns:a16="http://schemas.microsoft.com/office/drawing/2014/main" id="{401D68ED-9FDF-48C0-959E-8498B626842D}"/>
              </a:ext>
            </a:extLst>
          </p:cNvPr>
          <p:cNvSpPr/>
          <p:nvPr/>
        </p:nvSpPr>
        <p:spPr>
          <a:xfrm>
            <a:off x="4813827" y="2842952"/>
            <a:ext cx="65642" cy="75973"/>
          </a:xfrm>
          <a:prstGeom prst="ellipse">
            <a:avLst/>
          </a:prstGeom>
          <a:solidFill>
            <a:srgbClr val="F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Oval 7">
            <a:extLst>
              <a:ext uri="{FF2B5EF4-FFF2-40B4-BE49-F238E27FC236}">
                <a16:creationId xmlns:a16="http://schemas.microsoft.com/office/drawing/2014/main" id="{F4C6F4E7-0BF7-4C88-97EC-A3D4D6A2756E}"/>
              </a:ext>
            </a:extLst>
          </p:cNvPr>
          <p:cNvSpPr/>
          <p:nvPr/>
        </p:nvSpPr>
        <p:spPr>
          <a:xfrm>
            <a:off x="4807401" y="3016812"/>
            <a:ext cx="65642" cy="75973"/>
          </a:xfrm>
          <a:prstGeom prst="ellipse">
            <a:avLst/>
          </a:prstGeom>
          <a:solidFill>
            <a:srgbClr val="F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Oval 8">
            <a:extLst>
              <a:ext uri="{FF2B5EF4-FFF2-40B4-BE49-F238E27FC236}">
                <a16:creationId xmlns:a16="http://schemas.microsoft.com/office/drawing/2014/main" id="{3FE06215-BDB1-42D6-A6C8-EFC4250F2712}"/>
              </a:ext>
            </a:extLst>
          </p:cNvPr>
          <p:cNvSpPr/>
          <p:nvPr/>
        </p:nvSpPr>
        <p:spPr>
          <a:xfrm>
            <a:off x="4813827" y="3190672"/>
            <a:ext cx="65642" cy="75973"/>
          </a:xfrm>
          <a:prstGeom prst="ellipse">
            <a:avLst/>
          </a:prstGeom>
          <a:solidFill>
            <a:srgbClr val="F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Oval 9">
            <a:extLst>
              <a:ext uri="{FF2B5EF4-FFF2-40B4-BE49-F238E27FC236}">
                <a16:creationId xmlns:a16="http://schemas.microsoft.com/office/drawing/2014/main" id="{AEE24974-729B-4EA7-90C9-6426DD635B2F}"/>
              </a:ext>
            </a:extLst>
          </p:cNvPr>
          <p:cNvSpPr/>
          <p:nvPr/>
        </p:nvSpPr>
        <p:spPr>
          <a:xfrm>
            <a:off x="4828031" y="3359609"/>
            <a:ext cx="65642" cy="75973"/>
          </a:xfrm>
          <a:prstGeom prst="ellipse">
            <a:avLst/>
          </a:prstGeom>
          <a:solidFill>
            <a:srgbClr val="F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Oval 10">
            <a:extLst>
              <a:ext uri="{FF2B5EF4-FFF2-40B4-BE49-F238E27FC236}">
                <a16:creationId xmlns:a16="http://schemas.microsoft.com/office/drawing/2014/main" id="{29487D88-0AD5-4750-A6DC-20F0D0D526FD}"/>
              </a:ext>
            </a:extLst>
          </p:cNvPr>
          <p:cNvSpPr/>
          <p:nvPr/>
        </p:nvSpPr>
        <p:spPr>
          <a:xfrm>
            <a:off x="4879469" y="3549128"/>
            <a:ext cx="65642" cy="75973"/>
          </a:xfrm>
          <a:prstGeom prst="ellipse">
            <a:avLst/>
          </a:prstGeom>
          <a:solidFill>
            <a:srgbClr val="F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Oval 11">
            <a:extLst>
              <a:ext uri="{FF2B5EF4-FFF2-40B4-BE49-F238E27FC236}">
                <a16:creationId xmlns:a16="http://schemas.microsoft.com/office/drawing/2014/main" id="{786646CD-4DA1-4A89-8497-E68E16D47429}"/>
              </a:ext>
            </a:extLst>
          </p:cNvPr>
          <p:cNvSpPr/>
          <p:nvPr/>
        </p:nvSpPr>
        <p:spPr>
          <a:xfrm>
            <a:off x="4912290" y="3731598"/>
            <a:ext cx="65642" cy="75973"/>
          </a:xfrm>
          <a:prstGeom prst="ellipse">
            <a:avLst/>
          </a:prstGeom>
          <a:solidFill>
            <a:srgbClr val="F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Oval 12">
            <a:extLst>
              <a:ext uri="{FF2B5EF4-FFF2-40B4-BE49-F238E27FC236}">
                <a16:creationId xmlns:a16="http://schemas.microsoft.com/office/drawing/2014/main" id="{003EBD53-7463-44C7-B6A2-684F1E1366EB}"/>
              </a:ext>
            </a:extLst>
          </p:cNvPr>
          <p:cNvSpPr/>
          <p:nvPr/>
        </p:nvSpPr>
        <p:spPr>
          <a:xfrm>
            <a:off x="4992136" y="3913505"/>
            <a:ext cx="65642" cy="75973"/>
          </a:xfrm>
          <a:prstGeom prst="ellipse">
            <a:avLst/>
          </a:prstGeom>
          <a:solidFill>
            <a:srgbClr val="F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TextBox 13">
            <a:extLst>
              <a:ext uri="{FF2B5EF4-FFF2-40B4-BE49-F238E27FC236}">
                <a16:creationId xmlns:a16="http://schemas.microsoft.com/office/drawing/2014/main" id="{08DD4604-8ECC-4E97-A52E-25FBA45E06BF}"/>
              </a:ext>
            </a:extLst>
          </p:cNvPr>
          <p:cNvSpPr txBox="1"/>
          <p:nvPr/>
        </p:nvSpPr>
        <p:spPr>
          <a:xfrm>
            <a:off x="4828770" y="2652152"/>
            <a:ext cx="460647" cy="369332"/>
          </a:xfrm>
          <a:prstGeom prst="rect">
            <a:avLst/>
          </a:prstGeom>
          <a:noFill/>
        </p:spPr>
        <p:txBody>
          <a:bodyPr wrap="square" rtlCol="0">
            <a:spAutoFit/>
          </a:bodyPr>
          <a:lstStyle/>
          <a:p>
            <a:r>
              <a:rPr lang="en-NZ" dirty="0"/>
              <a:t>1.</a:t>
            </a:r>
          </a:p>
        </p:txBody>
      </p:sp>
      <p:sp>
        <p:nvSpPr>
          <p:cNvPr id="15" name="TextBox 14">
            <a:extLst>
              <a:ext uri="{FF2B5EF4-FFF2-40B4-BE49-F238E27FC236}">
                <a16:creationId xmlns:a16="http://schemas.microsoft.com/office/drawing/2014/main" id="{B5051657-28EB-4075-B60D-6BBC37D62A4A}"/>
              </a:ext>
            </a:extLst>
          </p:cNvPr>
          <p:cNvSpPr txBox="1"/>
          <p:nvPr/>
        </p:nvSpPr>
        <p:spPr>
          <a:xfrm>
            <a:off x="4840222" y="3000896"/>
            <a:ext cx="460647" cy="369332"/>
          </a:xfrm>
          <a:prstGeom prst="rect">
            <a:avLst/>
          </a:prstGeom>
          <a:noFill/>
        </p:spPr>
        <p:txBody>
          <a:bodyPr wrap="square" rtlCol="0">
            <a:spAutoFit/>
          </a:bodyPr>
          <a:lstStyle/>
          <a:p>
            <a:r>
              <a:rPr lang="en-NZ" dirty="0"/>
              <a:t>3.</a:t>
            </a:r>
          </a:p>
        </p:txBody>
      </p:sp>
      <p:sp>
        <p:nvSpPr>
          <p:cNvPr id="16" name="TextBox 15">
            <a:extLst>
              <a:ext uri="{FF2B5EF4-FFF2-40B4-BE49-F238E27FC236}">
                <a16:creationId xmlns:a16="http://schemas.microsoft.com/office/drawing/2014/main" id="{97869B93-37EA-4DD2-88BF-4EF19E2FD7D1}"/>
              </a:ext>
            </a:extLst>
          </p:cNvPr>
          <p:cNvSpPr txBox="1"/>
          <p:nvPr/>
        </p:nvSpPr>
        <p:spPr>
          <a:xfrm>
            <a:off x="4873043" y="3336734"/>
            <a:ext cx="460647" cy="369332"/>
          </a:xfrm>
          <a:prstGeom prst="rect">
            <a:avLst/>
          </a:prstGeom>
          <a:noFill/>
        </p:spPr>
        <p:txBody>
          <a:bodyPr wrap="square" rtlCol="0">
            <a:spAutoFit/>
          </a:bodyPr>
          <a:lstStyle/>
          <a:p>
            <a:r>
              <a:rPr lang="en-NZ" dirty="0"/>
              <a:t>5.</a:t>
            </a:r>
          </a:p>
        </p:txBody>
      </p:sp>
      <p:sp>
        <p:nvSpPr>
          <p:cNvPr id="17" name="TextBox 16">
            <a:extLst>
              <a:ext uri="{FF2B5EF4-FFF2-40B4-BE49-F238E27FC236}">
                <a16:creationId xmlns:a16="http://schemas.microsoft.com/office/drawing/2014/main" id="{6D6A522A-B99D-4450-B2D3-BDD2DDCFEDBE}"/>
              </a:ext>
            </a:extLst>
          </p:cNvPr>
          <p:cNvSpPr txBox="1"/>
          <p:nvPr/>
        </p:nvSpPr>
        <p:spPr>
          <a:xfrm>
            <a:off x="5024957" y="3718972"/>
            <a:ext cx="460647" cy="369332"/>
          </a:xfrm>
          <a:prstGeom prst="rect">
            <a:avLst/>
          </a:prstGeom>
          <a:noFill/>
        </p:spPr>
        <p:txBody>
          <a:bodyPr wrap="square" rtlCol="0">
            <a:spAutoFit/>
          </a:bodyPr>
          <a:lstStyle/>
          <a:p>
            <a:r>
              <a:rPr lang="en-NZ" dirty="0"/>
              <a:t>7.</a:t>
            </a:r>
          </a:p>
        </p:txBody>
      </p:sp>
      <p:grpSp>
        <p:nvGrpSpPr>
          <p:cNvPr id="18" name="Group 17">
            <a:extLst>
              <a:ext uri="{FF2B5EF4-FFF2-40B4-BE49-F238E27FC236}">
                <a16:creationId xmlns:a16="http://schemas.microsoft.com/office/drawing/2014/main" id="{BE240915-B5C1-4B53-81A6-D13AA9429E5B}"/>
              </a:ext>
            </a:extLst>
          </p:cNvPr>
          <p:cNvGrpSpPr/>
          <p:nvPr/>
        </p:nvGrpSpPr>
        <p:grpSpPr>
          <a:xfrm>
            <a:off x="-818421" y="435875"/>
            <a:ext cx="4688189" cy="6311306"/>
            <a:chOff x="3642441" y="1427239"/>
            <a:chExt cx="4907118" cy="5863850"/>
          </a:xfrm>
        </p:grpSpPr>
        <p:sp>
          <p:nvSpPr>
            <p:cNvPr id="19" name="Rectangle 18">
              <a:extLst>
                <a:ext uri="{FF2B5EF4-FFF2-40B4-BE49-F238E27FC236}">
                  <a16:creationId xmlns:a16="http://schemas.microsoft.com/office/drawing/2014/main" id="{E14CAD25-CD88-46D7-B699-A7FABFBF289A}"/>
                </a:ext>
              </a:extLst>
            </p:cNvPr>
            <p:cNvSpPr/>
            <p:nvPr/>
          </p:nvSpPr>
          <p:spPr>
            <a:xfrm>
              <a:off x="4408714" y="1427239"/>
              <a:ext cx="4140845"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Rectangle 19">
              <a:extLst>
                <a:ext uri="{FF2B5EF4-FFF2-40B4-BE49-F238E27FC236}">
                  <a16:creationId xmlns:a16="http://schemas.microsoft.com/office/drawing/2014/main" id="{6BA74E18-F61A-47AE-9F2F-FFC5DE2CB421}"/>
                </a:ext>
              </a:extLst>
            </p:cNvPr>
            <p:cNvSpPr/>
            <p:nvPr/>
          </p:nvSpPr>
          <p:spPr>
            <a:xfrm rot="5400000">
              <a:off x="4801168" y="4359164"/>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ectangle 20">
              <a:extLst>
                <a:ext uri="{FF2B5EF4-FFF2-40B4-BE49-F238E27FC236}">
                  <a16:creationId xmlns:a16="http://schemas.microsoft.com/office/drawing/2014/main" id="{8706D7A0-CBB8-4DC5-AB52-D149C197C267}"/>
                </a:ext>
              </a:extLst>
            </p:cNvPr>
            <p:cNvSpPr/>
            <p:nvPr/>
          </p:nvSpPr>
          <p:spPr>
            <a:xfrm rot="5400000">
              <a:off x="2281730" y="4359164"/>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Rectangle 21">
              <a:extLst>
                <a:ext uri="{FF2B5EF4-FFF2-40B4-BE49-F238E27FC236}">
                  <a16:creationId xmlns:a16="http://schemas.microsoft.com/office/drawing/2014/main" id="{9E0902C6-F46C-4576-8F8C-56EB2BF9BDDF}"/>
                </a:ext>
              </a:extLst>
            </p:cNvPr>
            <p:cNvSpPr/>
            <p:nvPr/>
          </p:nvSpPr>
          <p:spPr>
            <a:xfrm>
              <a:off x="3642441" y="6334357"/>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23" name="Arc 21">
            <a:extLst>
              <a:ext uri="{FF2B5EF4-FFF2-40B4-BE49-F238E27FC236}">
                <a16:creationId xmlns:a16="http://schemas.microsoft.com/office/drawing/2014/main" id="{0D0E3364-9C48-4A0F-9DC4-355EE4506483}"/>
              </a:ext>
            </a:extLst>
          </p:cNvPr>
          <p:cNvSpPr/>
          <p:nvPr/>
        </p:nvSpPr>
        <p:spPr>
          <a:xfrm rot="3627410">
            <a:off x="6397183" y="-5666"/>
            <a:ext cx="2601521" cy="5822150"/>
          </a:xfrm>
          <a:custGeom>
            <a:avLst/>
            <a:gdLst>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4" fmla="*/ 1346370 w 2692740"/>
              <a:gd name="connsiteY4" fmla="*/ 1465120 h 2930239"/>
              <a:gd name="connsiteX5" fmla="*/ 1346370 w 2692740"/>
              <a:gd name="connsiteY5" fmla="*/ 0 h 2930239"/>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 name="connsiteX4" fmla="*/ 0 w 2601521"/>
              <a:gd name="connsiteY4" fmla="*/ 43182 h 5822150"/>
              <a:gd name="connsiteX5" fmla="*/ 1255141 w 2601521"/>
              <a:gd name="connsiteY5" fmla="*/ 2891835 h 5822150"/>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Lst>
            <a:ahLst/>
            <a:cxnLst>
              <a:cxn ang="0">
                <a:pos x="connsiteX0" y="connsiteY0"/>
              </a:cxn>
              <a:cxn ang="0">
                <a:pos x="connsiteX1" y="connsiteY1"/>
              </a:cxn>
              <a:cxn ang="0">
                <a:pos x="connsiteX2" y="connsiteY2"/>
              </a:cxn>
              <a:cxn ang="0">
                <a:pos x="connsiteX3" y="connsiteY3"/>
              </a:cxn>
            </a:cxnLst>
            <a:rect l="l" t="t" r="r" b="b"/>
            <a:pathLst>
              <a:path w="2601521" h="5822150" stroke="0" extrusionOk="0">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lnTo>
                  <a:pt x="0" y="43182"/>
                </a:lnTo>
                <a:cubicBezTo>
                  <a:pt x="0" y="-445191"/>
                  <a:pt x="1255141" y="3380208"/>
                  <a:pt x="1255141" y="2891835"/>
                </a:cubicBezTo>
                <a:close/>
              </a:path>
              <a:path w="2601521" h="5822150" fill="none">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24" name="Arc 21">
            <a:extLst>
              <a:ext uri="{FF2B5EF4-FFF2-40B4-BE49-F238E27FC236}">
                <a16:creationId xmlns:a16="http://schemas.microsoft.com/office/drawing/2014/main" id="{A40005FA-AD28-4B1C-9326-8787E7CAF4FA}"/>
              </a:ext>
            </a:extLst>
          </p:cNvPr>
          <p:cNvSpPr/>
          <p:nvPr/>
        </p:nvSpPr>
        <p:spPr>
          <a:xfrm rot="4145683">
            <a:off x="6416207" y="5580"/>
            <a:ext cx="2601521" cy="5822150"/>
          </a:xfrm>
          <a:custGeom>
            <a:avLst/>
            <a:gdLst>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4" fmla="*/ 1346370 w 2692740"/>
              <a:gd name="connsiteY4" fmla="*/ 1465120 h 2930239"/>
              <a:gd name="connsiteX5" fmla="*/ 1346370 w 2692740"/>
              <a:gd name="connsiteY5" fmla="*/ 0 h 2930239"/>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 name="connsiteX4" fmla="*/ 0 w 2601521"/>
              <a:gd name="connsiteY4" fmla="*/ 43182 h 5822150"/>
              <a:gd name="connsiteX5" fmla="*/ 1255141 w 2601521"/>
              <a:gd name="connsiteY5" fmla="*/ 2891835 h 5822150"/>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Lst>
            <a:ahLst/>
            <a:cxnLst>
              <a:cxn ang="0">
                <a:pos x="connsiteX0" y="connsiteY0"/>
              </a:cxn>
              <a:cxn ang="0">
                <a:pos x="connsiteX1" y="connsiteY1"/>
              </a:cxn>
              <a:cxn ang="0">
                <a:pos x="connsiteX2" y="connsiteY2"/>
              </a:cxn>
              <a:cxn ang="0">
                <a:pos x="connsiteX3" y="connsiteY3"/>
              </a:cxn>
            </a:cxnLst>
            <a:rect l="l" t="t" r="r" b="b"/>
            <a:pathLst>
              <a:path w="2601521" h="5822150" stroke="0" extrusionOk="0">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lnTo>
                  <a:pt x="0" y="43182"/>
                </a:lnTo>
                <a:cubicBezTo>
                  <a:pt x="0" y="-445191"/>
                  <a:pt x="1255141" y="3380208"/>
                  <a:pt x="1255141" y="2891835"/>
                </a:cubicBezTo>
                <a:close/>
              </a:path>
              <a:path w="2601521" h="5822150" fill="none">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path>
            </a:pathLst>
          </a:custGeom>
          <a:ln w="28575">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25" name="Arc 21">
            <a:extLst>
              <a:ext uri="{FF2B5EF4-FFF2-40B4-BE49-F238E27FC236}">
                <a16:creationId xmlns:a16="http://schemas.microsoft.com/office/drawing/2014/main" id="{26D85F7D-811E-4905-9C9D-78E204AEE541}"/>
              </a:ext>
            </a:extLst>
          </p:cNvPr>
          <p:cNvSpPr/>
          <p:nvPr/>
        </p:nvSpPr>
        <p:spPr>
          <a:xfrm rot="4565193">
            <a:off x="6406990" y="5579"/>
            <a:ext cx="2601521" cy="5822150"/>
          </a:xfrm>
          <a:custGeom>
            <a:avLst/>
            <a:gdLst>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4" fmla="*/ 1346370 w 2692740"/>
              <a:gd name="connsiteY4" fmla="*/ 1465120 h 2930239"/>
              <a:gd name="connsiteX5" fmla="*/ 1346370 w 2692740"/>
              <a:gd name="connsiteY5" fmla="*/ 0 h 2930239"/>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 name="connsiteX4" fmla="*/ 0 w 2601521"/>
              <a:gd name="connsiteY4" fmla="*/ 43182 h 5822150"/>
              <a:gd name="connsiteX5" fmla="*/ 1255141 w 2601521"/>
              <a:gd name="connsiteY5" fmla="*/ 2891835 h 5822150"/>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Lst>
            <a:ahLst/>
            <a:cxnLst>
              <a:cxn ang="0">
                <a:pos x="connsiteX0" y="connsiteY0"/>
              </a:cxn>
              <a:cxn ang="0">
                <a:pos x="connsiteX1" y="connsiteY1"/>
              </a:cxn>
              <a:cxn ang="0">
                <a:pos x="connsiteX2" y="connsiteY2"/>
              </a:cxn>
              <a:cxn ang="0">
                <a:pos x="connsiteX3" y="connsiteY3"/>
              </a:cxn>
            </a:cxnLst>
            <a:rect l="l" t="t" r="r" b="b"/>
            <a:pathLst>
              <a:path w="2601521" h="5822150" stroke="0" extrusionOk="0">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lnTo>
                  <a:pt x="0" y="43182"/>
                </a:lnTo>
                <a:cubicBezTo>
                  <a:pt x="0" y="-445191"/>
                  <a:pt x="1255141" y="3380208"/>
                  <a:pt x="1255141" y="2891835"/>
                </a:cubicBezTo>
                <a:close/>
              </a:path>
              <a:path w="2601521" h="5822150" fill="none">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path>
            </a:pathLst>
          </a:custGeom>
          <a:ln w="28575">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26" name="Arc 21">
            <a:extLst>
              <a:ext uri="{FF2B5EF4-FFF2-40B4-BE49-F238E27FC236}">
                <a16:creationId xmlns:a16="http://schemas.microsoft.com/office/drawing/2014/main" id="{8ED7C8DB-36A1-43BD-A0BF-AC2A65BDC7A4}"/>
              </a:ext>
            </a:extLst>
          </p:cNvPr>
          <p:cNvSpPr/>
          <p:nvPr/>
        </p:nvSpPr>
        <p:spPr>
          <a:xfrm rot="4977920">
            <a:off x="6448289" y="5578"/>
            <a:ext cx="2601521" cy="5822150"/>
          </a:xfrm>
          <a:custGeom>
            <a:avLst/>
            <a:gdLst>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4" fmla="*/ 1346370 w 2692740"/>
              <a:gd name="connsiteY4" fmla="*/ 1465120 h 2930239"/>
              <a:gd name="connsiteX5" fmla="*/ 1346370 w 2692740"/>
              <a:gd name="connsiteY5" fmla="*/ 0 h 2930239"/>
              <a:gd name="connsiteX0" fmla="*/ 1346370 w 2692740"/>
              <a:gd name="connsiteY0" fmla="*/ 0 h 2930239"/>
              <a:gd name="connsiteX1" fmla="*/ 2580923 w 2692740"/>
              <a:gd name="connsiteY1" fmla="*/ 880531 h 2930239"/>
              <a:gd name="connsiteX2" fmla="*/ 2422040 w 2692740"/>
              <a:gd name="connsiteY2" fmla="*/ 2346258 h 2930239"/>
              <a:gd name="connsiteX3" fmla="*/ 994209 w 2692740"/>
              <a:gd name="connsiteY3" fmla="*/ 2879234 h 2930239"/>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 name="connsiteX4" fmla="*/ 0 w 2601521"/>
              <a:gd name="connsiteY4" fmla="*/ 43182 h 5822150"/>
              <a:gd name="connsiteX5" fmla="*/ 1255141 w 2601521"/>
              <a:gd name="connsiteY5" fmla="*/ 2891835 h 5822150"/>
              <a:gd name="connsiteX0" fmla="*/ 1255141 w 2601521"/>
              <a:gd name="connsiteY0" fmla="*/ 2891835 h 5822150"/>
              <a:gd name="connsiteX1" fmla="*/ 2489694 w 2601521"/>
              <a:gd name="connsiteY1" fmla="*/ 3772366 h 5822150"/>
              <a:gd name="connsiteX2" fmla="*/ 2330811 w 2601521"/>
              <a:gd name="connsiteY2" fmla="*/ 5238093 h 5822150"/>
              <a:gd name="connsiteX3" fmla="*/ 902980 w 2601521"/>
              <a:gd name="connsiteY3" fmla="*/ 5771069 h 5822150"/>
            </a:gdLst>
            <a:ahLst/>
            <a:cxnLst>
              <a:cxn ang="0">
                <a:pos x="connsiteX0" y="connsiteY0"/>
              </a:cxn>
              <a:cxn ang="0">
                <a:pos x="connsiteX1" y="connsiteY1"/>
              </a:cxn>
              <a:cxn ang="0">
                <a:pos x="connsiteX2" y="connsiteY2"/>
              </a:cxn>
              <a:cxn ang="0">
                <a:pos x="connsiteX3" y="connsiteY3"/>
              </a:cxn>
            </a:cxnLst>
            <a:rect l="l" t="t" r="r" b="b"/>
            <a:pathLst>
              <a:path w="2601521" h="5822150" stroke="0" extrusionOk="0">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lnTo>
                  <a:pt x="0" y="43182"/>
                </a:lnTo>
                <a:cubicBezTo>
                  <a:pt x="0" y="-445191"/>
                  <a:pt x="1255141" y="3380208"/>
                  <a:pt x="1255141" y="2891835"/>
                </a:cubicBezTo>
                <a:close/>
              </a:path>
              <a:path w="2601521" h="5822150" fill="none">
                <a:moveTo>
                  <a:pt x="1255141" y="2891835"/>
                </a:moveTo>
                <a:cubicBezTo>
                  <a:pt x="1791018" y="2891835"/>
                  <a:pt x="2275876" y="3237654"/>
                  <a:pt x="2489694" y="3772366"/>
                </a:cubicBezTo>
                <a:cubicBezTo>
                  <a:pt x="2683252" y="4256412"/>
                  <a:pt x="2622556" y="4816342"/>
                  <a:pt x="2330811" y="5238093"/>
                </a:cubicBezTo>
                <a:cubicBezTo>
                  <a:pt x="1999747" y="5716684"/>
                  <a:pt x="1434296" y="5927753"/>
                  <a:pt x="902980" y="5771069"/>
                </a:cubicBezTo>
              </a:path>
            </a:pathLst>
          </a:custGeom>
          <a:ln w="28575">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2" name="Title 1">
            <a:extLst>
              <a:ext uri="{FF2B5EF4-FFF2-40B4-BE49-F238E27FC236}">
                <a16:creationId xmlns:a16="http://schemas.microsoft.com/office/drawing/2014/main" id="{A4B77F9B-C6A9-46C3-B7E7-6A8670F7872B}"/>
              </a:ext>
            </a:extLst>
          </p:cNvPr>
          <p:cNvSpPr>
            <a:spLocks noGrp="1"/>
          </p:cNvSpPr>
          <p:nvPr>
            <p:ph type="title"/>
          </p:nvPr>
        </p:nvSpPr>
        <p:spPr/>
        <p:txBody>
          <a:bodyPr/>
          <a:lstStyle/>
          <a:p>
            <a:r>
              <a:rPr lang="en-NZ" dirty="0"/>
              <a:t>Stability investigation</a:t>
            </a:r>
          </a:p>
        </p:txBody>
      </p:sp>
    </p:spTree>
    <p:extLst>
      <p:ext uri="{BB962C8B-B14F-4D97-AF65-F5344CB8AC3E}">
        <p14:creationId xmlns:p14="http://schemas.microsoft.com/office/powerpoint/2010/main" val="923695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40C2-BFED-4D6D-BF03-B0504818E4CC}"/>
              </a:ext>
            </a:extLst>
          </p:cNvPr>
          <p:cNvSpPr>
            <a:spLocks noGrp="1"/>
          </p:cNvSpPr>
          <p:nvPr>
            <p:ph type="title"/>
          </p:nvPr>
        </p:nvSpPr>
        <p:spPr/>
        <p:txBody>
          <a:bodyPr/>
          <a:lstStyle/>
          <a:p>
            <a:r>
              <a:rPr lang="en-NZ" dirty="0"/>
              <a:t>Portative</a:t>
            </a:r>
          </a:p>
        </p:txBody>
      </p:sp>
      <p:sp>
        <p:nvSpPr>
          <p:cNvPr id="4" name="Slide Number Placeholder 3">
            <a:extLst>
              <a:ext uri="{FF2B5EF4-FFF2-40B4-BE49-F238E27FC236}">
                <a16:creationId xmlns:a16="http://schemas.microsoft.com/office/drawing/2014/main" id="{0D3F57E9-D0C4-49C0-A422-EBA50C1C05D6}"/>
              </a:ext>
            </a:extLst>
          </p:cNvPr>
          <p:cNvSpPr>
            <a:spLocks noGrp="1"/>
          </p:cNvSpPr>
          <p:nvPr>
            <p:ph type="sldNum" sz="quarter" idx="12"/>
          </p:nvPr>
        </p:nvSpPr>
        <p:spPr/>
        <p:txBody>
          <a:bodyPr>
            <a:normAutofit lnSpcReduction="10000"/>
          </a:bodyPr>
          <a:lstStyle/>
          <a:p>
            <a:fld id="{99A5C54E-AA6A-41C1-B847-E67AF0CC49B0}" type="slidenum">
              <a:rPr lang="en-NZ" smtClean="0"/>
              <a:t>27</a:t>
            </a:fld>
            <a:endParaRPr lang="en-NZ"/>
          </a:p>
        </p:txBody>
      </p:sp>
      <p:sp>
        <p:nvSpPr>
          <p:cNvPr id="5" name="TextBox 4">
            <a:extLst>
              <a:ext uri="{FF2B5EF4-FFF2-40B4-BE49-F238E27FC236}">
                <a16:creationId xmlns:a16="http://schemas.microsoft.com/office/drawing/2014/main" id="{3ED1A279-8FBA-48FB-9727-5A815607169E}"/>
              </a:ext>
            </a:extLst>
          </p:cNvPr>
          <p:cNvSpPr txBox="1"/>
          <p:nvPr/>
        </p:nvSpPr>
        <p:spPr>
          <a:xfrm>
            <a:off x="2963828" y="1543869"/>
            <a:ext cx="6264344" cy="3770263"/>
          </a:xfrm>
          <a:prstGeom prst="rect">
            <a:avLst/>
          </a:prstGeom>
          <a:noFill/>
        </p:spPr>
        <p:txBody>
          <a:bodyPr wrap="square" rtlCol="0">
            <a:spAutoFit/>
          </a:bodyPr>
          <a:lstStyle/>
          <a:p>
            <a:r>
              <a:rPr lang="en-NZ" sz="23900" dirty="0"/>
              <a:t>YES!</a:t>
            </a:r>
          </a:p>
        </p:txBody>
      </p:sp>
    </p:spTree>
    <p:extLst>
      <p:ext uri="{BB962C8B-B14F-4D97-AF65-F5344CB8AC3E}">
        <p14:creationId xmlns:p14="http://schemas.microsoft.com/office/powerpoint/2010/main" val="682528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7F9B-C6A9-46C3-B7E7-6A8670F7872B}"/>
              </a:ext>
            </a:extLst>
          </p:cNvPr>
          <p:cNvSpPr>
            <a:spLocks noGrp="1"/>
          </p:cNvSpPr>
          <p:nvPr>
            <p:ph type="title"/>
          </p:nvPr>
        </p:nvSpPr>
        <p:spPr/>
        <p:txBody>
          <a:bodyPr/>
          <a:lstStyle/>
          <a:p>
            <a:r>
              <a:rPr lang="en-NZ" dirty="0"/>
              <a:t>Acknowledgements</a:t>
            </a:r>
          </a:p>
        </p:txBody>
      </p:sp>
      <p:sp>
        <p:nvSpPr>
          <p:cNvPr id="3" name="Content Placeholder 2">
            <a:extLst>
              <a:ext uri="{FF2B5EF4-FFF2-40B4-BE49-F238E27FC236}">
                <a16:creationId xmlns:a16="http://schemas.microsoft.com/office/drawing/2014/main" id="{E51EB2ED-D201-4318-8595-376B0B441882}"/>
              </a:ext>
            </a:extLst>
          </p:cNvPr>
          <p:cNvSpPr>
            <a:spLocks noGrp="1"/>
          </p:cNvSpPr>
          <p:nvPr>
            <p:ph idx="1"/>
          </p:nvPr>
        </p:nvSpPr>
        <p:spPr/>
        <p:txBody>
          <a:bodyPr/>
          <a:lstStyle/>
          <a:p>
            <a:r>
              <a:rPr lang="en-NZ" dirty="0"/>
              <a:t>Team leaders: Jack Trigonometry and Murray Chisholm</a:t>
            </a:r>
          </a:p>
          <a:p>
            <a:r>
              <a:rPr lang="en-NZ" dirty="0"/>
              <a:t>Teachers: Kerry Parker, Murray Chisholm</a:t>
            </a:r>
          </a:p>
          <a:p>
            <a:r>
              <a:rPr lang="en-NZ" dirty="0"/>
              <a:t>Team members: Sai August, Tristan Harris, Anna Liu, Zuni </a:t>
            </a:r>
            <a:r>
              <a:rPr lang="en-NZ" dirty="0" err="1"/>
              <a:t>Preece</a:t>
            </a:r>
            <a:r>
              <a:rPr lang="en-NZ" dirty="0"/>
              <a:t>, Ethan Wu</a:t>
            </a:r>
          </a:p>
          <a:p>
            <a:r>
              <a:rPr lang="en-NZ" dirty="0"/>
              <a:t>Our Minions: Zoe, Ryan, Riley, Ella, Liam</a:t>
            </a:r>
          </a:p>
          <a:p>
            <a:r>
              <a:rPr lang="en-NZ" dirty="0"/>
              <a:t>Other: DJ </a:t>
            </a:r>
            <a:r>
              <a:rPr lang="en-NZ" dirty="0" err="1"/>
              <a:t>nomeme</a:t>
            </a:r>
            <a:endParaRPr lang="en-NZ" dirty="0"/>
          </a:p>
        </p:txBody>
      </p:sp>
      <p:sp>
        <p:nvSpPr>
          <p:cNvPr id="4" name="Slide Number Placeholder 3">
            <a:extLst>
              <a:ext uri="{FF2B5EF4-FFF2-40B4-BE49-F238E27FC236}">
                <a16:creationId xmlns:a16="http://schemas.microsoft.com/office/drawing/2014/main" id="{40867FD5-6E00-43E6-B3C8-5E5316626CDE}"/>
              </a:ext>
            </a:extLst>
          </p:cNvPr>
          <p:cNvSpPr>
            <a:spLocks noGrp="1"/>
          </p:cNvSpPr>
          <p:nvPr>
            <p:ph type="sldNum" sz="quarter" idx="12"/>
          </p:nvPr>
        </p:nvSpPr>
        <p:spPr/>
        <p:txBody>
          <a:bodyPr>
            <a:normAutofit lnSpcReduction="10000"/>
          </a:bodyPr>
          <a:lstStyle/>
          <a:p>
            <a:fld id="{99A5C54E-AA6A-41C1-B847-E67AF0CC49B0}" type="slidenum">
              <a:rPr lang="en-NZ" smtClean="0"/>
              <a:t>28</a:t>
            </a:fld>
            <a:endParaRPr lang="en-NZ"/>
          </a:p>
        </p:txBody>
      </p:sp>
    </p:spTree>
    <p:extLst>
      <p:ext uri="{BB962C8B-B14F-4D97-AF65-F5344CB8AC3E}">
        <p14:creationId xmlns:p14="http://schemas.microsoft.com/office/powerpoint/2010/main" val="4158962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30D6-3719-4DA7-9717-E1127F8D9C13}"/>
              </a:ext>
            </a:extLst>
          </p:cNvPr>
          <p:cNvSpPr>
            <a:spLocks noGrp="1"/>
          </p:cNvSpPr>
          <p:nvPr>
            <p:ph type="title"/>
          </p:nvPr>
        </p:nvSpPr>
        <p:spPr/>
        <p:txBody>
          <a:bodyPr/>
          <a:lstStyle/>
          <a:p>
            <a:r>
              <a:rPr lang="en-NZ" dirty="0"/>
              <a:t>Bibliography</a:t>
            </a:r>
          </a:p>
        </p:txBody>
      </p:sp>
      <p:sp>
        <p:nvSpPr>
          <p:cNvPr id="3" name="Content Placeholder 2">
            <a:extLst>
              <a:ext uri="{FF2B5EF4-FFF2-40B4-BE49-F238E27FC236}">
                <a16:creationId xmlns:a16="http://schemas.microsoft.com/office/drawing/2014/main" id="{C4AC3FC8-B240-4602-AC49-F098E5F4049F}"/>
              </a:ext>
            </a:extLst>
          </p:cNvPr>
          <p:cNvSpPr>
            <a:spLocks noGrp="1"/>
          </p:cNvSpPr>
          <p:nvPr>
            <p:ph idx="1"/>
          </p:nvPr>
        </p:nvSpPr>
        <p:spPr/>
        <p:txBody>
          <a:bodyPr/>
          <a:lstStyle/>
          <a:p>
            <a:r>
              <a:rPr lang="en-NZ" dirty="0">
                <a:hlinkClick r:id="rId2"/>
              </a:rPr>
              <a:t>http://www.physics.indiana.edu/~dermisek/CM_13/Tornado_Physics_Justin_Vasel.pdf</a:t>
            </a:r>
            <a:endParaRPr lang="en-NZ" dirty="0"/>
          </a:p>
          <a:p>
            <a:r>
              <a:rPr lang="en-NZ" dirty="0">
                <a:hlinkClick r:id="rId3"/>
              </a:rPr>
              <a:t>http://www.sjsu.edu/faculty/watkins/thermal.htm</a:t>
            </a:r>
            <a:endParaRPr lang="en-NZ" dirty="0"/>
          </a:p>
          <a:p>
            <a:r>
              <a:rPr lang="en-NZ" dirty="0">
                <a:hlinkClick r:id="rId4"/>
              </a:rPr>
              <a:t>http://writing.rochester.edu/celebrating/2015/TorrisiContestSubmission.pdf</a:t>
            </a:r>
            <a:endParaRPr lang="en-NZ" dirty="0"/>
          </a:p>
          <a:p>
            <a:r>
              <a:rPr lang="en-NZ" dirty="0">
                <a:hlinkClick r:id="rId5"/>
              </a:rPr>
              <a:t>http://sites.apam.columbia.edu/courses/apph4200x/Lecture-9.pdf</a:t>
            </a:r>
            <a:endParaRPr lang="en-NZ" dirty="0"/>
          </a:p>
          <a:p>
            <a:r>
              <a:rPr lang="en-NZ" dirty="0">
                <a:hlinkClick r:id="rId4"/>
              </a:rPr>
              <a:t>http://writing.rochester.edu/celebrating/2015/TorrisiContestSubmission.pdf</a:t>
            </a:r>
            <a:endParaRPr lang="en-NZ" dirty="0"/>
          </a:p>
          <a:p>
            <a:r>
              <a:rPr lang="en-NZ" dirty="0">
                <a:hlinkClick r:id="rId6"/>
              </a:rPr>
              <a:t>http://www.weatherscapes.com/Techniques/Tornado/tornado.pdf</a:t>
            </a:r>
            <a:endParaRPr lang="en-NZ" dirty="0"/>
          </a:p>
          <a:p>
            <a:r>
              <a:rPr lang="en-NZ" dirty="0">
                <a:hlinkClick r:id="rId7"/>
              </a:rPr>
              <a:t>https://web.archive.org/web/20130627013639/http://mathscience.kiau.ac.ir/Content/Vol5No2/1.pdf</a:t>
            </a:r>
            <a:endParaRPr lang="en-NZ" dirty="0"/>
          </a:p>
        </p:txBody>
      </p:sp>
      <p:sp>
        <p:nvSpPr>
          <p:cNvPr id="4" name="Slide Number Placeholder 3">
            <a:extLst>
              <a:ext uri="{FF2B5EF4-FFF2-40B4-BE49-F238E27FC236}">
                <a16:creationId xmlns:a16="http://schemas.microsoft.com/office/drawing/2014/main" id="{EFD94767-0AAA-4BA9-BC80-90C6EE941580}"/>
              </a:ext>
            </a:extLst>
          </p:cNvPr>
          <p:cNvSpPr>
            <a:spLocks noGrp="1"/>
          </p:cNvSpPr>
          <p:nvPr>
            <p:ph type="sldNum" sz="quarter" idx="12"/>
          </p:nvPr>
        </p:nvSpPr>
        <p:spPr/>
        <p:txBody>
          <a:bodyPr>
            <a:normAutofit lnSpcReduction="10000"/>
          </a:bodyPr>
          <a:lstStyle/>
          <a:p>
            <a:fld id="{99A5C54E-AA6A-41C1-B847-E67AF0CC49B0}" type="slidenum">
              <a:rPr lang="en-NZ" smtClean="0"/>
              <a:t>29</a:t>
            </a:fld>
            <a:endParaRPr lang="en-NZ"/>
          </a:p>
        </p:txBody>
      </p:sp>
    </p:spTree>
    <p:extLst>
      <p:ext uri="{BB962C8B-B14F-4D97-AF65-F5344CB8AC3E}">
        <p14:creationId xmlns:p14="http://schemas.microsoft.com/office/powerpoint/2010/main" val="2645116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0AE59-9A2B-40CE-93BE-F2259856C9B0}"/>
              </a:ext>
            </a:extLst>
          </p:cNvPr>
          <p:cNvSpPr>
            <a:spLocks noGrp="1"/>
          </p:cNvSpPr>
          <p:nvPr>
            <p:ph type="title"/>
          </p:nvPr>
        </p:nvSpPr>
        <p:spPr/>
        <p:txBody>
          <a:bodyPr/>
          <a:lstStyle/>
          <a:p>
            <a:r>
              <a:rPr lang="en-NZ" dirty="0"/>
              <a:t>Table of contents</a:t>
            </a:r>
          </a:p>
        </p:txBody>
      </p:sp>
      <p:sp>
        <p:nvSpPr>
          <p:cNvPr id="3" name="Content Placeholder 2">
            <a:extLst>
              <a:ext uri="{FF2B5EF4-FFF2-40B4-BE49-F238E27FC236}">
                <a16:creationId xmlns:a16="http://schemas.microsoft.com/office/drawing/2014/main" id="{F96926BE-7692-4045-B9A9-98E4DBFB6F36}"/>
              </a:ext>
            </a:extLst>
          </p:cNvPr>
          <p:cNvSpPr>
            <a:spLocks noGrp="1"/>
          </p:cNvSpPr>
          <p:nvPr>
            <p:ph idx="1"/>
          </p:nvPr>
        </p:nvSpPr>
        <p:spPr>
          <a:xfrm>
            <a:off x="1261871" y="1820863"/>
            <a:ext cx="9692641" cy="4351337"/>
          </a:xfrm>
        </p:spPr>
        <p:txBody>
          <a:bodyPr>
            <a:normAutofit/>
          </a:bodyPr>
          <a:lstStyle/>
          <a:p>
            <a:r>
              <a:rPr lang="en-NZ" sz="2000" b="1" dirty="0"/>
              <a:t>Tornado formation</a:t>
            </a:r>
          </a:p>
          <a:p>
            <a:pPr>
              <a:buFontTx/>
              <a:buChar char="-"/>
            </a:pPr>
            <a:r>
              <a:rPr lang="en-NZ" sz="2000" dirty="0"/>
              <a:t>Supercells </a:t>
            </a:r>
          </a:p>
          <a:p>
            <a:pPr>
              <a:buFontTx/>
              <a:buChar char="-"/>
            </a:pPr>
            <a:r>
              <a:rPr lang="en-NZ" sz="2000" dirty="0"/>
              <a:t>Tornadoes</a:t>
            </a:r>
          </a:p>
          <a:p>
            <a:pPr>
              <a:buFontTx/>
              <a:buChar char="-"/>
            </a:pPr>
            <a:r>
              <a:rPr lang="en-NZ" sz="2000" dirty="0"/>
              <a:t>Definitions of </a:t>
            </a:r>
            <a:r>
              <a:rPr lang="en-NZ" sz="2000" i="1" dirty="0"/>
              <a:t>stability</a:t>
            </a:r>
            <a:r>
              <a:rPr lang="en-NZ" sz="2000" dirty="0"/>
              <a:t> and explanation of important </a:t>
            </a:r>
            <a:r>
              <a:rPr lang="en-NZ" sz="2000" i="1" dirty="0"/>
              <a:t>properties</a:t>
            </a:r>
          </a:p>
          <a:p>
            <a:r>
              <a:rPr lang="en-NZ" sz="2000" b="1" dirty="0"/>
              <a:t>Machine design</a:t>
            </a:r>
          </a:p>
          <a:p>
            <a:pPr>
              <a:buFontTx/>
              <a:buChar char="-"/>
            </a:pPr>
            <a:r>
              <a:rPr lang="en-NZ" sz="2000" dirty="0"/>
              <a:t>Researched designs and there problems</a:t>
            </a:r>
          </a:p>
          <a:p>
            <a:pPr>
              <a:buFontTx/>
              <a:buChar char="-"/>
            </a:pPr>
            <a:r>
              <a:rPr lang="en-NZ" sz="2000" dirty="0"/>
              <a:t>Our design</a:t>
            </a:r>
          </a:p>
          <a:p>
            <a:r>
              <a:rPr lang="en-NZ" sz="2000" b="1" dirty="0"/>
              <a:t>Results</a:t>
            </a:r>
          </a:p>
          <a:p>
            <a:r>
              <a:rPr lang="en-NZ" sz="2000" b="1" dirty="0"/>
              <a:t>Conclusion </a:t>
            </a:r>
          </a:p>
        </p:txBody>
      </p:sp>
      <p:sp>
        <p:nvSpPr>
          <p:cNvPr id="4" name="Slide Number Placeholder 3">
            <a:extLst>
              <a:ext uri="{FF2B5EF4-FFF2-40B4-BE49-F238E27FC236}">
                <a16:creationId xmlns:a16="http://schemas.microsoft.com/office/drawing/2014/main" id="{05950415-F691-4AD8-A390-612DC29AAD6A}"/>
              </a:ext>
            </a:extLst>
          </p:cNvPr>
          <p:cNvSpPr>
            <a:spLocks noGrp="1"/>
          </p:cNvSpPr>
          <p:nvPr>
            <p:ph type="sldNum" sz="quarter" idx="12"/>
          </p:nvPr>
        </p:nvSpPr>
        <p:spPr/>
        <p:txBody>
          <a:bodyPr>
            <a:normAutofit lnSpcReduction="10000"/>
          </a:bodyPr>
          <a:lstStyle/>
          <a:p>
            <a:fld id="{99A5C54E-AA6A-41C1-B847-E67AF0CC49B0}" type="slidenum">
              <a:rPr lang="en-NZ" smtClean="0"/>
              <a:t>3</a:t>
            </a:fld>
            <a:endParaRPr lang="en-NZ"/>
          </a:p>
        </p:txBody>
      </p:sp>
    </p:spTree>
    <p:extLst>
      <p:ext uri="{BB962C8B-B14F-4D97-AF65-F5344CB8AC3E}">
        <p14:creationId xmlns:p14="http://schemas.microsoft.com/office/powerpoint/2010/main" val="145283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013992" y="5074285"/>
            <a:ext cx="2006455" cy="1691640"/>
          </a:xfrm>
        </p:spPr>
        <p:txBody>
          <a:bodyPr/>
          <a:lstStyle/>
          <a:p>
            <a:pPr>
              <a:lnSpc>
                <a:spcPct val="100000"/>
              </a:lnSpc>
            </a:pPr>
            <a:r>
              <a:rPr lang="en-NZ" dirty="0"/>
              <a:t>Luke Roeven</a:t>
            </a:r>
          </a:p>
          <a:p>
            <a:pPr>
              <a:lnSpc>
                <a:spcPct val="100000"/>
              </a:lnSpc>
            </a:pPr>
            <a:r>
              <a:rPr lang="en-NZ" dirty="0"/>
              <a:t>Wellington high school </a:t>
            </a:r>
          </a:p>
          <a:p>
            <a:pPr>
              <a:lnSpc>
                <a:spcPct val="100000"/>
              </a:lnSpc>
            </a:pPr>
            <a:r>
              <a:rPr lang="en-NZ" dirty="0"/>
              <a:t>IYNT 2017</a:t>
            </a:r>
          </a:p>
        </p:txBody>
      </p:sp>
      <p:sp>
        <p:nvSpPr>
          <p:cNvPr id="10" name="Slide Number Placeholder 9"/>
          <p:cNvSpPr>
            <a:spLocks noGrp="1"/>
          </p:cNvSpPr>
          <p:nvPr>
            <p:ph type="sldNum" sz="quarter" idx="12"/>
          </p:nvPr>
        </p:nvSpPr>
        <p:spPr/>
        <p:txBody>
          <a:bodyPr>
            <a:normAutofit lnSpcReduction="10000"/>
          </a:bodyPr>
          <a:lstStyle/>
          <a:p>
            <a:fld id="{3A780B82-4ECC-4F78-B276-C51B9D5E44C2}" type="slidenum">
              <a:rPr lang="en-NZ" smtClean="0"/>
              <a:t>30</a:t>
            </a:fld>
            <a:endParaRPr lang="en-NZ"/>
          </a:p>
        </p:txBody>
      </p:sp>
      <p:sp>
        <p:nvSpPr>
          <p:cNvPr id="2" name="Title 1"/>
          <p:cNvSpPr>
            <a:spLocks noGrp="1"/>
          </p:cNvSpPr>
          <p:nvPr>
            <p:ph type="ctrTitle"/>
          </p:nvPr>
        </p:nvSpPr>
        <p:spPr>
          <a:xfrm>
            <a:off x="1386839" y="2752882"/>
            <a:ext cx="9418320" cy="1994262"/>
          </a:xfrm>
        </p:spPr>
        <p:txBody>
          <a:bodyPr>
            <a:normAutofit/>
          </a:bodyPr>
          <a:lstStyle/>
          <a:p>
            <a:r>
              <a:rPr lang="en-NZ" dirty="0"/>
              <a:t>Problem No. 17:</a:t>
            </a:r>
            <a:br>
              <a:rPr lang="en-NZ" dirty="0"/>
            </a:br>
            <a:r>
              <a:rPr lang="en-NZ" dirty="0"/>
              <a:t>Tornado Machine</a:t>
            </a:r>
          </a:p>
        </p:txBody>
      </p:sp>
    </p:spTree>
    <p:extLst>
      <p:ext uri="{BB962C8B-B14F-4D97-AF65-F5344CB8AC3E}">
        <p14:creationId xmlns:p14="http://schemas.microsoft.com/office/powerpoint/2010/main" val="472674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F395-4325-4926-8C39-EDCB25BFF623}"/>
              </a:ext>
            </a:extLst>
          </p:cNvPr>
          <p:cNvSpPr>
            <a:spLocks noGrp="1"/>
          </p:cNvSpPr>
          <p:nvPr>
            <p:ph type="title"/>
          </p:nvPr>
        </p:nvSpPr>
        <p:spPr/>
        <p:txBody>
          <a:bodyPr/>
          <a:lstStyle/>
          <a:p>
            <a:r>
              <a:rPr lang="en-NZ" dirty="0"/>
              <a:t>Mesocyclone tornado formation</a:t>
            </a:r>
          </a:p>
        </p:txBody>
      </p:sp>
      <p:sp>
        <p:nvSpPr>
          <p:cNvPr id="4" name="Slide Number Placeholder 3">
            <a:extLst>
              <a:ext uri="{FF2B5EF4-FFF2-40B4-BE49-F238E27FC236}">
                <a16:creationId xmlns:a16="http://schemas.microsoft.com/office/drawing/2014/main" id="{7408B265-322F-4A36-9AE2-BDC67BB28499}"/>
              </a:ext>
            </a:extLst>
          </p:cNvPr>
          <p:cNvSpPr>
            <a:spLocks noGrp="1"/>
          </p:cNvSpPr>
          <p:nvPr>
            <p:ph type="sldNum" sz="quarter" idx="12"/>
          </p:nvPr>
        </p:nvSpPr>
        <p:spPr/>
        <p:txBody>
          <a:bodyPr>
            <a:normAutofit lnSpcReduction="10000"/>
          </a:bodyPr>
          <a:lstStyle/>
          <a:p>
            <a:fld id="{99A5C54E-AA6A-41C1-B847-E67AF0CC49B0}" type="slidenum">
              <a:rPr lang="en-NZ" smtClean="0"/>
              <a:t>31</a:t>
            </a:fld>
            <a:endParaRPr lang="en-NZ"/>
          </a:p>
        </p:txBody>
      </p:sp>
    </p:spTree>
    <p:extLst>
      <p:ext uri="{BB962C8B-B14F-4D97-AF65-F5344CB8AC3E}">
        <p14:creationId xmlns:p14="http://schemas.microsoft.com/office/powerpoint/2010/main" val="1570706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D9C00-A953-4B60-97E7-1D7C5B48DF2C}"/>
              </a:ext>
            </a:extLst>
          </p:cNvPr>
          <p:cNvSpPr>
            <a:spLocks noGrp="1"/>
          </p:cNvSpPr>
          <p:nvPr>
            <p:ph type="title"/>
          </p:nvPr>
        </p:nvSpPr>
        <p:spPr/>
        <p:txBody>
          <a:bodyPr/>
          <a:lstStyle/>
          <a:p>
            <a:r>
              <a:rPr lang="en-NZ" dirty="0"/>
              <a:t>How we measured velocity (maths)</a:t>
            </a:r>
          </a:p>
        </p:txBody>
      </p:sp>
      <p:sp>
        <p:nvSpPr>
          <p:cNvPr id="4" name="Slide Number Placeholder 3">
            <a:extLst>
              <a:ext uri="{FF2B5EF4-FFF2-40B4-BE49-F238E27FC236}">
                <a16:creationId xmlns:a16="http://schemas.microsoft.com/office/drawing/2014/main" id="{43EAEA15-EA70-4427-B242-611EA906A7DE}"/>
              </a:ext>
            </a:extLst>
          </p:cNvPr>
          <p:cNvSpPr>
            <a:spLocks noGrp="1"/>
          </p:cNvSpPr>
          <p:nvPr>
            <p:ph type="sldNum" sz="quarter" idx="12"/>
          </p:nvPr>
        </p:nvSpPr>
        <p:spPr/>
        <p:txBody>
          <a:bodyPr>
            <a:normAutofit lnSpcReduction="10000"/>
          </a:bodyPr>
          <a:lstStyle/>
          <a:p>
            <a:fld id="{99A5C54E-AA6A-41C1-B847-E67AF0CC49B0}" type="slidenum">
              <a:rPr lang="en-NZ" smtClean="0"/>
              <a:t>32</a:t>
            </a:fld>
            <a:endParaRPr lang="en-NZ"/>
          </a:p>
        </p:txBody>
      </p:sp>
      <p:cxnSp>
        <p:nvCxnSpPr>
          <p:cNvPr id="9" name="Straight Connector 8">
            <a:extLst>
              <a:ext uri="{FF2B5EF4-FFF2-40B4-BE49-F238E27FC236}">
                <a16:creationId xmlns:a16="http://schemas.microsoft.com/office/drawing/2014/main" id="{52A2CE90-74D6-4050-B7F9-ECE978DA5C93}"/>
              </a:ext>
            </a:extLst>
          </p:cNvPr>
          <p:cNvCxnSpPr>
            <a:cxnSpLocks/>
          </p:cNvCxnSpPr>
          <p:nvPr/>
        </p:nvCxnSpPr>
        <p:spPr>
          <a:xfrm>
            <a:off x="1457011" y="1885025"/>
            <a:ext cx="0" cy="4287175"/>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FC3741-6FEE-4C4F-8113-DCD82326CC52}"/>
              </a:ext>
            </a:extLst>
          </p:cNvPr>
          <p:cNvCxnSpPr/>
          <p:nvPr/>
        </p:nvCxnSpPr>
        <p:spPr>
          <a:xfrm>
            <a:off x="1457011" y="2491991"/>
            <a:ext cx="1828800" cy="29039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719FB996-53A9-4190-AF8A-02B8B3CA5F62}"/>
              </a:ext>
            </a:extLst>
          </p:cNvPr>
          <p:cNvSpPr/>
          <p:nvPr/>
        </p:nvSpPr>
        <p:spPr>
          <a:xfrm rot="6575016">
            <a:off x="1281439" y="2706187"/>
            <a:ext cx="579224" cy="450262"/>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3C67EC71-880F-44C4-8B74-FCAC202D2D1B}"/>
                  </a:ext>
                </a:extLst>
              </p:cNvPr>
              <p:cNvSpPr txBox="1"/>
              <p:nvPr/>
            </p:nvSpPr>
            <p:spPr>
              <a:xfrm>
                <a:off x="1652153" y="3252256"/>
                <a:ext cx="199092"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NZ" i="1" smtClean="0">
                          <a:latin typeface="Cambria Math" panose="02040503050406030204" pitchFamily="18" charset="0"/>
                          <a:ea typeface="Cambria Math" panose="02040503050406030204" pitchFamily="18" charset="0"/>
                        </a:rPr>
                        <m:t>𝜃</m:t>
                      </m:r>
                    </m:oMath>
                  </m:oMathPara>
                </a14:m>
                <a:endParaRPr lang="en-NZ" dirty="0"/>
              </a:p>
            </p:txBody>
          </p:sp>
        </mc:Choice>
        <mc:Fallback>
          <p:sp>
            <p:nvSpPr>
              <p:cNvPr id="17" name="TextBox 16">
                <a:extLst>
                  <a:ext uri="{FF2B5EF4-FFF2-40B4-BE49-F238E27FC236}">
                    <a16:creationId xmlns:a16="http://schemas.microsoft.com/office/drawing/2014/main" id="{3C67EC71-880F-44C4-8B74-FCAC202D2D1B}"/>
                  </a:ext>
                </a:extLst>
              </p:cNvPr>
              <p:cNvSpPr txBox="1">
                <a:spLocks noRot="1" noChangeAspect="1" noMove="1" noResize="1" noEditPoints="1" noAdjustHandles="1" noChangeArrowheads="1" noChangeShapeType="1" noTextEdit="1"/>
              </p:cNvSpPr>
              <p:nvPr/>
            </p:nvSpPr>
            <p:spPr>
              <a:xfrm>
                <a:off x="1652153" y="3252256"/>
                <a:ext cx="199092" cy="276999"/>
              </a:xfrm>
              <a:prstGeom prst="rect">
                <a:avLst/>
              </a:prstGeom>
              <a:blipFill>
                <a:blip r:embed="rId3"/>
                <a:stretch>
                  <a:fillRect l="-24242" r="-21212" b="-11111"/>
                </a:stretch>
              </a:blipFill>
            </p:spPr>
            <p:txBody>
              <a:bodyPr/>
              <a:lstStyle/>
              <a:p>
                <a:r>
                  <a:rPr lang="en-NZ">
                    <a:noFill/>
                  </a:rPr>
                  <a:t> </a:t>
                </a:r>
              </a:p>
            </p:txBody>
          </p:sp>
        </mc:Fallback>
      </mc:AlternateContent>
      <p:cxnSp>
        <p:nvCxnSpPr>
          <p:cNvPr id="22" name="Straight Arrow Connector 21">
            <a:extLst>
              <a:ext uri="{FF2B5EF4-FFF2-40B4-BE49-F238E27FC236}">
                <a16:creationId xmlns:a16="http://schemas.microsoft.com/office/drawing/2014/main" id="{D1DDC036-10E9-4EEA-93C1-6F90C4670810}"/>
              </a:ext>
            </a:extLst>
          </p:cNvPr>
          <p:cNvCxnSpPr>
            <a:cxnSpLocks/>
          </p:cNvCxnSpPr>
          <p:nvPr/>
        </p:nvCxnSpPr>
        <p:spPr>
          <a:xfrm>
            <a:off x="3285811" y="5395965"/>
            <a:ext cx="49236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364F475-75A0-4825-A4AF-4D508F5CD8FE}"/>
              </a:ext>
            </a:extLst>
          </p:cNvPr>
          <p:cNvCxnSpPr>
            <a:cxnSpLocks/>
          </p:cNvCxnSpPr>
          <p:nvPr/>
        </p:nvCxnSpPr>
        <p:spPr>
          <a:xfrm>
            <a:off x="3285811" y="5395965"/>
            <a:ext cx="0" cy="4622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168D0AC0-46DD-4EB6-965A-244F65B78BEB}"/>
                  </a:ext>
                </a:extLst>
              </p:cNvPr>
              <p:cNvSpPr txBox="1"/>
              <p:nvPr/>
            </p:nvSpPr>
            <p:spPr>
              <a:xfrm>
                <a:off x="3381697" y="4933742"/>
                <a:ext cx="300595"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NZ" b="0" i="1" smtClean="0">
                              <a:latin typeface="Cambria Math" panose="02040503050406030204" pitchFamily="18" charset="0"/>
                            </a:rPr>
                          </m:ctrlPr>
                        </m:sSubPr>
                        <m:e>
                          <m:r>
                            <a:rPr lang="en-NZ" b="0" i="1" smtClean="0">
                              <a:latin typeface="Cambria Math" panose="02040503050406030204" pitchFamily="18" charset="0"/>
                            </a:rPr>
                            <m:t>𝐹</m:t>
                          </m:r>
                        </m:e>
                        <m:sub>
                          <m:r>
                            <a:rPr lang="en-NZ" b="0" i="1" smtClean="0">
                              <a:latin typeface="Cambria Math" panose="02040503050406030204" pitchFamily="18" charset="0"/>
                            </a:rPr>
                            <m:t>𝑑</m:t>
                          </m:r>
                        </m:sub>
                      </m:sSub>
                    </m:oMath>
                  </m:oMathPara>
                </a14:m>
                <a:endParaRPr lang="en-NZ" b="0" dirty="0"/>
              </a:p>
            </p:txBody>
          </p:sp>
        </mc:Choice>
        <mc:Fallback>
          <p:sp>
            <p:nvSpPr>
              <p:cNvPr id="28" name="TextBox 27">
                <a:extLst>
                  <a:ext uri="{FF2B5EF4-FFF2-40B4-BE49-F238E27FC236}">
                    <a16:creationId xmlns:a16="http://schemas.microsoft.com/office/drawing/2014/main" id="{168D0AC0-46DD-4EB6-965A-244F65B78BEB}"/>
                  </a:ext>
                </a:extLst>
              </p:cNvPr>
              <p:cNvSpPr txBox="1">
                <a:spLocks noRot="1" noChangeAspect="1" noMove="1" noResize="1" noEditPoints="1" noAdjustHandles="1" noChangeArrowheads="1" noChangeShapeType="1" noTextEdit="1"/>
              </p:cNvSpPr>
              <p:nvPr/>
            </p:nvSpPr>
            <p:spPr>
              <a:xfrm>
                <a:off x="3381697" y="4933742"/>
                <a:ext cx="300595" cy="276999"/>
              </a:xfrm>
              <a:prstGeom prst="rect">
                <a:avLst/>
              </a:prstGeom>
              <a:blipFill>
                <a:blip r:embed="rId4"/>
                <a:stretch>
                  <a:fillRect l="-18367" r="-6122" b="-19565"/>
                </a:stretch>
              </a:blipFill>
            </p:spPr>
            <p:txBody>
              <a:bodyPr/>
              <a:lstStyle/>
              <a:p>
                <a:r>
                  <a:rPr lang="en-NZ">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4AB33ED9-CBB9-442B-935B-761D7E933FBC}"/>
                  </a:ext>
                </a:extLst>
              </p:cNvPr>
              <p:cNvSpPr txBox="1"/>
              <p:nvPr/>
            </p:nvSpPr>
            <p:spPr>
              <a:xfrm>
                <a:off x="2813537" y="5478529"/>
                <a:ext cx="310213"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NZ" b="0" i="1" smtClean="0">
                              <a:latin typeface="Cambria Math" panose="02040503050406030204" pitchFamily="18" charset="0"/>
                            </a:rPr>
                          </m:ctrlPr>
                        </m:sSubPr>
                        <m:e>
                          <m:r>
                            <a:rPr lang="en-NZ" b="0" i="1" smtClean="0">
                              <a:latin typeface="Cambria Math" panose="02040503050406030204" pitchFamily="18" charset="0"/>
                            </a:rPr>
                            <m:t>𝐹</m:t>
                          </m:r>
                        </m:e>
                        <m:sub>
                          <m:r>
                            <a:rPr lang="en-NZ" b="0" i="1" smtClean="0">
                              <a:latin typeface="Cambria Math" panose="02040503050406030204" pitchFamily="18" charset="0"/>
                            </a:rPr>
                            <m:t>𝑤</m:t>
                          </m:r>
                        </m:sub>
                      </m:sSub>
                    </m:oMath>
                  </m:oMathPara>
                </a14:m>
                <a:endParaRPr lang="en-NZ" b="0" dirty="0"/>
              </a:p>
            </p:txBody>
          </p:sp>
        </mc:Choice>
        <mc:Fallback>
          <p:sp>
            <p:nvSpPr>
              <p:cNvPr id="38" name="TextBox 37">
                <a:extLst>
                  <a:ext uri="{FF2B5EF4-FFF2-40B4-BE49-F238E27FC236}">
                    <a16:creationId xmlns:a16="http://schemas.microsoft.com/office/drawing/2014/main" id="{4AB33ED9-CBB9-442B-935B-761D7E933FBC}"/>
                  </a:ext>
                </a:extLst>
              </p:cNvPr>
              <p:cNvSpPr txBox="1">
                <a:spLocks noRot="1" noChangeAspect="1" noMove="1" noResize="1" noEditPoints="1" noAdjustHandles="1" noChangeArrowheads="1" noChangeShapeType="1" noTextEdit="1"/>
              </p:cNvSpPr>
              <p:nvPr/>
            </p:nvSpPr>
            <p:spPr>
              <a:xfrm>
                <a:off x="2813537" y="5478529"/>
                <a:ext cx="310213" cy="276999"/>
              </a:xfrm>
              <a:prstGeom prst="rect">
                <a:avLst/>
              </a:prstGeom>
              <a:blipFill>
                <a:blip r:embed="rId5"/>
                <a:stretch>
                  <a:fillRect l="-18000" r="-2000" b="-15556"/>
                </a:stretch>
              </a:blipFill>
            </p:spPr>
            <p:txBody>
              <a:bodyPr/>
              <a:lstStyle/>
              <a:p>
                <a:r>
                  <a:rPr lang="en-NZ">
                    <a:noFill/>
                  </a:rPr>
                  <a:t> </a:t>
                </a:r>
              </a:p>
            </p:txBody>
          </p:sp>
        </mc:Fallback>
      </mc:AlternateContent>
      <p:cxnSp>
        <p:nvCxnSpPr>
          <p:cNvPr id="39" name="Straight Arrow Connector 38">
            <a:extLst>
              <a:ext uri="{FF2B5EF4-FFF2-40B4-BE49-F238E27FC236}">
                <a16:creationId xmlns:a16="http://schemas.microsoft.com/office/drawing/2014/main" id="{609AC332-8038-4118-AAE1-4BC4577FFFBA}"/>
              </a:ext>
            </a:extLst>
          </p:cNvPr>
          <p:cNvCxnSpPr>
            <a:cxnSpLocks/>
          </p:cNvCxnSpPr>
          <p:nvPr/>
        </p:nvCxnSpPr>
        <p:spPr>
          <a:xfrm>
            <a:off x="3693627" y="2745960"/>
            <a:ext cx="49236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D852F2A-1938-4E89-AC5A-AE41F861E77E}"/>
              </a:ext>
            </a:extLst>
          </p:cNvPr>
          <p:cNvCxnSpPr>
            <a:cxnSpLocks/>
          </p:cNvCxnSpPr>
          <p:nvPr/>
        </p:nvCxnSpPr>
        <p:spPr>
          <a:xfrm>
            <a:off x="3693627" y="2213387"/>
            <a:ext cx="0" cy="4622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F59F3EDB-AEF6-4F8C-A009-B01FCE05A8C7}"/>
                  </a:ext>
                </a:extLst>
              </p:cNvPr>
              <p:cNvSpPr txBox="1"/>
              <p:nvPr/>
            </p:nvSpPr>
            <p:spPr>
              <a:xfrm>
                <a:off x="3778180" y="2792818"/>
                <a:ext cx="300595"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NZ" b="0" i="1" smtClean="0">
                              <a:latin typeface="Cambria Math" panose="02040503050406030204" pitchFamily="18" charset="0"/>
                            </a:rPr>
                          </m:ctrlPr>
                        </m:sSubPr>
                        <m:e>
                          <m:r>
                            <a:rPr lang="en-NZ" b="0" i="1" smtClean="0">
                              <a:latin typeface="Cambria Math" panose="02040503050406030204" pitchFamily="18" charset="0"/>
                            </a:rPr>
                            <m:t>𝐹</m:t>
                          </m:r>
                        </m:e>
                        <m:sub>
                          <m:r>
                            <a:rPr lang="en-NZ" b="0" i="1" smtClean="0">
                              <a:latin typeface="Cambria Math" panose="02040503050406030204" pitchFamily="18" charset="0"/>
                            </a:rPr>
                            <m:t>𝑑</m:t>
                          </m:r>
                        </m:sub>
                      </m:sSub>
                    </m:oMath>
                  </m:oMathPara>
                </a14:m>
                <a:endParaRPr lang="en-NZ" b="0" dirty="0"/>
              </a:p>
            </p:txBody>
          </p:sp>
        </mc:Choice>
        <mc:Fallback>
          <p:sp>
            <p:nvSpPr>
              <p:cNvPr id="41" name="TextBox 40">
                <a:extLst>
                  <a:ext uri="{FF2B5EF4-FFF2-40B4-BE49-F238E27FC236}">
                    <a16:creationId xmlns:a16="http://schemas.microsoft.com/office/drawing/2014/main" id="{F59F3EDB-AEF6-4F8C-A009-B01FCE05A8C7}"/>
                  </a:ext>
                </a:extLst>
              </p:cNvPr>
              <p:cNvSpPr txBox="1">
                <a:spLocks noRot="1" noChangeAspect="1" noMove="1" noResize="1" noEditPoints="1" noAdjustHandles="1" noChangeArrowheads="1" noChangeShapeType="1" noTextEdit="1"/>
              </p:cNvSpPr>
              <p:nvPr/>
            </p:nvSpPr>
            <p:spPr>
              <a:xfrm>
                <a:off x="3778180" y="2792818"/>
                <a:ext cx="300595" cy="276999"/>
              </a:xfrm>
              <a:prstGeom prst="rect">
                <a:avLst/>
              </a:prstGeom>
              <a:blipFill>
                <a:blip r:embed="rId6"/>
                <a:stretch>
                  <a:fillRect l="-18367" r="-6122" b="-19565"/>
                </a:stretch>
              </a:blipFill>
            </p:spPr>
            <p:txBody>
              <a:bodyPr/>
              <a:lstStyle/>
              <a:p>
                <a:r>
                  <a:rPr lang="en-NZ">
                    <a:noFill/>
                  </a:rPr>
                  <a:t> </a:t>
                </a:r>
              </a:p>
            </p:txBody>
          </p:sp>
        </mc:Fallback>
      </mc:AlternateContent>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7865B282-2F83-4221-B5F4-173E762753C4}"/>
                  </a:ext>
                </a:extLst>
              </p:cNvPr>
              <p:cNvSpPr txBox="1"/>
              <p:nvPr/>
            </p:nvSpPr>
            <p:spPr>
              <a:xfrm>
                <a:off x="3246902" y="2306000"/>
                <a:ext cx="310213"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NZ" b="0" i="1" smtClean="0">
                              <a:latin typeface="Cambria Math" panose="02040503050406030204" pitchFamily="18" charset="0"/>
                            </a:rPr>
                          </m:ctrlPr>
                        </m:sSubPr>
                        <m:e>
                          <m:r>
                            <a:rPr lang="en-NZ" b="0" i="1" smtClean="0">
                              <a:latin typeface="Cambria Math" panose="02040503050406030204" pitchFamily="18" charset="0"/>
                            </a:rPr>
                            <m:t>𝐹</m:t>
                          </m:r>
                        </m:e>
                        <m:sub>
                          <m:r>
                            <a:rPr lang="en-NZ" b="0" i="1" smtClean="0">
                              <a:latin typeface="Cambria Math" panose="02040503050406030204" pitchFamily="18" charset="0"/>
                            </a:rPr>
                            <m:t>𝑤</m:t>
                          </m:r>
                        </m:sub>
                      </m:sSub>
                    </m:oMath>
                  </m:oMathPara>
                </a14:m>
                <a:endParaRPr lang="en-NZ" b="0" dirty="0"/>
              </a:p>
            </p:txBody>
          </p:sp>
        </mc:Choice>
        <mc:Fallback>
          <p:sp>
            <p:nvSpPr>
              <p:cNvPr id="42" name="TextBox 41">
                <a:extLst>
                  <a:ext uri="{FF2B5EF4-FFF2-40B4-BE49-F238E27FC236}">
                    <a16:creationId xmlns:a16="http://schemas.microsoft.com/office/drawing/2014/main" id="{7865B282-2F83-4221-B5F4-173E762753C4}"/>
                  </a:ext>
                </a:extLst>
              </p:cNvPr>
              <p:cNvSpPr txBox="1">
                <a:spLocks noRot="1" noChangeAspect="1" noMove="1" noResize="1" noEditPoints="1" noAdjustHandles="1" noChangeArrowheads="1" noChangeShapeType="1" noTextEdit="1"/>
              </p:cNvSpPr>
              <p:nvPr/>
            </p:nvSpPr>
            <p:spPr>
              <a:xfrm>
                <a:off x="3246902" y="2306000"/>
                <a:ext cx="310213" cy="276999"/>
              </a:xfrm>
              <a:prstGeom prst="rect">
                <a:avLst/>
              </a:prstGeom>
              <a:blipFill>
                <a:blip r:embed="rId7"/>
                <a:stretch>
                  <a:fillRect l="-17647" b="-15217"/>
                </a:stretch>
              </a:blipFill>
            </p:spPr>
            <p:txBody>
              <a:bodyPr/>
              <a:lstStyle/>
              <a:p>
                <a:r>
                  <a:rPr lang="en-NZ">
                    <a:noFill/>
                  </a:rPr>
                  <a:t> </a:t>
                </a:r>
              </a:p>
            </p:txBody>
          </p:sp>
        </mc:Fallback>
      </mc:AlternateContent>
      <p:cxnSp>
        <p:nvCxnSpPr>
          <p:cNvPr id="31" name="Straight Arrow Connector 30">
            <a:extLst>
              <a:ext uri="{FF2B5EF4-FFF2-40B4-BE49-F238E27FC236}">
                <a16:creationId xmlns:a16="http://schemas.microsoft.com/office/drawing/2014/main" id="{27A60B01-BEA0-4536-BA15-955778B0C6A3}"/>
              </a:ext>
            </a:extLst>
          </p:cNvPr>
          <p:cNvCxnSpPr>
            <a:cxnSpLocks/>
          </p:cNvCxnSpPr>
          <p:nvPr/>
        </p:nvCxnSpPr>
        <p:spPr>
          <a:xfrm>
            <a:off x="3778180" y="2150676"/>
            <a:ext cx="512466" cy="4323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527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F395-4325-4926-8C39-EDCB25BFF623}"/>
              </a:ext>
            </a:extLst>
          </p:cNvPr>
          <p:cNvSpPr>
            <a:spLocks noGrp="1"/>
          </p:cNvSpPr>
          <p:nvPr>
            <p:ph type="title"/>
          </p:nvPr>
        </p:nvSpPr>
        <p:spPr/>
        <p:txBody>
          <a:bodyPr/>
          <a:lstStyle/>
          <a:p>
            <a:r>
              <a:rPr lang="en-NZ" dirty="0"/>
              <a:t>Tornado formation</a:t>
            </a:r>
          </a:p>
        </p:txBody>
      </p:sp>
      <p:sp>
        <p:nvSpPr>
          <p:cNvPr id="4" name="Slide Number Placeholder 3">
            <a:extLst>
              <a:ext uri="{FF2B5EF4-FFF2-40B4-BE49-F238E27FC236}">
                <a16:creationId xmlns:a16="http://schemas.microsoft.com/office/drawing/2014/main" id="{7408B265-322F-4A36-9AE2-BDC67BB28499}"/>
              </a:ext>
            </a:extLst>
          </p:cNvPr>
          <p:cNvSpPr>
            <a:spLocks noGrp="1"/>
          </p:cNvSpPr>
          <p:nvPr>
            <p:ph type="sldNum" sz="quarter" idx="12"/>
          </p:nvPr>
        </p:nvSpPr>
        <p:spPr/>
        <p:txBody>
          <a:bodyPr>
            <a:normAutofit lnSpcReduction="10000"/>
          </a:bodyPr>
          <a:lstStyle/>
          <a:p>
            <a:fld id="{99A5C54E-AA6A-41C1-B847-E67AF0CC49B0}" type="slidenum">
              <a:rPr lang="en-NZ" smtClean="0"/>
              <a:t>33</a:t>
            </a:fld>
            <a:endParaRPr lang="en-NZ"/>
          </a:p>
        </p:txBody>
      </p:sp>
      <p:grpSp>
        <p:nvGrpSpPr>
          <p:cNvPr id="5" name="Group 4">
            <a:extLst>
              <a:ext uri="{FF2B5EF4-FFF2-40B4-BE49-F238E27FC236}">
                <a16:creationId xmlns:a16="http://schemas.microsoft.com/office/drawing/2014/main" id="{B1736BB8-2958-42D3-B6EB-D2F00C18101B}"/>
              </a:ext>
            </a:extLst>
          </p:cNvPr>
          <p:cNvGrpSpPr/>
          <p:nvPr/>
        </p:nvGrpSpPr>
        <p:grpSpPr>
          <a:xfrm>
            <a:off x="290328" y="1945432"/>
            <a:ext cx="10437985" cy="4342515"/>
            <a:chOff x="290328" y="1945432"/>
            <a:chExt cx="10437985" cy="4342515"/>
          </a:xfrm>
        </p:grpSpPr>
        <p:pic>
          <p:nvPicPr>
            <p:cNvPr id="64" name="Picture 8" descr="Image result for wind shear direction">
              <a:extLst>
                <a:ext uri="{FF2B5EF4-FFF2-40B4-BE49-F238E27FC236}">
                  <a16:creationId xmlns:a16="http://schemas.microsoft.com/office/drawing/2014/main" id="{39E2A44C-B50B-4E8F-B210-05522F00D1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7" t="1682" r="1085" b="2388"/>
            <a:stretch/>
          </p:blipFill>
          <p:spPr bwMode="auto">
            <a:xfrm>
              <a:off x="290328" y="1945432"/>
              <a:ext cx="10437985" cy="43425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7409BCC-F5A2-4EFB-804B-16F32F726A76}"/>
                </a:ext>
              </a:extLst>
            </p:cNvPr>
            <p:cNvSpPr/>
            <p:nvPr/>
          </p:nvSpPr>
          <p:spPr>
            <a:xfrm>
              <a:off x="8853214" y="2152892"/>
              <a:ext cx="1875099" cy="1527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rgbClr val="A80000"/>
                  </a:solidFill>
                  <a:latin typeface="+mj-lt"/>
                </a:rPr>
                <a:t>Average wind direction</a:t>
              </a:r>
            </a:p>
          </p:txBody>
        </p:sp>
      </p:grpSp>
    </p:spTree>
    <p:extLst>
      <p:ext uri="{BB962C8B-B14F-4D97-AF65-F5344CB8AC3E}">
        <p14:creationId xmlns:p14="http://schemas.microsoft.com/office/powerpoint/2010/main" val="367702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F395-4325-4926-8C39-EDCB25BFF623}"/>
              </a:ext>
            </a:extLst>
          </p:cNvPr>
          <p:cNvSpPr>
            <a:spLocks noGrp="1"/>
          </p:cNvSpPr>
          <p:nvPr>
            <p:ph type="title"/>
          </p:nvPr>
        </p:nvSpPr>
        <p:spPr/>
        <p:txBody>
          <a:bodyPr/>
          <a:lstStyle/>
          <a:p>
            <a:r>
              <a:rPr lang="en-NZ" dirty="0"/>
              <a:t>Tornado formation</a:t>
            </a:r>
          </a:p>
        </p:txBody>
      </p:sp>
      <p:sp>
        <p:nvSpPr>
          <p:cNvPr id="4" name="Slide Number Placeholder 3">
            <a:extLst>
              <a:ext uri="{FF2B5EF4-FFF2-40B4-BE49-F238E27FC236}">
                <a16:creationId xmlns:a16="http://schemas.microsoft.com/office/drawing/2014/main" id="{7408B265-322F-4A36-9AE2-BDC67BB28499}"/>
              </a:ext>
            </a:extLst>
          </p:cNvPr>
          <p:cNvSpPr>
            <a:spLocks noGrp="1"/>
          </p:cNvSpPr>
          <p:nvPr>
            <p:ph type="sldNum" sz="quarter" idx="12"/>
          </p:nvPr>
        </p:nvSpPr>
        <p:spPr/>
        <p:txBody>
          <a:bodyPr>
            <a:normAutofit lnSpcReduction="10000"/>
          </a:bodyPr>
          <a:lstStyle/>
          <a:p>
            <a:fld id="{99A5C54E-AA6A-41C1-B847-E67AF0CC49B0}" type="slidenum">
              <a:rPr lang="en-NZ" smtClean="0"/>
              <a:t>34</a:t>
            </a:fld>
            <a:endParaRPr lang="en-NZ"/>
          </a:p>
        </p:txBody>
      </p:sp>
      <p:grpSp>
        <p:nvGrpSpPr>
          <p:cNvPr id="6" name="Group 5">
            <a:extLst>
              <a:ext uri="{FF2B5EF4-FFF2-40B4-BE49-F238E27FC236}">
                <a16:creationId xmlns:a16="http://schemas.microsoft.com/office/drawing/2014/main" id="{AAF0E5EE-7C3D-4FC0-B8FD-4C78A8E100CC}"/>
              </a:ext>
            </a:extLst>
          </p:cNvPr>
          <p:cNvGrpSpPr/>
          <p:nvPr/>
        </p:nvGrpSpPr>
        <p:grpSpPr>
          <a:xfrm>
            <a:off x="1779259" y="2002420"/>
            <a:ext cx="8646288" cy="4629874"/>
            <a:chOff x="1708188" y="2687443"/>
            <a:chExt cx="8788239" cy="4882917"/>
          </a:xfrm>
        </p:grpSpPr>
        <p:pic>
          <p:nvPicPr>
            <p:cNvPr id="1028" name="Picture 4" descr="https://upload.wikimedia.org/wikipedia/commons/thumb/b/b2/Supercell.svg/1060px-Supercell.svg.png">
              <a:extLst>
                <a:ext uri="{FF2B5EF4-FFF2-40B4-BE49-F238E27FC236}">
                  <a16:creationId xmlns:a16="http://schemas.microsoft.com/office/drawing/2014/main" id="{FE7E0009-B947-48D7-95D7-1288EEE2BB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57"/>
            <a:stretch/>
          </p:blipFill>
          <p:spPr bwMode="auto">
            <a:xfrm>
              <a:off x="1708188" y="2687443"/>
              <a:ext cx="8776475" cy="37816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2BED7B5-5287-4386-8C5B-661F32D5A860}"/>
                </a:ext>
              </a:extLst>
            </p:cNvPr>
            <p:cNvSpPr/>
            <p:nvPr/>
          </p:nvSpPr>
          <p:spPr>
            <a:xfrm>
              <a:off x="1719953" y="7293361"/>
              <a:ext cx="8776474" cy="276999"/>
            </a:xfrm>
            <a:prstGeom prst="rect">
              <a:avLst/>
            </a:prstGeom>
          </p:spPr>
          <p:txBody>
            <a:bodyPr wrap="square">
              <a:spAutoFit/>
            </a:bodyPr>
            <a:lstStyle/>
            <a:p>
              <a:pPr algn="ctr"/>
              <a:r>
                <a:rPr lang="en-NZ" sz="1200" dirty="0"/>
                <a:t>https://en.wikipedia.org/wiki/Supercell</a:t>
              </a:r>
            </a:p>
          </p:txBody>
        </p:sp>
      </p:grpSp>
    </p:spTree>
    <p:extLst>
      <p:ext uri="{BB962C8B-B14F-4D97-AF65-F5344CB8AC3E}">
        <p14:creationId xmlns:p14="http://schemas.microsoft.com/office/powerpoint/2010/main" val="1439166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F395-4325-4926-8C39-EDCB25BFF623}"/>
              </a:ext>
            </a:extLst>
          </p:cNvPr>
          <p:cNvSpPr>
            <a:spLocks noGrp="1"/>
          </p:cNvSpPr>
          <p:nvPr>
            <p:ph type="title"/>
          </p:nvPr>
        </p:nvSpPr>
        <p:spPr/>
        <p:txBody>
          <a:bodyPr/>
          <a:lstStyle/>
          <a:p>
            <a:r>
              <a:rPr lang="en-NZ" dirty="0"/>
              <a:t>Tornado formation</a:t>
            </a:r>
          </a:p>
        </p:txBody>
      </p:sp>
      <p:sp>
        <p:nvSpPr>
          <p:cNvPr id="4" name="Slide Number Placeholder 3">
            <a:extLst>
              <a:ext uri="{FF2B5EF4-FFF2-40B4-BE49-F238E27FC236}">
                <a16:creationId xmlns:a16="http://schemas.microsoft.com/office/drawing/2014/main" id="{7408B265-322F-4A36-9AE2-BDC67BB28499}"/>
              </a:ext>
            </a:extLst>
          </p:cNvPr>
          <p:cNvSpPr>
            <a:spLocks noGrp="1"/>
          </p:cNvSpPr>
          <p:nvPr>
            <p:ph type="sldNum" sz="quarter" idx="12"/>
          </p:nvPr>
        </p:nvSpPr>
        <p:spPr/>
        <p:txBody>
          <a:bodyPr>
            <a:normAutofit lnSpcReduction="10000"/>
          </a:bodyPr>
          <a:lstStyle/>
          <a:p>
            <a:fld id="{99A5C54E-AA6A-41C1-B847-E67AF0CC49B0}" type="slidenum">
              <a:rPr lang="en-NZ" smtClean="0"/>
              <a:t>35</a:t>
            </a:fld>
            <a:endParaRPr lang="en-NZ"/>
          </a:p>
        </p:txBody>
      </p:sp>
      <p:pic>
        <p:nvPicPr>
          <p:cNvPr id="2052" name="Picture 4" descr="http://www.srh.noaa.gov/jetstream/tstorms/images/directionalshear.jpg">
            <a:extLst>
              <a:ext uri="{FF2B5EF4-FFF2-40B4-BE49-F238E27FC236}">
                <a16:creationId xmlns:a16="http://schemas.microsoft.com/office/drawing/2014/main" id="{53DB8E05-7E19-465D-BD66-F26650323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648" y="2481565"/>
            <a:ext cx="2952750" cy="330517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95B19420-957A-4B27-835C-065DFFC79857}"/>
              </a:ext>
            </a:extLst>
          </p:cNvPr>
          <p:cNvCxnSpPr>
            <a:cxnSpLocks/>
          </p:cNvCxnSpPr>
          <p:nvPr/>
        </p:nvCxnSpPr>
        <p:spPr>
          <a:xfrm flipV="1">
            <a:off x="487230" y="2000204"/>
            <a:ext cx="0" cy="2770908"/>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71094B6-2D15-4C08-9559-F8DF091C3C0D}"/>
                  </a:ext>
                </a:extLst>
              </p:cNvPr>
              <p:cNvSpPr txBox="1"/>
              <p:nvPr/>
            </p:nvSpPr>
            <p:spPr>
              <a:xfrm rot="16200000">
                <a:off x="-582859" y="3421548"/>
                <a:ext cx="164160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NZ" b="0" i="1" smtClean="0">
                          <a:latin typeface="Cambria Math" panose="02040503050406030204" pitchFamily="18" charset="0"/>
                        </a:rPr>
                        <m:t>𝑉𝑒𝑟𝑡𝑖𝑐𝑎𝑙</m:t>
                      </m:r>
                      <m:r>
                        <a:rPr lang="en-NZ" b="0" i="1" smtClean="0">
                          <a:latin typeface="Cambria Math" panose="02040503050406030204" pitchFamily="18" charset="0"/>
                        </a:rPr>
                        <m:t> </m:t>
                      </m:r>
                      <m:r>
                        <a:rPr lang="en-NZ" b="0" i="1" smtClean="0">
                          <a:latin typeface="Cambria Math" panose="02040503050406030204" pitchFamily="18" charset="0"/>
                        </a:rPr>
                        <m:t>h𝑒𝑖𝑔h𝑡</m:t>
                      </m:r>
                    </m:oMath>
                  </m:oMathPara>
                </a14:m>
                <a:endParaRPr lang="en-NZ" dirty="0"/>
              </a:p>
            </p:txBody>
          </p:sp>
        </mc:Choice>
        <mc:Fallback xmlns="">
          <p:sp>
            <p:nvSpPr>
              <p:cNvPr id="17" name="TextBox 16">
                <a:extLst>
                  <a:ext uri="{FF2B5EF4-FFF2-40B4-BE49-F238E27FC236}">
                    <a16:creationId xmlns:a16="http://schemas.microsoft.com/office/drawing/2014/main" id="{171094B6-2D15-4C08-9559-F8DF091C3C0D}"/>
                  </a:ext>
                </a:extLst>
              </p:cNvPr>
              <p:cNvSpPr txBox="1">
                <a:spLocks noRot="1" noChangeAspect="1" noMove="1" noResize="1" noEditPoints="1" noAdjustHandles="1" noChangeArrowheads="1" noChangeShapeType="1" noTextEdit="1"/>
              </p:cNvSpPr>
              <p:nvPr/>
            </p:nvSpPr>
            <p:spPr>
              <a:xfrm rot="16200000">
                <a:off x="-582859" y="3421548"/>
                <a:ext cx="1641603" cy="276999"/>
              </a:xfrm>
              <a:prstGeom prst="rect">
                <a:avLst/>
              </a:prstGeom>
              <a:blipFill>
                <a:blip r:embed="rId4"/>
                <a:stretch>
                  <a:fillRect t="-4074" r="-36957" b="-2963"/>
                </a:stretch>
              </a:blipFill>
            </p:spPr>
            <p:txBody>
              <a:bodyPr/>
              <a:lstStyle/>
              <a:p>
                <a:r>
                  <a:rPr lang="en-NZ">
                    <a:noFill/>
                  </a:rPr>
                  <a:t> </a:t>
                </a:r>
              </a:p>
            </p:txBody>
          </p:sp>
        </mc:Fallback>
      </mc:AlternateContent>
      <p:grpSp>
        <p:nvGrpSpPr>
          <p:cNvPr id="82" name="Group 81">
            <a:extLst>
              <a:ext uri="{FF2B5EF4-FFF2-40B4-BE49-F238E27FC236}">
                <a16:creationId xmlns:a16="http://schemas.microsoft.com/office/drawing/2014/main" id="{B60C45E3-E4ED-49A3-8B9E-2DF1A15B1E4C}"/>
              </a:ext>
            </a:extLst>
          </p:cNvPr>
          <p:cNvGrpSpPr/>
          <p:nvPr/>
        </p:nvGrpSpPr>
        <p:grpSpPr>
          <a:xfrm>
            <a:off x="839787" y="2339960"/>
            <a:ext cx="2713641" cy="2096134"/>
            <a:chOff x="839787" y="2339960"/>
            <a:chExt cx="4728395" cy="2096134"/>
          </a:xfrm>
        </p:grpSpPr>
        <p:grpSp>
          <p:nvGrpSpPr>
            <p:cNvPr id="39" name="Group 38">
              <a:extLst>
                <a:ext uri="{FF2B5EF4-FFF2-40B4-BE49-F238E27FC236}">
                  <a16:creationId xmlns:a16="http://schemas.microsoft.com/office/drawing/2014/main" id="{666BB83E-772B-49D9-969A-74EC1C5F4CE8}"/>
                </a:ext>
              </a:extLst>
            </p:cNvPr>
            <p:cNvGrpSpPr/>
            <p:nvPr/>
          </p:nvGrpSpPr>
          <p:grpSpPr>
            <a:xfrm>
              <a:off x="839787" y="3462004"/>
              <a:ext cx="2351012" cy="974090"/>
              <a:chOff x="839787" y="3462004"/>
              <a:chExt cx="2351012" cy="974090"/>
            </a:xfrm>
          </p:grpSpPr>
          <p:grpSp>
            <p:nvGrpSpPr>
              <p:cNvPr id="2078" name="Group 2077">
                <a:extLst>
                  <a:ext uri="{FF2B5EF4-FFF2-40B4-BE49-F238E27FC236}">
                    <a16:creationId xmlns:a16="http://schemas.microsoft.com/office/drawing/2014/main" id="{A2F47510-8768-4D18-8959-B0144CB62E7C}"/>
                  </a:ext>
                </a:extLst>
              </p:cNvPr>
              <p:cNvGrpSpPr/>
              <p:nvPr/>
            </p:nvGrpSpPr>
            <p:grpSpPr>
              <a:xfrm>
                <a:off x="839787" y="4006834"/>
                <a:ext cx="1170239" cy="429260"/>
                <a:chOff x="839787" y="4006834"/>
                <a:chExt cx="1170239" cy="429260"/>
              </a:xfrm>
            </p:grpSpPr>
            <p:cxnSp>
              <p:nvCxnSpPr>
                <p:cNvPr id="2053" name="Straight Arrow Connector 2052">
                  <a:extLst>
                    <a:ext uri="{FF2B5EF4-FFF2-40B4-BE49-F238E27FC236}">
                      <a16:creationId xmlns:a16="http://schemas.microsoft.com/office/drawing/2014/main" id="{A99087A3-F038-4C66-B0F6-0CBF0E775DD1}"/>
                    </a:ext>
                  </a:extLst>
                </p:cNvPr>
                <p:cNvCxnSpPr>
                  <a:cxnSpLocks/>
                </p:cNvCxnSpPr>
                <p:nvPr/>
              </p:nvCxnSpPr>
              <p:spPr>
                <a:xfrm>
                  <a:off x="839788" y="4436094"/>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5543C61-C363-4300-938F-858BBBD976D6}"/>
                    </a:ext>
                  </a:extLst>
                </p:cNvPr>
                <p:cNvCxnSpPr>
                  <a:cxnSpLocks/>
                </p:cNvCxnSpPr>
                <p:nvPr/>
              </p:nvCxnSpPr>
              <p:spPr>
                <a:xfrm>
                  <a:off x="1102645" y="4296394"/>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69" name="Straight Connector 2068">
                  <a:extLst>
                    <a:ext uri="{FF2B5EF4-FFF2-40B4-BE49-F238E27FC236}">
                      <a16:creationId xmlns:a16="http://schemas.microsoft.com/office/drawing/2014/main" id="{2D191EA0-1474-471B-B33A-CEB184DB3809}"/>
                    </a:ext>
                  </a:extLst>
                </p:cNvPr>
                <p:cNvCxnSpPr>
                  <a:cxnSpLocks/>
                </p:cNvCxnSpPr>
                <p:nvPr/>
              </p:nvCxnSpPr>
              <p:spPr>
                <a:xfrm flipH="1">
                  <a:off x="839789" y="4296394"/>
                  <a:ext cx="2841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4D50FC2-1806-428F-88FD-EC3604A294F2}"/>
                    </a:ext>
                  </a:extLst>
                </p:cNvPr>
                <p:cNvCxnSpPr>
                  <a:cxnSpLocks/>
                </p:cNvCxnSpPr>
                <p:nvPr/>
              </p:nvCxnSpPr>
              <p:spPr>
                <a:xfrm>
                  <a:off x="1428651" y="4148439"/>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262C954-0C59-4AB7-9FE6-DBE2AF32D91B}"/>
                    </a:ext>
                  </a:extLst>
                </p:cNvPr>
                <p:cNvCxnSpPr>
                  <a:cxnSpLocks/>
                </p:cNvCxnSpPr>
                <p:nvPr/>
              </p:nvCxnSpPr>
              <p:spPr>
                <a:xfrm>
                  <a:off x="1691574" y="4006834"/>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750835F-8690-481F-947B-5104E9D1CC46}"/>
                    </a:ext>
                  </a:extLst>
                </p:cNvPr>
                <p:cNvCxnSpPr>
                  <a:cxnSpLocks/>
                </p:cNvCxnSpPr>
                <p:nvPr/>
              </p:nvCxnSpPr>
              <p:spPr>
                <a:xfrm flipH="1">
                  <a:off x="1428718" y="4006834"/>
                  <a:ext cx="2972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75" name="Straight Connector 2074">
                  <a:extLst>
                    <a:ext uri="{FF2B5EF4-FFF2-40B4-BE49-F238E27FC236}">
                      <a16:creationId xmlns:a16="http://schemas.microsoft.com/office/drawing/2014/main" id="{57D55862-1606-48C9-891F-4BC0F64DF8BE}"/>
                    </a:ext>
                  </a:extLst>
                </p:cNvPr>
                <p:cNvCxnSpPr>
                  <a:cxnSpLocks/>
                </p:cNvCxnSpPr>
                <p:nvPr/>
              </p:nvCxnSpPr>
              <p:spPr>
                <a:xfrm flipH="1">
                  <a:off x="839788" y="4006834"/>
                  <a:ext cx="6289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F9E8711-6CC2-4154-BB75-7905B7AEDFB4}"/>
                    </a:ext>
                  </a:extLst>
                </p:cNvPr>
                <p:cNvCxnSpPr>
                  <a:cxnSpLocks/>
                </p:cNvCxnSpPr>
                <p:nvPr/>
              </p:nvCxnSpPr>
              <p:spPr>
                <a:xfrm flipH="1">
                  <a:off x="839787" y="4148439"/>
                  <a:ext cx="62896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2F31FE3E-D32F-457E-BC82-0D285CDE6FA5}"/>
                  </a:ext>
                </a:extLst>
              </p:cNvPr>
              <p:cNvGrpSpPr/>
              <p:nvPr/>
            </p:nvGrpSpPr>
            <p:grpSpPr>
              <a:xfrm>
                <a:off x="2020560" y="3462004"/>
                <a:ext cx="1170239" cy="429260"/>
                <a:chOff x="839787" y="4006834"/>
                <a:chExt cx="1170239" cy="429260"/>
              </a:xfrm>
            </p:grpSpPr>
            <p:cxnSp>
              <p:nvCxnSpPr>
                <p:cNvPr id="91" name="Straight Arrow Connector 90">
                  <a:extLst>
                    <a:ext uri="{FF2B5EF4-FFF2-40B4-BE49-F238E27FC236}">
                      <a16:creationId xmlns:a16="http://schemas.microsoft.com/office/drawing/2014/main" id="{1D65F689-9689-4B41-8962-60B4D6C221D6}"/>
                    </a:ext>
                  </a:extLst>
                </p:cNvPr>
                <p:cNvCxnSpPr>
                  <a:cxnSpLocks/>
                </p:cNvCxnSpPr>
                <p:nvPr/>
              </p:nvCxnSpPr>
              <p:spPr>
                <a:xfrm>
                  <a:off x="839788" y="4436094"/>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41BCBB18-F2FA-4FEE-98B2-10C23A4C4AAE}"/>
                    </a:ext>
                  </a:extLst>
                </p:cNvPr>
                <p:cNvCxnSpPr>
                  <a:cxnSpLocks/>
                </p:cNvCxnSpPr>
                <p:nvPr/>
              </p:nvCxnSpPr>
              <p:spPr>
                <a:xfrm>
                  <a:off x="1102645" y="4296394"/>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33ACAD1-DE3A-4EEA-8802-F6E495136D0E}"/>
                    </a:ext>
                  </a:extLst>
                </p:cNvPr>
                <p:cNvCxnSpPr>
                  <a:cxnSpLocks/>
                </p:cNvCxnSpPr>
                <p:nvPr/>
              </p:nvCxnSpPr>
              <p:spPr>
                <a:xfrm flipH="1">
                  <a:off x="839789" y="4296394"/>
                  <a:ext cx="2841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B8995C31-C8C6-4259-8653-76EF64813673}"/>
                    </a:ext>
                  </a:extLst>
                </p:cNvPr>
                <p:cNvCxnSpPr>
                  <a:cxnSpLocks/>
                </p:cNvCxnSpPr>
                <p:nvPr/>
              </p:nvCxnSpPr>
              <p:spPr>
                <a:xfrm>
                  <a:off x="1428651" y="4148439"/>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D2B51D7C-ECE9-4728-8D95-BA6F0890112A}"/>
                    </a:ext>
                  </a:extLst>
                </p:cNvPr>
                <p:cNvCxnSpPr>
                  <a:cxnSpLocks/>
                </p:cNvCxnSpPr>
                <p:nvPr/>
              </p:nvCxnSpPr>
              <p:spPr>
                <a:xfrm>
                  <a:off x="1691574" y="4006834"/>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4BD12CF-CB72-419C-8C20-E3A403C8D2BC}"/>
                    </a:ext>
                  </a:extLst>
                </p:cNvPr>
                <p:cNvCxnSpPr>
                  <a:cxnSpLocks/>
                </p:cNvCxnSpPr>
                <p:nvPr/>
              </p:nvCxnSpPr>
              <p:spPr>
                <a:xfrm flipH="1">
                  <a:off x="1428718" y="4006834"/>
                  <a:ext cx="2972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55013D3-BE2F-405C-B7A3-09318D73756D}"/>
                    </a:ext>
                  </a:extLst>
                </p:cNvPr>
                <p:cNvCxnSpPr>
                  <a:cxnSpLocks/>
                </p:cNvCxnSpPr>
                <p:nvPr/>
              </p:nvCxnSpPr>
              <p:spPr>
                <a:xfrm flipH="1">
                  <a:off x="839788" y="4006834"/>
                  <a:ext cx="6289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0F288C5-67D0-43FA-8107-17CEE1E2DD63}"/>
                    </a:ext>
                  </a:extLst>
                </p:cNvPr>
                <p:cNvCxnSpPr>
                  <a:cxnSpLocks/>
                </p:cNvCxnSpPr>
                <p:nvPr/>
              </p:nvCxnSpPr>
              <p:spPr>
                <a:xfrm flipH="1">
                  <a:off x="839787" y="4148439"/>
                  <a:ext cx="628967"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2B708369-E78D-4E96-BA79-2DDE4D488A49}"/>
                  </a:ext>
                </a:extLst>
              </p:cNvPr>
              <p:cNvCxnSpPr/>
              <p:nvPr/>
            </p:nvCxnSpPr>
            <p:spPr>
              <a:xfrm flipH="1">
                <a:off x="839787" y="3462004"/>
                <a:ext cx="12531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0A4C4E8-70C0-499D-A780-71137148B177}"/>
                  </a:ext>
                </a:extLst>
              </p:cNvPr>
              <p:cNvCxnSpPr/>
              <p:nvPr/>
            </p:nvCxnSpPr>
            <p:spPr>
              <a:xfrm flipH="1">
                <a:off x="839788" y="3603609"/>
                <a:ext cx="12988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DCD54B2-0F1F-4BF3-AF02-CE77A3543DBC}"/>
                  </a:ext>
                </a:extLst>
              </p:cNvPr>
              <p:cNvCxnSpPr/>
              <p:nvPr/>
            </p:nvCxnSpPr>
            <p:spPr>
              <a:xfrm flipH="1">
                <a:off x="839788" y="3751564"/>
                <a:ext cx="12531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5C0A309-14E0-44C5-80A5-259A1087921B}"/>
                  </a:ext>
                </a:extLst>
              </p:cNvPr>
              <p:cNvCxnSpPr/>
              <p:nvPr/>
            </p:nvCxnSpPr>
            <p:spPr>
              <a:xfrm flipH="1">
                <a:off x="839788" y="3891264"/>
                <a:ext cx="122777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645E01F6-2E0D-4670-86BF-6B89EE1369C2}"/>
                </a:ext>
              </a:extLst>
            </p:cNvPr>
            <p:cNvGrpSpPr/>
            <p:nvPr/>
          </p:nvGrpSpPr>
          <p:grpSpPr>
            <a:xfrm>
              <a:off x="839788" y="2339960"/>
              <a:ext cx="4728394" cy="974090"/>
              <a:chOff x="839787" y="2334991"/>
              <a:chExt cx="4728394" cy="974090"/>
            </a:xfrm>
          </p:grpSpPr>
          <p:grpSp>
            <p:nvGrpSpPr>
              <p:cNvPr id="108" name="Group 107">
                <a:extLst>
                  <a:ext uri="{FF2B5EF4-FFF2-40B4-BE49-F238E27FC236}">
                    <a16:creationId xmlns:a16="http://schemas.microsoft.com/office/drawing/2014/main" id="{19CEE845-2E4B-4050-993A-BC8791766118}"/>
                  </a:ext>
                </a:extLst>
              </p:cNvPr>
              <p:cNvGrpSpPr/>
              <p:nvPr/>
            </p:nvGrpSpPr>
            <p:grpSpPr>
              <a:xfrm>
                <a:off x="3217169" y="2334991"/>
                <a:ext cx="2351012" cy="974090"/>
                <a:chOff x="839787" y="3462004"/>
                <a:chExt cx="2351012" cy="974090"/>
              </a:xfrm>
            </p:grpSpPr>
            <p:grpSp>
              <p:nvGrpSpPr>
                <p:cNvPr id="109" name="Group 108">
                  <a:extLst>
                    <a:ext uri="{FF2B5EF4-FFF2-40B4-BE49-F238E27FC236}">
                      <a16:creationId xmlns:a16="http://schemas.microsoft.com/office/drawing/2014/main" id="{60F1A002-1E48-44A1-8BF1-CB85AD0468E1}"/>
                    </a:ext>
                  </a:extLst>
                </p:cNvPr>
                <p:cNvGrpSpPr/>
                <p:nvPr/>
              </p:nvGrpSpPr>
              <p:grpSpPr>
                <a:xfrm>
                  <a:off x="839787" y="4006834"/>
                  <a:ext cx="1170239" cy="429260"/>
                  <a:chOff x="839787" y="4006834"/>
                  <a:chExt cx="1170239" cy="429260"/>
                </a:xfrm>
              </p:grpSpPr>
              <p:cxnSp>
                <p:nvCxnSpPr>
                  <p:cNvPr id="123" name="Straight Arrow Connector 122">
                    <a:extLst>
                      <a:ext uri="{FF2B5EF4-FFF2-40B4-BE49-F238E27FC236}">
                        <a16:creationId xmlns:a16="http://schemas.microsoft.com/office/drawing/2014/main" id="{633DB875-0458-497F-88B9-AE2B38D8F406}"/>
                      </a:ext>
                    </a:extLst>
                  </p:cNvPr>
                  <p:cNvCxnSpPr>
                    <a:cxnSpLocks/>
                  </p:cNvCxnSpPr>
                  <p:nvPr/>
                </p:nvCxnSpPr>
                <p:spPr>
                  <a:xfrm>
                    <a:off x="839788" y="4436094"/>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FA92887E-7DA0-4036-A56D-4F732B567AB3}"/>
                      </a:ext>
                    </a:extLst>
                  </p:cNvPr>
                  <p:cNvCxnSpPr>
                    <a:cxnSpLocks/>
                  </p:cNvCxnSpPr>
                  <p:nvPr/>
                </p:nvCxnSpPr>
                <p:spPr>
                  <a:xfrm>
                    <a:off x="1102645" y="4296394"/>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F53B2D-3F35-4547-9498-10916B6FF4E3}"/>
                      </a:ext>
                    </a:extLst>
                  </p:cNvPr>
                  <p:cNvCxnSpPr>
                    <a:cxnSpLocks/>
                  </p:cNvCxnSpPr>
                  <p:nvPr/>
                </p:nvCxnSpPr>
                <p:spPr>
                  <a:xfrm flipH="1">
                    <a:off x="839789" y="4296394"/>
                    <a:ext cx="2841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D700DA4F-8575-4623-8C80-C0D68C981692}"/>
                      </a:ext>
                    </a:extLst>
                  </p:cNvPr>
                  <p:cNvCxnSpPr>
                    <a:cxnSpLocks/>
                  </p:cNvCxnSpPr>
                  <p:nvPr/>
                </p:nvCxnSpPr>
                <p:spPr>
                  <a:xfrm>
                    <a:off x="1428651" y="4148439"/>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9529F76F-33F9-4EAD-B4D8-89968ED9EBA3}"/>
                      </a:ext>
                    </a:extLst>
                  </p:cNvPr>
                  <p:cNvCxnSpPr>
                    <a:cxnSpLocks/>
                  </p:cNvCxnSpPr>
                  <p:nvPr/>
                </p:nvCxnSpPr>
                <p:spPr>
                  <a:xfrm>
                    <a:off x="1691574" y="4006834"/>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887753B-846A-4A4C-AB66-744832DDF185}"/>
                      </a:ext>
                    </a:extLst>
                  </p:cNvPr>
                  <p:cNvCxnSpPr>
                    <a:cxnSpLocks/>
                  </p:cNvCxnSpPr>
                  <p:nvPr/>
                </p:nvCxnSpPr>
                <p:spPr>
                  <a:xfrm flipH="1">
                    <a:off x="1428718" y="4006834"/>
                    <a:ext cx="2972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6076F44-0C19-4B3E-B008-344A682BC944}"/>
                      </a:ext>
                    </a:extLst>
                  </p:cNvPr>
                  <p:cNvCxnSpPr>
                    <a:cxnSpLocks/>
                  </p:cNvCxnSpPr>
                  <p:nvPr/>
                </p:nvCxnSpPr>
                <p:spPr>
                  <a:xfrm flipH="1">
                    <a:off x="839788" y="4006834"/>
                    <a:ext cx="6289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3E738A7-E5C6-4BBD-8481-6792647C9F5E}"/>
                      </a:ext>
                    </a:extLst>
                  </p:cNvPr>
                  <p:cNvCxnSpPr>
                    <a:cxnSpLocks/>
                  </p:cNvCxnSpPr>
                  <p:nvPr/>
                </p:nvCxnSpPr>
                <p:spPr>
                  <a:xfrm flipH="1">
                    <a:off x="839787" y="4148439"/>
                    <a:ext cx="62896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D4600D3F-ED8B-45B0-B2BD-B176DBF187D6}"/>
                    </a:ext>
                  </a:extLst>
                </p:cNvPr>
                <p:cNvGrpSpPr/>
                <p:nvPr/>
              </p:nvGrpSpPr>
              <p:grpSpPr>
                <a:xfrm>
                  <a:off x="2020560" y="3462004"/>
                  <a:ext cx="1170239" cy="429260"/>
                  <a:chOff x="839787" y="4006834"/>
                  <a:chExt cx="1170239" cy="429260"/>
                </a:xfrm>
              </p:grpSpPr>
              <p:cxnSp>
                <p:nvCxnSpPr>
                  <p:cNvPr id="115" name="Straight Arrow Connector 114">
                    <a:extLst>
                      <a:ext uri="{FF2B5EF4-FFF2-40B4-BE49-F238E27FC236}">
                        <a16:creationId xmlns:a16="http://schemas.microsoft.com/office/drawing/2014/main" id="{6E236647-6919-4C34-A912-F8DE1C88B1F4}"/>
                      </a:ext>
                    </a:extLst>
                  </p:cNvPr>
                  <p:cNvCxnSpPr>
                    <a:cxnSpLocks/>
                  </p:cNvCxnSpPr>
                  <p:nvPr/>
                </p:nvCxnSpPr>
                <p:spPr>
                  <a:xfrm>
                    <a:off x="839788" y="4436094"/>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CE7FD939-790B-40CB-9AB3-4B5ED9D4D7BA}"/>
                      </a:ext>
                    </a:extLst>
                  </p:cNvPr>
                  <p:cNvCxnSpPr>
                    <a:cxnSpLocks/>
                  </p:cNvCxnSpPr>
                  <p:nvPr/>
                </p:nvCxnSpPr>
                <p:spPr>
                  <a:xfrm>
                    <a:off x="1102645" y="4296394"/>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693C2DF-2850-4837-9ACB-1F28FC334705}"/>
                      </a:ext>
                    </a:extLst>
                  </p:cNvPr>
                  <p:cNvCxnSpPr>
                    <a:cxnSpLocks/>
                  </p:cNvCxnSpPr>
                  <p:nvPr/>
                </p:nvCxnSpPr>
                <p:spPr>
                  <a:xfrm flipH="1">
                    <a:off x="839789" y="4296394"/>
                    <a:ext cx="2841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B7382562-530C-4165-ABFA-7F44F03C433D}"/>
                      </a:ext>
                    </a:extLst>
                  </p:cNvPr>
                  <p:cNvCxnSpPr>
                    <a:cxnSpLocks/>
                  </p:cNvCxnSpPr>
                  <p:nvPr/>
                </p:nvCxnSpPr>
                <p:spPr>
                  <a:xfrm>
                    <a:off x="1428651" y="4148439"/>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C410AB69-C623-44F7-A020-DB257CAD38CE}"/>
                      </a:ext>
                    </a:extLst>
                  </p:cNvPr>
                  <p:cNvCxnSpPr>
                    <a:cxnSpLocks/>
                  </p:cNvCxnSpPr>
                  <p:nvPr/>
                </p:nvCxnSpPr>
                <p:spPr>
                  <a:xfrm>
                    <a:off x="1691574" y="4006834"/>
                    <a:ext cx="318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648FF55C-571D-45A5-93C4-50DD67B7462D}"/>
                      </a:ext>
                    </a:extLst>
                  </p:cNvPr>
                  <p:cNvCxnSpPr>
                    <a:cxnSpLocks/>
                  </p:cNvCxnSpPr>
                  <p:nvPr/>
                </p:nvCxnSpPr>
                <p:spPr>
                  <a:xfrm flipH="1">
                    <a:off x="1428718" y="4006834"/>
                    <a:ext cx="2972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6717108-1B69-4681-B6E5-EB4AF00BDBFD}"/>
                      </a:ext>
                    </a:extLst>
                  </p:cNvPr>
                  <p:cNvCxnSpPr>
                    <a:cxnSpLocks/>
                  </p:cNvCxnSpPr>
                  <p:nvPr/>
                </p:nvCxnSpPr>
                <p:spPr>
                  <a:xfrm flipH="1">
                    <a:off x="839788" y="4006834"/>
                    <a:ext cx="6289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2396A07A-3749-4105-A164-E53C868403BC}"/>
                      </a:ext>
                    </a:extLst>
                  </p:cNvPr>
                  <p:cNvCxnSpPr>
                    <a:cxnSpLocks/>
                  </p:cNvCxnSpPr>
                  <p:nvPr/>
                </p:nvCxnSpPr>
                <p:spPr>
                  <a:xfrm flipH="1">
                    <a:off x="839787" y="4148439"/>
                    <a:ext cx="628967"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11" name="Straight Connector 110">
                  <a:extLst>
                    <a:ext uri="{FF2B5EF4-FFF2-40B4-BE49-F238E27FC236}">
                      <a16:creationId xmlns:a16="http://schemas.microsoft.com/office/drawing/2014/main" id="{6E6E20EF-7267-4C47-93DE-140A01C7BDDE}"/>
                    </a:ext>
                  </a:extLst>
                </p:cNvPr>
                <p:cNvCxnSpPr/>
                <p:nvPr/>
              </p:nvCxnSpPr>
              <p:spPr>
                <a:xfrm flipH="1">
                  <a:off x="839787" y="3462004"/>
                  <a:ext cx="12531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9D8594B-C2D6-42E0-9F49-8335D13B7DD6}"/>
                    </a:ext>
                  </a:extLst>
                </p:cNvPr>
                <p:cNvCxnSpPr/>
                <p:nvPr/>
              </p:nvCxnSpPr>
              <p:spPr>
                <a:xfrm flipH="1">
                  <a:off x="839788" y="3603609"/>
                  <a:ext cx="12988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67ED9BA-4754-4AC3-A0E8-10DD3580352F}"/>
                    </a:ext>
                  </a:extLst>
                </p:cNvPr>
                <p:cNvCxnSpPr/>
                <p:nvPr/>
              </p:nvCxnSpPr>
              <p:spPr>
                <a:xfrm flipH="1">
                  <a:off x="839788" y="3751564"/>
                  <a:ext cx="12531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4B243A-1667-43A4-9F1E-3DF5F1E4AF9E}"/>
                    </a:ext>
                  </a:extLst>
                </p:cNvPr>
                <p:cNvCxnSpPr/>
                <p:nvPr/>
              </p:nvCxnSpPr>
              <p:spPr>
                <a:xfrm flipH="1">
                  <a:off x="839788" y="3891264"/>
                  <a:ext cx="1227772"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82E7B15A-DD1C-4710-8709-6A153B877511}"/>
                  </a:ext>
                </a:extLst>
              </p:cNvPr>
              <p:cNvCxnSpPr/>
              <p:nvPr/>
            </p:nvCxnSpPr>
            <p:spPr>
              <a:xfrm flipH="1">
                <a:off x="839788" y="2334991"/>
                <a:ext cx="23773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68A0A2B-9953-4847-A4AF-7DDE2DC7A6A6}"/>
                  </a:ext>
                </a:extLst>
              </p:cNvPr>
              <p:cNvCxnSpPr/>
              <p:nvPr/>
            </p:nvCxnSpPr>
            <p:spPr>
              <a:xfrm flipH="1">
                <a:off x="839787" y="2476596"/>
                <a:ext cx="24317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DC8D934-DDEF-45D4-872D-B9B61B23848A}"/>
                  </a:ext>
                </a:extLst>
              </p:cNvPr>
              <p:cNvCxnSpPr/>
              <p:nvPr/>
            </p:nvCxnSpPr>
            <p:spPr>
              <a:xfrm flipH="1">
                <a:off x="839787" y="2624551"/>
                <a:ext cx="24317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87C4D63-80ED-490C-982A-4CA07A8FD331}"/>
                  </a:ext>
                </a:extLst>
              </p:cNvPr>
              <p:cNvCxnSpPr/>
              <p:nvPr/>
            </p:nvCxnSpPr>
            <p:spPr>
              <a:xfrm flipH="1">
                <a:off x="839787" y="2764251"/>
                <a:ext cx="24317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814C889-37ED-44A2-9337-B33A5FC4AC84}"/>
                  </a:ext>
                </a:extLst>
              </p:cNvPr>
              <p:cNvCxnSpPr/>
              <p:nvPr/>
            </p:nvCxnSpPr>
            <p:spPr>
              <a:xfrm flipH="1">
                <a:off x="839788" y="2879821"/>
                <a:ext cx="24825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98273DA-7FFB-439C-8585-4CFDC19594A1}"/>
                  </a:ext>
                </a:extLst>
              </p:cNvPr>
              <p:cNvCxnSpPr/>
              <p:nvPr/>
            </p:nvCxnSpPr>
            <p:spPr>
              <a:xfrm flipH="1">
                <a:off x="839788" y="3021426"/>
                <a:ext cx="2431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0029C14-9E80-448F-B395-C7F0D9C88946}"/>
                  </a:ext>
                </a:extLst>
              </p:cNvPr>
              <p:cNvCxnSpPr/>
              <p:nvPr/>
            </p:nvCxnSpPr>
            <p:spPr>
              <a:xfrm flipH="1" flipV="1">
                <a:off x="839788" y="3157928"/>
                <a:ext cx="2457132" cy="11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E9B9936-3121-4D2A-8F85-6BC0B30F80B8}"/>
                  </a:ext>
                </a:extLst>
              </p:cNvPr>
              <p:cNvCxnSpPr/>
              <p:nvPr/>
            </p:nvCxnSpPr>
            <p:spPr>
              <a:xfrm flipH="1">
                <a:off x="839788" y="3309081"/>
                <a:ext cx="2431732" cy="0"/>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101" name="Picture 6" descr="Speed wind shear">
            <a:extLst>
              <a:ext uri="{FF2B5EF4-FFF2-40B4-BE49-F238E27FC236}">
                <a16:creationId xmlns:a16="http://schemas.microsoft.com/office/drawing/2014/main" id="{8F4FBC6D-FAE6-45D4-92A9-1343026F94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280" t="18021" b="-6404"/>
          <a:stretch/>
        </p:blipFill>
        <p:spPr bwMode="auto">
          <a:xfrm>
            <a:off x="2633506" y="2567467"/>
            <a:ext cx="2763453" cy="261129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27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FDFE-65BB-4D71-A1A3-4F02A9649D43}"/>
              </a:ext>
            </a:extLst>
          </p:cNvPr>
          <p:cNvSpPr>
            <a:spLocks noGrp="1"/>
          </p:cNvSpPr>
          <p:nvPr>
            <p:ph type="title"/>
          </p:nvPr>
        </p:nvSpPr>
        <p:spPr/>
        <p:txBody>
          <a:bodyPr/>
          <a:lstStyle/>
          <a:p>
            <a:r>
              <a:rPr lang="en-NZ" dirty="0"/>
              <a:t>Defining terms</a:t>
            </a:r>
          </a:p>
        </p:txBody>
      </p:sp>
      <p:sp>
        <p:nvSpPr>
          <p:cNvPr id="3" name="Content Placeholder 2">
            <a:extLst>
              <a:ext uri="{FF2B5EF4-FFF2-40B4-BE49-F238E27FC236}">
                <a16:creationId xmlns:a16="http://schemas.microsoft.com/office/drawing/2014/main" id="{C347E513-C076-4886-BD6A-99F0C5B7C948}"/>
              </a:ext>
            </a:extLst>
          </p:cNvPr>
          <p:cNvSpPr>
            <a:spLocks noGrp="1"/>
          </p:cNvSpPr>
          <p:nvPr>
            <p:ph idx="1"/>
          </p:nvPr>
        </p:nvSpPr>
        <p:spPr>
          <a:xfrm>
            <a:off x="1862765" y="2207623"/>
            <a:ext cx="2278162" cy="2442754"/>
          </a:xfrm>
        </p:spPr>
        <p:txBody>
          <a:bodyPr>
            <a:normAutofit/>
          </a:bodyPr>
          <a:lstStyle/>
          <a:p>
            <a:pPr marL="0" indent="0">
              <a:buNone/>
            </a:pPr>
            <a:r>
              <a:rPr lang="en-NZ" sz="2800" b="1" dirty="0"/>
              <a:t>Properties?</a:t>
            </a:r>
          </a:p>
          <a:p>
            <a:endParaRPr lang="en-NZ" sz="2800" b="1" dirty="0"/>
          </a:p>
          <a:p>
            <a:endParaRPr lang="en-NZ" sz="2800" b="1" dirty="0"/>
          </a:p>
          <a:p>
            <a:pPr marL="0" indent="0">
              <a:buNone/>
            </a:pPr>
            <a:r>
              <a:rPr lang="en-NZ" sz="2800" b="1" dirty="0"/>
              <a:t>Stability?</a:t>
            </a:r>
          </a:p>
        </p:txBody>
      </p:sp>
      <p:sp>
        <p:nvSpPr>
          <p:cNvPr id="4" name="Slide Number Placeholder 3">
            <a:extLst>
              <a:ext uri="{FF2B5EF4-FFF2-40B4-BE49-F238E27FC236}">
                <a16:creationId xmlns:a16="http://schemas.microsoft.com/office/drawing/2014/main" id="{5CAA10C5-96E4-4A53-9131-19B97B248CEE}"/>
              </a:ext>
            </a:extLst>
          </p:cNvPr>
          <p:cNvSpPr>
            <a:spLocks noGrp="1"/>
          </p:cNvSpPr>
          <p:nvPr>
            <p:ph type="sldNum" sz="quarter" idx="12"/>
          </p:nvPr>
        </p:nvSpPr>
        <p:spPr/>
        <p:txBody>
          <a:bodyPr>
            <a:normAutofit lnSpcReduction="10000"/>
          </a:bodyPr>
          <a:lstStyle/>
          <a:p>
            <a:fld id="{99A5C54E-AA6A-41C1-B847-E67AF0CC49B0}" type="slidenum">
              <a:rPr lang="en-NZ" smtClean="0"/>
              <a:t>4</a:t>
            </a:fld>
            <a:endParaRPr lang="en-NZ"/>
          </a:p>
        </p:txBody>
      </p:sp>
    </p:spTree>
    <p:extLst>
      <p:ext uri="{BB962C8B-B14F-4D97-AF65-F5344CB8AC3E}">
        <p14:creationId xmlns:p14="http://schemas.microsoft.com/office/powerpoint/2010/main" val="248264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FDFE-65BB-4D71-A1A3-4F02A9649D43}"/>
              </a:ext>
            </a:extLst>
          </p:cNvPr>
          <p:cNvSpPr>
            <a:spLocks noGrp="1"/>
          </p:cNvSpPr>
          <p:nvPr>
            <p:ph type="title"/>
          </p:nvPr>
        </p:nvSpPr>
        <p:spPr/>
        <p:txBody>
          <a:bodyPr/>
          <a:lstStyle/>
          <a:p>
            <a:r>
              <a:rPr lang="en-NZ" dirty="0"/>
              <a:t>What a tornado is</a:t>
            </a:r>
          </a:p>
        </p:txBody>
      </p:sp>
      <p:sp>
        <p:nvSpPr>
          <p:cNvPr id="4" name="Slide Number Placeholder 3">
            <a:extLst>
              <a:ext uri="{FF2B5EF4-FFF2-40B4-BE49-F238E27FC236}">
                <a16:creationId xmlns:a16="http://schemas.microsoft.com/office/drawing/2014/main" id="{5CAA10C5-96E4-4A53-9131-19B97B248CEE}"/>
              </a:ext>
            </a:extLst>
          </p:cNvPr>
          <p:cNvSpPr>
            <a:spLocks noGrp="1"/>
          </p:cNvSpPr>
          <p:nvPr>
            <p:ph type="sldNum" sz="quarter" idx="12"/>
          </p:nvPr>
        </p:nvSpPr>
        <p:spPr/>
        <p:txBody>
          <a:bodyPr>
            <a:normAutofit lnSpcReduction="10000"/>
          </a:bodyPr>
          <a:lstStyle/>
          <a:p>
            <a:fld id="{99A5C54E-AA6A-41C1-B847-E67AF0CC49B0}" type="slidenum">
              <a:rPr lang="en-NZ" smtClean="0"/>
              <a:t>5</a:t>
            </a:fld>
            <a:endParaRPr lang="en-NZ"/>
          </a:p>
        </p:txBody>
      </p:sp>
      <p:pic>
        <p:nvPicPr>
          <p:cNvPr id="8" name="Picture 4" descr="https://upload.wikimedia.org/wikipedia/commons/thumb/b/b2/Supercell.svg/1060px-Supercell.svg.png">
            <a:extLst>
              <a:ext uri="{FF2B5EF4-FFF2-40B4-BE49-F238E27FC236}">
                <a16:creationId xmlns:a16="http://schemas.microsoft.com/office/drawing/2014/main" id="{5827939E-D394-4736-B93F-9C06FF533D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57"/>
          <a:stretch/>
        </p:blipFill>
        <p:spPr bwMode="auto">
          <a:xfrm>
            <a:off x="1392499" y="1845666"/>
            <a:ext cx="9152102" cy="3800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210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CFE00-8FB1-4040-8215-C78707238BFE}"/>
              </a:ext>
            </a:extLst>
          </p:cNvPr>
          <p:cNvSpPr>
            <a:spLocks noGrp="1"/>
          </p:cNvSpPr>
          <p:nvPr>
            <p:ph type="title"/>
          </p:nvPr>
        </p:nvSpPr>
        <p:spPr/>
        <p:txBody>
          <a:bodyPr/>
          <a:lstStyle/>
          <a:p>
            <a:r>
              <a:rPr lang="en-NZ" dirty="0"/>
              <a:t>Tornado formation</a:t>
            </a:r>
          </a:p>
        </p:txBody>
      </p:sp>
      <p:sp>
        <p:nvSpPr>
          <p:cNvPr id="4" name="Slide Number Placeholder 3">
            <a:extLst>
              <a:ext uri="{FF2B5EF4-FFF2-40B4-BE49-F238E27FC236}">
                <a16:creationId xmlns:a16="http://schemas.microsoft.com/office/drawing/2014/main" id="{DA0C004A-B497-459D-908A-8AC37DE316D7}"/>
              </a:ext>
            </a:extLst>
          </p:cNvPr>
          <p:cNvSpPr>
            <a:spLocks noGrp="1"/>
          </p:cNvSpPr>
          <p:nvPr>
            <p:ph type="sldNum" sz="quarter" idx="12"/>
          </p:nvPr>
        </p:nvSpPr>
        <p:spPr/>
        <p:txBody>
          <a:bodyPr>
            <a:normAutofit lnSpcReduction="10000"/>
          </a:bodyPr>
          <a:lstStyle/>
          <a:p>
            <a:fld id="{99A5C54E-AA6A-41C1-B847-E67AF0CC49B0}" type="slidenum">
              <a:rPr lang="en-NZ" smtClean="0"/>
              <a:t>6</a:t>
            </a:fld>
            <a:endParaRPr lang="en-NZ"/>
          </a:p>
        </p:txBody>
      </p:sp>
      <p:grpSp>
        <p:nvGrpSpPr>
          <p:cNvPr id="8" name="Group 7">
            <a:extLst>
              <a:ext uri="{FF2B5EF4-FFF2-40B4-BE49-F238E27FC236}">
                <a16:creationId xmlns:a16="http://schemas.microsoft.com/office/drawing/2014/main" id="{453A05B3-C81E-434A-84CC-35BEC2512AF8}"/>
              </a:ext>
            </a:extLst>
          </p:cNvPr>
          <p:cNvGrpSpPr/>
          <p:nvPr/>
        </p:nvGrpSpPr>
        <p:grpSpPr>
          <a:xfrm>
            <a:off x="290328" y="1945432"/>
            <a:ext cx="10437985" cy="4342515"/>
            <a:chOff x="290328" y="1945432"/>
            <a:chExt cx="10437985" cy="4342515"/>
          </a:xfrm>
        </p:grpSpPr>
        <p:pic>
          <p:nvPicPr>
            <p:cNvPr id="9" name="Picture 8" descr="Image result for wind shear direction">
              <a:extLst>
                <a:ext uri="{FF2B5EF4-FFF2-40B4-BE49-F238E27FC236}">
                  <a16:creationId xmlns:a16="http://schemas.microsoft.com/office/drawing/2014/main" id="{F4A6976C-CAD4-4C01-AF6D-297BF59DFA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7" t="1682" r="1085" b="2388"/>
            <a:stretch/>
          </p:blipFill>
          <p:spPr bwMode="auto">
            <a:xfrm>
              <a:off x="290328" y="1945432"/>
              <a:ext cx="10437985" cy="434251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6B9226A-501E-4662-AB0F-775EE87AC43D}"/>
                </a:ext>
              </a:extLst>
            </p:cNvPr>
            <p:cNvSpPr/>
            <p:nvPr/>
          </p:nvSpPr>
          <p:spPr>
            <a:xfrm>
              <a:off x="8853214" y="2152892"/>
              <a:ext cx="1875099" cy="1527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rgbClr val="FE0002"/>
                  </a:solidFill>
                  <a:latin typeface="+mj-lt"/>
                </a:rPr>
                <a:t>Average wind direction</a:t>
              </a:r>
            </a:p>
          </p:txBody>
        </p:sp>
      </p:grpSp>
    </p:spTree>
    <p:extLst>
      <p:ext uri="{BB962C8B-B14F-4D97-AF65-F5344CB8AC3E}">
        <p14:creationId xmlns:p14="http://schemas.microsoft.com/office/powerpoint/2010/main" val="872531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CFE00-8FB1-4040-8215-C78707238BFE}"/>
              </a:ext>
            </a:extLst>
          </p:cNvPr>
          <p:cNvSpPr>
            <a:spLocks noGrp="1"/>
          </p:cNvSpPr>
          <p:nvPr>
            <p:ph type="title"/>
          </p:nvPr>
        </p:nvSpPr>
        <p:spPr/>
        <p:txBody>
          <a:bodyPr/>
          <a:lstStyle/>
          <a:p>
            <a:r>
              <a:rPr lang="en-NZ" dirty="0"/>
              <a:t>Tornado formation</a:t>
            </a:r>
          </a:p>
        </p:txBody>
      </p:sp>
      <p:sp>
        <p:nvSpPr>
          <p:cNvPr id="4" name="Slide Number Placeholder 3">
            <a:extLst>
              <a:ext uri="{FF2B5EF4-FFF2-40B4-BE49-F238E27FC236}">
                <a16:creationId xmlns:a16="http://schemas.microsoft.com/office/drawing/2014/main" id="{DA0C004A-B497-459D-908A-8AC37DE316D7}"/>
              </a:ext>
            </a:extLst>
          </p:cNvPr>
          <p:cNvSpPr>
            <a:spLocks noGrp="1"/>
          </p:cNvSpPr>
          <p:nvPr>
            <p:ph type="sldNum" sz="quarter" idx="12"/>
          </p:nvPr>
        </p:nvSpPr>
        <p:spPr/>
        <p:txBody>
          <a:bodyPr>
            <a:normAutofit lnSpcReduction="10000"/>
          </a:bodyPr>
          <a:lstStyle/>
          <a:p>
            <a:fld id="{99A5C54E-AA6A-41C1-B847-E67AF0CC49B0}" type="slidenum">
              <a:rPr lang="en-NZ" smtClean="0"/>
              <a:t>7</a:t>
            </a:fld>
            <a:endParaRPr lang="en-NZ"/>
          </a:p>
        </p:txBody>
      </p:sp>
      <p:pic>
        <p:nvPicPr>
          <p:cNvPr id="5" name="Picture 2" descr="How a tornado forms">
            <a:extLst>
              <a:ext uri="{FF2B5EF4-FFF2-40B4-BE49-F238E27FC236}">
                <a16:creationId xmlns:a16="http://schemas.microsoft.com/office/drawing/2014/main" id="{3C0238AA-0777-4A5C-866F-4DAA54E32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618"/>
          <a:stretch/>
        </p:blipFill>
        <p:spPr bwMode="auto">
          <a:xfrm>
            <a:off x="2657474" y="1511585"/>
            <a:ext cx="6460445" cy="22663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a tornado forms">
            <a:extLst>
              <a:ext uri="{FF2B5EF4-FFF2-40B4-BE49-F238E27FC236}">
                <a16:creationId xmlns:a16="http://schemas.microsoft.com/office/drawing/2014/main" id="{0D50119F-93E3-471C-9C44-77F713EF36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192" b="1243"/>
          <a:stretch/>
        </p:blipFill>
        <p:spPr bwMode="auto">
          <a:xfrm>
            <a:off x="3098809" y="3777973"/>
            <a:ext cx="5473682" cy="308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356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7B005-E2B9-431A-81DA-3E67D0D4A15A}"/>
              </a:ext>
            </a:extLst>
          </p:cNvPr>
          <p:cNvSpPr>
            <a:spLocks noGrp="1"/>
          </p:cNvSpPr>
          <p:nvPr>
            <p:ph type="title"/>
          </p:nvPr>
        </p:nvSpPr>
        <p:spPr/>
        <p:txBody>
          <a:bodyPr/>
          <a:lstStyle/>
          <a:p>
            <a:r>
              <a:rPr lang="en-NZ" dirty="0"/>
              <a:t>Defining terms</a:t>
            </a:r>
          </a:p>
        </p:txBody>
      </p:sp>
      <p:sp>
        <p:nvSpPr>
          <p:cNvPr id="4" name="Slide Number Placeholder 3">
            <a:extLst>
              <a:ext uri="{FF2B5EF4-FFF2-40B4-BE49-F238E27FC236}">
                <a16:creationId xmlns:a16="http://schemas.microsoft.com/office/drawing/2014/main" id="{44B15542-DA40-4E43-AA6A-D42BCEF9669F}"/>
              </a:ext>
            </a:extLst>
          </p:cNvPr>
          <p:cNvSpPr>
            <a:spLocks noGrp="1"/>
          </p:cNvSpPr>
          <p:nvPr>
            <p:ph type="sldNum" sz="quarter" idx="12"/>
          </p:nvPr>
        </p:nvSpPr>
        <p:spPr/>
        <p:txBody>
          <a:bodyPr>
            <a:normAutofit lnSpcReduction="10000"/>
          </a:bodyPr>
          <a:lstStyle/>
          <a:p>
            <a:fld id="{99A5C54E-AA6A-41C1-B847-E67AF0CC49B0}" type="slidenum">
              <a:rPr lang="en-NZ" smtClean="0"/>
              <a:t>8</a:t>
            </a:fld>
            <a:endParaRPr lang="en-NZ"/>
          </a:p>
        </p:txBody>
      </p:sp>
      <p:sp>
        <p:nvSpPr>
          <p:cNvPr id="5" name="TextBox 4">
            <a:extLst>
              <a:ext uri="{FF2B5EF4-FFF2-40B4-BE49-F238E27FC236}">
                <a16:creationId xmlns:a16="http://schemas.microsoft.com/office/drawing/2014/main" id="{83EA27FE-E586-40B6-BB7A-84526442E61B}"/>
              </a:ext>
            </a:extLst>
          </p:cNvPr>
          <p:cNvSpPr txBox="1"/>
          <p:nvPr/>
        </p:nvSpPr>
        <p:spPr>
          <a:xfrm>
            <a:off x="281066" y="4763025"/>
            <a:ext cx="2142309" cy="584775"/>
          </a:xfrm>
          <a:prstGeom prst="rect">
            <a:avLst/>
          </a:prstGeom>
          <a:noFill/>
        </p:spPr>
        <p:txBody>
          <a:bodyPr wrap="square" rtlCol="0">
            <a:spAutoFit/>
          </a:bodyPr>
          <a:lstStyle/>
          <a:p>
            <a:r>
              <a:rPr lang="en-NZ" sz="3200" dirty="0"/>
              <a:t>instability </a:t>
            </a:r>
          </a:p>
        </p:txBody>
      </p:sp>
      <p:sp>
        <p:nvSpPr>
          <p:cNvPr id="6" name="TextBox 5">
            <a:extLst>
              <a:ext uri="{FF2B5EF4-FFF2-40B4-BE49-F238E27FC236}">
                <a16:creationId xmlns:a16="http://schemas.microsoft.com/office/drawing/2014/main" id="{C52E1716-91BA-4836-BEF7-F0470AE2B058}"/>
              </a:ext>
            </a:extLst>
          </p:cNvPr>
          <p:cNvSpPr txBox="1"/>
          <p:nvPr/>
        </p:nvSpPr>
        <p:spPr>
          <a:xfrm>
            <a:off x="4839788" y="2568730"/>
            <a:ext cx="2512423" cy="646331"/>
          </a:xfrm>
          <a:prstGeom prst="rect">
            <a:avLst/>
          </a:prstGeom>
          <a:noFill/>
        </p:spPr>
        <p:txBody>
          <a:bodyPr wrap="square" rtlCol="0">
            <a:spAutoFit/>
          </a:bodyPr>
          <a:lstStyle/>
          <a:p>
            <a:pPr marL="285750" indent="-285750">
              <a:buFont typeface="Arial" panose="020B0604020202020204" pitchFamily="34" charset="0"/>
              <a:buChar char="•"/>
            </a:pPr>
            <a:r>
              <a:rPr lang="en-NZ" dirty="0"/>
              <a:t>Vorticity</a:t>
            </a:r>
          </a:p>
          <a:p>
            <a:pPr marL="285750" indent="-285750">
              <a:buFont typeface="Arial" panose="020B0604020202020204" pitchFamily="34" charset="0"/>
              <a:buChar char="•"/>
            </a:pPr>
            <a:r>
              <a:rPr lang="en-NZ" dirty="0"/>
              <a:t>Velocity </a:t>
            </a:r>
          </a:p>
        </p:txBody>
      </p:sp>
      <p:sp>
        <p:nvSpPr>
          <p:cNvPr id="7" name="TextBox 6">
            <a:extLst>
              <a:ext uri="{FF2B5EF4-FFF2-40B4-BE49-F238E27FC236}">
                <a16:creationId xmlns:a16="http://schemas.microsoft.com/office/drawing/2014/main" id="{E9D8DC1A-EEA4-4D9A-967F-8A23A870C4A1}"/>
              </a:ext>
            </a:extLst>
          </p:cNvPr>
          <p:cNvSpPr txBox="1"/>
          <p:nvPr/>
        </p:nvSpPr>
        <p:spPr>
          <a:xfrm>
            <a:off x="9078686" y="2291730"/>
            <a:ext cx="2214154" cy="923330"/>
          </a:xfrm>
          <a:prstGeom prst="rect">
            <a:avLst/>
          </a:prstGeom>
          <a:noFill/>
        </p:spPr>
        <p:txBody>
          <a:bodyPr wrap="square" rtlCol="0">
            <a:spAutoFit/>
          </a:bodyPr>
          <a:lstStyle/>
          <a:p>
            <a:pPr marL="285750" indent="-285750">
              <a:buFont typeface="Arial" panose="020B0604020202020204" pitchFamily="34" charset="0"/>
              <a:buChar char="•"/>
            </a:pPr>
            <a:r>
              <a:rPr lang="en-NZ" dirty="0"/>
              <a:t>Temperature </a:t>
            </a:r>
          </a:p>
          <a:p>
            <a:pPr marL="285750" indent="-285750">
              <a:buFont typeface="Arial" panose="020B0604020202020204" pitchFamily="34" charset="0"/>
              <a:buChar char="•"/>
            </a:pPr>
            <a:r>
              <a:rPr lang="en-NZ" dirty="0"/>
              <a:t>Radius </a:t>
            </a:r>
          </a:p>
          <a:p>
            <a:pPr marL="285750" indent="-285750">
              <a:buFont typeface="Arial" panose="020B0604020202020204" pitchFamily="34" charset="0"/>
              <a:buChar char="•"/>
            </a:pPr>
            <a:r>
              <a:rPr lang="en-NZ" dirty="0"/>
              <a:t>Height/ volume</a:t>
            </a:r>
          </a:p>
        </p:txBody>
      </p:sp>
      <p:cxnSp>
        <p:nvCxnSpPr>
          <p:cNvPr id="9" name="Straight Arrow Connector 8">
            <a:extLst>
              <a:ext uri="{FF2B5EF4-FFF2-40B4-BE49-F238E27FC236}">
                <a16:creationId xmlns:a16="http://schemas.microsoft.com/office/drawing/2014/main" id="{3CECEF8A-F99C-402F-82FB-114941D93E38}"/>
              </a:ext>
            </a:extLst>
          </p:cNvPr>
          <p:cNvCxnSpPr/>
          <p:nvPr/>
        </p:nvCxnSpPr>
        <p:spPr>
          <a:xfrm>
            <a:off x="2664822" y="2926080"/>
            <a:ext cx="105809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Left Brace 9">
            <a:extLst>
              <a:ext uri="{FF2B5EF4-FFF2-40B4-BE49-F238E27FC236}">
                <a16:creationId xmlns:a16="http://schemas.microsoft.com/office/drawing/2014/main" id="{59C3EACB-10EE-4CC8-9619-A832390358DF}"/>
              </a:ext>
            </a:extLst>
          </p:cNvPr>
          <p:cNvSpPr/>
          <p:nvPr/>
        </p:nvSpPr>
        <p:spPr>
          <a:xfrm rot="5400000">
            <a:off x="5902450" y="1074966"/>
            <a:ext cx="411480" cy="2723605"/>
          </a:xfrm>
          <a:prstGeom prst="leftBrace">
            <a:avLst>
              <a:gd name="adj1" fmla="val 8333"/>
              <a:gd name="adj2" fmla="val 4952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1" name="TextBox 10">
            <a:extLst>
              <a:ext uri="{FF2B5EF4-FFF2-40B4-BE49-F238E27FC236}">
                <a16:creationId xmlns:a16="http://schemas.microsoft.com/office/drawing/2014/main" id="{67B4B9AB-2859-482E-9DDA-606219AAFE8A}"/>
              </a:ext>
            </a:extLst>
          </p:cNvPr>
          <p:cNvSpPr txBox="1"/>
          <p:nvPr/>
        </p:nvSpPr>
        <p:spPr>
          <a:xfrm>
            <a:off x="4746387" y="1658476"/>
            <a:ext cx="2723606" cy="369332"/>
          </a:xfrm>
          <a:prstGeom prst="rect">
            <a:avLst/>
          </a:prstGeom>
          <a:noFill/>
        </p:spPr>
        <p:txBody>
          <a:bodyPr wrap="square" rtlCol="0">
            <a:spAutoFit/>
          </a:bodyPr>
          <a:lstStyle/>
          <a:p>
            <a:pPr algn="ctr"/>
            <a:r>
              <a:rPr lang="en-NZ" dirty="0">
                <a:latin typeface="+mj-lt"/>
              </a:rPr>
              <a:t>Measure</a:t>
            </a:r>
          </a:p>
        </p:txBody>
      </p:sp>
      <p:sp>
        <p:nvSpPr>
          <p:cNvPr id="12" name="Left Brace 11">
            <a:extLst>
              <a:ext uri="{FF2B5EF4-FFF2-40B4-BE49-F238E27FC236}">
                <a16:creationId xmlns:a16="http://schemas.microsoft.com/office/drawing/2014/main" id="{8542AB60-14A9-4984-8698-C7C74FC6BBD5}"/>
              </a:ext>
            </a:extLst>
          </p:cNvPr>
          <p:cNvSpPr/>
          <p:nvPr/>
        </p:nvSpPr>
        <p:spPr>
          <a:xfrm rot="5400000">
            <a:off x="9831331" y="1131470"/>
            <a:ext cx="428012" cy="2220687"/>
          </a:xfrm>
          <a:prstGeom prst="leftBrace">
            <a:avLst>
              <a:gd name="adj1" fmla="val 8333"/>
              <a:gd name="adj2" fmla="val 4952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3" name="TextBox 12">
            <a:extLst>
              <a:ext uri="{FF2B5EF4-FFF2-40B4-BE49-F238E27FC236}">
                <a16:creationId xmlns:a16="http://schemas.microsoft.com/office/drawing/2014/main" id="{C97DE028-BE8D-4E89-9463-6C455E24EAD1}"/>
              </a:ext>
            </a:extLst>
          </p:cNvPr>
          <p:cNvSpPr txBox="1"/>
          <p:nvPr/>
        </p:nvSpPr>
        <p:spPr>
          <a:xfrm>
            <a:off x="8934993" y="1589485"/>
            <a:ext cx="2220688" cy="369332"/>
          </a:xfrm>
          <a:prstGeom prst="rect">
            <a:avLst/>
          </a:prstGeom>
          <a:noFill/>
        </p:spPr>
        <p:txBody>
          <a:bodyPr wrap="square" rtlCol="0">
            <a:spAutoFit/>
          </a:bodyPr>
          <a:lstStyle/>
          <a:p>
            <a:pPr algn="ctr"/>
            <a:r>
              <a:rPr lang="en-NZ" dirty="0">
                <a:latin typeface="+mj-lt"/>
              </a:rPr>
              <a:t>Vary</a:t>
            </a:r>
          </a:p>
        </p:txBody>
      </p:sp>
      <p:sp>
        <p:nvSpPr>
          <p:cNvPr id="14" name="TextBox 13">
            <a:extLst>
              <a:ext uri="{FF2B5EF4-FFF2-40B4-BE49-F238E27FC236}">
                <a16:creationId xmlns:a16="http://schemas.microsoft.com/office/drawing/2014/main" id="{19076BA6-EEDD-428E-8273-B6B1D3302E7B}"/>
              </a:ext>
            </a:extLst>
          </p:cNvPr>
          <p:cNvSpPr txBox="1"/>
          <p:nvPr/>
        </p:nvSpPr>
        <p:spPr>
          <a:xfrm>
            <a:off x="281067" y="2751906"/>
            <a:ext cx="2142309" cy="584775"/>
          </a:xfrm>
          <a:prstGeom prst="rect">
            <a:avLst/>
          </a:prstGeom>
          <a:noFill/>
        </p:spPr>
        <p:txBody>
          <a:bodyPr wrap="square" rtlCol="0">
            <a:spAutoFit/>
          </a:bodyPr>
          <a:lstStyle/>
          <a:p>
            <a:r>
              <a:rPr lang="en-NZ" sz="3200" dirty="0"/>
              <a:t>Properties  </a:t>
            </a:r>
          </a:p>
        </p:txBody>
      </p:sp>
      <p:cxnSp>
        <p:nvCxnSpPr>
          <p:cNvPr id="15" name="Straight Arrow Connector 14">
            <a:extLst>
              <a:ext uri="{FF2B5EF4-FFF2-40B4-BE49-F238E27FC236}">
                <a16:creationId xmlns:a16="http://schemas.microsoft.com/office/drawing/2014/main" id="{3EEDB01B-5789-4F9F-B133-64623E2E80C8}"/>
              </a:ext>
            </a:extLst>
          </p:cNvPr>
          <p:cNvCxnSpPr/>
          <p:nvPr/>
        </p:nvCxnSpPr>
        <p:spPr>
          <a:xfrm>
            <a:off x="2664822" y="5055412"/>
            <a:ext cx="105809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Left Brace 16">
            <a:extLst>
              <a:ext uri="{FF2B5EF4-FFF2-40B4-BE49-F238E27FC236}">
                <a16:creationId xmlns:a16="http://schemas.microsoft.com/office/drawing/2014/main" id="{4BCCB669-430F-41FF-B79E-1F6139D248D5}"/>
              </a:ext>
            </a:extLst>
          </p:cNvPr>
          <p:cNvSpPr/>
          <p:nvPr/>
        </p:nvSpPr>
        <p:spPr>
          <a:xfrm rot="5400000">
            <a:off x="8066530" y="3286907"/>
            <a:ext cx="411480" cy="2723605"/>
          </a:xfrm>
          <a:prstGeom prst="leftBrace">
            <a:avLst>
              <a:gd name="adj1" fmla="val 8333"/>
              <a:gd name="adj2" fmla="val 4952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8" name="TextBox 17">
            <a:extLst>
              <a:ext uri="{FF2B5EF4-FFF2-40B4-BE49-F238E27FC236}">
                <a16:creationId xmlns:a16="http://schemas.microsoft.com/office/drawing/2014/main" id="{0DF1EA9D-783A-44C2-A664-3D96DB1D825B}"/>
              </a:ext>
            </a:extLst>
          </p:cNvPr>
          <p:cNvSpPr txBox="1"/>
          <p:nvPr/>
        </p:nvSpPr>
        <p:spPr>
          <a:xfrm>
            <a:off x="6910467" y="3870417"/>
            <a:ext cx="2723606" cy="369332"/>
          </a:xfrm>
          <a:prstGeom prst="rect">
            <a:avLst/>
          </a:prstGeom>
          <a:noFill/>
        </p:spPr>
        <p:txBody>
          <a:bodyPr wrap="square" rtlCol="0">
            <a:spAutoFit/>
          </a:bodyPr>
          <a:lstStyle/>
          <a:p>
            <a:pPr algn="ctr"/>
            <a:r>
              <a:rPr lang="en-NZ" dirty="0">
                <a:latin typeface="+mj-lt"/>
              </a:rPr>
              <a:t>Returns to equilibrium</a:t>
            </a:r>
          </a:p>
        </p:txBody>
      </p:sp>
      <p:sp>
        <p:nvSpPr>
          <p:cNvPr id="19" name="TextBox 18">
            <a:extLst>
              <a:ext uri="{FF2B5EF4-FFF2-40B4-BE49-F238E27FC236}">
                <a16:creationId xmlns:a16="http://schemas.microsoft.com/office/drawing/2014/main" id="{40218C63-323E-479F-BBD8-EC3DCBA70A67}"/>
              </a:ext>
            </a:extLst>
          </p:cNvPr>
          <p:cNvSpPr txBox="1"/>
          <p:nvPr/>
        </p:nvSpPr>
        <p:spPr>
          <a:xfrm>
            <a:off x="6910467" y="4941994"/>
            <a:ext cx="2723606" cy="646331"/>
          </a:xfrm>
          <a:prstGeom prst="rect">
            <a:avLst/>
          </a:prstGeom>
          <a:noFill/>
        </p:spPr>
        <p:txBody>
          <a:bodyPr wrap="square" rtlCol="0">
            <a:spAutoFit/>
          </a:bodyPr>
          <a:lstStyle/>
          <a:p>
            <a:pPr marL="285750" indent="-285750">
              <a:buFont typeface="Arial" panose="020B0604020202020204" pitchFamily="34" charset="0"/>
              <a:buChar char="•"/>
            </a:pPr>
            <a:r>
              <a:rPr lang="en-NZ" dirty="0"/>
              <a:t>Vorticity</a:t>
            </a:r>
          </a:p>
          <a:p>
            <a:pPr marL="285750" indent="-285750">
              <a:buFont typeface="Arial" panose="020B0604020202020204" pitchFamily="34" charset="0"/>
              <a:buChar char="•"/>
            </a:pPr>
            <a:r>
              <a:rPr lang="en-NZ" dirty="0"/>
              <a:t>Velocity </a:t>
            </a:r>
          </a:p>
        </p:txBody>
      </p:sp>
    </p:spTree>
    <p:extLst>
      <p:ext uri="{BB962C8B-B14F-4D97-AF65-F5344CB8AC3E}">
        <p14:creationId xmlns:p14="http://schemas.microsoft.com/office/powerpoint/2010/main" val="188600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animBg="1"/>
      <p:bldP spid="11" grpId="0"/>
      <p:bldP spid="12" grpId="0" animBg="1"/>
      <p:bldP spid="13" grpId="0"/>
      <p:bldP spid="14" grpId="0"/>
      <p:bldP spid="17" grpId="0" animBg="1"/>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B857CA-1F9D-43EE-8141-97EA7BA4195B}"/>
              </a:ext>
            </a:extLst>
          </p:cNvPr>
          <p:cNvSpPr>
            <a:spLocks noGrp="1"/>
          </p:cNvSpPr>
          <p:nvPr>
            <p:ph type="sldNum" sz="quarter" idx="12"/>
          </p:nvPr>
        </p:nvSpPr>
        <p:spPr/>
        <p:txBody>
          <a:bodyPr>
            <a:normAutofit lnSpcReduction="10000"/>
          </a:bodyPr>
          <a:lstStyle/>
          <a:p>
            <a:fld id="{99A5C54E-AA6A-41C1-B847-E67AF0CC49B0}" type="slidenum">
              <a:rPr lang="en-NZ" smtClean="0"/>
              <a:t>9</a:t>
            </a:fld>
            <a:endParaRPr lang="en-NZ"/>
          </a:p>
        </p:txBody>
      </p:sp>
      <p:pic>
        <p:nvPicPr>
          <p:cNvPr id="33" name="Content Placeholder 32" descr="A picture containing indoor, floor, table, thing&#10;&#10;Description generated with high confidence">
            <a:extLst>
              <a:ext uri="{FF2B5EF4-FFF2-40B4-BE49-F238E27FC236}">
                <a16:creationId xmlns:a16="http://schemas.microsoft.com/office/drawing/2014/main" id="{755738A2-A0A9-44F0-9DA7-60CE3CE016E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13" t="26224" r="5369" b="19299"/>
          <a:stretch/>
        </p:blipFill>
        <p:spPr>
          <a:xfrm rot="16497316">
            <a:off x="2003651" y="2792043"/>
            <a:ext cx="7345656" cy="2768426"/>
          </a:xfrm>
        </p:spPr>
      </p:pic>
      <p:grpSp>
        <p:nvGrpSpPr>
          <p:cNvPr id="38" name="Group 37">
            <a:extLst>
              <a:ext uri="{FF2B5EF4-FFF2-40B4-BE49-F238E27FC236}">
                <a16:creationId xmlns:a16="http://schemas.microsoft.com/office/drawing/2014/main" id="{32AC1A4A-A8DB-4E96-92CC-77AA74215F01}"/>
              </a:ext>
            </a:extLst>
          </p:cNvPr>
          <p:cNvGrpSpPr/>
          <p:nvPr/>
        </p:nvGrpSpPr>
        <p:grpSpPr>
          <a:xfrm>
            <a:off x="2778498" y="211348"/>
            <a:ext cx="6634684" cy="7949775"/>
            <a:chOff x="3642441" y="1427239"/>
            <a:chExt cx="5305616" cy="5863850"/>
          </a:xfrm>
        </p:grpSpPr>
        <p:sp>
          <p:nvSpPr>
            <p:cNvPr id="34" name="Rectangle 33">
              <a:extLst>
                <a:ext uri="{FF2B5EF4-FFF2-40B4-BE49-F238E27FC236}">
                  <a16:creationId xmlns:a16="http://schemas.microsoft.com/office/drawing/2014/main" id="{0DDC9250-49DB-4BAD-85C6-4A532A5A02E2}"/>
                </a:ext>
              </a:extLst>
            </p:cNvPr>
            <p:cNvSpPr/>
            <p:nvPr/>
          </p:nvSpPr>
          <p:spPr>
            <a:xfrm>
              <a:off x="4408714" y="1427239"/>
              <a:ext cx="4539343"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Rectangle 34">
              <a:extLst>
                <a:ext uri="{FF2B5EF4-FFF2-40B4-BE49-F238E27FC236}">
                  <a16:creationId xmlns:a16="http://schemas.microsoft.com/office/drawing/2014/main" id="{BE5FD956-6D46-48C5-BAE2-5209F71FD0BC}"/>
                </a:ext>
              </a:extLst>
            </p:cNvPr>
            <p:cNvSpPr/>
            <p:nvPr/>
          </p:nvSpPr>
          <p:spPr>
            <a:xfrm rot="5400000">
              <a:off x="4801168" y="4359164"/>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Rectangle 35">
              <a:extLst>
                <a:ext uri="{FF2B5EF4-FFF2-40B4-BE49-F238E27FC236}">
                  <a16:creationId xmlns:a16="http://schemas.microsoft.com/office/drawing/2014/main" id="{9ABB6D0E-74EE-4673-A378-810F9B5EAE15}"/>
                </a:ext>
              </a:extLst>
            </p:cNvPr>
            <p:cNvSpPr/>
            <p:nvPr/>
          </p:nvSpPr>
          <p:spPr>
            <a:xfrm rot="5400000">
              <a:off x="2281730" y="4359164"/>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Rectangle 36">
              <a:extLst>
                <a:ext uri="{FF2B5EF4-FFF2-40B4-BE49-F238E27FC236}">
                  <a16:creationId xmlns:a16="http://schemas.microsoft.com/office/drawing/2014/main" id="{CCA13151-D9CD-4CD1-9BA9-D63876842511}"/>
                </a:ext>
              </a:extLst>
            </p:cNvPr>
            <p:cNvSpPr/>
            <p:nvPr/>
          </p:nvSpPr>
          <p:spPr>
            <a:xfrm>
              <a:off x="3642441" y="6334357"/>
              <a:ext cx="4907118" cy="95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2" name="Title 1">
            <a:extLst>
              <a:ext uri="{FF2B5EF4-FFF2-40B4-BE49-F238E27FC236}">
                <a16:creationId xmlns:a16="http://schemas.microsoft.com/office/drawing/2014/main" id="{A6BF9A04-E0CB-494A-8D7F-3A59B1CCB3E3}"/>
              </a:ext>
            </a:extLst>
          </p:cNvPr>
          <p:cNvSpPr>
            <a:spLocks noGrp="1"/>
          </p:cNvSpPr>
          <p:nvPr>
            <p:ph type="title"/>
          </p:nvPr>
        </p:nvSpPr>
        <p:spPr/>
        <p:txBody>
          <a:bodyPr/>
          <a:lstStyle/>
          <a:p>
            <a:r>
              <a:rPr lang="en-NZ" dirty="0"/>
              <a:t>Our setup</a:t>
            </a:r>
          </a:p>
        </p:txBody>
      </p:sp>
      <p:cxnSp>
        <p:nvCxnSpPr>
          <p:cNvPr id="40" name="Straight Arrow Connector 39">
            <a:extLst>
              <a:ext uri="{FF2B5EF4-FFF2-40B4-BE49-F238E27FC236}">
                <a16:creationId xmlns:a16="http://schemas.microsoft.com/office/drawing/2014/main" id="{E721A704-62B8-4D5E-B0FD-B1523B0CB8EC}"/>
              </a:ext>
            </a:extLst>
          </p:cNvPr>
          <p:cNvCxnSpPr/>
          <p:nvPr/>
        </p:nvCxnSpPr>
        <p:spPr>
          <a:xfrm flipH="1">
            <a:off x="6491235" y="1899138"/>
            <a:ext cx="2009670" cy="139672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3BDA90E-743D-4A37-8F4D-CD734913C60B}"/>
              </a:ext>
            </a:extLst>
          </p:cNvPr>
          <p:cNvSpPr txBox="1"/>
          <p:nvPr/>
        </p:nvSpPr>
        <p:spPr>
          <a:xfrm>
            <a:off x="8500905" y="1529806"/>
            <a:ext cx="2059913" cy="369332"/>
          </a:xfrm>
          <a:prstGeom prst="rect">
            <a:avLst/>
          </a:prstGeom>
          <a:noFill/>
          <a:ln w="28575">
            <a:solidFill>
              <a:srgbClr val="FFC000"/>
            </a:solidFill>
          </a:ln>
        </p:spPr>
        <p:txBody>
          <a:bodyPr wrap="square" rtlCol="0">
            <a:spAutoFit/>
          </a:bodyPr>
          <a:lstStyle/>
          <a:p>
            <a:r>
              <a:rPr lang="en-NZ" dirty="0"/>
              <a:t>Slit for air to enter</a:t>
            </a:r>
          </a:p>
        </p:txBody>
      </p:sp>
      <p:cxnSp>
        <p:nvCxnSpPr>
          <p:cNvPr id="43" name="Straight Arrow Connector 42">
            <a:extLst>
              <a:ext uri="{FF2B5EF4-FFF2-40B4-BE49-F238E27FC236}">
                <a16:creationId xmlns:a16="http://schemas.microsoft.com/office/drawing/2014/main" id="{EC584D73-336C-4D7D-B764-A1BA1737C943}"/>
              </a:ext>
            </a:extLst>
          </p:cNvPr>
          <p:cNvCxnSpPr>
            <a:cxnSpLocks/>
          </p:cNvCxnSpPr>
          <p:nvPr/>
        </p:nvCxnSpPr>
        <p:spPr>
          <a:xfrm>
            <a:off x="3308546" y="1758460"/>
            <a:ext cx="1695533" cy="69836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4FFE3CE-8D7A-4E5A-A49B-1C443AC3F22B}"/>
              </a:ext>
            </a:extLst>
          </p:cNvPr>
          <p:cNvSpPr txBox="1"/>
          <p:nvPr/>
        </p:nvSpPr>
        <p:spPr>
          <a:xfrm>
            <a:off x="1639191" y="1387174"/>
            <a:ext cx="1669355" cy="646331"/>
          </a:xfrm>
          <a:prstGeom prst="rect">
            <a:avLst/>
          </a:prstGeom>
          <a:noFill/>
          <a:ln w="28575">
            <a:solidFill>
              <a:srgbClr val="FFC000"/>
            </a:solidFill>
          </a:ln>
        </p:spPr>
        <p:txBody>
          <a:bodyPr wrap="square" rtlCol="0">
            <a:spAutoFit/>
          </a:bodyPr>
          <a:lstStyle/>
          <a:p>
            <a:pPr algn="ctr"/>
            <a:r>
              <a:rPr lang="en-NZ" dirty="0"/>
              <a:t>Polycarbonate sheet</a:t>
            </a:r>
          </a:p>
        </p:txBody>
      </p:sp>
      <p:cxnSp>
        <p:nvCxnSpPr>
          <p:cNvPr id="49" name="Straight Arrow Connector 48">
            <a:extLst>
              <a:ext uri="{FF2B5EF4-FFF2-40B4-BE49-F238E27FC236}">
                <a16:creationId xmlns:a16="http://schemas.microsoft.com/office/drawing/2014/main" id="{751491A1-E963-4AD7-955E-D98CCD055BD1}"/>
              </a:ext>
            </a:extLst>
          </p:cNvPr>
          <p:cNvCxnSpPr>
            <a:cxnSpLocks/>
          </p:cNvCxnSpPr>
          <p:nvPr/>
        </p:nvCxnSpPr>
        <p:spPr>
          <a:xfrm>
            <a:off x="2853732" y="5194998"/>
            <a:ext cx="2564429" cy="122213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92C940A-347D-4FE9-BF67-A8ED4DEB5D70}"/>
              </a:ext>
            </a:extLst>
          </p:cNvPr>
          <p:cNvSpPr txBox="1"/>
          <p:nvPr/>
        </p:nvSpPr>
        <p:spPr>
          <a:xfrm>
            <a:off x="1506497" y="4825666"/>
            <a:ext cx="1347235" cy="369332"/>
          </a:xfrm>
          <a:prstGeom prst="rect">
            <a:avLst/>
          </a:prstGeom>
          <a:noFill/>
          <a:ln w="28575">
            <a:solidFill>
              <a:srgbClr val="FFC000"/>
            </a:solidFill>
          </a:ln>
        </p:spPr>
        <p:txBody>
          <a:bodyPr wrap="square" rtlCol="0">
            <a:spAutoFit/>
          </a:bodyPr>
          <a:lstStyle/>
          <a:p>
            <a:r>
              <a:rPr lang="en-NZ"/>
              <a:t>Ht </a:t>
            </a:r>
            <a:r>
              <a:rPr lang="en-NZ" dirty="0"/>
              <a:t>plate</a:t>
            </a:r>
          </a:p>
        </p:txBody>
      </p:sp>
      <p:cxnSp>
        <p:nvCxnSpPr>
          <p:cNvPr id="5" name="Straight Arrow Connector 4">
            <a:extLst>
              <a:ext uri="{FF2B5EF4-FFF2-40B4-BE49-F238E27FC236}">
                <a16:creationId xmlns:a16="http://schemas.microsoft.com/office/drawing/2014/main" id="{775E770B-FA06-4F83-9F00-7D31E186D1DE}"/>
              </a:ext>
            </a:extLst>
          </p:cNvPr>
          <p:cNvCxnSpPr>
            <a:cxnSpLocks/>
          </p:cNvCxnSpPr>
          <p:nvPr/>
        </p:nvCxnSpPr>
        <p:spPr>
          <a:xfrm flipH="1">
            <a:off x="5004079" y="4825666"/>
            <a:ext cx="3496826" cy="194025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0431754-766D-4398-BE3F-41A0061FC529}"/>
              </a:ext>
            </a:extLst>
          </p:cNvPr>
          <p:cNvSpPr txBox="1"/>
          <p:nvPr/>
        </p:nvSpPr>
        <p:spPr>
          <a:xfrm>
            <a:off x="8484576" y="4376057"/>
            <a:ext cx="2453606" cy="923330"/>
          </a:xfrm>
          <a:prstGeom prst="rect">
            <a:avLst/>
          </a:prstGeom>
          <a:noFill/>
          <a:ln w="28575">
            <a:solidFill>
              <a:srgbClr val="FFC000"/>
            </a:solidFill>
          </a:ln>
        </p:spPr>
        <p:txBody>
          <a:bodyPr wrap="square" rtlCol="0">
            <a:spAutoFit/>
          </a:bodyPr>
          <a:lstStyle/>
          <a:p>
            <a:pPr algn="ctr"/>
            <a:r>
              <a:rPr lang="en-NZ" dirty="0"/>
              <a:t>Wooden block to reduce unwanted air flow</a:t>
            </a:r>
          </a:p>
        </p:txBody>
      </p:sp>
    </p:spTree>
    <p:extLst>
      <p:ext uri="{BB962C8B-B14F-4D97-AF65-F5344CB8AC3E}">
        <p14:creationId xmlns:p14="http://schemas.microsoft.com/office/powerpoint/2010/main" val="1342803608"/>
      </p:ext>
    </p:extLst>
  </p:cSld>
  <p:clrMapOvr>
    <a:masterClrMapping/>
  </p:clrMapOvr>
</p:sld>
</file>

<file path=ppt/theme/theme1.xml><?xml version="1.0" encoding="utf-8"?>
<a:theme xmlns:a="http://schemas.openxmlformats.org/drawingml/2006/main" name="Physics theme">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Lato">
      <a:majorFont>
        <a:latin typeface="Lato Medium"/>
        <a:ea typeface=""/>
        <a:cs typeface=""/>
      </a:majorFont>
      <a:minorFont>
        <a:latin typeface="Lato Light"/>
        <a:ea typeface=""/>
        <a:cs typeface=""/>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Physics theme" id="{0785BCD2-CD9F-4207-94A2-E37369B3BCA1}" vid="{6AFA0CB9-B8D0-47DC-BCCE-FE95354711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Physics theme</Template>
  <TotalTime>4665</TotalTime>
  <Words>2389</Words>
  <Application>Microsoft Office PowerPoint</Application>
  <PresentationFormat>Widescreen</PresentationFormat>
  <Paragraphs>261</Paragraphs>
  <Slides>35</Slides>
  <Notes>34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Cambria Math</vt:lpstr>
      <vt:lpstr>Lato Light</vt:lpstr>
      <vt:lpstr>Lato Medium</vt:lpstr>
      <vt:lpstr>Wingdings 2</vt:lpstr>
      <vt:lpstr>Physics theme</vt:lpstr>
      <vt:lpstr>Problem No. 17: Tornado Machine</vt:lpstr>
      <vt:lpstr>The problem</vt:lpstr>
      <vt:lpstr>Table of contents</vt:lpstr>
      <vt:lpstr>Defining terms</vt:lpstr>
      <vt:lpstr>What a tornado is</vt:lpstr>
      <vt:lpstr>Tornado formation</vt:lpstr>
      <vt:lpstr>Tornado formation</vt:lpstr>
      <vt:lpstr>Defining terms</vt:lpstr>
      <vt:lpstr>Our setup</vt:lpstr>
      <vt:lpstr>How it works</vt:lpstr>
      <vt:lpstr>How we measured temperature</vt:lpstr>
      <vt:lpstr>How we measured velocity</vt:lpstr>
      <vt:lpstr>How we measured velocity</vt:lpstr>
      <vt:lpstr>Tangential velocity tests</vt:lpstr>
      <vt:lpstr>Temperature</vt:lpstr>
      <vt:lpstr>Why does this happen</vt:lpstr>
      <vt:lpstr>Radius</vt:lpstr>
      <vt:lpstr>Why does this happen?</vt:lpstr>
      <vt:lpstr>Why does this happen?</vt:lpstr>
      <vt:lpstr>Height</vt:lpstr>
      <vt:lpstr>Stability tests</vt:lpstr>
      <vt:lpstr>Conclusion</vt:lpstr>
      <vt:lpstr>Properties that were investigated</vt:lpstr>
      <vt:lpstr>Properties that were investigated</vt:lpstr>
      <vt:lpstr>Properties that were investigated</vt:lpstr>
      <vt:lpstr>Stability investigation</vt:lpstr>
      <vt:lpstr>Portative</vt:lpstr>
      <vt:lpstr>Acknowledgements</vt:lpstr>
      <vt:lpstr>Bibliography</vt:lpstr>
      <vt:lpstr>Problem No. 17: Tornado Machine</vt:lpstr>
      <vt:lpstr>Mesocyclone tornado formation</vt:lpstr>
      <vt:lpstr>How we measured velocity (maths)</vt:lpstr>
      <vt:lpstr>Tornado formation</vt:lpstr>
      <vt:lpstr>Tornado formation</vt:lpstr>
      <vt:lpstr>Tornado 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 No. 16: Paper Wrinkles</dc:title>
  <dc:creator>RoeveLu</dc:creator>
  <cp:lastModifiedBy>RoeveLu</cp:lastModifiedBy>
  <cp:revision>100</cp:revision>
  <dcterms:created xsi:type="dcterms:W3CDTF">2017-06-17T10:08:23Z</dcterms:created>
  <dcterms:modified xsi:type="dcterms:W3CDTF">2017-06-29T15:29:19Z</dcterms:modified>
</cp:coreProperties>
</file>