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6"/>
  </p:notesMasterIdLst>
  <p:sldIdLst>
    <p:sldId id="256" r:id="rId2"/>
    <p:sldId id="271" r:id="rId3"/>
    <p:sldId id="258" r:id="rId4"/>
    <p:sldId id="260" r:id="rId5"/>
    <p:sldId id="261" r:id="rId6"/>
    <p:sldId id="267" r:id="rId7"/>
    <p:sldId id="262" r:id="rId8"/>
    <p:sldId id="264" r:id="rId9"/>
    <p:sldId id="263" r:id="rId10"/>
    <p:sldId id="270" r:id="rId11"/>
    <p:sldId id="266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905FF-4355-4BFE-936F-E7D020F5286D}" type="datetimeFigureOut">
              <a:rPr lang="ru-RU" smtClean="0"/>
              <a:t>30.06.2017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F404E-7301-4267-9804-EE2781519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6BCC-C265-47FD-85C3-18BD9D152F75}" type="datetime1">
              <a:rPr lang="ru-RU" smtClean="0"/>
              <a:t>30.06.2017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3C03-220D-47E9-9D93-6AC0F35B19FF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6E80-CEBB-4F16-89E0-9A87C7F4FF36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243A-0981-411E-A0DB-D63299AC4715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E51EB-8C33-419D-B5B9-953F2634D9ED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912D-5D94-4C2C-8C0A-2FB130662081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E267A-8302-44A6-B4E3-0EEF44D8DC45}" type="datetime1">
              <a:rPr lang="ru-RU" smtClean="0"/>
              <a:t>30.06.2017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D3E-E994-4BA7-9A24-11B67EFF777E}" type="datetime1">
              <a:rPr lang="ru-RU" smtClean="0"/>
              <a:t>30.06.2017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608EB-C659-4C6F-A967-CAD2CD8DF4E5}" type="datetime1">
              <a:rPr lang="ru-RU" smtClean="0"/>
              <a:t>30.06.2017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D6C0-C824-4680-BBE7-92B1192A3387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516AC-C829-4F13-864D-A2C30058AB61}" type="datetime1">
              <a:rPr lang="ru-RU" smtClean="0"/>
              <a:t>30.06.2017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1B80C3-520F-4842-AD99-C7BABDB487CC}" type="datetime1">
              <a:rPr lang="ru-RU" smtClean="0"/>
              <a:t>30.06.2017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ranklin Gothic Demi" pitchFamily="34" charset="0"/>
              </a:rPr>
              <a:t/>
            </a:r>
            <a:br>
              <a:rPr lang="en-US" dirty="0" smtClean="0">
                <a:latin typeface="Franklin Gothic Demi" pitchFamily="34" charset="0"/>
              </a:rPr>
            </a:br>
            <a:r>
              <a:rPr lang="en-US" dirty="0">
                <a:latin typeface="Franklin Gothic Demi" pitchFamily="34" charset="0"/>
              </a:rPr>
              <a:t/>
            </a:r>
            <a:br>
              <a:rPr lang="en-US" dirty="0">
                <a:latin typeface="Franklin Gothic Demi" pitchFamily="34" charset="0"/>
              </a:rPr>
            </a:br>
            <a:r>
              <a:rPr lang="en-US" dirty="0" err="1" smtClean="0">
                <a:latin typeface="Franklin Gothic Demi" pitchFamily="34" charset="0"/>
              </a:rPr>
              <a:t>Allometria</a:t>
            </a:r>
            <a:r>
              <a:rPr lang="en-US" dirty="0" smtClean="0">
                <a:latin typeface="Franklin Gothic Demi" pitchFamily="34" charset="0"/>
              </a:rPr>
              <a:t/>
            </a:r>
            <a:br>
              <a:rPr lang="en-US" dirty="0" smtClean="0">
                <a:latin typeface="Franklin Gothic Demi" pitchFamily="34" charset="0"/>
              </a:rPr>
            </a:br>
            <a:r>
              <a:rPr lang="ru-RU" dirty="0" smtClean="0">
                <a:latin typeface="Franklin Gothic Demi" pitchFamily="34" charset="0"/>
              </a:rPr>
              <a:t>«</a:t>
            </a:r>
            <a:r>
              <a:rPr lang="en-US" dirty="0" smtClean="0">
                <a:latin typeface="Franklin Gothic Demi" pitchFamily="34" charset="0"/>
              </a:rPr>
              <a:t>Task</a:t>
            </a:r>
            <a:r>
              <a:rPr lang="ru-RU" dirty="0" smtClean="0">
                <a:latin typeface="Franklin Gothic Demi" pitchFamily="34" charset="0"/>
              </a:rPr>
              <a:t> №1</a:t>
            </a:r>
            <a:r>
              <a:rPr lang="en-US" dirty="0" smtClean="0">
                <a:latin typeface="Franklin Gothic Demi" pitchFamily="34" charset="0"/>
              </a:rPr>
              <a:t>3</a:t>
            </a:r>
            <a:r>
              <a:rPr lang="ru-RU" dirty="0" smtClean="0">
                <a:latin typeface="Franklin Gothic Demi" pitchFamily="34" charset="0"/>
              </a:rPr>
              <a:t> </a:t>
            </a:r>
            <a:r>
              <a:rPr lang="ru-RU" dirty="0">
                <a:latin typeface="Franklin Gothic Demi" pitchFamily="34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953000"/>
            <a:ext cx="7992888" cy="12192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</a:rPr>
              <a:t>Zhuravleva Angelina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" y="188640"/>
            <a:ext cx="3281307" cy="291064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608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35684" r="7992" b="-1"/>
          <a:stretch/>
        </p:blipFill>
        <p:spPr>
          <a:xfrm>
            <a:off x="289662" y="764704"/>
            <a:ext cx="8573595" cy="46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157"/>
            <a:ext cx="7753101" cy="507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The rules of Allen and Berg</a:t>
            </a:r>
            <a:r>
              <a:rPr lang="en-US" sz="6600" b="1" dirty="0"/>
              <a:t>m</a:t>
            </a:r>
            <a:r>
              <a:rPr lang="en-US" sz="6600" b="1" dirty="0" smtClean="0"/>
              <a:t>an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189" y="2276872"/>
            <a:ext cx="91696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The protruding parts of the bodies of warm-blooded animals (ears, legs, tails) are less in a cold climate than in warm weather. </a:t>
            </a:r>
            <a:endParaRPr lang="en-US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The body size of warm-blooded animals in a colder climate is greater than in </a:t>
            </a:r>
            <a:r>
              <a:rPr lang="en-US" sz="3600" b="1" dirty="0" smtClean="0"/>
              <a:t>warm.</a:t>
            </a:r>
            <a:endParaRPr lang="ru-RU" sz="3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0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3"/>
          <a:stretch/>
        </p:blipFill>
        <p:spPr bwMode="auto">
          <a:xfrm>
            <a:off x="1115616" y="1124744"/>
            <a:ext cx="6768752" cy="51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302" y="250839"/>
            <a:ext cx="7744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Thigh of American </a:t>
            </a:r>
            <a:r>
              <a:rPr lang="en-US" sz="5400" b="1" dirty="0" smtClean="0"/>
              <a:t>mink</a:t>
            </a:r>
            <a:r>
              <a:rPr lang="en-US" sz="5400" b="1" dirty="0"/>
              <a:t>s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6517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8229600" cy="1600200"/>
          </a:xfrm>
        </p:spPr>
        <p:txBody>
          <a:bodyPr/>
          <a:lstStyle/>
          <a:p>
            <a:r>
              <a:rPr lang="en-US" sz="8800" b="1" dirty="0" smtClean="0">
                <a:solidFill>
                  <a:schemeClr val="tx1"/>
                </a:solidFill>
              </a:rPr>
              <a:t>Conclusion 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 found out that only proliferation multiplicative growth should be considered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Dependence </a:t>
            </a:r>
            <a:r>
              <a:rPr lang="en-US" sz="3600" dirty="0"/>
              <a:t>of bone length and thickness on mass or height is expressed by </a:t>
            </a:r>
            <a:r>
              <a:rPr lang="en-US" sz="3600" dirty="0" smtClean="0"/>
              <a:t>function </a:t>
            </a:r>
            <a:r>
              <a:rPr lang="en-US" sz="3600" b="1" dirty="0" smtClean="0"/>
              <a:t>y=</a:t>
            </a:r>
            <a:r>
              <a:rPr lang="en-US" sz="3600" b="1" dirty="0" err="1" smtClean="0"/>
              <a:t>bx</a:t>
            </a:r>
            <a:r>
              <a:rPr lang="en-US" sz="3600" b="1" baseline="30000" dirty="0" err="1" smtClean="0"/>
              <a:t>a</a:t>
            </a:r>
            <a:r>
              <a:rPr lang="en-US" sz="3600" dirty="0" smtClean="0"/>
              <a:t>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growth and weight of animals is also affected by climate and lifestyle.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64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008112"/>
          </a:xfrm>
        </p:spPr>
        <p:txBody>
          <a:bodyPr/>
          <a:lstStyle/>
          <a:p>
            <a:r>
              <a:rPr lang="en-US" sz="8800" b="1" dirty="0" smtClean="0"/>
              <a:t>Our team</a:t>
            </a:r>
            <a:r>
              <a:rPr lang="ru-RU" sz="8800" b="1" dirty="0" smtClean="0"/>
              <a:t>:</a:t>
            </a:r>
            <a:endParaRPr lang="ru-RU" sz="8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Polina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Parinova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captain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Angelina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Zhuravleva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Ilia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Vasiliev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Sergey Glebov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Maksim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Shilihin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Elisaveta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Zarezina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1520366" cy="152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116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4283968" y="6309320"/>
            <a:ext cx="561975" cy="365125"/>
          </a:xfrm>
        </p:spPr>
        <p:txBody>
          <a:bodyPr/>
          <a:lstStyle/>
          <a:p>
            <a:pPr algn="ctr"/>
            <a:fld id="{B19B0651-EE4F-4900-A07F-96A6BFA9D0F0}" type="slidenum">
              <a:rPr lang="ru-RU" sz="2400" smtClean="0">
                <a:solidFill>
                  <a:schemeClr val="tx1"/>
                </a:solidFill>
              </a:rPr>
              <a:pPr algn="ctr"/>
              <a:t>2</a:t>
            </a:fld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флаг россии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1556792"/>
            <a:ext cx="1685967" cy="1123275"/>
          </a:xfrm>
          <a:prstGeom prst="rect">
            <a:avLst/>
          </a:prstGeom>
        </p:spPr>
      </p:pic>
      <p:pic>
        <p:nvPicPr>
          <p:cNvPr id="9" name="Рисунок 8" descr="герб воронеж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412776"/>
            <a:ext cx="1656184" cy="2070230"/>
          </a:xfrm>
          <a:prstGeom prst="rect">
            <a:avLst/>
          </a:prstGeom>
        </p:spPr>
      </p:pic>
      <p:pic>
        <p:nvPicPr>
          <p:cNvPr id="10" name="Рисунок 9" descr="герб Басов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797152"/>
            <a:ext cx="1426104" cy="128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6" y="778146"/>
            <a:ext cx="7859216" cy="720080"/>
          </a:xfrm>
        </p:spPr>
        <p:txBody>
          <a:bodyPr/>
          <a:lstStyle/>
          <a:p>
            <a:r>
              <a:rPr lang="en-US" sz="8000" b="1" dirty="0" smtClean="0"/>
              <a:t>The task</a:t>
            </a:r>
            <a:r>
              <a:rPr lang="ru-RU" sz="8000" b="1" dirty="0" smtClean="0"/>
              <a:t>:</a:t>
            </a:r>
            <a:endParaRPr lang="ru-RU" sz="8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7049" y="1916832"/>
            <a:ext cx="8845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How </a:t>
            </a:r>
            <a:r>
              <a:rPr lang="en-US" sz="4800" b="1" dirty="0" smtClean="0"/>
              <a:t> </a:t>
            </a:r>
            <a:r>
              <a:rPr lang="en-US" sz="4800" b="1" dirty="0"/>
              <a:t>length and </a:t>
            </a:r>
            <a:r>
              <a:rPr lang="en-US" sz="4800" b="1" dirty="0" smtClean="0"/>
              <a:t>thickness</a:t>
            </a:r>
            <a:r>
              <a:rPr lang="ru-RU" sz="4800" b="1" dirty="0" smtClean="0"/>
              <a:t> </a:t>
            </a:r>
            <a:r>
              <a:rPr lang="en-US" sz="4800" b="1" dirty="0" smtClean="0"/>
              <a:t>of bones </a:t>
            </a:r>
            <a:r>
              <a:rPr lang="en-US" sz="4800" b="1" dirty="0"/>
              <a:t>influence on animal’s weight and growth</a:t>
            </a:r>
            <a:r>
              <a:rPr lang="en-US" sz="2800" b="1" dirty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8436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52" r="99815">
                        <a14:backgroundMark x1="54074" y1="48017" x2="42222" y2="28810"/>
                        <a14:backgroundMark x1="3889" y1="80376" x2="54630" y2="49061"/>
                        <a14:backgroundMark x1="60556" y1="55324" x2="59630" y2="76618"/>
                        <a14:backgroundMark x1="12963" y1="97912" x2="61111" y2="68058"/>
                        <a14:backgroundMark x1="60556" y1="55741" x2="82037" y2="60752"/>
                        <a14:backgroundMark x1="74074" y1="63048" x2="96296" y2="423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49" y="84948"/>
            <a:ext cx="951010" cy="84358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400" y="404664"/>
            <a:ext cx="7859216" cy="720080"/>
          </a:xfrm>
        </p:spPr>
        <p:txBody>
          <a:bodyPr/>
          <a:lstStyle/>
          <a:p>
            <a:r>
              <a:rPr lang="en-US" sz="6600" b="1" u="sng" dirty="0" smtClean="0"/>
              <a:t>The aim:</a:t>
            </a:r>
            <a:endParaRPr lang="ru-RU" sz="6600" b="1" u="sng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43" y="26967"/>
            <a:ext cx="923242" cy="877538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15973"/>
            <a:ext cx="882047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smtClean="0"/>
              <a:t>Find </a:t>
            </a:r>
            <a:r>
              <a:rPr lang="en-US" sz="4000" b="1" dirty="0"/>
              <a:t>mathematical dependence between bones and weight and growth</a:t>
            </a:r>
            <a:r>
              <a:rPr lang="en-US" sz="4000" b="1" dirty="0" smtClean="0"/>
              <a:t>.</a:t>
            </a:r>
          </a:p>
          <a:p>
            <a:pPr algn="ctr"/>
            <a:r>
              <a:rPr lang="en-US" sz="5400" b="1" u="sng" dirty="0" smtClean="0"/>
              <a:t>Our objectives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make limitations</a:t>
            </a:r>
            <a:endParaRPr lang="ru-RU" sz="4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/>
              <a:t>i</a:t>
            </a:r>
            <a:r>
              <a:rPr lang="en-US" sz="4000" b="1" dirty="0" smtClean="0"/>
              <a:t>nvestigate an essence of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take </a:t>
            </a:r>
            <a:r>
              <a:rPr lang="en-US" sz="4000" b="1" dirty="0"/>
              <a:t>account an impact of other </a:t>
            </a:r>
            <a:r>
              <a:rPr lang="en-US" sz="4000" b="1" dirty="0" smtClean="0"/>
              <a:t>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 smtClean="0"/>
              <a:t> </a:t>
            </a:r>
            <a:r>
              <a:rPr lang="en-US" sz="4000" b="1" dirty="0"/>
              <a:t>make a </a:t>
            </a:r>
            <a:r>
              <a:rPr lang="en-US" sz="4000" b="1" dirty="0" smtClean="0"/>
              <a:t>conclusion</a:t>
            </a:r>
            <a:endParaRPr lang="en-US" sz="40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60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2" t="23468" r="54091"/>
          <a:stretch/>
        </p:blipFill>
        <p:spPr>
          <a:xfrm>
            <a:off x="2267951" y="476672"/>
            <a:ext cx="1327843" cy="558924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754" y="1052736"/>
            <a:ext cx="24163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ая фигурная скобка 7"/>
          <p:cNvSpPr/>
          <p:nvPr/>
        </p:nvSpPr>
        <p:spPr>
          <a:xfrm>
            <a:off x="3595794" y="1556792"/>
            <a:ext cx="1264238" cy="345638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7864" y="764704"/>
            <a:ext cx="23042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19793" y="256592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</a:t>
            </a:r>
            <a:r>
              <a:rPr lang="en-US" sz="2800" b="1" dirty="0" smtClean="0"/>
              <a:t>piphysis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20072" y="287932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Diaphysis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6996" y="935142"/>
            <a:ext cx="1939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Metaphysis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2460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-834784" y="6356350"/>
            <a:ext cx="284797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94717" y="66066"/>
            <a:ext cx="7056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Proliferative Growth</a:t>
            </a:r>
            <a:endParaRPr lang="ru-RU" sz="6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98" y="178958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/>
              <a:t>N</a:t>
            </a:r>
            <a:r>
              <a:rPr lang="ru-RU" sz="3600" b="1" baseline="-25000" dirty="0" smtClean="0"/>
              <a:t>n</a:t>
            </a:r>
            <a:r>
              <a:rPr lang="ru-RU" sz="3600" b="1" dirty="0"/>
              <a:t>= </a:t>
            </a:r>
            <a:r>
              <a:rPr lang="ru-RU" sz="3600" b="1" dirty="0" smtClean="0"/>
              <a:t>2</a:t>
            </a:r>
            <a:r>
              <a:rPr lang="ru-RU" sz="3600" b="1" baseline="30000" dirty="0" smtClean="0"/>
              <a:t>n</a:t>
            </a:r>
            <a:endParaRPr lang="en-US" sz="3600" b="1" baseline="30000" dirty="0" smtClean="0"/>
          </a:p>
          <a:p>
            <a:endParaRPr lang="en-US" sz="3600" b="1" baseline="30000" dirty="0" smtClean="0"/>
          </a:p>
          <a:p>
            <a:r>
              <a:rPr lang="en-US" sz="3600" b="1" baseline="30000" dirty="0"/>
              <a:t>Both daughter cells again come into division. The number of cells grows exponentially.</a:t>
            </a:r>
            <a:endParaRPr lang="en-US" sz="3600" b="1" baseline="300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856570" y="2097362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N</a:t>
            </a:r>
            <a:r>
              <a:rPr lang="en-US" sz="3600" b="1" baseline="-25000" dirty="0"/>
              <a:t>n</a:t>
            </a:r>
            <a:r>
              <a:rPr lang="en-US" sz="3600" b="1" dirty="0"/>
              <a:t>= 2n</a:t>
            </a:r>
          </a:p>
          <a:p>
            <a:r>
              <a:rPr lang="en-US" dirty="0" smtClean="0"/>
              <a:t> </a:t>
            </a:r>
            <a:r>
              <a:rPr lang="en-US" b="1" dirty="0"/>
              <a:t>After each division, only one of the cells is divided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4112404"/>
            <a:ext cx="5688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N</a:t>
            </a:r>
            <a:r>
              <a:rPr lang="ru-RU" sz="3600" b="1" baseline="-25000" dirty="0" smtClean="0"/>
              <a:t>n</a:t>
            </a:r>
            <a:r>
              <a:rPr lang="ru-RU" sz="3600" b="1" dirty="0" smtClean="0"/>
              <a:t> =N</a:t>
            </a:r>
            <a:r>
              <a:rPr lang="ru-RU" sz="3600" b="1" baseline="-25000" dirty="0" smtClean="0"/>
              <a:t>n-1</a:t>
            </a:r>
            <a:r>
              <a:rPr lang="ru-RU" sz="3600" b="1" dirty="0" smtClean="0"/>
              <a:t> +N</a:t>
            </a:r>
            <a:r>
              <a:rPr lang="ru-RU" sz="3600" b="1" baseline="-25000" dirty="0" smtClean="0"/>
              <a:t>n-2</a:t>
            </a:r>
            <a:endParaRPr lang="en-US" sz="3600" b="1" baseline="-25000" dirty="0" smtClean="0"/>
          </a:p>
          <a:p>
            <a:r>
              <a:rPr lang="en-US" sz="3600" b="1" baseline="-25000" dirty="0" smtClean="0"/>
              <a:t>All daughter cells are divided again,</a:t>
            </a:r>
            <a:r>
              <a:rPr lang="en-US" sz="3600" b="1" dirty="0" smtClean="0"/>
              <a:t> </a:t>
            </a:r>
            <a:r>
              <a:rPr lang="en-US" sz="3600" b="1" baseline="-25000" dirty="0" smtClean="0"/>
              <a:t>but</a:t>
            </a:r>
            <a:r>
              <a:rPr lang="ru-RU" sz="3600" b="1" dirty="0" smtClean="0"/>
              <a:t> </a:t>
            </a:r>
            <a:r>
              <a:rPr lang="en-US" sz="3600" b="1" baseline="-25000" dirty="0" smtClean="0"/>
              <a:t>with a break in one </a:t>
            </a:r>
            <a:r>
              <a:rPr lang="en-US" sz="3600" b="1" baseline="-25000" dirty="0"/>
              <a:t>generation. </a:t>
            </a:r>
            <a:r>
              <a:rPr lang="en-US" sz="3600" b="1" baseline="-25000" dirty="0" smtClean="0"/>
              <a:t>It</a:t>
            </a:r>
            <a:r>
              <a:rPr lang="en-US" sz="3600" b="1" dirty="0" smtClean="0"/>
              <a:t> </a:t>
            </a:r>
            <a:r>
              <a:rPr lang="en-US" sz="3600" b="1" baseline="-25000" dirty="0" smtClean="0"/>
              <a:t>grows </a:t>
            </a:r>
            <a:r>
              <a:rPr lang="en-US" sz="3600" b="1" baseline="-25000" dirty="0"/>
              <a:t>according to the Fibonacci series (1,2,3,5,8,13,21 ...).</a:t>
            </a:r>
            <a:endParaRPr lang="en-US" sz="3600" b="1" baseline="-25000" dirty="0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2242019" y="908720"/>
            <a:ext cx="1033837" cy="562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56570" y="908720"/>
            <a:ext cx="507518" cy="562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99992" y="908720"/>
            <a:ext cx="0" cy="2649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85519" y="1306255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Multiplicative</a:t>
            </a:r>
            <a:endParaRPr lang="ru-RU" sz="28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0339" y="3605468"/>
            <a:ext cx="1752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Recurrent</a:t>
            </a:r>
            <a:endParaRPr lang="ru-RU" sz="28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8155" y="1306255"/>
            <a:ext cx="2189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/>
              <a:t>Accretionary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2528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863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1700808"/>
            <a:ext cx="491966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452" y="234888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mastodont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13351" y="2348880"/>
            <a:ext cx="120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 hours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1748" y="3645327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Weight changed isometric</a:t>
            </a:r>
          </a:p>
          <a:p>
            <a:r>
              <a:rPr lang="en-US" sz="3600" b="1" dirty="0"/>
              <a:t>a</a:t>
            </a:r>
            <a:r>
              <a:rPr lang="en-US" sz="3600" b="1" dirty="0" smtClean="0"/>
              <a:t>=1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11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5280" y="332656"/>
            <a:ext cx="453681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u="sng" dirty="0" smtClean="0"/>
              <a:t>y=</a:t>
            </a:r>
            <a:r>
              <a:rPr lang="en-US" sz="13800" b="1" u="sng" dirty="0" err="1" smtClean="0"/>
              <a:t>bx</a:t>
            </a:r>
            <a:r>
              <a:rPr lang="en-US" sz="13800" b="1" u="sng" baseline="30000" dirty="0" err="1" smtClean="0"/>
              <a:t>a</a:t>
            </a:r>
            <a:endParaRPr lang="ru-RU" sz="13800" b="1" u="sng" baseline="30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70892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x</a:t>
            </a:r>
            <a:r>
              <a:rPr lang="ru-RU" sz="4800" dirty="0" smtClean="0"/>
              <a:t>–</a:t>
            </a:r>
            <a:r>
              <a:rPr lang="en-US" sz="4800" dirty="0" smtClean="0"/>
              <a:t>weight or growth</a:t>
            </a:r>
            <a:r>
              <a:rPr lang="ru-RU" sz="4800" dirty="0" smtClean="0"/>
              <a:t>; </a:t>
            </a:r>
            <a:endParaRPr lang="ru-RU" sz="4800" dirty="0"/>
          </a:p>
          <a:p>
            <a:r>
              <a:rPr lang="ru-RU" sz="4800" b="1" dirty="0" smtClean="0"/>
              <a:t>y</a:t>
            </a:r>
            <a:r>
              <a:rPr lang="ru-RU" sz="4800" dirty="0" smtClean="0"/>
              <a:t>–</a:t>
            </a:r>
            <a:r>
              <a:rPr lang="en-US" sz="4800" dirty="0" smtClean="0"/>
              <a:t>separate parameter</a:t>
            </a:r>
            <a:r>
              <a:rPr lang="ru-RU" sz="4800" dirty="0" smtClean="0"/>
              <a:t>; </a:t>
            </a:r>
            <a:endParaRPr lang="ru-RU" sz="4800" dirty="0"/>
          </a:p>
          <a:p>
            <a:r>
              <a:rPr lang="ru-RU" sz="4800" b="1" dirty="0"/>
              <a:t>b</a:t>
            </a:r>
            <a:r>
              <a:rPr lang="ru-RU" sz="4800" dirty="0"/>
              <a:t> </a:t>
            </a:r>
            <a:r>
              <a:rPr lang="ru-RU" sz="4800" dirty="0" smtClean="0"/>
              <a:t>–</a:t>
            </a:r>
            <a:r>
              <a:rPr lang="en-US" sz="4800" dirty="0" err="1" smtClean="0"/>
              <a:t>const</a:t>
            </a:r>
            <a:r>
              <a:rPr lang="en-US" sz="4800" dirty="0" smtClean="0"/>
              <a:t> of opening growth</a:t>
            </a:r>
            <a:r>
              <a:rPr lang="ru-RU" sz="4800" dirty="0" smtClean="0"/>
              <a:t>; </a:t>
            </a:r>
            <a:endParaRPr lang="ru-RU" sz="4800" dirty="0"/>
          </a:p>
          <a:p>
            <a:r>
              <a:rPr lang="ru-RU" sz="4800" b="1" dirty="0"/>
              <a:t>a</a:t>
            </a:r>
            <a:r>
              <a:rPr lang="ru-RU" sz="4800" dirty="0"/>
              <a:t> – </a:t>
            </a:r>
            <a:r>
              <a:rPr lang="en-US" sz="4800" dirty="0" err="1" smtClean="0"/>
              <a:t>const</a:t>
            </a:r>
            <a:r>
              <a:rPr lang="en-US" sz="4800" dirty="0" smtClean="0"/>
              <a:t> of balance </a:t>
            </a:r>
            <a:endParaRPr lang="ru-RU" sz="48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9" y="0"/>
            <a:ext cx="4968875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4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1275</TotalTime>
  <Words>285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  Allometria «Task №13 »</vt:lpstr>
      <vt:lpstr>Our team:</vt:lpstr>
      <vt:lpstr>The task:</vt:lpstr>
      <vt:lpstr>The aim: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«Задача »</dc:title>
  <dc:creator>А.В.</dc:creator>
  <cp:lastModifiedBy>роман журавлев</cp:lastModifiedBy>
  <cp:revision>40</cp:revision>
  <dcterms:created xsi:type="dcterms:W3CDTF">2017-03-28T17:47:41Z</dcterms:created>
  <dcterms:modified xsi:type="dcterms:W3CDTF">2017-06-30T06:11:13Z</dcterms:modified>
</cp:coreProperties>
</file>