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6" r:id="rId2"/>
    <p:sldId id="279" r:id="rId3"/>
    <p:sldId id="258" r:id="rId4"/>
    <p:sldId id="280" r:id="rId5"/>
    <p:sldId id="277" r:id="rId6"/>
    <p:sldId id="262" r:id="rId7"/>
    <p:sldId id="272" r:id="rId8"/>
    <p:sldId id="282" r:id="rId9"/>
    <p:sldId id="284" r:id="rId10"/>
    <p:sldId id="286" r:id="rId11"/>
    <p:sldId id="278" r:id="rId12"/>
    <p:sldId id="285" r:id="rId13"/>
    <p:sldId id="287" r:id="rId14"/>
    <p:sldId id="288" r:id="rId15"/>
    <p:sldId id="294" r:id="rId16"/>
    <p:sldId id="295" r:id="rId17"/>
    <p:sldId id="296" r:id="rId18"/>
    <p:sldId id="289" r:id="rId19"/>
    <p:sldId id="292" r:id="rId20"/>
    <p:sldId id="293" r:id="rId21"/>
    <p:sldId id="266" r:id="rId22"/>
    <p:sldId id="274" r:id="rId23"/>
    <p:sldId id="275" r:id="rId24"/>
    <p:sldId id="281" r:id="rId25"/>
    <p:sldId id="29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1D9BDC-ED04-453F-9ED2-BBDF7C01BF5B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AD0FF8-B287-4D08-B837-D60F75C58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460E-737E-4E66-A487-72C87DFD6224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6232-1413-4219-8738-01D74BCA4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4059-5919-4E47-AE35-63CE4C50FAB6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F7E4-5564-4A12-817E-95C5AA289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47078-08DF-4A4B-84C7-022B0BC1610E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D4BC-5119-4AAF-A5B8-1CE1F808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9F16-38FE-47E6-A3F1-C06071E1CF92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528E-B571-4774-9902-85FD10DCA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756B-ECA3-4891-9CCC-4CBC7F5ACB99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9829-17B9-4DE3-B0FC-4E645130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83AF-0238-4857-8862-717263679F67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DFF0-15B8-4AB2-994B-723658937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5200-5601-423A-82B2-D892F46A72A8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B77B-A744-4020-912A-17DF957AF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EB512-FC50-4AA6-A150-6DDF2DBB2842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B805-3C3D-41CB-8C84-F95FF52C6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4FE5-43C2-47EA-A2C2-DC5F031470F2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5280-BA1F-4B87-A6B6-948C14BB1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D7A9-8B8B-4FCE-8255-B3332FB8102A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240F-3ED1-4B84-A339-C605FF9C9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165D-38E0-4247-80AB-4BA60EE799A7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487D-B2E4-4CBA-B6FD-13B37661C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C2FC400-DBFE-4015-A286-D27B7F60BAEB}" type="datetime1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683329C-7431-4483-A25E-5B5B54C48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4" r:id="rId3"/>
    <p:sldLayoutId id="2147483801" r:id="rId4"/>
    <p:sldLayoutId id="2147483800" r:id="rId5"/>
    <p:sldLayoutId id="2147483799" r:id="rId6"/>
    <p:sldLayoutId id="2147483798" r:id="rId7"/>
    <p:sldLayoutId id="2147483797" r:id="rId8"/>
    <p:sldLayoutId id="2147483796" r:id="rId9"/>
    <p:sldLayoutId id="2147483795" r:id="rId10"/>
    <p:sldLayoutId id="2147483794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lhow.ru/eda-i-napitki/frukty/pochemu-jabloko-temneet" TargetMode="External"/><Relationship Id="rId7" Type="http://schemas.openxmlformats.org/officeDocument/2006/relationships/hyperlink" Target="https://vk.com/away.php?to=http://fb.ru/article/159167/otvechaem-na-voprosyi-pochemu-yabloko-temneet-na-sreze&amp;cc_key=" TargetMode="External"/><Relationship Id="rId2" Type="http://schemas.openxmlformats.org/officeDocument/2006/relationships/hyperlink" Target="http://flavorchemist.livejournal.com/16577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htab.ru/Guide/GuideChemistry/pH/phFoodTable/" TargetMode="External"/><Relationship Id="rId5" Type="http://schemas.openxmlformats.org/officeDocument/2006/relationships/hyperlink" Target="http://allforchildren.ru/why/why123.php" TargetMode="External"/><Relationship Id="rId4" Type="http://schemas.openxmlformats.org/officeDocument/2006/relationships/hyperlink" Target="http://www.kakprosto.ru/kak-91600-pochemu-yabloko-temnee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7054552" cy="19518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smtClean="0">
                <a:latin typeface="Franklin Gothic Demi" pitchFamily="34" charset="0"/>
              </a:rPr>
              <a:t>The task </a:t>
            </a:r>
            <a:r>
              <a:rPr lang="ru-RU" sz="6600" b="1" dirty="0" smtClean="0">
                <a:latin typeface="Franklin Gothic Demi" pitchFamily="34" charset="0"/>
              </a:rPr>
              <a:t>№</a:t>
            </a:r>
            <a:r>
              <a:rPr lang="en-US" sz="6600" b="1" dirty="0" smtClean="0">
                <a:latin typeface="Franklin Gothic Demi" pitchFamily="34" charset="0"/>
              </a:rPr>
              <a:t>6</a:t>
            </a:r>
            <a:br>
              <a:rPr lang="en-US" sz="6600" b="1" dirty="0" smtClean="0">
                <a:latin typeface="Franklin Gothic Demi" pitchFamily="34" charset="0"/>
              </a:rPr>
            </a:br>
            <a:r>
              <a:rPr lang="en-US" sz="6600" b="1" dirty="0" smtClean="0">
                <a:latin typeface="Franklin Gothic Demi" pitchFamily="34" charset="0"/>
              </a:rPr>
              <a:t>Apples</a:t>
            </a:r>
            <a:endParaRPr lang="ru-RU" sz="6600" b="1" dirty="0"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005064"/>
            <a:ext cx="6400800" cy="1219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Angelina Zhuravleva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Team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«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Izolenta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632"/>
            <a:ext cx="3343024" cy="296599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FCF40-BC1C-41C4-BADE-FC3B67DF5F43}" type="slidenum">
              <a:rPr lang="ru-RU" sz="180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7"/>
          <a:stretch/>
        </p:blipFill>
        <p:spPr>
          <a:xfrm>
            <a:off x="1763688" y="365837"/>
            <a:ext cx="6048672" cy="57522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2780928"/>
            <a:ext cx="2736304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5568" y="2132856"/>
            <a:ext cx="11384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501008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62660" y="1196752"/>
            <a:ext cx="1581348" cy="720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Tirosinasa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1556792"/>
            <a:ext cx="22489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DOPA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12072" y="2494620"/>
            <a:ext cx="1823112" cy="104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Decarboksilasa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3996" y="4581128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Dopamin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1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8920" y="972622"/>
            <a:ext cx="853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n-lt"/>
              </a:rPr>
              <a:t>T</a:t>
            </a:r>
            <a:r>
              <a:rPr lang="en-US" sz="4400" b="1" dirty="0" smtClean="0">
                <a:latin typeface="+mn-lt"/>
              </a:rPr>
              <a:t>he </a:t>
            </a:r>
            <a:r>
              <a:rPr lang="en-US" sz="4400" b="1" dirty="0">
                <a:latin typeface="+mn-lt"/>
              </a:rPr>
              <a:t>formation of melanin</a:t>
            </a:r>
            <a:endParaRPr lang="ru-RU" sz="44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4226"/>
          <a:stretch/>
        </p:blipFill>
        <p:spPr>
          <a:xfrm>
            <a:off x="0" y="1844824"/>
            <a:ext cx="9172361" cy="4429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4310" y="18864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+mn-lt"/>
              </a:rPr>
              <a:t>KOH</a:t>
            </a:r>
            <a:endParaRPr lang="ru-RU" sz="3200" b="1" u="sng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861048"/>
            <a:ext cx="1224136" cy="198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5484" y="3960297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Dopamine</a:t>
            </a:r>
            <a:endParaRPr lang="ru-RU" sz="2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861049"/>
            <a:ext cx="1584176" cy="29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Eymelanin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877272"/>
            <a:ext cx="89405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84368" y="5157192"/>
            <a:ext cx="115212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70402" y="5166540"/>
            <a:ext cx="150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Katehol</a:t>
            </a:r>
            <a:r>
              <a:rPr lang="en-US" sz="2400" dirty="0" smtClean="0">
                <a:latin typeface="+mn-lt"/>
              </a:rPr>
              <a:t>-melanin</a:t>
            </a:r>
            <a:endParaRPr lang="ru-RU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6093296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Katehol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4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9001000" cy="1224136"/>
          </a:xfrm>
        </p:spPr>
        <p:txBody>
          <a:bodyPr/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B805-3C3D-41CB-8C84-F95FF52C67B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10233"/>
          <a:stretch/>
        </p:blipFill>
        <p:spPr>
          <a:xfrm>
            <a:off x="755576" y="3707496"/>
            <a:ext cx="7704856" cy="2036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8625" y="213362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latin typeface="+mn-lt"/>
              </a:rPr>
              <a:t>HCl</a:t>
            </a:r>
            <a:endParaRPr lang="ru-RU" sz="4800" b="1" u="sng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337" y="1098495"/>
            <a:ext cx="86986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+mn-lt"/>
              </a:rPr>
              <a:t>Protein denaturation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+mn-lt"/>
              </a:rPr>
              <a:t>Formation of chlorohydroquinone</a:t>
            </a:r>
            <a:endParaRPr lang="ru-RU" sz="4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87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6002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</a:rPr>
              <a:t>he </a:t>
            </a:r>
            <a:r>
              <a:rPr lang="en-US" sz="3200" b="1" dirty="0">
                <a:solidFill>
                  <a:schemeClr val="tx1"/>
                </a:solidFill>
              </a:rPr>
              <a:t>antioxidant molecules interact with the active radicals with the formation of inactive </a:t>
            </a:r>
            <a:r>
              <a:rPr lang="en-US" sz="3200" b="1" dirty="0" smtClean="0">
                <a:solidFill>
                  <a:schemeClr val="tx1"/>
                </a:solidFill>
              </a:rPr>
              <a:t>radicals.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B805-3C3D-41CB-8C84-F95FF52C67B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6" y="3340879"/>
            <a:ext cx="3192896" cy="1611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2403" y="3683030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+</a:t>
            </a:r>
            <a:endParaRPr lang="ru-RU" sz="3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1871" y="3621474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+mn-lt"/>
              </a:rPr>
              <a:t>[O]</a:t>
            </a:r>
            <a:endParaRPr lang="ru-RU" sz="4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15932" y="3537209"/>
                <a:ext cx="7920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932" y="3537209"/>
                <a:ext cx="792088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r="69410" b="28077"/>
          <a:stretch/>
        </p:blipFill>
        <p:spPr>
          <a:xfrm>
            <a:off x="5032260" y="3340879"/>
            <a:ext cx="2016224" cy="14453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38424" y="3683030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+mn-lt"/>
              </a:rPr>
              <a:t>+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4" t="30142" r="36138"/>
          <a:stretch/>
        </p:blipFill>
        <p:spPr>
          <a:xfrm>
            <a:off x="7258392" y="3424439"/>
            <a:ext cx="1905744" cy="13617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65299" y="209852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+mn-lt"/>
              </a:rPr>
              <a:t>C</a:t>
            </a:r>
            <a:r>
              <a:rPr lang="en-US" sz="3200" b="1" u="sng" baseline="-25000" dirty="0">
                <a:latin typeface="+mn-lt"/>
              </a:rPr>
              <a:t>6</a:t>
            </a:r>
            <a:r>
              <a:rPr lang="en-US" sz="3200" b="1" u="sng" dirty="0">
                <a:latin typeface="+mn-lt"/>
              </a:rPr>
              <a:t>H</a:t>
            </a:r>
            <a:r>
              <a:rPr lang="en-US" sz="3200" b="1" u="sng" baseline="-25000" dirty="0">
                <a:latin typeface="+mn-lt"/>
              </a:rPr>
              <a:t>8</a:t>
            </a:r>
            <a:r>
              <a:rPr lang="en-US" sz="3200" b="1" u="sng" dirty="0">
                <a:latin typeface="+mn-lt"/>
              </a:rPr>
              <a:t>O</a:t>
            </a:r>
            <a:r>
              <a:rPr lang="en-US" sz="3200" b="1" u="sng" baseline="-25000" dirty="0"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654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51520"/>
          </a:xfrm>
        </p:spPr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</a:rPr>
              <a:t>S</a:t>
            </a:r>
            <a:r>
              <a:rPr lang="en-US" sz="6000" b="1" dirty="0" smtClean="0">
                <a:solidFill>
                  <a:schemeClr val="tx1"/>
                </a:solidFill>
              </a:rPr>
              <a:t>top </a:t>
            </a:r>
            <a:r>
              <a:rPr lang="en-US" sz="6000" b="1" dirty="0">
                <a:solidFill>
                  <a:schemeClr val="tx1"/>
                </a:solidFill>
              </a:rPr>
              <a:t>air penetration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B805-3C3D-41CB-8C84-F95FF52C67B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2" b="6790"/>
          <a:stretch/>
        </p:blipFill>
        <p:spPr>
          <a:xfrm>
            <a:off x="2987824" y="1530488"/>
            <a:ext cx="4083174" cy="46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3992"/>
            <a:ext cx="8229600" cy="1600200"/>
          </a:xfrm>
        </p:spPr>
        <p:txBody>
          <a:bodyPr/>
          <a:lstStyle/>
          <a:p>
            <a:r>
              <a:rPr lang="en-US" sz="6600" b="1" dirty="0" smtClean="0"/>
              <a:t>Blanching</a:t>
            </a:r>
            <a:endParaRPr lang="ru-RU" sz="6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B805-3C3D-41CB-8C84-F95FF52C67B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96752"/>
            <a:ext cx="54006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072"/>
            <a:ext cx="8229600" cy="1202824"/>
          </a:xfrm>
        </p:spPr>
        <p:txBody>
          <a:bodyPr/>
          <a:lstStyle/>
          <a:p>
            <a:r>
              <a:rPr lang="en-US" sz="6600" b="1" dirty="0" smtClean="0"/>
              <a:t>Inhibitor</a:t>
            </a:r>
            <a:endParaRPr lang="ru-RU" sz="6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B805-3C3D-41CB-8C84-F95FF52C67B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6" y="2132856"/>
            <a:ext cx="8298926" cy="2852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1350070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+mn-lt"/>
              </a:rPr>
              <a:t>Diethylcarbamoyl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1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1600200"/>
          </a:xfrm>
        </p:spPr>
        <p:txBody>
          <a:bodyPr/>
          <a:lstStyle/>
          <a:p>
            <a:r>
              <a:rPr lang="en-US" sz="7200" b="1" dirty="0" smtClean="0"/>
              <a:t>β-</a:t>
            </a:r>
            <a:r>
              <a:rPr lang="en-US" sz="7200" b="1" dirty="0" err="1" smtClean="0"/>
              <a:t>cyclodextrin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6000" b="1" dirty="0" smtClean="0"/>
              <a:t>(</a:t>
            </a:r>
            <a:r>
              <a:rPr lang="en-US" sz="6000" b="1" dirty="0" err="1" smtClean="0"/>
              <a:t>heptamer</a:t>
            </a:r>
            <a:r>
              <a:rPr lang="ru-RU" sz="6000" b="1" dirty="0" smtClean="0"/>
              <a:t> </a:t>
            </a:r>
            <a:r>
              <a:rPr lang="en-US" sz="6000" b="1" dirty="0" smtClean="0"/>
              <a:t>of glucose</a:t>
            </a:r>
            <a:r>
              <a:rPr lang="ru-RU" sz="6000" b="1" dirty="0" smtClean="0"/>
              <a:t>)</a:t>
            </a:r>
            <a:endParaRPr lang="ru-RU" sz="6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B805-3C3D-41CB-8C84-F95FF52C67B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t="35764" r="35780" b="18846"/>
          <a:stretch/>
        </p:blipFill>
        <p:spPr>
          <a:xfrm>
            <a:off x="1879136" y="1844824"/>
            <a:ext cx="4190585" cy="3895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25915"/>
          <a:stretch/>
        </p:blipFill>
        <p:spPr>
          <a:xfrm>
            <a:off x="827584" y="5740152"/>
            <a:ext cx="7194775" cy="6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t="33994" r="32149" b="2138"/>
          <a:stretch/>
        </p:blipFill>
        <p:spPr>
          <a:xfrm>
            <a:off x="428024" y="764704"/>
            <a:ext cx="3888432" cy="5138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4" t="34233" r="25829" b="9156"/>
          <a:stretch/>
        </p:blipFill>
        <p:spPr>
          <a:xfrm>
            <a:off x="4679800" y="764704"/>
            <a:ext cx="3888432" cy="51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336473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n-lt"/>
              </a:rPr>
              <a:t>D</a:t>
            </a:r>
            <a:r>
              <a:rPr lang="en-US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ru-RU" sz="2400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u="sng" dirty="0" smtClean="0">
                <a:latin typeface="+mn-lt"/>
              </a:rPr>
              <a:t>=</a:t>
            </a:r>
            <a:r>
              <a:rPr lang="en-US" sz="2400" b="1" u="sng" dirty="0" smtClean="0">
                <a:latin typeface="+mn-lt"/>
              </a:rPr>
              <a:t>D</a:t>
            </a:r>
            <a:r>
              <a:rPr lang="en-US" sz="2400" b="1" u="sng" baseline="30000" dirty="0" smtClean="0">
                <a:latin typeface="+mn-lt"/>
              </a:rPr>
              <a:t>n+1</a:t>
            </a:r>
            <a:r>
              <a:rPr lang="en-US" sz="2400" b="1" u="sng" dirty="0" smtClean="0">
                <a:latin typeface="+mn-lt"/>
              </a:rPr>
              <a:t> – </a:t>
            </a:r>
            <a:r>
              <a:rPr lang="en-US" sz="2400" b="1" u="sng" dirty="0" err="1" smtClean="0">
                <a:latin typeface="+mn-lt"/>
              </a:rPr>
              <a:t>D</a:t>
            </a:r>
            <a:r>
              <a:rPr lang="en-US" sz="2400" b="1" u="sng" baseline="30000" dirty="0" err="1" smtClean="0">
                <a:latin typeface="+mn-lt"/>
              </a:rPr>
              <a:t>n</a:t>
            </a:r>
            <a:r>
              <a:rPr lang="en-US" sz="2400" b="1" u="sng" dirty="0" smtClean="0">
                <a:latin typeface="+mn-lt"/>
              </a:rPr>
              <a:t> / t</a:t>
            </a:r>
            <a:r>
              <a:rPr lang="en-US" sz="2400" b="1" u="sng" baseline="30000" dirty="0" smtClean="0">
                <a:latin typeface="+mn-lt"/>
              </a:rPr>
              <a:t>2</a:t>
            </a:r>
            <a:r>
              <a:rPr lang="en-US" sz="2400" b="1" u="sng" dirty="0" smtClean="0">
                <a:latin typeface="+mn-lt"/>
              </a:rPr>
              <a:t> – t</a:t>
            </a:r>
            <a:r>
              <a:rPr lang="en-US" sz="2400" b="1" u="sng" baseline="30000" dirty="0" smtClean="0">
                <a:latin typeface="+mn-lt"/>
              </a:rPr>
              <a:t>1</a:t>
            </a:r>
            <a:r>
              <a:rPr lang="en-US" sz="2400" b="1" u="sng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=&gt;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D’=</a:t>
            </a:r>
            <a:r>
              <a:rPr lang="ru-RU" sz="2400" b="1" dirty="0" smtClean="0">
                <a:latin typeface="+mn-lt"/>
              </a:rPr>
              <a:t>0</a:t>
            </a:r>
            <a:r>
              <a:rPr lang="en-US" sz="2400" b="1" dirty="0" smtClean="0">
                <a:latin typeface="+mn-lt"/>
              </a:rPr>
              <a:t>,00005</a:t>
            </a:r>
            <a:r>
              <a:rPr lang="ru-RU" sz="24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unit </a:t>
            </a:r>
            <a:r>
              <a:rPr lang="en-US" sz="2000" b="1" dirty="0">
                <a:latin typeface="+mn-lt"/>
              </a:rPr>
              <a:t>of optical </a:t>
            </a:r>
            <a:r>
              <a:rPr lang="en-US" sz="2000" b="1" dirty="0" smtClean="0">
                <a:latin typeface="+mn-lt"/>
              </a:rPr>
              <a:t>density</a:t>
            </a:r>
            <a:r>
              <a:rPr lang="ru-RU" sz="2000" b="1" dirty="0" smtClean="0">
                <a:latin typeface="+mn-lt"/>
              </a:rPr>
              <a:t>/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second</a:t>
            </a:r>
            <a:r>
              <a:rPr lang="ru-RU" sz="2000" b="1" dirty="0" smtClean="0">
                <a:latin typeface="+mn-lt"/>
              </a:rPr>
              <a:t>   </a:t>
            </a:r>
            <a:r>
              <a:rPr lang="en-US" sz="2000" b="1" dirty="0" smtClean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3040"/>
            <a:ext cx="6483042" cy="43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008112"/>
          </a:xfrm>
        </p:spPr>
        <p:txBody>
          <a:bodyPr/>
          <a:lstStyle/>
          <a:p>
            <a:r>
              <a:rPr lang="en-US" sz="8800" b="1" dirty="0" smtClean="0"/>
              <a:t>Our team</a:t>
            </a:r>
            <a:r>
              <a:rPr lang="ru-RU" sz="8800" b="1" dirty="0" smtClean="0"/>
              <a:t>: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Polina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Parinova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captain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Angelina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Zhuravleva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Ilia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Vasiliev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Sergey Glebov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Maksim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Shilihin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Elisaveta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Zarezina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520366" cy="15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283968" y="6309320"/>
            <a:ext cx="561975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smtClean="0">
                <a:solidFill>
                  <a:schemeClr val="tx1"/>
                </a:solidFill>
              </a:rPr>
              <a:pPr algn="ctr"/>
              <a:t>2</a:t>
            </a:fld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флаг росси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556792"/>
            <a:ext cx="1685967" cy="1123275"/>
          </a:xfrm>
          <a:prstGeom prst="rect">
            <a:avLst/>
          </a:prstGeom>
        </p:spPr>
      </p:pic>
      <p:pic>
        <p:nvPicPr>
          <p:cNvPr id="9" name="Рисунок 8" descr="герб воронеж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412776"/>
            <a:ext cx="1656184" cy="2070230"/>
          </a:xfrm>
          <a:prstGeom prst="rect">
            <a:avLst/>
          </a:prstGeom>
        </p:spPr>
      </p:pic>
      <p:pic>
        <p:nvPicPr>
          <p:cNvPr id="10" name="Рисунок 9" descr="герб Басов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4797152"/>
            <a:ext cx="1426104" cy="12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r>
              <a:rPr lang="en-US" sz="6000" b="1" dirty="0" smtClean="0"/>
              <a:t>Calculations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ru-RU" sz="3600" b="1" u="sng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3600" b="1" u="sng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I</a:t>
            </a:r>
            <a:r>
              <a:rPr lang="en-US" sz="3600" b="1" u="sng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’=T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I - transmitted ray 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҆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- incident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ray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T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– coefficient of transmittance</a:t>
            </a:r>
            <a:endParaRPr lang="ru-RU" sz="2800" b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+mn-lt"/>
              </a:rPr>
              <a:t>D=</a:t>
            </a:r>
            <a:r>
              <a:rPr lang="en-US" sz="2800" b="1" u="sng" dirty="0" err="1" smtClean="0">
                <a:solidFill>
                  <a:schemeClr val="tx1"/>
                </a:solidFill>
                <a:latin typeface="+mn-lt"/>
              </a:rPr>
              <a:t>lgT</a:t>
            </a:r>
            <a:endParaRPr lang="ru-RU" sz="2800" b="1" u="sng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u="sng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3200" b="1" u="sng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3200" b="1" u="sng" dirty="0" smtClean="0">
                <a:solidFill>
                  <a:schemeClr val="tx1"/>
                </a:solidFill>
                <a:latin typeface="+mn-lt"/>
              </a:rPr>
              <a:t> =D</a:t>
            </a:r>
            <a:r>
              <a:rPr lang="en-US" sz="3200" b="1" u="sng" baseline="30000" dirty="0" smtClean="0">
                <a:solidFill>
                  <a:schemeClr val="tx1"/>
                </a:solidFill>
                <a:latin typeface="+mn-lt"/>
              </a:rPr>
              <a:t>n+1</a:t>
            </a:r>
            <a:r>
              <a:rPr lang="en-US" sz="3200" b="1" u="sng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3200" b="1" u="sng" dirty="0" err="1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3200" b="1" u="sng" baseline="3000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32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b="1" u="sng" dirty="0" smtClean="0">
                <a:solidFill>
                  <a:schemeClr val="tx1"/>
                </a:solidFill>
                <a:latin typeface="+mn-lt"/>
              </a:rPr>
              <a:t>/</a:t>
            </a:r>
            <a:r>
              <a:rPr lang="en-US" sz="3200" b="1" u="sng" dirty="0" smtClean="0">
                <a:solidFill>
                  <a:schemeClr val="tx1"/>
                </a:solidFill>
                <a:latin typeface="+mn-lt"/>
              </a:rPr>
              <a:t> t</a:t>
            </a:r>
            <a:r>
              <a:rPr lang="en-US" sz="3200" b="1" u="sng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3200" b="1" u="sng" dirty="0" smtClean="0">
                <a:solidFill>
                  <a:schemeClr val="tx1"/>
                </a:solidFill>
                <a:latin typeface="+mn-lt"/>
              </a:rPr>
              <a:t> – t</a:t>
            </a:r>
            <a:r>
              <a:rPr lang="en-US" sz="3200" b="1" u="sng" baseline="30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3200" b="1" u="sng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speed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of change of optical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density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From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b="1" baseline="30000" dirty="0" err="1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to D</a:t>
            </a:r>
            <a:r>
              <a:rPr lang="en-US" sz="2800" b="1" baseline="30000" dirty="0" smtClean="0">
                <a:solidFill>
                  <a:schemeClr val="tx1"/>
                </a:solidFill>
                <a:latin typeface="+mn-lt"/>
              </a:rPr>
              <a:t>n+1 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line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section</a:t>
            </a:r>
            <a:endParaRPr lang="ru-RU" sz="2800" b="1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9528E-B571-4774-9902-85FD10DCABF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914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Conclusion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9766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The result of oxidation is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ortho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-benzoquinone. It is painted in red color because of the longer conjugated system.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Melanin is formed (when pH&gt;7)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The ways to stop browning: decrease of pH; stopping air penetration; inhibitor; blanching; penetration of antioxidants.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We investigated the speed of this process.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D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=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0,00005 unit of optical density/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second.</a:t>
            </a:r>
          </a:p>
          <a:p>
            <a:pPr fontAlgn="auto">
              <a:spcAft>
                <a:spcPts val="0"/>
              </a:spcAft>
              <a:defRPr/>
            </a:pP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B8D9F-6C73-4E44-9C12-646D6EA27BCC}" type="slidenum">
              <a:rPr lang="ru-RU" sz="1800"/>
              <a:pPr>
                <a:defRPr/>
              </a:pPr>
              <a:t>21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210385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9600" b="1" dirty="0" smtClean="0"/>
              <a:t>Thank you for</a:t>
            </a:r>
            <a:br>
              <a:rPr lang="en-US" sz="9600" b="1" dirty="0" smtClean="0"/>
            </a:b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watching!</a:t>
            </a:r>
            <a:endParaRPr lang="ru-RU" sz="9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401ED-02D6-4E61-89F9-188599E7E27A}" type="slidenum">
              <a:rPr lang="ru-RU" sz="1800"/>
              <a:pPr>
                <a:defRPr/>
              </a:pPr>
              <a:t>22</a:t>
            </a:fld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/>
              <a:t>Used saucers </a:t>
            </a:r>
            <a:endParaRPr lang="ru-RU" sz="7200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http://flavorchemist.livejournal.com/165771.html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https://elhow.ru/eda-i-napitki/frukty/pochemu-jabloko-temneet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http://www.kakprosto.ru/kak-91600-pochemu-yabloko-temneet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http://allforchildren.ru/why/why123.php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http://tehtab.ru/Guide/GuideChemistry/pH/phFoodTable/</a:t>
            </a:r>
            <a:endParaRPr lang="ru-RU" sz="2000" dirty="0" smtClean="0"/>
          </a:p>
          <a:p>
            <a:r>
              <a:rPr lang="en-US" sz="2000" dirty="0" smtClean="0">
                <a:hlinkClick r:id="rId7" tooltip="http://fb.ru/article/159167/otvechaem-na-voprosyi-pochemu-yabloko-temneet-na-sreze"/>
              </a:rPr>
              <a:t>http://</a:t>
            </a:r>
          </a:p>
          <a:p>
            <a:r>
              <a:rPr lang="en-US" sz="2000" dirty="0">
                <a:hlinkClick r:id="rId7" tooltip="http://fb.ru/article/159167/otvechaem-na-voprosyi-pochemu-yabloko-temneet-na-sreze"/>
              </a:rPr>
              <a:t>http://studwiki.info/3_18100_lektsiya--.</a:t>
            </a:r>
            <a:r>
              <a:rPr lang="en-US" sz="2000" dirty="0" smtClean="0">
                <a:hlinkClick r:id="rId7" tooltip="http://fb.ru/article/159167/otvechaem-na-voprosyi-pochemu-yabloko-temneet-na-sreze"/>
              </a:rPr>
              <a:t>html </a:t>
            </a:r>
          </a:p>
          <a:p>
            <a:r>
              <a:rPr lang="en-US" sz="2000" dirty="0">
                <a:hlinkClick r:id="rId7" tooltip="http://fb.ru/article/159167/otvechaem-na-voprosyi-pochemu-yabloko-temneet-na-sreze"/>
              </a:rPr>
              <a:t>http://</a:t>
            </a:r>
            <a:r>
              <a:rPr lang="en-US" sz="2000" dirty="0" smtClean="0">
                <a:hlinkClick r:id="rId7" tooltip="http://fb.ru/article/159167/otvechaem-na-voprosyi-pochemu-yabloko-temneet-na-sreze"/>
              </a:rPr>
              <a:t>biokhimija.ru/narushenie-aminokislot/sintez-melaninov.html</a:t>
            </a:r>
          </a:p>
          <a:p>
            <a:r>
              <a:rPr lang="en-US" sz="2000" dirty="0">
                <a:hlinkClick r:id="rId7" tooltip="http://fb.ru/article/159167/otvechaem-na-voprosyi-pochemu-yabloko-temneet-na-sreze"/>
              </a:rPr>
              <a:t>https://</a:t>
            </a:r>
            <a:r>
              <a:rPr lang="en-US" sz="2000" dirty="0" smtClean="0">
                <a:hlinkClick r:id="rId7" tooltip="http://fb.ru/article/159167/otvechaem-na-voprosyi-pochemu-yabloko-temneet-na-sreze"/>
              </a:rPr>
              <a:t>ru.scribd.com/document/343956393/ACCION-Y-EFECTOS-DE-LA-POLIFENOLOXIDASA-EN-pdf</a:t>
            </a:r>
          </a:p>
          <a:p>
            <a:r>
              <a:rPr lang="en-US" sz="2000" dirty="0">
                <a:hlinkClick r:id="rId7" tooltip="http://fb.ru/article/159167/otvechaem-na-voprosyi-pochemu-yabloko-temneet-na-sreze"/>
              </a:rPr>
              <a:t>https://</a:t>
            </a:r>
            <a:r>
              <a:rPr lang="en-US" sz="2000" dirty="0" smtClean="0">
                <a:hlinkClick r:id="rId7" tooltip="http://fb.ru/article/159167/otvechaem-na-voprosyi-pochemu-yabloko-temneet-na-sreze"/>
              </a:rPr>
              <a:t>vk.com/doc171658362_447210999?hash=842c7cbf159a8e8221&amp;dl=96372b34c9ccd24928</a:t>
            </a:r>
          </a:p>
          <a:p>
            <a:r>
              <a:rPr lang="en-US" sz="2000" dirty="0">
                <a:hlinkClick r:id="rId7" tooltip="http://fb.ru/article/159167/otvechaem-na-voprosyi-pochemu-yabloko-temneet-na-sreze"/>
              </a:rPr>
              <a:t>http://www.ngpedia.ru/id577808p1.html</a:t>
            </a:r>
            <a:endParaRPr lang="ru-RU" sz="2000" dirty="0" smtClean="0">
              <a:hlinkClick r:id="rId7" tooltip="http://fb.ru/article/159167/otvechaem-na-voprosyi-pochemu-yabloko-temneet-na-srez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82743-79D4-4EB2-B14A-5B0F1D10D59C}" type="slidenum">
              <a:rPr lang="ru-RU" sz="180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4868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n-lt"/>
              </a:rPr>
              <a:t>A diamine is an organic compound with two amino groups.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96" y="2564904"/>
            <a:ext cx="5544616" cy="27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2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4" t="44989" r="28688" b="31677"/>
          <a:stretch/>
        </p:blipFill>
        <p:spPr bwMode="auto">
          <a:xfrm>
            <a:off x="611560" y="9160"/>
            <a:ext cx="7992888" cy="286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0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61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 smtClean="0"/>
              <a:t>Task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Why do apple slices turn brown after being cut? Investigate the speed of this process and test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methods to prevent browning of apple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slices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F5EC4-4A31-4885-B9AC-31454E6CBA09}" type="slidenum">
              <a:rPr lang="ru-RU" sz="180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62568" cy="1656184"/>
          </a:xfrm>
        </p:spPr>
        <p:txBody>
          <a:bodyPr/>
          <a:lstStyle/>
          <a:p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/>
              <a:t/>
            </a:r>
            <a:br>
              <a:rPr lang="en-US" sz="7200" b="1" dirty="0"/>
            </a:b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6000" b="1" dirty="0" smtClean="0"/>
              <a:t>The structure of research</a:t>
            </a:r>
            <a:r>
              <a:rPr lang="en-US" sz="6600" b="1" dirty="0" smtClean="0"/>
              <a:t>:</a:t>
            </a:r>
            <a:br>
              <a:rPr lang="en-US" sz="6600" b="1" dirty="0" smtClean="0"/>
            </a:br>
            <a:endParaRPr lang="ru-RU" sz="8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3B805-3C3D-41CB-8C84-F95FF52C67B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831641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>
                <a:latin typeface="+mn-lt"/>
              </a:rPr>
              <a:t>Aim</a:t>
            </a:r>
            <a:r>
              <a:rPr lang="ru-RU" sz="4400" b="1" u="sng" dirty="0" smtClean="0">
                <a:latin typeface="+mn-lt"/>
              </a:rPr>
              <a:t>:</a:t>
            </a:r>
            <a:r>
              <a:rPr lang="en-US" sz="3600" dirty="0" smtClean="0">
                <a:latin typeface="+mn-lt"/>
              </a:rPr>
              <a:t> </a:t>
            </a:r>
          </a:p>
          <a:p>
            <a:r>
              <a:rPr lang="en-US" sz="3600" b="1" dirty="0" smtClean="0">
                <a:latin typeface="+mn-lt"/>
              </a:rPr>
              <a:t>Investigate </a:t>
            </a:r>
            <a:r>
              <a:rPr lang="en-US" sz="3600" b="1" dirty="0">
                <a:latin typeface="+mn-lt"/>
              </a:rPr>
              <a:t>the process of </a:t>
            </a:r>
            <a:r>
              <a:rPr lang="en-US" sz="3600" b="1" dirty="0" smtClean="0">
                <a:latin typeface="+mn-lt"/>
              </a:rPr>
              <a:t>browning </a:t>
            </a:r>
            <a:r>
              <a:rPr lang="en-US" sz="3600" b="1" dirty="0">
                <a:latin typeface="+mn-lt"/>
              </a:rPr>
              <a:t>after </a:t>
            </a:r>
            <a:r>
              <a:rPr lang="en-US" sz="3600" b="1" dirty="0" smtClean="0">
                <a:latin typeface="+mn-lt"/>
              </a:rPr>
              <a:t>apple is being </a:t>
            </a:r>
            <a:r>
              <a:rPr lang="en-US" sz="3600" b="1" dirty="0">
                <a:latin typeface="+mn-lt"/>
              </a:rPr>
              <a:t>cut</a:t>
            </a:r>
            <a:r>
              <a:rPr lang="en-US" sz="3600" dirty="0" smtClean="0">
                <a:latin typeface="+mn-lt"/>
              </a:rPr>
              <a:t>.</a:t>
            </a:r>
          </a:p>
          <a:p>
            <a:pPr algn="ctr"/>
            <a:r>
              <a:rPr lang="en-US" sz="4000" b="1" u="sng" dirty="0" smtClean="0">
                <a:latin typeface="+mn-lt"/>
              </a:rPr>
              <a:t>Our </a:t>
            </a:r>
            <a:r>
              <a:rPr lang="en-US" sz="4000" b="1" u="sng" dirty="0">
                <a:latin typeface="+mn-lt"/>
              </a:rPr>
              <a:t>objectives</a:t>
            </a:r>
            <a:r>
              <a:rPr lang="en-US" sz="4000" b="1" dirty="0" smtClean="0">
                <a:latin typeface="+mn-lt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Provide methods to prevent </a:t>
            </a:r>
            <a:r>
              <a:rPr lang="en-US" sz="3600" b="1" dirty="0" smtClean="0">
                <a:latin typeface="+mn-lt"/>
              </a:rPr>
              <a:t>browning</a:t>
            </a:r>
            <a:r>
              <a:rPr lang="en-US" sz="4000" b="1" dirty="0" smtClean="0">
                <a:latin typeface="+mn-lt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+mn-lt"/>
              </a:rPr>
              <a:t>Investigate the speed of this </a:t>
            </a:r>
            <a:r>
              <a:rPr lang="en-US" sz="3600" b="1" dirty="0" smtClean="0">
                <a:latin typeface="+mn-lt"/>
              </a:rPr>
              <a:t>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latin typeface="+mn-lt"/>
              </a:rPr>
              <a:t>С</a:t>
            </a:r>
            <a:r>
              <a:rPr lang="en-US" sz="3600" b="1" dirty="0" err="1" smtClean="0">
                <a:latin typeface="+mn-lt"/>
              </a:rPr>
              <a:t>onduct</a:t>
            </a:r>
            <a:r>
              <a:rPr lang="en-US" sz="3600" b="1" dirty="0" smtClean="0">
                <a:latin typeface="+mn-lt"/>
              </a:rPr>
              <a:t> experiments.</a:t>
            </a:r>
            <a:endParaRPr lang="ru-RU" sz="3600" b="1" dirty="0" smtClean="0"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+mn-lt"/>
              </a:rPr>
              <a:t>Make the full conclusion.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>
              <a:latin typeface="+mn-lt"/>
            </a:endParaRPr>
          </a:p>
          <a:p>
            <a:endParaRPr lang="en-US" sz="3600" b="1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11663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n-lt"/>
              </a:rPr>
              <a:t>The polyphenols contained in the Apple</a:t>
            </a:r>
            <a:endParaRPr lang="ru-RU" sz="54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"/>
          <a:stretch/>
        </p:blipFill>
        <p:spPr>
          <a:xfrm>
            <a:off x="246160" y="1904110"/>
            <a:ext cx="8784976" cy="42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5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812" y="0"/>
            <a:ext cx="8229600" cy="9075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/>
              <a:t> </a:t>
            </a:r>
            <a:r>
              <a:rPr lang="en-US" sz="4800" b="1" dirty="0" smtClean="0"/>
              <a:t>The reason of turn brown</a:t>
            </a:r>
            <a:endParaRPr lang="ru-RU" sz="6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C8D71-68F7-48AC-B024-8D8A59975BF3}" type="slidenum">
              <a:rPr lang="ru-RU" sz="180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476625" y="2924175"/>
            <a:ext cx="519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4575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+mn-lt"/>
              </a:rPr>
              <a:t>PPO </a:t>
            </a:r>
            <a:r>
              <a:rPr lang="en-US" sz="2800" b="1" dirty="0">
                <a:latin typeface="+mn-lt"/>
              </a:rPr>
              <a:t>catalyzes reactions </a:t>
            </a:r>
            <a:r>
              <a:rPr lang="en-US" sz="2800" b="1" dirty="0" smtClean="0">
                <a:latin typeface="+mn-lt"/>
              </a:rPr>
              <a:t>where molecular oxygen is the </a:t>
            </a:r>
            <a:r>
              <a:rPr lang="en-US" sz="2800" b="1" dirty="0">
                <a:latin typeface="+mn-lt"/>
              </a:rPr>
              <a:t>acceptor </a:t>
            </a:r>
            <a:r>
              <a:rPr lang="en-US" sz="2800" b="1" dirty="0" smtClean="0">
                <a:latin typeface="+mn-lt"/>
              </a:rPr>
              <a:t>of hydrogen , and phenols </a:t>
            </a:r>
            <a:r>
              <a:rPr lang="en-US" sz="2800" b="1" dirty="0">
                <a:latin typeface="+mn-lt"/>
              </a:rPr>
              <a:t>act as a </a:t>
            </a:r>
            <a:r>
              <a:rPr lang="en-US" sz="2800" b="1" dirty="0" smtClean="0">
                <a:latin typeface="+mn-lt"/>
              </a:rPr>
              <a:t>donor of hydrogen.</a:t>
            </a:r>
            <a:r>
              <a:rPr lang="ru-RU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The </a:t>
            </a:r>
            <a:r>
              <a:rPr lang="en-US" sz="2800" b="1" dirty="0">
                <a:latin typeface="+mn-lt"/>
              </a:rPr>
              <a:t>result is </a:t>
            </a:r>
            <a:r>
              <a:rPr lang="en-US" sz="2800" b="1" dirty="0" err="1" smtClean="0">
                <a:latin typeface="+mn-lt"/>
              </a:rPr>
              <a:t>ortho</a:t>
            </a:r>
            <a:r>
              <a:rPr lang="en-US" sz="2800" b="1" dirty="0" smtClean="0">
                <a:latin typeface="+mn-lt"/>
              </a:rPr>
              <a:t>-benzoquinone</a:t>
            </a:r>
            <a:r>
              <a:rPr lang="en-US" sz="2800" b="1" dirty="0">
                <a:latin typeface="+mn-lt"/>
              </a:rPr>
              <a:t>. </a:t>
            </a:r>
            <a:r>
              <a:rPr lang="en-US" sz="2800" b="1" dirty="0" smtClean="0">
                <a:latin typeface="+mn-lt"/>
              </a:rPr>
              <a:t>It contains an </a:t>
            </a:r>
            <a:r>
              <a:rPr lang="en-US" sz="2800" b="1" dirty="0">
                <a:latin typeface="+mn-lt"/>
              </a:rPr>
              <a:t>unique system of paired connections called </a:t>
            </a:r>
            <a:r>
              <a:rPr lang="en-US" sz="2800" b="1" dirty="0" smtClean="0">
                <a:latin typeface="+mn-lt"/>
              </a:rPr>
              <a:t>Qinode group.</a:t>
            </a:r>
            <a:r>
              <a:rPr lang="ru-RU" sz="2800" b="1" dirty="0" smtClean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Q</a:t>
            </a:r>
            <a:r>
              <a:rPr lang="en-US" sz="2800" b="1" dirty="0" smtClean="0">
                <a:latin typeface="+mn-lt"/>
              </a:rPr>
              <a:t>inode group</a:t>
            </a:r>
            <a:r>
              <a:rPr lang="ru-RU" sz="2800" b="1" dirty="0" smtClean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is </a:t>
            </a:r>
            <a:r>
              <a:rPr lang="en-US" sz="2800" b="1" dirty="0" smtClean="0">
                <a:latin typeface="+mn-lt"/>
              </a:rPr>
              <a:t>chromophore.</a:t>
            </a:r>
            <a:r>
              <a:rPr lang="ru-RU" sz="2800" b="1" dirty="0" smtClean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ortho</a:t>
            </a:r>
            <a:r>
              <a:rPr lang="en-US" sz="2800" b="1" dirty="0">
                <a:latin typeface="+mn-lt"/>
              </a:rPr>
              <a:t>-benzoquinone </a:t>
            </a:r>
            <a:r>
              <a:rPr lang="en-US" sz="2800" b="1" dirty="0" smtClean="0">
                <a:latin typeface="+mn-lt"/>
              </a:rPr>
              <a:t>is </a:t>
            </a:r>
            <a:r>
              <a:rPr lang="en-US" sz="2800" b="1" dirty="0">
                <a:latin typeface="+mn-lt"/>
              </a:rPr>
              <a:t>painted in bright red color due to the longer </a:t>
            </a:r>
            <a:r>
              <a:rPr lang="en-US" sz="2800" b="1" dirty="0" smtClean="0">
                <a:latin typeface="+mn-lt"/>
              </a:rPr>
              <a:t>conjugated </a:t>
            </a:r>
            <a:r>
              <a:rPr lang="en-US" sz="2800" b="1" dirty="0">
                <a:latin typeface="+mn-lt"/>
              </a:rPr>
              <a:t>system, causing bathochromic shift.</a:t>
            </a:r>
            <a:endParaRPr lang="en-US" sz="2800" b="1" dirty="0" smtClean="0">
              <a:latin typeface="+mn-lt"/>
            </a:endParaRPr>
          </a:p>
          <a:p>
            <a:endParaRPr lang="ru-RU" sz="28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3949" r="-163" b="11792"/>
          <a:stretch/>
        </p:blipFill>
        <p:spPr>
          <a:xfrm>
            <a:off x="337584" y="4221087"/>
            <a:ext cx="8614429" cy="1820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1106" y="4987488"/>
            <a:ext cx="21319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36181" y="4221088"/>
            <a:ext cx="2131963" cy="216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515719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329335" y="4476508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PPO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/>
              <a:t>F</a:t>
            </a:r>
            <a:r>
              <a:rPr lang="en-US" sz="4400" b="1" dirty="0" smtClean="0"/>
              <a:t>actors </a:t>
            </a:r>
            <a:r>
              <a:rPr lang="en-US" sz="4400" b="1" dirty="0"/>
              <a:t>that determine the rate of darkening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530120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1.PPO activity</a:t>
            </a: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pH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Temperature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Presence of inhibitor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2. Oxygen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D6F75-8835-4EE2-AED0-E0A3591642F3}" type="slidenum">
              <a:rPr lang="ru-RU" sz="180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3529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PPO </a:t>
            </a:r>
          </a:p>
          <a:p>
            <a:r>
              <a:rPr lang="en-US" sz="2800" b="1" dirty="0">
                <a:latin typeface="+mn-lt"/>
              </a:rPr>
              <a:t>B</a:t>
            </a:r>
            <a:r>
              <a:rPr lang="en-US" sz="2800" b="1" dirty="0" smtClean="0">
                <a:latin typeface="+mn-lt"/>
              </a:rPr>
              <a:t>elongs </a:t>
            </a:r>
            <a:r>
              <a:rPr lang="en-US" sz="2800" b="1" dirty="0">
                <a:latin typeface="+mn-lt"/>
              </a:rPr>
              <a:t>to the class of </a:t>
            </a:r>
            <a:r>
              <a:rPr lang="en-US" sz="2800" b="1" dirty="0" smtClean="0">
                <a:latin typeface="+mn-lt"/>
              </a:rPr>
              <a:t>oxidoreductases. </a:t>
            </a:r>
          </a:p>
          <a:p>
            <a:r>
              <a:rPr lang="en-US" sz="2800" b="1" dirty="0">
                <a:latin typeface="+mn-lt"/>
              </a:rPr>
              <a:t>T</a:t>
            </a:r>
            <a:r>
              <a:rPr lang="en-US" sz="2800" b="1" dirty="0" smtClean="0">
                <a:latin typeface="+mn-lt"/>
              </a:rPr>
              <a:t>he main characteristic is ability </a:t>
            </a:r>
            <a:r>
              <a:rPr lang="en-US" sz="2800" b="1" dirty="0">
                <a:latin typeface="+mn-lt"/>
              </a:rPr>
              <a:t>to catalyze two reactions: </a:t>
            </a:r>
            <a:endParaRPr lang="en-US" sz="2800" b="1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hydroxylation </a:t>
            </a:r>
            <a:r>
              <a:rPr lang="en-US" sz="2800" b="1" dirty="0">
                <a:latin typeface="+mn-lt"/>
              </a:rPr>
              <a:t>of o-phenols To O-difenol </a:t>
            </a:r>
            <a:endParaRPr lang="en-US" sz="2800" b="1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oxidation </a:t>
            </a:r>
            <a:r>
              <a:rPr lang="en-US" sz="2800" b="1" dirty="0">
                <a:latin typeface="+mn-lt"/>
              </a:rPr>
              <a:t>by molecular oxygen in difenol </a:t>
            </a:r>
            <a:r>
              <a:rPr lang="en-US" sz="2800" b="1" dirty="0" smtClean="0">
                <a:latin typeface="+mn-lt"/>
              </a:rPr>
              <a:t>quinones</a:t>
            </a:r>
          </a:p>
          <a:p>
            <a:r>
              <a:rPr lang="en-US" sz="4400" b="1" dirty="0">
                <a:latin typeface="+mn-lt"/>
              </a:rPr>
              <a:t>A</a:t>
            </a:r>
            <a:r>
              <a:rPr lang="en-US" sz="4400" b="1" dirty="0" smtClean="0">
                <a:latin typeface="+mn-lt"/>
              </a:rPr>
              <a:t>ctive</a:t>
            </a:r>
            <a:r>
              <a:rPr lang="ru-RU" sz="4400" b="1" dirty="0" smtClean="0">
                <a:latin typeface="+mn-lt"/>
              </a:rPr>
              <a:t>:</a:t>
            </a:r>
            <a:endParaRPr lang="en-US" sz="4400" b="1" dirty="0" smtClean="0">
              <a:latin typeface="+mn-lt"/>
            </a:endParaRPr>
          </a:p>
          <a:p>
            <a:r>
              <a:rPr lang="en-US" sz="4400" b="1" dirty="0" smtClean="0">
                <a:latin typeface="+mn-lt"/>
              </a:rPr>
              <a:t> 5-7 pH</a:t>
            </a:r>
          </a:p>
          <a:p>
            <a:r>
              <a:rPr lang="en-US" sz="4400" b="1" dirty="0" smtClean="0">
                <a:latin typeface="+mn-lt"/>
              </a:rPr>
              <a:t>Temperature: 10-60°C</a:t>
            </a:r>
            <a:endParaRPr lang="ru-RU" sz="4400" b="1" dirty="0" smtClean="0">
              <a:latin typeface="+mn-lt"/>
            </a:endParaRPr>
          </a:p>
          <a:p>
            <a:endParaRPr lang="en-US" sz="2800" b="1" dirty="0" smtClean="0">
              <a:latin typeface="+mn-lt"/>
            </a:endParaRPr>
          </a:p>
          <a:p>
            <a:endParaRPr lang="ru-RU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1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E5280-BA1F-4B87-A6B6-948C14BB120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5629" r="20550" b="12634"/>
          <a:stretch/>
        </p:blipFill>
        <p:spPr>
          <a:xfrm>
            <a:off x="3171834" y="664495"/>
            <a:ext cx="1280160" cy="155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3" t="21035" r="18260" b="23647"/>
          <a:stretch/>
        </p:blipFill>
        <p:spPr>
          <a:xfrm rot="16200000">
            <a:off x="1523205" y="691822"/>
            <a:ext cx="1572903" cy="151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4" b="14262"/>
          <a:stretch/>
        </p:blipFill>
        <p:spPr>
          <a:xfrm>
            <a:off x="4517325" y="700327"/>
            <a:ext cx="1477128" cy="155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5" b="5189"/>
          <a:stretch/>
        </p:blipFill>
        <p:spPr>
          <a:xfrm>
            <a:off x="6033564" y="676938"/>
            <a:ext cx="1469714" cy="1581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12659" r="11423" b="7349"/>
          <a:stretch/>
        </p:blipFill>
        <p:spPr>
          <a:xfrm>
            <a:off x="7632594" y="667585"/>
            <a:ext cx="1511406" cy="1554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9343" y="14127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HCl</a:t>
            </a:r>
            <a:endParaRPr lang="ru-RU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3066" y="26797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KOH</a:t>
            </a:r>
            <a:endParaRPr lang="ru-RU" sz="2800" b="1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8929" y="219769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n-lt"/>
              </a:rPr>
              <a:t>CH₃COOH</a:t>
            </a:r>
            <a:endParaRPr lang="ru-RU" sz="20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7041" y="96659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NaC</a:t>
            </a:r>
            <a:r>
              <a:rPr lang="en-US" sz="2000" b="1" dirty="0" smtClean="0">
                <a:latin typeface="+mn-lt"/>
              </a:rPr>
              <a:t>l</a:t>
            </a:r>
            <a:endParaRPr lang="ru-RU" sz="20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4903" y="158214"/>
            <a:ext cx="127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C</a:t>
            </a:r>
            <a:r>
              <a:rPr lang="en-US" sz="2000" b="1" baseline="-25000" dirty="0">
                <a:latin typeface="+mn-lt"/>
              </a:rPr>
              <a:t>6</a:t>
            </a:r>
            <a:r>
              <a:rPr lang="en-US" sz="2000" b="1" dirty="0">
                <a:latin typeface="+mn-lt"/>
              </a:rPr>
              <a:t>H</a:t>
            </a:r>
            <a:r>
              <a:rPr lang="en-US" sz="2000" b="1" baseline="-25000" dirty="0">
                <a:latin typeface="+mn-lt"/>
              </a:rPr>
              <a:t>8</a:t>
            </a:r>
            <a:r>
              <a:rPr lang="en-US" sz="2000" b="1" dirty="0">
                <a:latin typeface="+mn-lt"/>
              </a:rPr>
              <a:t>O</a:t>
            </a:r>
            <a:r>
              <a:rPr lang="en-US" sz="2000" b="1" baseline="-25000" dirty="0">
                <a:latin typeface="+mn-lt"/>
              </a:rPr>
              <a:t>7</a:t>
            </a:r>
            <a:endParaRPr lang="ru-RU" sz="2000" b="1" baseline="-25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12904" y="8293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10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minute</a:t>
            </a:r>
            <a:endParaRPr lang="ru-RU" sz="2400" b="1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6876" r="20707" b="12558"/>
          <a:stretch/>
        </p:blipFill>
        <p:spPr>
          <a:xfrm rot="16200000">
            <a:off x="2861414" y="2586696"/>
            <a:ext cx="1752157" cy="13945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18500" r="11760"/>
          <a:stretch/>
        </p:blipFill>
        <p:spPr>
          <a:xfrm rot="16200000">
            <a:off x="1370503" y="2509687"/>
            <a:ext cx="1747033" cy="14904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25613" r="22419"/>
          <a:stretch/>
        </p:blipFill>
        <p:spPr>
          <a:xfrm rot="16200000">
            <a:off x="4370417" y="2575820"/>
            <a:ext cx="1792651" cy="14554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r="14141" b="2701"/>
          <a:stretch/>
        </p:blipFill>
        <p:spPr>
          <a:xfrm rot="16200000">
            <a:off x="5960244" y="2546375"/>
            <a:ext cx="1773129" cy="14752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r="16926" b="15186"/>
          <a:stretch/>
        </p:blipFill>
        <p:spPr>
          <a:xfrm rot="16200000">
            <a:off x="7587327" y="2578980"/>
            <a:ext cx="1758451" cy="1483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20807" r="33435" b="11855"/>
          <a:stretch/>
        </p:blipFill>
        <p:spPr>
          <a:xfrm rot="16200000">
            <a:off x="2905088" y="4619836"/>
            <a:ext cx="1983194" cy="144970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t="25068" r="6198"/>
          <a:stretch/>
        </p:blipFill>
        <p:spPr>
          <a:xfrm rot="16200000">
            <a:off x="1298842" y="4537545"/>
            <a:ext cx="1969883" cy="15699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28401" r="43911" b="12123"/>
          <a:stretch/>
        </p:blipFill>
        <p:spPr>
          <a:xfrm rot="16200000">
            <a:off x="4335627" y="4717992"/>
            <a:ext cx="1970836" cy="121005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0" b="11695"/>
          <a:stretch/>
        </p:blipFill>
        <p:spPr bwMode="auto">
          <a:xfrm>
            <a:off x="5994453" y="4321224"/>
            <a:ext cx="1508825" cy="195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40745" r="7460" b="1730"/>
          <a:stretch/>
        </p:blipFill>
        <p:spPr>
          <a:xfrm rot="16200000">
            <a:off x="7457627" y="4490135"/>
            <a:ext cx="2017853" cy="1618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44173" y="2947881"/>
            <a:ext cx="162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170</a:t>
            </a:r>
            <a:r>
              <a:rPr lang="en-US" sz="2000" b="1" dirty="0" smtClean="0">
                <a:latin typeface="+mn-lt"/>
              </a:rPr>
              <a:t> minute</a:t>
            </a:r>
            <a:endParaRPr lang="ru-RU" sz="20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44173" y="4581127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330</a:t>
            </a:r>
            <a:r>
              <a:rPr lang="en-US" sz="2000" b="1" dirty="0" smtClean="0">
                <a:latin typeface="+mn-lt"/>
              </a:rPr>
              <a:t> minute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608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5838</TotalTime>
  <Words>503</Words>
  <Application>Microsoft Office PowerPoint</Application>
  <PresentationFormat>Экран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The task №6 Apples</vt:lpstr>
      <vt:lpstr>Our team:</vt:lpstr>
      <vt:lpstr>Task</vt:lpstr>
      <vt:lpstr>   The structure of research: </vt:lpstr>
      <vt:lpstr>Презентация PowerPoint</vt:lpstr>
      <vt:lpstr> The reason of turn brown</vt:lpstr>
      <vt:lpstr>Factors that determine the rate of darkening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The antioxidant molecules interact with the active radicals with the formation of inactive radicals.</vt:lpstr>
      <vt:lpstr>Stop air penetration</vt:lpstr>
      <vt:lpstr>Blanching</vt:lpstr>
      <vt:lpstr>Inhibitor</vt:lpstr>
      <vt:lpstr>β-cyclodextrin (heptamer of glucose)</vt:lpstr>
      <vt:lpstr>Презентация PowerPoint</vt:lpstr>
      <vt:lpstr>Презентация PowerPoint</vt:lpstr>
      <vt:lpstr>Calculations</vt:lpstr>
      <vt:lpstr>Conclusion</vt:lpstr>
      <vt:lpstr>Thank you for  watching!</vt:lpstr>
      <vt:lpstr>Used saucers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«Задача »</dc:title>
  <dc:creator>А.В.</dc:creator>
  <cp:lastModifiedBy>роман журавлев</cp:lastModifiedBy>
  <cp:revision>134</cp:revision>
  <dcterms:created xsi:type="dcterms:W3CDTF">2017-03-28T17:47:41Z</dcterms:created>
  <dcterms:modified xsi:type="dcterms:W3CDTF">2017-06-29T22:25:27Z</dcterms:modified>
</cp:coreProperties>
</file>