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  <p:sldMasterId id="2147483804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300" r:id="rId7"/>
    <p:sldId id="268" r:id="rId8"/>
    <p:sldId id="274" r:id="rId9"/>
    <p:sldId id="267" r:id="rId10"/>
    <p:sldId id="275" r:id="rId11"/>
    <p:sldId id="270" r:id="rId12"/>
    <p:sldId id="295" r:id="rId13"/>
    <p:sldId id="291" r:id="rId14"/>
    <p:sldId id="272" r:id="rId15"/>
    <p:sldId id="266" r:id="rId16"/>
    <p:sldId id="273" r:id="rId17"/>
    <p:sldId id="278" r:id="rId18"/>
    <p:sldId id="294" r:id="rId19"/>
    <p:sldId id="297" r:id="rId20"/>
    <p:sldId id="298" r:id="rId21"/>
    <p:sldId id="299" r:id="rId22"/>
    <p:sldId id="301" r:id="rId23"/>
    <p:sldId id="277" r:id="rId24"/>
    <p:sldId id="287" r:id="rId25"/>
    <p:sldId id="288" r:id="rId26"/>
    <p:sldId id="289" r:id="rId27"/>
    <p:sldId id="281" r:id="rId28"/>
    <p:sldId id="293" r:id="rId29"/>
    <p:sldId id="290" r:id="rId30"/>
    <p:sldId id="280" r:id="rId31"/>
    <p:sldId id="282" r:id="rId32"/>
    <p:sldId id="286" r:id="rId33"/>
    <p:sldId id="296" r:id="rId34"/>
    <p:sldId id="285" r:id="rId35"/>
    <p:sldId id="29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88182" autoAdjust="0"/>
  </p:normalViewPr>
  <p:slideViewPr>
    <p:cSldViewPr>
      <p:cViewPr varScale="1">
        <p:scale>
          <a:sx n="73" d="100"/>
          <a:sy n="73" d="100"/>
        </p:scale>
        <p:origin x="133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2A3A6-2756-4F74-8C07-D38B5C1C43DF}" type="datetimeFigureOut">
              <a:rPr lang="ru-RU" smtClean="0"/>
              <a:t>29.06.2017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C234-CD2D-448D-95D9-688722047F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C234-CD2D-448D-95D9-688722047F4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093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C234-CD2D-448D-95D9-688722047F4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9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C234-CD2D-448D-95D9-688722047F4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5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E4AE2-5F62-45F2-824E-0213E37BE8DD}" type="datetime1">
              <a:rPr lang="ru-RU" smtClean="0"/>
              <a:t>29.06.2017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13CEE-9499-472A-822D-E531B0776F90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905C-2A6A-4DB9-AD97-ED91D033D192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8CF19-A1BB-4A12-BC81-2F82F337386C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70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2308-F5EF-4183-B183-DACD2323A330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45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43A44-BBF4-46F2-9831-E4EC7E5AB0EB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28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F9B2-59DA-41E8-A2ED-7B71D290A368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76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23C72-A1FD-44DD-8345-5FEF1FB1BF9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20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E414C-6335-4DC8-9CD0-8FA7F745C7D6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30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5732E-5508-4F7A-B498-6D076999AC39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5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611E-5719-49DC-90B8-132E8525F4AB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5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A8D2A-5A21-490A-BD84-18F90CDF35EA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504D7-23DC-4890-B853-7AD471934B7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70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AEDB0-2978-4B35-9E12-A1E582C15272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09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83E4C-17FD-4DD7-B182-118D612ED73C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7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9615-CDAD-4AD8-9F3C-BAC1F24A0889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E5B1-EA03-4BE9-84C1-38D563E23E55}" type="datetime1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0828B-2C25-4FCD-B909-AA6068A290AD}" type="datetime1">
              <a:rPr lang="ru-RU" smtClean="0"/>
              <a:t>29.06.2017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7724-21E0-49DF-AFE8-D90A2612E95C}" type="datetime1">
              <a:rPr lang="ru-RU" smtClean="0"/>
              <a:t>29.06.2017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AE9A-D836-4AEB-8848-0E5EF65DE9A0}" type="datetime1">
              <a:rPr lang="ru-RU" smtClean="0"/>
              <a:t>29.06.2017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7DAEA-EB77-40D2-8B71-34DD349F71AE}" type="datetime1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61F7-026A-4CB1-9319-AEE5CF9DFD8C}" type="datetime1">
              <a:rPr lang="ru-RU" smtClean="0"/>
              <a:t>29.06.2017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16E529B-705C-4768-B449-89E596491FCF}" type="datetime1">
              <a:rPr lang="ru-RU" smtClean="0"/>
              <a:t>29.06.2017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61C416E-A6AF-4291-A2A1-50C83168A8FA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29.06.2017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ru.wikipedia.org/wiki/%D0%92%D0%B8%D0%B4%D0%B8%D0%BC%D0%BE%D0%B5_%D0%B8%D0%B7%D0%BB%D1%83%D1%87%D0%B5%D0%BD%D0%B8%D0%B5" TargetMode="External"/><Relationship Id="rId4" Type="http://schemas.openxmlformats.org/officeDocument/2006/relationships/hyperlink" Target="http://le-diod.ru/rabota/kak-opredelit-moshhnost-svetodioda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Franklin Gothic Demi" pitchFamily="34" charset="0"/>
              </a:rPr>
              <a:t>«</a:t>
            </a:r>
            <a:r>
              <a:rPr lang="en-US" dirty="0" smtClean="0">
                <a:latin typeface="Franklin Gothic Demi" pitchFamily="34" charset="0"/>
              </a:rPr>
              <a:t>Task</a:t>
            </a:r>
            <a:r>
              <a:rPr lang="ru-RU" dirty="0" smtClean="0">
                <a:latin typeface="Franklin Gothic Demi" pitchFamily="34" charset="0"/>
              </a:rPr>
              <a:t> </a:t>
            </a:r>
            <a:r>
              <a:rPr lang="ru-RU" dirty="0">
                <a:latin typeface="Franklin Gothic Demi" pitchFamily="34" charset="0"/>
              </a:rPr>
              <a:t>№</a:t>
            </a:r>
            <a:r>
              <a:rPr lang="en-US" dirty="0">
                <a:latin typeface="Franklin Gothic Demi" pitchFamily="34" charset="0"/>
              </a:rPr>
              <a:t>11</a:t>
            </a:r>
            <a:r>
              <a:rPr lang="ru-RU" dirty="0">
                <a:latin typeface="Franklin Gothic Demi" pitchFamily="34" charset="0"/>
              </a:rPr>
              <a:t> 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Team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“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Izolenta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"</a:t>
            </a:r>
            <a:endParaRPr lang="en-US" dirty="0">
              <a:solidFill>
                <a:schemeClr val="tx2">
                  <a:lumMod val="50000"/>
                </a:schemeClr>
              </a:solidFill>
              <a:latin typeface="Franklin Gothic Demi" pitchFamily="34" charset="0"/>
            </a:endParaRP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Prepared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Polina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Parinova</a:t>
            </a:r>
            <a:endParaRPr lang="en-US" dirty="0" smtClean="0">
              <a:solidFill>
                <a:schemeClr val="tx2">
                  <a:lumMod val="50000"/>
                </a:schemeClr>
              </a:solidFill>
              <a:latin typeface="Franklin Gothic Demi" pitchFamily="34" charset="0"/>
            </a:endParaRP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Franklin Gothic Demi" pitchFamily="34" charset="0"/>
              </a:rPr>
              <a:t>Voronezh, Russia.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011910" cy="3558713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6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75240" cy="1512168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Spectrum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of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fluorescent lamp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77319"/>
            <a:ext cx="8229600" cy="4530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Green-yellow and partly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о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range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spectrum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)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26202" t="54921" r="35611" b="14563"/>
          <a:stretch/>
        </p:blipFill>
        <p:spPr>
          <a:xfrm>
            <a:off x="1026132" y="3142954"/>
            <a:ext cx="7074822" cy="31785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5400000">
            <a:off x="110976" y="4582754"/>
            <a:ext cx="2855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ultraviolet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6442451" y="4662995"/>
            <a:ext cx="285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Infrared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076056" y="5013176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Spectrum of fluorescent lamp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7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922287"/>
          </a:xfrm>
        </p:spPr>
        <p:txBody>
          <a:bodyPr/>
          <a:lstStyle/>
          <a:p>
            <a:r>
              <a:rPr lang="en-US" sz="6000" b="1" dirty="0">
                <a:solidFill>
                  <a:schemeClr val="tx2">
                    <a:lumMod val="50000"/>
                  </a:schemeClr>
                </a:solidFill>
              </a:rPr>
              <a:t>Spectrum </a:t>
            </a:r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</a:rPr>
              <a:t>of LEDs</a:t>
            </a:r>
            <a:endParaRPr lang="ru-RU" sz="6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95932"/>
            <a:ext cx="8229600" cy="4530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Almost complete absence of ultraviolet and infrared radiation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)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6756" t="54922" r="35611" b="14563"/>
          <a:stretch/>
        </p:blipFill>
        <p:spPr>
          <a:xfrm>
            <a:off x="1218938" y="3400881"/>
            <a:ext cx="6706123" cy="30572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2051720" y="559492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Spectrum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/>
              <a:t>of LEDs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6306294" y="5479940"/>
            <a:ext cx="1199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Spectrum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/>
              <a:t>of LEDs</a:t>
            </a:r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111698" y="4697848"/>
            <a:ext cx="2855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ultraviolet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6343072" y="4697850"/>
            <a:ext cx="285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Infrared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28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1051520"/>
          </a:xfrm>
        </p:spPr>
        <p:txBody>
          <a:bodyPr/>
          <a:lstStyle/>
          <a:p>
            <a:endParaRPr lang="ru-RU" sz="8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75240" cy="1584176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</a:rPr>
              <a:t>Spectrum of special </a:t>
            </a:r>
            <a:r>
              <a:rPr lang="en-US" sz="6600" b="1" dirty="0" err="1" smtClean="0">
                <a:solidFill>
                  <a:schemeClr val="tx2">
                    <a:lumMod val="75000"/>
                  </a:schemeClr>
                </a:solidFill>
              </a:rPr>
              <a:t>fitolamp</a:t>
            </a: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(Used blue and red LEDs, red and blue spectrum simultaneously)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309" t="54921" r="35611" b="14563"/>
          <a:stretch/>
        </p:blipFill>
        <p:spPr>
          <a:xfrm>
            <a:off x="1342673" y="3354839"/>
            <a:ext cx="6458653" cy="2988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147947" y="4565244"/>
            <a:ext cx="288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ultraviolet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6165058" y="4565244"/>
            <a:ext cx="288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Infrared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229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1051520"/>
          </a:xfrm>
        </p:spPr>
        <p:txBody>
          <a:bodyPr/>
          <a:lstStyle/>
          <a:p>
            <a:endParaRPr lang="ru-RU" sz="80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340" y="1413803"/>
            <a:ext cx="2571180" cy="2571180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43608" y="1600201"/>
            <a:ext cx="5040560" cy="74867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70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1873" y="333375"/>
            <a:ext cx="8075612" cy="1943497"/>
          </a:xfrm>
        </p:spPr>
        <p:txBody>
          <a:bodyPr/>
          <a:lstStyle/>
          <a:p>
            <a:r>
              <a:rPr lang="en-US" sz="4800" b="1" dirty="0" smtClean="0"/>
              <a:t>Influence of different types of spectrum on the growth of plant parts:</a:t>
            </a:r>
            <a:endParaRPr lang="ru-RU" sz="4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3" t="21623" r="53874" b="26375"/>
          <a:stretch/>
        </p:blipFill>
        <p:spPr>
          <a:xfrm>
            <a:off x="1403648" y="2414643"/>
            <a:ext cx="5968319" cy="38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41873" y="333375"/>
            <a:ext cx="8075612" cy="1367433"/>
          </a:xfrm>
        </p:spPr>
        <p:txBody>
          <a:bodyPr/>
          <a:lstStyle/>
          <a:p>
            <a:r>
              <a:rPr lang="en-US" b="1" dirty="0"/>
              <a:t>Characteristics of </a:t>
            </a:r>
            <a:r>
              <a:rPr lang="en-US" b="1" dirty="0" smtClean="0"/>
              <a:t>spectra </a:t>
            </a:r>
            <a:r>
              <a:rPr lang="en-US" b="1" dirty="0"/>
              <a:t>in our experiment: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240233"/>
              </p:ext>
            </p:extLst>
          </p:nvPr>
        </p:nvGraphicFramePr>
        <p:xfrm>
          <a:off x="1115616" y="1844826"/>
          <a:ext cx="7272807" cy="3667857"/>
        </p:xfrm>
        <a:graphic>
          <a:graphicData uri="http://schemas.openxmlformats.org/drawingml/2006/table">
            <a:tbl>
              <a:tblPr/>
              <a:tblGrid>
                <a:gridCol w="2424269">
                  <a:extLst>
                    <a:ext uri="{9D8B030D-6E8A-4147-A177-3AD203B41FA5}">
                      <a16:colId xmlns:a16="http://schemas.microsoft.com/office/drawing/2014/main" val="3744919451"/>
                    </a:ext>
                  </a:extLst>
                </a:gridCol>
                <a:gridCol w="2424269">
                  <a:extLst>
                    <a:ext uri="{9D8B030D-6E8A-4147-A177-3AD203B41FA5}">
                      <a16:colId xmlns:a16="http://schemas.microsoft.com/office/drawing/2014/main" val="2827112307"/>
                    </a:ext>
                  </a:extLst>
                </a:gridCol>
                <a:gridCol w="2424269">
                  <a:extLst>
                    <a:ext uri="{9D8B030D-6E8A-4147-A177-3AD203B41FA5}">
                      <a16:colId xmlns:a16="http://schemas.microsoft.com/office/drawing/2014/main" val="3846175787"/>
                    </a:ext>
                  </a:extLst>
                </a:gridCol>
              </a:tblGrid>
              <a:tr h="109250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Type</a:t>
                      </a:r>
                      <a:r>
                        <a:rPr lang="en-US" sz="2400" b="1" baseline="0" dirty="0" smtClean="0"/>
                        <a:t> of spectrum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</a:rPr>
                        <a:t>Wavelength range, nm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of frequencies, T</a:t>
                      </a:r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</a:t>
                      </a:r>
                      <a:r>
                        <a:rPr lang="en-US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024223"/>
                  </a:ext>
                </a:extLst>
              </a:tr>
              <a:tr h="643838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Purple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FFFF"/>
                          </a:solidFill>
                          <a:effectLst/>
                        </a:rPr>
                        <a:t>≤450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00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≥667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00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03821"/>
                  </a:ext>
                </a:extLst>
              </a:tr>
              <a:tr h="643838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Blue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FFFF"/>
                          </a:solidFill>
                          <a:effectLst/>
                        </a:rPr>
                        <a:t>450—480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625—667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155721"/>
                  </a:ext>
                </a:extLst>
              </a:tr>
              <a:tr h="643838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Red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FFFFFF"/>
                          </a:solidFill>
                          <a:effectLst/>
                        </a:rPr>
                        <a:t>≥630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≤476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976165"/>
                  </a:ext>
                </a:extLst>
              </a:tr>
              <a:tr h="6438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Natural lighting</a:t>
                      </a:r>
                      <a:endParaRPr lang="ru-RU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FFFF"/>
                          </a:solidFill>
                          <a:effectLst/>
                        </a:rPr>
                        <a:t>400-700</a:t>
                      </a:r>
                      <a:endParaRPr lang="ru-RU" sz="2400" b="1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430</a:t>
                      </a:r>
                      <a:r>
                        <a:rPr lang="ru-RU" sz="2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</a:t>
                      </a:r>
                      <a:r>
                        <a:rPr lang="en-US" sz="24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425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5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6" y="332657"/>
            <a:ext cx="8075612" cy="792088"/>
          </a:xfrm>
        </p:spPr>
        <p:txBody>
          <a:bodyPr/>
          <a:lstStyle/>
          <a:p>
            <a:r>
              <a:rPr lang="en-US" b="1" dirty="0" smtClean="0"/>
              <a:t>Our experimental setup:</a:t>
            </a:r>
            <a:endParaRPr lang="ru-RU" b="1" dirty="0"/>
          </a:p>
        </p:txBody>
      </p:sp>
      <p:pic>
        <p:nvPicPr>
          <p:cNvPr id="2051" name="Picture 3" descr="https://lh3.googleusercontent.com/7rQzRMWLJsNT4TJrkeoJEcJa0fHCeh6ogI5lCh933D117XIFU0Um1JuNPhoXxcLy9hYjrjPmW1owEF_twqrpB2ZhyXOrFvM1_uVwh7ACkPiHI1-eHXi50bg8rFjqhcbUOMXd0uOCNHxFwtByGcJIPZNhXVgzx5Q__HfgapioPLBUPmGXRZv52F37IWw1vUUcOLyZcdCVETkDx5ZRqH1I-3FGw0gXVf2MYraipZO3euWTroS9Bdqlbn_Pg3CNpthBtwTZudhckU1YAEP_E3NCOJ_WYJ6zgfV7KoAnmSfInC-6RFV0LR1BLvZXbnfsE8aQEwAsmRBjr65Owqlwy7HOKawu_xlHv-wOKMMXOX9ph0H67b-A3eARa2WJ6-CzYQak9KGjFA7Z1jbEbKKnwjuQ6h98KjBQAJ8ioCorbp7zdu2D2OmTeFwT54UMcDZCziZrzIK8JpoUFhMLrXdQTOcr0aaFbYPPDMo1q46KZXeRcsZGT5VYyJ2J63dfOCww2Qb9NbqT6LIndeTbJrdV5vD9ZWyvuGkIAZ34HuE2LoR25WNwLLqceFmv5NGEwyHZPz56om6zyY3TgdzAqs4651C5_05lXva58dYJ3e923m2mjQ7VtVGSKDZvZQ=w373-h662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206364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901" y="2420888"/>
            <a:ext cx="2144577" cy="3672408"/>
          </a:xfrm>
          <a:prstGeom prst="rect">
            <a:avLst/>
          </a:prstGeom>
        </p:spPr>
      </p:pic>
      <p:sp>
        <p:nvSpPr>
          <p:cNvPr id="12" name="Выгнутая вниз стрелка 11"/>
          <p:cNvSpPr/>
          <p:nvPr/>
        </p:nvSpPr>
        <p:spPr>
          <a:xfrm flipV="1">
            <a:off x="1691680" y="1232926"/>
            <a:ext cx="2376264" cy="10602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5826" y="1081983"/>
            <a:ext cx="33950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experiment setup with blue and red spectrum we used: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1</a:t>
            </a:r>
            <a:r>
              <a:rPr lang="en-US" sz="2400" b="1" dirty="0" smtClean="0"/>
              <a:t>50 blue/red LEDs </a:t>
            </a:r>
            <a:r>
              <a:rPr lang="en-US" sz="2400" b="1" dirty="0"/>
              <a:t>with a power of </a:t>
            </a:r>
            <a:r>
              <a:rPr lang="ru-RU" sz="2400" b="1" dirty="0" smtClean="0"/>
              <a:t>0.06</a:t>
            </a:r>
            <a:r>
              <a:rPr lang="en-US" sz="2400" b="1" dirty="0" smtClean="0"/>
              <a:t> Watts;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</a:t>
            </a:r>
            <a:r>
              <a:rPr lang="en-US" sz="2400" b="1" dirty="0" smtClean="0"/>
              <a:t>eeds </a:t>
            </a:r>
            <a:r>
              <a:rPr lang="en-US" sz="2400" b="1" dirty="0"/>
              <a:t>of wheat, barley, oats, peas, rye, sorghum and </a:t>
            </a:r>
            <a:r>
              <a:rPr lang="en-US" sz="2400" b="1" dirty="0" smtClean="0"/>
              <a:t>millet;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Plastic </a:t>
            </a:r>
            <a:r>
              <a:rPr lang="en-US" sz="2400" b="1" dirty="0" smtClean="0"/>
              <a:t>container</a:t>
            </a:r>
            <a:r>
              <a:rPr lang="ru-RU" sz="2400" b="1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Water for </a:t>
            </a:r>
            <a:r>
              <a:rPr lang="en-US" sz="2400" b="1" dirty="0" smtClean="0"/>
              <a:t>watering;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Black dense not translucent </a:t>
            </a:r>
            <a:r>
              <a:rPr lang="en-US" sz="2400" b="1" dirty="0" smtClean="0"/>
              <a:t>tissue;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Ruler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72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6" y="332657"/>
            <a:ext cx="8075612" cy="792088"/>
          </a:xfrm>
        </p:spPr>
        <p:txBody>
          <a:bodyPr/>
          <a:lstStyle/>
          <a:p>
            <a:r>
              <a:rPr lang="en-US" b="1" dirty="0" smtClean="0"/>
              <a:t>Our experimental setup:</a:t>
            </a:r>
            <a:endParaRPr lang="ru-RU" b="1" dirty="0"/>
          </a:p>
        </p:txBody>
      </p:sp>
      <p:sp>
        <p:nvSpPr>
          <p:cNvPr id="12" name="Выгнутая вниз стрелка 11"/>
          <p:cNvSpPr/>
          <p:nvPr/>
        </p:nvSpPr>
        <p:spPr>
          <a:xfrm flipV="1">
            <a:off x="1691680" y="1232926"/>
            <a:ext cx="2376264" cy="10602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1152858"/>
            <a:ext cx="33950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 experiment setup with</a:t>
            </a:r>
            <a:r>
              <a:rPr lang="ru-RU" sz="2400" b="1" dirty="0" smtClean="0"/>
              <a:t> </a:t>
            </a:r>
            <a:r>
              <a:rPr lang="en-US" sz="2400" b="1" dirty="0" err="1" smtClean="0"/>
              <a:t>fitolamp</a:t>
            </a:r>
            <a:r>
              <a:rPr lang="en-US" sz="2400" b="1" dirty="0" smtClean="0"/>
              <a:t> spectrum we used: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Fitolamp</a:t>
            </a:r>
            <a:r>
              <a:rPr lang="en-US" sz="2400" b="1" dirty="0" smtClean="0"/>
              <a:t> with </a:t>
            </a:r>
            <a:r>
              <a:rPr lang="en-US" sz="2400" b="1" dirty="0"/>
              <a:t>a power of </a:t>
            </a:r>
            <a:r>
              <a:rPr lang="ru-RU" sz="2400" b="1" dirty="0" smtClean="0"/>
              <a:t>9</a:t>
            </a:r>
            <a:r>
              <a:rPr lang="en-US" sz="2400" b="1" dirty="0" smtClean="0"/>
              <a:t> Watts;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</a:t>
            </a:r>
            <a:r>
              <a:rPr lang="en-US" sz="2400" b="1" dirty="0" smtClean="0"/>
              <a:t>eeds </a:t>
            </a:r>
            <a:r>
              <a:rPr lang="en-US" sz="2400" b="1" dirty="0"/>
              <a:t>of wheat, barley, oats, peas, rye, sorghum and </a:t>
            </a:r>
            <a:r>
              <a:rPr lang="en-US" sz="2400" b="1" dirty="0" smtClean="0"/>
              <a:t>millet;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Plastic </a:t>
            </a:r>
            <a:r>
              <a:rPr lang="en-US" sz="2400" b="1" dirty="0" smtClean="0"/>
              <a:t>container</a:t>
            </a:r>
            <a:r>
              <a:rPr lang="ru-RU" sz="2400" b="1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Water for </a:t>
            </a:r>
            <a:r>
              <a:rPr lang="en-US" sz="2400" b="1" dirty="0" smtClean="0"/>
              <a:t>watering;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Black dense not translucent </a:t>
            </a:r>
            <a:r>
              <a:rPr lang="en-US" sz="2400" b="1" dirty="0" smtClean="0"/>
              <a:t>tissue;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Ruler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3075" name="Picture 3" descr="https://lh3.googleusercontent.com/-YH0gglTz1wlYCUtUKmkhLRuQ4ZZ-FqbdlbWnnzsTtmzgr4d7lS0wlBBRU1Ul8_nt8-6_dyFc_6Wcm42WUzxZkuBECAVio-Dk7PP1HXEu3w7B7a2dM3CzhdR3JTfyN5lmE8n-Fd91gINoTKUTeyaq29ZGYFx52tsiGzGoL8in9qI-Mq1FSpy2YUkxdcPapl2mP6vLR6Rot3vmNyl3DL5JZFGAuQSmqh30L-vWH0cJrnBWWmgqEOtWaWexGpCCtTK7JAuD5BRKBg4zpaODNjH7TZi-1SRZvzUrvFIqncWbWxc4DfOiE7Sy5e-ivkHbCdFvnBMCmLQQCSqN-2ij7A9R77IWdMfF-bwive08C4gas2dQaHAd7Ug_zgNmJTk2phsgI6q31u40hf-afffL3nTdcBAam1Nk2d9f4SenEN6l_5i1A7AN8i-y0WJST5rBx799WbkEQ2nyDUCGWMEhsQk0Gdujeho2L7g07ZBD-6BxCCkdRpm3bjeH1SU1pGShZJJLNPJdCWyU9ejQfqnmhJE53ktLtR51vonhrCrHcg7LT0mm7kryWH99T5XFWks9AxhLkLw67NdRM8caMZpvPRh25k9KQGS5ADI2QXjidQfzk3nr_-cXq0I0A=w373-h662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55" y="2420888"/>
            <a:ext cx="206364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lh3.googleusercontent.com/rk2SyjVOfY755QZSURKq8qSJuaRQu1WtK6gRkW-wT3MwDa8zUwYDE9skcsOIKSZM7V3PdlMk8cjGdb2uOu7MgM6RCyn1BEFWhV5cmRr6wPZf7xc0w0by6SAc8azgPVBWPDCmf5wNwwA002H2xaDiEFS_4GuR966KC_SPZpf7GvXDGpu0DrP-Ac7Y4DLee5mUq-EiWFgdhU7rGkM5T-tHZC9Y4DCGPPgUojrPJgnIE-FZDyYaoDw-9QKaxFr5bp_rcY7Pmhy0eAV1ZvUm93-SeORKBgcuWBMrLDnUtEUc9pzd9QFZSjWADWQ307LQ0ELbj2EDWx983pQug4N_56cmLQ732V_h0S0WCqepLSJourZqrFFw-LGBXCzXkIwCIjAip0aw8wgyUdhI4ChR8uoZGVH4WPKi3b8ZlbTJdHHTY95dpH9C9InNg8usQ4w1zs3fYlgIBLQHX3-Bq_QOwVps1z1F64BQ8zM6hczXAjtQuJxB4_qMDVsSKZVluU2FBA8GFq7cY18pWk2tY7-XQuY89oX0k3xAViMsCb5HnV5IQ3O5YWy67FfT1cKK9ZuWGn9kyQXTO3l8ctIg_6xkBCU-1NsoXy9JRBd79qC39qXg3OVDAkRFaaTNHA=w373-h662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623" y="2420888"/>
            <a:ext cx="201212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1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saturation sat="120000"/>
                    </a14:imgEffect>
                    <a14:imgEffect>
                      <a14:brightnessContrast bright="-22000" contrast="-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47248" cy="1008112"/>
          </a:xfrm>
        </p:spPr>
        <p:txBody>
          <a:bodyPr/>
          <a:lstStyle/>
          <a:p>
            <a:r>
              <a:rPr lang="en-US" sz="8000" b="1" dirty="0" err="1" smtClean="0">
                <a:solidFill>
                  <a:schemeClr val="tx2">
                    <a:lumMod val="75000"/>
                  </a:schemeClr>
                </a:solidFill>
              </a:rPr>
              <a:t>Izolenta</a:t>
            </a:r>
            <a:r>
              <a:rPr lang="en-US" sz="8000" b="1" dirty="0" smtClean="0">
                <a:solidFill>
                  <a:schemeClr val="tx2">
                    <a:lumMod val="75000"/>
                  </a:schemeClr>
                </a:solidFill>
              </a:rPr>
              <a:t> team:</a:t>
            </a:r>
            <a:endParaRPr lang="ru-RU" sz="8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Polina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Parinova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(Capitan)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Zhuravleva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Angelina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Vasiliev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Ilia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Glebov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Sergey 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Shilikhin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Maxim</a:t>
            </a:r>
            <a:endParaRPr lang="ru-RU" sz="32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Zarezina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Elizaveta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68" y="2855653"/>
            <a:ext cx="1905000" cy="1428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75" y="4779544"/>
            <a:ext cx="1520366" cy="15203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88" y="5046365"/>
            <a:ext cx="1593188" cy="11948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80" y="2634018"/>
            <a:ext cx="2117312" cy="2012495"/>
          </a:xfrm>
          <a:prstGeom prst="rect">
            <a:avLst/>
          </a:prstGeom>
        </p:spPr>
      </p:pic>
      <p:pic>
        <p:nvPicPr>
          <p:cNvPr id="1026" name="Picture 2" descr="Картинки по запросу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07" y="1333457"/>
            <a:ext cx="1761553" cy="11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7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6" y="332657"/>
            <a:ext cx="8075612" cy="792088"/>
          </a:xfrm>
        </p:spPr>
        <p:txBody>
          <a:bodyPr/>
          <a:lstStyle/>
          <a:p>
            <a:r>
              <a:rPr lang="en-US" b="1" dirty="0" smtClean="0"/>
              <a:t>Our experimental setup: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1340768"/>
            <a:ext cx="8435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 control group under natural lighting we used: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Window;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Seeds </a:t>
            </a:r>
            <a:r>
              <a:rPr lang="en-US" sz="2400" b="1" dirty="0"/>
              <a:t>of wheat, barley, oats, peas, rye, sorghum and </a:t>
            </a:r>
            <a:r>
              <a:rPr lang="en-US" sz="2400" b="1" dirty="0" smtClean="0"/>
              <a:t>millet;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Plastic </a:t>
            </a:r>
            <a:r>
              <a:rPr lang="en-US" sz="2400" b="1" dirty="0" smtClean="0"/>
              <a:t>container</a:t>
            </a:r>
            <a:r>
              <a:rPr lang="ru-RU" sz="2400" b="1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Water for </a:t>
            </a:r>
            <a:r>
              <a:rPr lang="en-US" sz="2400" b="1" dirty="0" smtClean="0"/>
              <a:t>watering;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Black dense not translucent </a:t>
            </a:r>
            <a:r>
              <a:rPr lang="en-US" sz="2400" b="1" dirty="0" smtClean="0"/>
              <a:t>tissue;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Ruler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1931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332657"/>
            <a:ext cx="8421949" cy="1368152"/>
          </a:xfrm>
        </p:spPr>
        <p:txBody>
          <a:bodyPr/>
          <a:lstStyle/>
          <a:p>
            <a:r>
              <a:rPr lang="en-US" b="1" dirty="0"/>
              <a:t>The degree of illumination in </a:t>
            </a:r>
            <a:r>
              <a:rPr lang="en-US" b="1" dirty="0" smtClean="0"/>
              <a:t>our experimental setup.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14042"/>
            <a:ext cx="4176464" cy="2944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5727" y="1916832"/>
            <a:ext cx="4067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 all experimental setups the sensors digital lab Nova 5000 showed a light level of 400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lx.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50870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Digital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lab Nova 5000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08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-315416"/>
            <a:ext cx="8824265" cy="1486058"/>
          </a:xfrm>
        </p:spPr>
        <p:txBody>
          <a:bodyPr/>
          <a:lstStyle/>
          <a:p>
            <a:r>
              <a:rPr lang="en-US" sz="6000" b="1" dirty="0" smtClean="0"/>
              <a:t>Experiment: 1</a:t>
            </a:r>
            <a:r>
              <a:rPr lang="en-US" sz="6000" b="1" dirty="0"/>
              <a:t>s</a:t>
            </a:r>
            <a:r>
              <a:rPr lang="en-US" sz="6000" b="1" dirty="0" smtClean="0"/>
              <a:t>t day.</a:t>
            </a:r>
            <a:endParaRPr lang="ru-RU" sz="6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240" t="16269" r="14122"/>
          <a:stretch/>
        </p:blipFill>
        <p:spPr>
          <a:xfrm>
            <a:off x="442392" y="1170642"/>
            <a:ext cx="3672408" cy="2093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1640" y="328073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Blue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Spectrum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16309" r="12517" b="-766"/>
          <a:stretch/>
        </p:blipFill>
        <p:spPr>
          <a:xfrm>
            <a:off x="4704709" y="1124744"/>
            <a:ext cx="4119556" cy="2237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71889" y="334154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Red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Spectrum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5774" r="9918"/>
          <a:stretch/>
        </p:blipFill>
        <p:spPr>
          <a:xfrm>
            <a:off x="442392" y="3707416"/>
            <a:ext cx="3337520" cy="22270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004" y="59344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Fitolamp</a:t>
            </a:r>
            <a:endParaRPr lang="ru-RU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6983" t="14254" r="9822" b="-991"/>
          <a:stretch/>
        </p:blipFill>
        <p:spPr>
          <a:xfrm>
            <a:off x="4922864" y="3779070"/>
            <a:ext cx="3683246" cy="21602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86744" y="5934428"/>
            <a:ext cx="29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Natural lighting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374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-315416"/>
            <a:ext cx="8824265" cy="1486058"/>
          </a:xfrm>
        </p:spPr>
        <p:txBody>
          <a:bodyPr/>
          <a:lstStyle/>
          <a:p>
            <a:r>
              <a:rPr lang="en-US" sz="6000" b="1" dirty="0" smtClean="0"/>
              <a:t>Experiment: 5th day.</a:t>
            </a:r>
            <a:endParaRPr lang="ru-RU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328073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Blue spectrum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36853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Red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spectrum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9004" y="59344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Fitolamp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71889" y="5934428"/>
            <a:ext cx="29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Natural lighting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4508" t="6235" r="9033"/>
          <a:stretch/>
        </p:blipFill>
        <p:spPr>
          <a:xfrm>
            <a:off x="448577" y="1192045"/>
            <a:ext cx="3331335" cy="2032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8258" r="10221" b="-1794"/>
          <a:stretch/>
        </p:blipFill>
        <p:spPr>
          <a:xfrm>
            <a:off x="4922864" y="1173536"/>
            <a:ext cx="3510055" cy="21743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t="8934" r="13403"/>
          <a:stretch/>
        </p:blipFill>
        <p:spPr>
          <a:xfrm>
            <a:off x="486483" y="3656099"/>
            <a:ext cx="3416290" cy="23150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16304" r="16643" b="3905"/>
          <a:stretch/>
        </p:blipFill>
        <p:spPr>
          <a:xfrm>
            <a:off x="5022823" y="3724533"/>
            <a:ext cx="3310136" cy="222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-315416"/>
            <a:ext cx="8824265" cy="1486058"/>
          </a:xfrm>
        </p:spPr>
        <p:txBody>
          <a:bodyPr/>
          <a:lstStyle/>
          <a:p>
            <a:r>
              <a:rPr lang="en-US" sz="6000" b="1" dirty="0" smtClean="0"/>
              <a:t>Experiment: 10th day.</a:t>
            </a:r>
            <a:endParaRPr lang="ru-RU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328073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Blue spectrum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36853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Red spectrum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004" y="59344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Fitolamp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71889" y="5934428"/>
            <a:ext cx="29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Natural lighting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2200" r="7777" b="5205"/>
          <a:stretch/>
        </p:blipFill>
        <p:spPr>
          <a:xfrm>
            <a:off x="486483" y="1148330"/>
            <a:ext cx="3137944" cy="2091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4197" r="10220" b="1295"/>
          <a:stretch/>
        </p:blipFill>
        <p:spPr>
          <a:xfrm>
            <a:off x="4727151" y="1149263"/>
            <a:ext cx="3661274" cy="22436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9838" t="24802" r="15350" b="51"/>
          <a:stretch/>
        </p:blipFill>
        <p:spPr>
          <a:xfrm>
            <a:off x="4635967" y="3712302"/>
            <a:ext cx="3976521" cy="22470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-86" r="6570" b="11504"/>
          <a:stretch/>
        </p:blipFill>
        <p:spPr>
          <a:xfrm>
            <a:off x="263929" y="3729091"/>
            <a:ext cx="3797278" cy="21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-315416"/>
            <a:ext cx="8824265" cy="1486058"/>
          </a:xfrm>
        </p:spPr>
        <p:txBody>
          <a:bodyPr/>
          <a:lstStyle/>
          <a:p>
            <a:r>
              <a:rPr lang="en-US" sz="6000" b="1" dirty="0" smtClean="0"/>
              <a:t>Experiment: 20th day</a:t>
            </a:r>
            <a:r>
              <a:rPr lang="ru-RU" sz="6000" b="1" dirty="0" smtClean="0"/>
              <a:t>.</a:t>
            </a:r>
            <a:endParaRPr lang="ru-RU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340664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Blue spectrum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336853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Red spectrum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004" y="59344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Fitolamp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71889" y="5934428"/>
            <a:ext cx="29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Natural lighting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12988" b="5205"/>
          <a:stretch/>
        </p:blipFill>
        <p:spPr>
          <a:xfrm>
            <a:off x="593897" y="3822251"/>
            <a:ext cx="3034510" cy="20968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 r="9871"/>
          <a:stretch/>
        </p:blipFill>
        <p:spPr>
          <a:xfrm>
            <a:off x="593897" y="1196944"/>
            <a:ext cx="3125022" cy="21634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9838" t="9404" r="9051"/>
          <a:stretch/>
        </p:blipFill>
        <p:spPr>
          <a:xfrm>
            <a:off x="4994957" y="3818226"/>
            <a:ext cx="3491383" cy="21937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7659" r="6570"/>
          <a:stretch/>
        </p:blipFill>
        <p:spPr>
          <a:xfrm>
            <a:off x="4743139" y="1196944"/>
            <a:ext cx="3792996" cy="22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1296144"/>
          </a:xfrm>
        </p:spPr>
        <p:txBody>
          <a:bodyPr/>
          <a:lstStyle/>
          <a:p>
            <a:r>
              <a:rPr lang="en-US" sz="4400" b="1" dirty="0" smtClean="0"/>
              <a:t>The influence of blue spectrum for plant growth:</a:t>
            </a:r>
            <a:endParaRPr lang="ru-RU" sz="4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985" t="35634" r="40159" b="27496"/>
          <a:stretch/>
        </p:blipFill>
        <p:spPr>
          <a:xfrm>
            <a:off x="866867" y="1661366"/>
            <a:ext cx="7676411" cy="443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1296144"/>
          </a:xfrm>
        </p:spPr>
        <p:txBody>
          <a:bodyPr/>
          <a:lstStyle/>
          <a:p>
            <a:r>
              <a:rPr lang="en-US" sz="4400" b="1" dirty="0" smtClean="0"/>
              <a:t>The influence of red spectrum for plant growth:</a:t>
            </a:r>
            <a:endParaRPr lang="ru-RU" sz="4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363" t="41366" r="39174" b="20345"/>
          <a:stretch/>
        </p:blipFill>
        <p:spPr>
          <a:xfrm>
            <a:off x="781668" y="1844824"/>
            <a:ext cx="771966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"/>
            <a:ext cx="8075240" cy="1844823"/>
          </a:xfrm>
        </p:spPr>
        <p:txBody>
          <a:bodyPr/>
          <a:lstStyle/>
          <a:p>
            <a:r>
              <a:rPr lang="en-US" sz="4400" b="1" dirty="0" smtClean="0"/>
              <a:t>Influence of </a:t>
            </a:r>
            <a:r>
              <a:rPr lang="en-US" sz="4400" b="1" dirty="0" err="1" smtClean="0"/>
              <a:t>fitolamp</a:t>
            </a:r>
            <a:r>
              <a:rPr lang="en-US" sz="4400" b="1" dirty="0" smtClean="0"/>
              <a:t> on the growth of plants:</a:t>
            </a:r>
            <a:endParaRPr lang="ru-RU" sz="4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3899" t="41288" r="31710" b="22307"/>
          <a:stretch/>
        </p:blipFill>
        <p:spPr>
          <a:xfrm>
            <a:off x="977921" y="1988840"/>
            <a:ext cx="7338495" cy="436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3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"/>
            <a:ext cx="8075240" cy="1844823"/>
          </a:xfrm>
        </p:spPr>
        <p:txBody>
          <a:bodyPr/>
          <a:lstStyle/>
          <a:p>
            <a:r>
              <a:rPr lang="en-US" sz="4800" b="1" dirty="0" smtClean="0"/>
              <a:t>Influence of </a:t>
            </a:r>
            <a:r>
              <a:rPr lang="en-US" sz="4800" b="1" dirty="0"/>
              <a:t>natural lighting</a:t>
            </a:r>
            <a:r>
              <a:rPr lang="ru-RU" sz="4800" b="1" dirty="0"/>
              <a:t/>
            </a:r>
            <a:br>
              <a:rPr lang="ru-RU" sz="4800" b="1" dirty="0"/>
            </a:br>
            <a:r>
              <a:rPr lang="en-US" sz="4800" b="1" dirty="0" smtClean="0"/>
              <a:t> on growth of plants:</a:t>
            </a:r>
            <a:endParaRPr lang="ru-RU" sz="4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2137" t="49219" r="43550" b="14360"/>
          <a:stretch/>
        </p:blipFill>
        <p:spPr>
          <a:xfrm>
            <a:off x="800011" y="1811401"/>
            <a:ext cx="7755787" cy="46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1051520"/>
          </a:xfrm>
        </p:spPr>
        <p:txBody>
          <a:bodyPr/>
          <a:lstStyle/>
          <a:p>
            <a:r>
              <a:rPr lang="en-US" sz="8000" b="1" dirty="0" smtClean="0">
                <a:solidFill>
                  <a:schemeClr val="tx2">
                    <a:lumMod val="75000"/>
                  </a:schemeClr>
                </a:solidFill>
              </a:rPr>
              <a:t>Task condition.</a:t>
            </a:r>
            <a:endParaRPr lang="ru-RU" sz="8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11. Grow 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light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Investigate how different types of artificial lights affect plant growth. What is the role of light spectrum?</a:t>
            </a:r>
            <a:endParaRPr lang="ru-RU" sz="40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3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30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641"/>
            <a:ext cx="9105253" cy="1656183"/>
          </a:xfrm>
        </p:spPr>
        <p:txBody>
          <a:bodyPr/>
          <a:lstStyle/>
          <a:p>
            <a:r>
              <a:rPr lang="en-US" sz="4800" b="1" dirty="0" smtClean="0"/>
              <a:t>Comparison of effects of different types of lighting on plants: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6051" t="35150" r="26340" b="13723"/>
          <a:stretch/>
        </p:blipFill>
        <p:spPr>
          <a:xfrm>
            <a:off x="899591" y="1820158"/>
            <a:ext cx="7513067" cy="45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1051520"/>
          </a:xfrm>
        </p:spPr>
        <p:txBody>
          <a:bodyPr/>
          <a:lstStyle/>
          <a:p>
            <a:r>
              <a:rPr lang="en-US" sz="8000" b="1" dirty="0" smtClean="0"/>
              <a:t>Conclusion:</a:t>
            </a:r>
            <a:endParaRPr lang="ru-RU" sz="8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On the growth of plants most favorably affects the lighting of the blue spectrum.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4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720080"/>
          </a:xfrm>
        </p:spPr>
        <p:txBody>
          <a:bodyPr/>
          <a:lstStyle/>
          <a:p>
            <a:r>
              <a:rPr lang="en-US" b="1" dirty="0" smtClean="0"/>
              <a:t>Sources of information: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Newton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i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. Optics or a treatise on reflexes, angles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and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colours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of Light/translation S.I.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Vavilov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— Ed-e 2-e.-m.: State. IZD-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vo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techno-theoretical literature, 1954. -S. 131. — 367 pp. — (series "Classics of natural science) </a:t>
            </a:r>
            <a:endParaRPr lang="ru-RU" sz="1800" b="1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Gagarin a. p. Light. Physical encyclopedia: [t 5]/Hl. Ed. A. M. Prokhorov. — 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М.: 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great Russian encyclopedia, 1994. — T. 4: </a:t>
            </a:r>
            <a:r>
              <a:rPr lang="en-US" sz="1800" b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Poynting</a:t>
            </a: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-Robertson-Streamers. </a:t>
            </a:r>
            <a:endParaRPr lang="ru-RU" sz="1800" b="1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https://ru.wikipedia.org/wiki/%D0%92%D0%B8%D0%B4%D0%B8%D0%BC%D0%BE%D0%B5_%D0%B8%D0%B7%D0%BB%D1%83%D1%87%D0%B5%D0%BD%D0%B8%D0%B5 </a:t>
            </a:r>
            <a:endParaRPr lang="ru-RU" sz="1800" b="1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  <a:hlinkClick r:id="rId4"/>
              </a:rPr>
              <a:t>http://le-diod.ru/rabota/kak-opredelit-moshhnost-svetodioda/</a:t>
            </a:r>
            <a:endParaRPr lang="ru-RU" sz="1800" b="1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  <a:hlinkClick r:id="rId5"/>
              </a:rPr>
              <a:t>https://ru.wikipedia.org/wiki/%D0%92%D0%B8%D0%B4%D0%B8%D0%BC%D0%BE%D0%B5_%D0%B8%D0%B7%D0%BB%D1%83%D1%87%D0%B5%D0%BD%D0%B8%D0%B5</a:t>
            </a:r>
            <a:endParaRPr lang="ru-RU" sz="18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http://www.floralworld.ru/care/light.html</a:t>
            </a:r>
            <a:endParaRPr lang="ru-RU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1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68388" y="333375"/>
            <a:ext cx="8075612" cy="3024188"/>
          </a:xfrm>
        </p:spPr>
        <p:txBody>
          <a:bodyPr/>
          <a:lstStyle/>
          <a:p>
            <a:r>
              <a:rPr lang="en-US" sz="8000" b="1" dirty="0" smtClean="0"/>
              <a:t>Thanks for your attention!</a:t>
            </a:r>
            <a:endParaRPr lang="ru-RU" sz="80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852" r="99815">
                        <a14:backgroundMark x1="54074" y1="48017" x2="42222" y2="28810"/>
                        <a14:backgroundMark x1="3889" y1="80376" x2="54630" y2="49061"/>
                        <a14:backgroundMark x1="60556" y1="55324" x2="59630" y2="76618"/>
                        <a14:backgroundMark x1="12963" y1="97912" x2="61111" y2="68058"/>
                        <a14:backgroundMark x1="60556" y1="55741" x2="82037" y2="60752"/>
                        <a14:backgroundMark x1="74074" y1="63048" x2="96296" y2="4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33547"/>
            <a:ext cx="2819150" cy="2500691"/>
          </a:xfrm>
          <a:prstGeom prst="rect">
            <a:avLst/>
          </a:prstGeom>
          <a:noFill/>
          <a:ln w="9525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74327"/>
            <a:ext cx="2567817" cy="244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074" name="Picture 2" descr="Картинки по запросу спектр люминесцентных ламп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7715" r="2198" b="7430"/>
          <a:stretch/>
        </p:blipFill>
        <p:spPr bwMode="auto">
          <a:xfrm>
            <a:off x="182807" y="2132856"/>
            <a:ext cx="892244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9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pPr lvl="0"/>
            <a:r>
              <a:rPr lang="en-US" sz="8000" b="1" dirty="0" smtClean="0">
                <a:solidFill>
                  <a:schemeClr val="tx2">
                    <a:lumMod val="75000"/>
                  </a:schemeClr>
                </a:solidFill>
              </a:rPr>
              <a:t>Plan of report:</a:t>
            </a:r>
            <a:endParaRPr lang="ru-RU" sz="8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3"/>
            <a:ext cx="8229600" cy="559673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We will consider various types of possible artificial lighting and 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the spectrum emitted by them.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</a:t>
            </a:r>
            <a:r>
              <a:rPr lang="en-US" sz="3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ook 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at the experiment that we </a:t>
            </a:r>
            <a:r>
              <a:rPr lang="en-US" sz="3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conducted.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</a:t>
            </a:r>
            <a:r>
              <a:rPr lang="en-US" sz="3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ind 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out the results of our study.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During 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decision of </a:t>
            </a:r>
            <a:r>
              <a:rPr lang="en-US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 problem 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 set the </a:t>
            </a:r>
            <a:r>
              <a:rPr lang="en-US" sz="35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tasks </a:t>
            </a:r>
            <a:r>
              <a:rPr lang="en-US" sz="35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ourselves:</a:t>
            </a:r>
            <a:endParaRPr lang="ru-RU" sz="35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0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To create controlled conditions for growth of plants.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lvl="0"/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Make photos of experiment</a:t>
            </a:r>
            <a:r>
              <a:rPr lang="en-US" sz="3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</a:t>
            </a:r>
            <a:endParaRPr lang="ru-RU" sz="3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936104"/>
          </a:xfrm>
        </p:spPr>
        <p:txBody>
          <a:bodyPr/>
          <a:lstStyle/>
          <a:p>
            <a:pPr lvl="0"/>
            <a:r>
              <a:rPr lang="en-US" sz="8000" b="1" dirty="0" smtClean="0">
                <a:solidFill>
                  <a:schemeClr val="tx2">
                    <a:lumMod val="75000"/>
                  </a:schemeClr>
                </a:solidFill>
              </a:rPr>
              <a:t>Aim:</a:t>
            </a:r>
            <a:endParaRPr lang="ru-RU" sz="8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5166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Study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the role of different light 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spectr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on plants.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02" y="332655"/>
            <a:ext cx="8165790" cy="1786037"/>
          </a:xfrm>
        </p:spPr>
        <p:txBody>
          <a:bodyPr/>
          <a:lstStyle/>
          <a:p>
            <a:r>
              <a:rPr lang="en-US" sz="6000" b="1" dirty="0" smtClean="0">
                <a:solidFill>
                  <a:schemeClr val="bg2">
                    <a:lumMod val="10000"/>
                  </a:schemeClr>
                </a:solidFill>
              </a:rPr>
              <a:t>Incandescent lamp spectrum: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0"/>
            <a:ext cx="8147248" cy="3777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(red-orange spectrum + thermal infrared radiation)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 algn="ctr">
              <a:buNone/>
            </a:pPr>
            <a:endParaRPr lang="ru-RU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9333" t="58076" r="22881" b="9642"/>
          <a:stretch/>
        </p:blipFill>
        <p:spPr>
          <a:xfrm>
            <a:off x="1475656" y="3764707"/>
            <a:ext cx="6217543" cy="2361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672085" y="4726596"/>
            <a:ext cx="198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ultraviolet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6456430" y="4645181"/>
            <a:ext cx="222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Infrared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8851" y="4940708"/>
            <a:ext cx="1540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>
                    <a:lumMod val="10000"/>
                  </a:schemeClr>
                </a:solidFill>
              </a:rPr>
              <a:t>Incandescent lamp spectrum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6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75240" cy="1584176"/>
          </a:xfrm>
        </p:spPr>
        <p:txBody>
          <a:bodyPr/>
          <a:lstStyle/>
          <a:p>
            <a:r>
              <a:rPr lang="en-US" sz="7200" b="1" dirty="0" smtClean="0">
                <a:solidFill>
                  <a:schemeClr val="tx2">
                    <a:lumMod val="75000"/>
                  </a:schemeClr>
                </a:solidFill>
              </a:rPr>
              <a:t>Spectrum of sodium lamps</a:t>
            </a:r>
            <a:endParaRPr lang="ru-RU" sz="7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8291264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(Orange-yellow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s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pectrum)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7309" t="57876" r="35611" b="11609"/>
          <a:stretch/>
        </p:blipFill>
        <p:spPr>
          <a:xfrm>
            <a:off x="1577280" y="3129438"/>
            <a:ext cx="6552728" cy="3031859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102532" y="3140968"/>
            <a:ext cx="0" cy="30318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668342" y="3101203"/>
            <a:ext cx="0" cy="30318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5400000">
            <a:off x="467543" y="4386302"/>
            <a:ext cx="2808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ultraviolet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6495019" y="443292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Infrared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889339" y="4437112"/>
            <a:ext cx="1141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Spectrum of sodium lamps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Исполнительн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23987</TotalTime>
  <Words>734</Words>
  <Application>Microsoft Office PowerPoint</Application>
  <PresentationFormat>Экран (4:3)</PresentationFormat>
  <Paragraphs>166</Paragraphs>
  <Slides>34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Franklin Gothic Demi</vt:lpstr>
      <vt:lpstr>Impact</vt:lpstr>
      <vt:lpstr>Times New Roman</vt:lpstr>
      <vt:lpstr>Исполнительная</vt:lpstr>
      <vt:lpstr>1_Исполнительная</vt:lpstr>
      <vt:lpstr>«Task №11 »</vt:lpstr>
      <vt:lpstr>Izolenta team:</vt:lpstr>
      <vt:lpstr>Task condition.</vt:lpstr>
      <vt:lpstr>Plan of report:</vt:lpstr>
      <vt:lpstr>Aim:</vt:lpstr>
      <vt:lpstr>Incandescent lamp spectrum:</vt:lpstr>
      <vt:lpstr>Презентация PowerPoint</vt:lpstr>
      <vt:lpstr>Spectrum of sodium lamps</vt:lpstr>
      <vt:lpstr>Презентация PowerPoint</vt:lpstr>
      <vt:lpstr>Spectrum of fluorescent lamp</vt:lpstr>
      <vt:lpstr>Презентация PowerPoint</vt:lpstr>
      <vt:lpstr>Spectrum of LEDs</vt:lpstr>
      <vt:lpstr>Презентация PowerPoint</vt:lpstr>
      <vt:lpstr>Spectrum of special fitolamp.</vt:lpstr>
      <vt:lpstr>Презентация PowerPoint</vt:lpstr>
      <vt:lpstr>Influence of different types of spectrum on the growth of plant parts:</vt:lpstr>
      <vt:lpstr>Characteristics of spectra in our experiment:</vt:lpstr>
      <vt:lpstr>Our experimental setup:</vt:lpstr>
      <vt:lpstr>Our experimental setup:</vt:lpstr>
      <vt:lpstr>Our experimental setup:</vt:lpstr>
      <vt:lpstr>The degree of illumination in our experimental setup.</vt:lpstr>
      <vt:lpstr>Experiment: 1st day.</vt:lpstr>
      <vt:lpstr>Experiment: 5th day.</vt:lpstr>
      <vt:lpstr>Experiment: 10th day.</vt:lpstr>
      <vt:lpstr>Experiment: 20th day.</vt:lpstr>
      <vt:lpstr>The influence of blue spectrum for plant growth:</vt:lpstr>
      <vt:lpstr>The influence of red spectrum for plant growth:</vt:lpstr>
      <vt:lpstr>Influence of fitolamp on the growth of plants:</vt:lpstr>
      <vt:lpstr>Influence of natural lighting  on growth of plants:</vt:lpstr>
      <vt:lpstr>Comparison of effects of different types of lighting on plants:</vt:lpstr>
      <vt:lpstr>Conclusion:</vt:lpstr>
      <vt:lpstr>Sources of information:</vt:lpstr>
      <vt:lpstr>Thanks for your attention!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«Задача »</dc:title>
  <dc:creator>А.В.</dc:creator>
  <cp:lastModifiedBy>Борщева Полина</cp:lastModifiedBy>
  <cp:revision>92</cp:revision>
  <dcterms:created xsi:type="dcterms:W3CDTF">2017-03-28T17:47:41Z</dcterms:created>
  <dcterms:modified xsi:type="dcterms:W3CDTF">2017-07-04T07:56:45Z</dcterms:modified>
</cp:coreProperties>
</file>