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52" r:id="rId3"/>
  </p:sldMasterIdLst>
  <p:notesMasterIdLst>
    <p:notesMasterId r:id="rId15"/>
  </p:notesMasterIdLst>
  <p:sldIdLst>
    <p:sldId id="256" r:id="rId4"/>
    <p:sldId id="258" r:id="rId5"/>
    <p:sldId id="260" r:id="rId6"/>
    <p:sldId id="261" r:id="rId7"/>
    <p:sldId id="271" r:id="rId8"/>
    <p:sldId id="272" r:id="rId9"/>
    <p:sldId id="273" r:id="rId10"/>
    <p:sldId id="274" r:id="rId11"/>
    <p:sldId id="268" r:id="rId12"/>
    <p:sldId id="27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19971-E3DA-4D81-8F25-0F84684D0C20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3BAB-BACD-4013-9AE8-4E6D9A52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33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2CC7-9662-4DEE-B361-CD2E431022A3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BEF9-F120-4071-8E5A-29DEA4C000C9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0BA-73A8-4A37-B68F-EE93BFC2EE0A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2CC7-9662-4DEE-B361-CD2E431022A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7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CA1-5E43-4A02-9CA0-1159C2B7486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9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DF9-DE14-4F8B-9692-9EFF04648D9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470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501-2074-49FA-ACA4-2D2FA35FAC1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09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60DB-81C5-4793-BE60-11CB981FD1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580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1BC9-096E-4D4C-AB8F-58268F0C68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54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280-8AB4-4558-BA08-098E6931F3E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588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AF-BFC2-4B0C-8F55-CCB8337BA23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16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CA1-5E43-4A02-9CA0-1159C2B74865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FBB3-0011-4566-82EE-A5373F83493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62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BEF9-F120-4071-8E5A-29DEA4C000C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51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0BA-73A8-4A37-B68F-EE93BFC2EE0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63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2CC7-9662-4DEE-B361-CD2E431022A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70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1CA1-5E43-4A02-9CA0-1159C2B7486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441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DF9-DE14-4F8B-9692-9EFF04648D9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39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501-2074-49FA-ACA4-2D2FA35FAC1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38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60DB-81C5-4793-BE60-11CB981FD1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28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1BC9-096E-4D4C-AB8F-58268F0C68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686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280-8AB4-4558-BA08-098E6931F3E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33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DF9-DE14-4F8B-9692-9EFF04648D95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AF-BFC2-4B0C-8F55-CCB8337BA23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366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FBB3-0011-4566-82EE-A5373F83493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4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BEF9-F120-4071-8E5A-29DEA4C000C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72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0BA-73A8-4A37-B68F-EE93BFC2EE0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8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2501-2074-49FA-ACA4-2D2FA35FAC1F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60DB-81C5-4793-BE60-11CB981FD123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1BC9-096E-4D4C-AB8F-58268F0C68ED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E280-8AB4-4558-BA08-098E6931F3EF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AF-BFC2-4B0C-8F55-CCB8337BA234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FBB3-0011-4566-82EE-A5373F834938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D903DA-7D8B-43FB-91AD-3D11461EF0ED}" type="datetime1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D903DA-7D8B-43FB-91AD-3D11461EF0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13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D903DA-7D8B-43FB-91AD-3D11461EF0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25.06.2017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93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280920" cy="2034952"/>
          </a:xfrm>
        </p:spPr>
        <p:txBody>
          <a:bodyPr/>
          <a:lstStyle/>
          <a:p>
            <a:r>
              <a:rPr lang="en-US" sz="8800" dirty="0" smtClean="0">
                <a:latin typeface="Franklin Gothic Demi" pitchFamily="34" charset="0"/>
              </a:rPr>
              <a:t>Task</a:t>
            </a:r>
            <a:r>
              <a:rPr lang="ru-RU" sz="8800" dirty="0" smtClean="0">
                <a:latin typeface="Franklin Gothic Demi" pitchFamily="34" charset="0"/>
              </a:rPr>
              <a:t> № 7. </a:t>
            </a:r>
            <a:endParaRPr lang="ru-RU" sz="8800" dirty="0"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344816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Prepared by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Elizaveta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Zarezina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, team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«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Izolenta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»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011910" cy="35587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6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35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information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052513"/>
            <a:ext cx="9144000" cy="237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52400" y="1204913"/>
            <a:ext cx="9144000" cy="2376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Pritchard, Jeremy (2001). "Turgor Pressure". Encyclopedia of Life Sciences.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Fricke</a:t>
            </a:r>
            <a:r>
              <a:rPr lang="en-US" dirty="0">
                <a:solidFill>
                  <a:schemeClr val="tx1"/>
                </a:solidFill>
              </a:rPr>
              <a:t>, Wieland (January 2017). "Turgor Pressure". Encyclopedia of Life Sciences.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Steudle</a:t>
            </a:r>
            <a:r>
              <a:rPr lang="en-US" dirty="0">
                <a:solidFill>
                  <a:schemeClr val="tx1"/>
                </a:solidFill>
              </a:rPr>
              <a:t>, Ernst (February 1977). "Effect of Turgor Pressure and Cell Size on the Wall Elasticity of Plant Cells". Plant Physiology. PMC 542383 Freely accessible.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"</a:t>
            </a:r>
            <a:r>
              <a:rPr lang="en-US" dirty="0">
                <a:solidFill>
                  <a:schemeClr val="tx1"/>
                </a:solidFill>
              </a:rPr>
              <a:t>Khan Academy". Khan Academy. Retrieved 2017-04-27.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"</a:t>
            </a:r>
            <a:r>
              <a:rPr lang="en-US" dirty="0">
                <a:solidFill>
                  <a:schemeClr val="tx1"/>
                </a:solidFill>
              </a:rPr>
              <a:t>Osmosis (Cellular) - Osmosis In Plant Cells". science.jrank.org. Retrieved 2017-04-27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5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2492896"/>
            <a:ext cx="91440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</a:t>
            </a:r>
            <a:r>
              <a:rPr lang="en-US" sz="6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whatching</a:t>
            </a:r>
            <a:endParaRPr lang="ru-RU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6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76" y="928529"/>
            <a:ext cx="8424936" cy="720080"/>
          </a:xfrm>
        </p:spPr>
        <p:txBody>
          <a:bodyPr/>
          <a:lstStyle/>
          <a:p>
            <a:r>
              <a:rPr lang="en-US" sz="6000" b="1" dirty="0"/>
              <a:t> Growing through asphalt </a:t>
            </a:r>
            <a:endParaRPr lang="ru-RU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pPr/>
              <a:t>2</a:t>
            </a:fld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36512" y="1772816"/>
            <a:ext cx="9180512" cy="423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    </a:t>
            </a:r>
            <a:r>
              <a:rPr lang="en-US" sz="3600" dirty="0">
                <a:solidFill>
                  <a:schemeClr val="tx1"/>
                </a:solidFill>
              </a:rPr>
              <a:t>Can a little plant grow straight up through concrete or asphalt?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Users\Comp\Desktop\асфальт\27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940" y="3212976"/>
            <a:ext cx="4147451" cy="31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3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pPr/>
              <a:t>3</a:t>
            </a:fld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10692" y="1052736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 the phenomenon of growing plants through asphalt or concrete.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plants can or can`t grow through asphalt or concrete and how they do it;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appropriate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experiments;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compare theory and experiment.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392" y="188907"/>
            <a:ext cx="7859216" cy="720080"/>
          </a:xfrm>
        </p:spPr>
        <p:txBody>
          <a:bodyPr/>
          <a:lstStyle/>
          <a:p>
            <a:r>
              <a:rPr lang="en-US" sz="6000" b="1" dirty="0" smtClean="0"/>
              <a:t>Structure of research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1360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980728"/>
            <a:ext cx="91440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When seed begins </a:t>
            </a:r>
            <a:r>
              <a:rPr lang="en-US" sz="2800" dirty="0">
                <a:solidFill>
                  <a:schemeClr val="tx1"/>
                </a:solidFill>
              </a:rPr>
              <a:t>growing, it draws water from the soil with big </a:t>
            </a:r>
            <a:r>
              <a:rPr lang="en-US" sz="2800" dirty="0" smtClean="0">
                <a:solidFill>
                  <a:schemeClr val="tx1"/>
                </a:solidFill>
              </a:rPr>
              <a:t>force and it begins to swell. There are several processes in plants` </a:t>
            </a:r>
            <a:r>
              <a:rPr lang="en-US" sz="2800" dirty="0">
                <a:solidFill>
                  <a:schemeClr val="tx1"/>
                </a:solidFill>
              </a:rPr>
              <a:t>cells that  </a:t>
            </a:r>
            <a:r>
              <a:rPr lang="en-US" sz="2800" dirty="0" smtClean="0">
                <a:solidFill>
                  <a:schemeClr val="tx1"/>
                </a:solidFill>
              </a:rPr>
              <a:t>determine it.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Osmosis is the spontaneous net movement of solvent molecules through a semi-permeable membrane into a region of higher solute concentration, in the direction that tends to equalize the solute concentrations on the two sides.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392" y="188907"/>
            <a:ext cx="7859216" cy="720080"/>
          </a:xfrm>
        </p:spPr>
        <p:txBody>
          <a:bodyPr/>
          <a:lstStyle/>
          <a:p>
            <a:r>
              <a:rPr lang="en-US" sz="4800" b="1" dirty="0" smtClean="0"/>
              <a:t>Process of plant`s growing</a:t>
            </a:r>
            <a:endParaRPr lang="ru-RU" sz="4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532" y="4512733"/>
            <a:ext cx="3882935" cy="198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52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-1" y="914949"/>
            <a:ext cx="91440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Turgor pressure is the </a:t>
            </a:r>
            <a:r>
              <a:rPr lang="en-US" sz="2800" dirty="0">
                <a:solidFill>
                  <a:schemeClr val="tx1"/>
                </a:solidFill>
              </a:rPr>
              <a:t>internal hydrostatic pressure in a living cell that causes the voltage of the cell </a:t>
            </a:r>
            <a:r>
              <a:rPr lang="en-US" sz="2800" dirty="0" smtClean="0">
                <a:solidFill>
                  <a:schemeClr val="tx1"/>
                </a:solidFill>
              </a:rPr>
              <a:t>wall. In </a:t>
            </a:r>
            <a:r>
              <a:rPr lang="en-US" sz="2800" dirty="0">
                <a:solidFill>
                  <a:schemeClr val="tx1"/>
                </a:solidFill>
              </a:rPr>
              <a:t>plant cells turgor pressure is usually about </a:t>
            </a:r>
            <a:r>
              <a:rPr lang="en-US" sz="2800" dirty="0" smtClean="0">
                <a:solidFill>
                  <a:schemeClr val="tx1"/>
                </a:solidFill>
              </a:rPr>
              <a:t>one </a:t>
            </a:r>
            <a:r>
              <a:rPr lang="en-US" sz="2800" dirty="0" err="1" smtClean="0">
                <a:solidFill>
                  <a:schemeClr val="tx1"/>
                </a:solidFill>
              </a:rPr>
              <a:t>megapascal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</a:rPr>
              <a:t>This huge pressure lets small plants grow through the asphalt or concrete.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G:\Users\Comp\Desktop\асфальт\36_07Turg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3284983"/>
            <a:ext cx="3812189" cy="2880321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1" y="3284983"/>
            <a:ext cx="4008447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9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-1" y="914949"/>
            <a:ext cx="91440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Also many plants have special tools which help them overcome the obstacles.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According to the negative </a:t>
            </a:r>
            <a:r>
              <a:rPr lang="en-US" sz="2800" dirty="0" err="1">
                <a:solidFill>
                  <a:schemeClr val="tx1"/>
                </a:solidFill>
              </a:rPr>
              <a:t>gravitropism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plants </a:t>
            </a:r>
            <a:r>
              <a:rPr lang="en-US" sz="2800" dirty="0">
                <a:solidFill>
                  <a:schemeClr val="tx1"/>
                </a:solidFill>
              </a:rPr>
              <a:t>overcome asphalt or </a:t>
            </a:r>
            <a:r>
              <a:rPr lang="en-US" sz="2800" dirty="0" smtClean="0">
                <a:solidFill>
                  <a:schemeClr val="tx1"/>
                </a:solidFill>
              </a:rPr>
              <a:t>concrete, </a:t>
            </a:r>
            <a:r>
              <a:rPr lang="en-US" sz="2800" dirty="0">
                <a:solidFill>
                  <a:schemeClr val="tx1"/>
                </a:solidFill>
              </a:rPr>
              <a:t>literally breaking it.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7872"/>
            <a:ext cx="2997734" cy="199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G:\Users\Comp\Desktop\асфальт\27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359" y="4539546"/>
            <a:ext cx="2403640" cy="18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28" t="22088" r="22589" b="8926"/>
          <a:stretch/>
        </p:blipFill>
        <p:spPr bwMode="auto">
          <a:xfrm>
            <a:off x="4176540" y="2946480"/>
            <a:ext cx="2480103" cy="224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6123"/>
            <a:ext cx="2564363" cy="17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00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-1" y="914949"/>
            <a:ext cx="91440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An asphalt and concrete pavement always have cracks and bumps. They can be very </a:t>
            </a:r>
            <a:r>
              <a:rPr lang="en-US" sz="2800" dirty="0" err="1">
                <a:solidFill>
                  <a:schemeClr val="tx1"/>
                </a:solidFill>
              </a:rPr>
              <a:t>very</a:t>
            </a:r>
            <a:r>
              <a:rPr lang="en-US" sz="2800" dirty="0">
                <a:solidFill>
                  <a:schemeClr val="tx1"/>
                </a:solidFill>
              </a:rPr>
              <a:t> little, but </a:t>
            </a:r>
            <a:r>
              <a:rPr lang="en-US" sz="2800" dirty="0" smtClean="0">
                <a:solidFill>
                  <a:schemeClr val="tx1"/>
                </a:solidFill>
              </a:rPr>
              <a:t>it matters.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248471" cy="28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814" y="3284984"/>
            <a:ext cx="3832425" cy="28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98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-1" y="914949"/>
            <a:ext cx="91440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We made an experiment to confirm our theory in practice. We have grown beans covered a peace of asphalt. It has broke its pavement, so our theory was </a:t>
            </a:r>
            <a:r>
              <a:rPr lang="en-US" sz="2800" dirty="0" smtClean="0">
                <a:solidFill>
                  <a:schemeClr val="tx1"/>
                </a:solidFill>
              </a:rPr>
              <a:t>right.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0" r="15831"/>
          <a:stretch/>
        </p:blipFill>
        <p:spPr>
          <a:xfrm>
            <a:off x="2771800" y="2635675"/>
            <a:ext cx="3456384" cy="36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6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35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ru-RU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052513"/>
            <a:ext cx="9144000" cy="237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L</a:t>
            </a:r>
            <a:r>
              <a:rPr lang="en-US" sz="2800" dirty="0" smtClean="0">
                <a:solidFill>
                  <a:schemeClr val="tx1"/>
                </a:solidFill>
              </a:rPr>
              <a:t>ittle </a:t>
            </a:r>
            <a:r>
              <a:rPr lang="en-US" sz="2800" dirty="0">
                <a:solidFill>
                  <a:schemeClr val="tx1"/>
                </a:solidFill>
              </a:rPr>
              <a:t>plant really can grow straight up through concrete or </a:t>
            </a:r>
            <a:r>
              <a:rPr lang="en-US" sz="2800" dirty="0" smtClean="0">
                <a:solidFill>
                  <a:schemeClr val="tx1"/>
                </a:solidFill>
              </a:rPr>
              <a:t>asphalt. It is possible because there is a huge hydrostatic pressure in plants` cells, and plants have special tools to overcome obstacles, </a:t>
            </a:r>
            <a:r>
              <a:rPr lang="en-US" sz="2800" dirty="0">
                <a:solidFill>
                  <a:schemeClr val="tx1"/>
                </a:solidFill>
              </a:rPr>
              <a:t>and asphalt and concrete </a:t>
            </a:r>
            <a:r>
              <a:rPr lang="en-US" sz="2800" dirty="0" smtClean="0">
                <a:solidFill>
                  <a:schemeClr val="tx1"/>
                </a:solidFill>
              </a:rPr>
              <a:t>pavements always have little imperfections.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G:\Users\Comp\Desktop\асфальт\Seedling-Breaking-Through-Concre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469" y="3356992"/>
            <a:ext cx="2489062" cy="32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5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495</TotalTime>
  <Words>407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Исполнительная</vt:lpstr>
      <vt:lpstr>1_Исполнительная</vt:lpstr>
      <vt:lpstr>5_Исполнительная</vt:lpstr>
      <vt:lpstr>Task № 7. </vt:lpstr>
      <vt:lpstr> Growing through asphalt </vt:lpstr>
      <vt:lpstr>Structure of research</vt:lpstr>
      <vt:lpstr>Process of plant`s growing</vt:lpstr>
      <vt:lpstr>Слайд 5</vt:lpstr>
      <vt:lpstr>Слайд 6</vt:lpstr>
      <vt:lpstr>Слайд 7</vt:lpstr>
      <vt:lpstr>Слайд 8</vt:lpstr>
      <vt:lpstr>Conclusion</vt:lpstr>
      <vt:lpstr>Sources of information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«Задача »</dc:title>
  <dc:creator>А.В.</dc:creator>
  <cp:lastModifiedBy>Шилихин Максим</cp:lastModifiedBy>
  <cp:revision>42</cp:revision>
  <dcterms:created xsi:type="dcterms:W3CDTF">2017-03-28T17:47:41Z</dcterms:created>
  <dcterms:modified xsi:type="dcterms:W3CDTF">2017-06-25T09:26:24Z</dcterms:modified>
</cp:coreProperties>
</file>