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  <p:sldMasterId id="2147483936" r:id="rId2"/>
  </p:sldMasterIdLst>
  <p:notesMasterIdLst>
    <p:notesMasterId r:id="rId16"/>
  </p:notesMasterIdLst>
  <p:sldIdLst>
    <p:sldId id="256" r:id="rId3"/>
    <p:sldId id="274" r:id="rId4"/>
    <p:sldId id="258" r:id="rId5"/>
    <p:sldId id="260" r:id="rId6"/>
    <p:sldId id="261" r:id="rId7"/>
    <p:sldId id="262" r:id="rId8"/>
    <p:sldId id="263" r:id="rId9"/>
    <p:sldId id="264" r:id="rId10"/>
    <p:sldId id="266" r:id="rId11"/>
    <p:sldId id="271" r:id="rId12"/>
    <p:sldId id="267" r:id="rId13"/>
    <p:sldId id="268" r:id="rId14"/>
    <p:sldId id="27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19971-E3DA-4D81-8F25-0F84684D0C20}" type="datetimeFigureOut">
              <a:rPr lang="ru-RU" smtClean="0"/>
              <a:t>29.06.2017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23BAB-BACD-4013-9AE8-4E6D9A52C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339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22CC7-9662-4DEE-B361-CD2E431022A3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29.06.2017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028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5BEF9-F120-4071-8E5A-29DEA4C000C9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29.06.2017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515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8A0BA-73A8-4A37-B68F-EE93BFC2EE0A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29.06.2017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271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22CC7-9662-4DEE-B361-CD2E431022A3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29.06.2017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948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71CA1-5E43-4A02-9CA0-1159C2B7486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29.06.2017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925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B0FDF9-DE14-4F8B-9692-9EFF04648D9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29.06.2017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96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772501-2074-49FA-ACA4-2D2FA35FAC1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29.06.2017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21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660DB-81C5-4793-BE60-11CB981FD123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29.06.2017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903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81BC9-096E-4D4C-AB8F-58268F0C68E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29.06.2017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03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9BE280-8AB4-4558-BA08-098E6931F3E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29.06.2017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950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8983AF-BFC2-4B0C-8F55-CCB8337BA234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29.06.2017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28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71CA1-5E43-4A02-9CA0-1159C2B74865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29.06.2017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052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1FBB3-0011-4566-82EE-A5373F83493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29.06.2017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10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5BEF9-F120-4071-8E5A-29DEA4C000C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29.06.2017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871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8A0BA-73A8-4A37-B68F-EE93BFC2EE0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29.06.2017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38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FDF9-DE14-4F8B-9692-9EFF04648D95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29.06.2017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25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72501-2074-49FA-ACA4-2D2FA35FAC1F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29.06.2017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480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660DB-81C5-4793-BE60-11CB981FD123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29.06.2017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013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1BC9-096E-4D4C-AB8F-58268F0C68ED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29.06.2017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274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BE280-8AB4-4558-BA08-098E6931F3EF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29.06.2017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13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83AF-BFC2-4B0C-8F55-CCB8337BA234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29.06.2017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4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1FBB3-0011-4566-82EE-A5373F834938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29.06.2017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387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1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903DA-7D8B-43FB-91AD-3D11461EF0ED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29.06.2017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03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1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903DA-7D8B-43FB-91AD-3D11461EF0ED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29.06.2017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332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hf hd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hdphoto" Target="../media/hdphoto3.wdp"/><Relationship Id="rId7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0.pn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501008"/>
            <a:ext cx="9144000" cy="1470025"/>
          </a:xfrm>
        </p:spPr>
        <p:txBody>
          <a:bodyPr>
            <a:normAutofit/>
          </a:bodyPr>
          <a:lstStyle/>
          <a:p>
            <a:r>
              <a:rPr lang="ru-RU" sz="6000" dirty="0" smtClean="0">
                <a:latin typeface="Franklin Gothic Demi" pitchFamily="34" charset="0"/>
              </a:rPr>
              <a:t>«</a:t>
            </a:r>
            <a:r>
              <a:rPr lang="en-US" sz="6000" dirty="0" smtClean="0">
                <a:latin typeface="Franklin Gothic Demi" pitchFamily="34" charset="0"/>
              </a:rPr>
              <a:t>Task</a:t>
            </a:r>
            <a:r>
              <a:rPr lang="ru-RU" sz="6000" dirty="0" smtClean="0">
                <a:latin typeface="Franklin Gothic Demi" pitchFamily="34" charset="0"/>
              </a:rPr>
              <a:t> № 10 </a:t>
            </a:r>
            <a:r>
              <a:rPr lang="ru-RU" sz="6000" dirty="0">
                <a:latin typeface="Franklin Gothic Demi" pitchFamily="34" charset="0"/>
              </a:rPr>
              <a:t>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725144"/>
            <a:ext cx="64008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Franklin Gothic Demi" pitchFamily="34" charset="0"/>
              </a:rPr>
              <a:t>Prepared by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Franklin Gothic Demi" pitchFamily="34" charset="0"/>
              </a:rPr>
              <a:t>Elizaveta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Franklin Gothic Demi" pitchFamily="34" charset="0"/>
              </a:rPr>
              <a:t>Zarezina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Franklin Gothic Demi" pitchFamily="34" charset="0"/>
            </a:endParaRPr>
          </a:p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Franklin Gothic Demi" pitchFamily="34" charset="0"/>
              </a:rPr>
              <a:t>Team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Franklin Gothic Demi" pitchFamily="34" charset="0"/>
              </a:rPr>
              <a:t>«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Franklin Gothic Demi" pitchFamily="34" charset="0"/>
              </a:rPr>
              <a:t>Izolenta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Franklin Gothic Demi" pitchFamily="34" charset="0"/>
              </a:rPr>
              <a:t>»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Franklin Gothic Demi" pitchFamily="34" charset="0"/>
            </a:endParaRPr>
          </a:p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Franklin Gothic Demi" pitchFamily="34" charset="0"/>
              </a:rPr>
              <a:t>Voronezh, Russia</a:t>
            </a:r>
            <a:endParaRPr lang="ru-RU" sz="3600" dirty="0">
              <a:solidFill>
                <a:schemeClr val="tx2">
                  <a:lumMod val="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852" r="99815">
                        <a14:backgroundMark x1="54074" y1="48017" x2="42222" y2="28810"/>
                        <a14:backgroundMark x1="3889" y1="80376" x2="54630" y2="49061"/>
                        <a14:backgroundMark x1="60556" y1="55324" x2="59630" y2="76618"/>
                        <a14:backgroundMark x1="12963" y1="97912" x2="61111" y2="68058"/>
                        <a14:backgroundMark x1="60556" y1="55741" x2="82037" y2="60752"/>
                        <a14:backgroundMark x1="74074" y1="63048" x2="96296" y2="42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2656"/>
            <a:ext cx="4011910" cy="3558713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60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852" r="99815">
                        <a14:backgroundMark x1="54074" y1="48017" x2="42222" y2="28810"/>
                        <a14:backgroundMark x1="3889" y1="80376" x2="54630" y2="49061"/>
                        <a14:backgroundMark x1="60556" y1="55324" x2="59630" y2="76618"/>
                        <a14:backgroundMark x1="12963" y1="97912" x2="61111" y2="68058"/>
                        <a14:backgroundMark x1="60556" y1="55741" x2="82037" y2="60752"/>
                        <a14:backgroundMark x1="74074" y1="63048" x2="96296" y2="42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7049" y="84948"/>
            <a:ext cx="951010" cy="843581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43" y="26967"/>
            <a:ext cx="923242" cy="877538"/>
          </a:xfr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6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</a:t>
            </a:fld>
            <a:endParaRPr lang="ru-RU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821"/>
            <a:ext cx="91440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Spectrum of one of tube`s sounds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(frequency analysis)</a:t>
            </a:r>
            <a:endParaRPr lang="ru-RU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M:\трубка\спектр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780" r="36034" b="15516"/>
          <a:stretch/>
        </p:blipFill>
        <p:spPr bwMode="auto">
          <a:xfrm>
            <a:off x="1336576" y="2688937"/>
            <a:ext cx="6480720" cy="416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08104" y="1556792"/>
            <a:ext cx="176137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overtones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1484784"/>
            <a:ext cx="435294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undamental frequency of sound (222 Hz, -29,5 dB)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3203848" y="2345710"/>
            <a:ext cx="864096" cy="34166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Правая фигурная скобка 12"/>
          <p:cNvSpPr/>
          <p:nvPr/>
        </p:nvSpPr>
        <p:spPr>
          <a:xfrm rot="16200000">
            <a:off x="6056090" y="755339"/>
            <a:ext cx="338552" cy="3183860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78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852" r="99815">
                        <a14:backgroundMark x1="54074" y1="48017" x2="42222" y2="28810"/>
                        <a14:backgroundMark x1="3889" y1="80376" x2="54630" y2="49061"/>
                        <a14:backgroundMark x1="60556" y1="55324" x2="59630" y2="76618"/>
                        <a14:backgroundMark x1="12963" y1="97912" x2="61111" y2="68058"/>
                        <a14:backgroundMark x1="60556" y1="55741" x2="82037" y2="60752"/>
                        <a14:backgroundMark x1="74074" y1="63048" x2="96296" y2="42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7049" y="84948"/>
            <a:ext cx="951010" cy="843581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43" y="26967"/>
            <a:ext cx="923242" cy="877538"/>
          </a:xfr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6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</a:t>
            </a:fld>
            <a:endParaRPr lang="ru-RU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78535" y="332656"/>
            <a:ext cx="893921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We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identify several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dependences: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Impact" pitchFamily="34" charset="0"/>
              <a:buAutoNum type="arabicPeriod"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longer the tube, the less the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Impact" pitchFamily="34" charset="0"/>
              <a:buAutoNum type="arabicPeriod"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bigger the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diameter of tube,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bigger the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amplitude.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Impact" pitchFamily="34" charset="0"/>
              <a:buAutoNum type="arabicPeriod"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sound is the loudest if a distance between lower end of tube and heating element is about a quarter of tube`s length.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555" y="4077071"/>
            <a:ext cx="1524000" cy="277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55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852" r="99815">
                        <a14:backgroundMark x1="54074" y1="48017" x2="42222" y2="28810"/>
                        <a14:backgroundMark x1="3889" y1="80376" x2="54630" y2="49061"/>
                        <a14:backgroundMark x1="60556" y1="55324" x2="59630" y2="76618"/>
                        <a14:backgroundMark x1="12963" y1="97912" x2="61111" y2="68058"/>
                        <a14:backgroundMark x1="60556" y1="55741" x2="82037" y2="60752"/>
                        <a14:backgroundMark x1="74074" y1="63048" x2="96296" y2="42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7049" y="84948"/>
            <a:ext cx="951010" cy="843581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83502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43" y="26967"/>
            <a:ext cx="923242" cy="877538"/>
          </a:xfr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6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</a:t>
            </a:fld>
            <a:endParaRPr lang="ru-RU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0" y="1052513"/>
            <a:ext cx="9144000" cy="2376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Therefore,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Rijke`s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tube is a self-oscillation system, and an oscillating air inside that tube produces a sound, and its physical properties depends on a volume of air, a tube`s characteristics and a heating element properties. 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G:\Users\Comp\Desktop\тюехрень\фото\IMG_20170407_124414.jpg"/>
          <p:cNvPicPr>
            <a:picLocks noChangeAspect="1" noChangeArrowheads="1"/>
          </p:cNvPicPr>
          <p:nvPr/>
        </p:nvPicPr>
        <p:blipFill>
          <a:blip r:embed="rId5"/>
          <a:srcRect t="15289"/>
          <a:stretch>
            <a:fillRect/>
          </a:stretch>
        </p:blipFill>
        <p:spPr bwMode="auto">
          <a:xfrm>
            <a:off x="3492500" y="3357563"/>
            <a:ext cx="2384425" cy="269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155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852" r="99815">
                        <a14:backgroundMark x1="54074" y1="48017" x2="42222" y2="28810"/>
                        <a14:backgroundMark x1="3889" y1="80376" x2="54630" y2="49061"/>
                        <a14:backgroundMark x1="60556" y1="55324" x2="59630" y2="76618"/>
                        <a14:backgroundMark x1="12963" y1="97912" x2="61111" y2="68058"/>
                        <a14:backgroundMark x1="60556" y1="55741" x2="82037" y2="60752"/>
                        <a14:backgroundMark x1="74074" y1="63048" x2="96296" y2="42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7049" y="84948"/>
            <a:ext cx="951010" cy="843581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43" y="26967"/>
            <a:ext cx="923242" cy="877538"/>
          </a:xfr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-25113" y="1268760"/>
            <a:ext cx="91440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Impact" pitchFamily="34" charset="0"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 smtClean="0">
                <a:solidFill>
                  <a:prstClr val="black"/>
                </a:solidFill>
              </a:rPr>
              <a:t>1.     V. Meier. Drops. Streams. Sound.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Moscow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Science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1985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514350" lvl="0" indent="-514350">
              <a:spcBef>
                <a:spcPct val="20000"/>
              </a:spcBef>
              <a:buFont typeface="Impact" pitchFamily="34" charset="0"/>
              <a:buAutoNum type="arabicPeriod"/>
            </a:pPr>
            <a:r>
              <a:rPr lang="en-US" sz="2800" dirty="0" smtClean="0">
                <a:solidFill>
                  <a:prstClr val="black"/>
                </a:solidFill>
              </a:rPr>
              <a:t>John </a:t>
            </a:r>
            <a:r>
              <a:rPr lang="en-US" sz="2800" dirty="0">
                <a:solidFill>
                  <a:prstClr val="black"/>
                </a:solidFill>
              </a:rPr>
              <a:t>William </a:t>
            </a:r>
            <a:r>
              <a:rPr lang="en-US" sz="2800" dirty="0" err="1">
                <a:solidFill>
                  <a:prstClr val="black"/>
                </a:solidFill>
              </a:rPr>
              <a:t>Strutt</a:t>
            </a:r>
            <a:r>
              <a:rPr lang="en-US" sz="2800" dirty="0">
                <a:solidFill>
                  <a:prstClr val="black"/>
                </a:solidFill>
              </a:rPr>
              <a:t>, 3rd Baron </a:t>
            </a:r>
            <a:r>
              <a:rPr lang="en-US" sz="2800" dirty="0" smtClean="0">
                <a:solidFill>
                  <a:prstClr val="black"/>
                </a:solidFill>
              </a:rPr>
              <a:t>Rayleigh.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Theory of sound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М., ГТТИ, 1940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Impact" pitchFamily="34" charset="0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I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lang="en-US" sz="2800" dirty="0">
                <a:solidFill>
                  <a:prstClr val="black"/>
                </a:solidFill>
              </a:rPr>
              <a:t>Y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</a:rPr>
              <a:t>Maroone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А. А.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Tarakanovckyi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Investigation of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sound excitations in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Rijke`s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tube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lang="en-US" sz="2800" dirty="0">
                <a:solidFill>
                  <a:prstClr val="black"/>
                </a:solidFill>
              </a:rPr>
              <a:t>S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Pb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., ЦКТИ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1966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Impact" pitchFamily="34" charset="0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N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lang="en-US" sz="2800" dirty="0">
                <a:solidFill>
                  <a:prstClr val="black"/>
                </a:solidFill>
              </a:rPr>
              <a:t>P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Belik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lang="en-US" sz="2800" dirty="0">
                <a:solidFill>
                  <a:prstClr val="black"/>
                </a:solidFill>
              </a:rPr>
              <a:t>N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lang="en-US" sz="2800" dirty="0">
                <a:solidFill>
                  <a:prstClr val="black"/>
                </a:solidFill>
              </a:rPr>
              <a:t>M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Belyaev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А.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Polschin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Review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literature about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Rijke`s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thermoacoustic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oscillations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ВИНИТИ,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1973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188913"/>
            <a:ext cx="9144000" cy="8350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smtClean="0">
                <a:solidFill>
                  <a:srgbClr val="2428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Sources of information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2428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5854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47248" cy="1008112"/>
          </a:xfrm>
        </p:spPr>
        <p:txBody>
          <a:bodyPr>
            <a:normAutofit fontScale="90000"/>
          </a:bodyPr>
          <a:lstStyle/>
          <a:p>
            <a:r>
              <a:rPr lang="en-US" sz="80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Izolenta</a:t>
            </a:r>
            <a:r>
              <a:rPr lang="en-US" sz="8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team:</a:t>
            </a:r>
            <a:endParaRPr lang="ru-RU" sz="8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Polina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Parinova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(Capitan)</a:t>
            </a:r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Zhuravleva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Angelina</a:t>
            </a:r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Vasiliev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Ilia </a:t>
            </a:r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Glebov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Sergey </a:t>
            </a:r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Shilikhin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Maxim</a:t>
            </a:r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Zarezina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Elizaveta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368" y="2855653"/>
            <a:ext cx="1905000" cy="14287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975" y="4779544"/>
            <a:ext cx="1520366" cy="152036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388" y="5046365"/>
            <a:ext cx="1593188" cy="119489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480" y="2634018"/>
            <a:ext cx="2117312" cy="2012495"/>
          </a:xfrm>
          <a:prstGeom prst="rect">
            <a:avLst/>
          </a:prstGeom>
        </p:spPr>
      </p:pic>
      <p:pic>
        <p:nvPicPr>
          <p:cNvPr id="1026" name="Picture 2" descr="Картинки по запросу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807" y="1333457"/>
            <a:ext cx="1761553" cy="117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05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852" r="99815">
                        <a14:backgroundMark x1="54074" y1="48017" x2="42222" y2="28810"/>
                        <a14:backgroundMark x1="3889" y1="80376" x2="54630" y2="49061"/>
                        <a14:backgroundMark x1="60556" y1="55324" x2="59630" y2="76618"/>
                        <a14:backgroundMark x1="12963" y1="97912" x2="61111" y2="68058"/>
                        <a14:backgroundMark x1="60556" y1="55741" x2="82037" y2="60752"/>
                        <a14:backgroundMark x1="74074" y1="63048" x2="96296" y2="42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7049" y="84948"/>
            <a:ext cx="951010" cy="843581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6" y="778146"/>
            <a:ext cx="7859216" cy="720080"/>
          </a:xfrm>
        </p:spPr>
        <p:txBody>
          <a:bodyPr>
            <a:normAutofit fontScale="90000"/>
          </a:bodyPr>
          <a:lstStyle/>
          <a:p>
            <a:r>
              <a:rPr lang="en-US" sz="7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problem:</a:t>
            </a:r>
            <a:endParaRPr lang="ru-RU" sz="72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43" y="26967"/>
            <a:ext cx="923242" cy="877538"/>
          </a:xfr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600" smtClean="0"/>
              <a:t>3</a:t>
            </a:fld>
            <a:endParaRPr lang="ru-RU" sz="1600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66948" y="1772816"/>
            <a:ext cx="8817438" cy="4237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air inside a vertical cylindrical tube open at both ends is heated, the tube produces sound. Study this effect.</a:t>
            </a:r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36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852" r="99815">
                        <a14:backgroundMark x1="54074" y1="48017" x2="42222" y2="28810"/>
                        <a14:backgroundMark x1="3889" y1="80376" x2="54630" y2="49061"/>
                        <a14:backgroundMark x1="60556" y1="55324" x2="59630" y2="76618"/>
                        <a14:backgroundMark x1="12963" y1="97912" x2="61111" y2="68058"/>
                        <a14:backgroundMark x1="60556" y1="55741" x2="82037" y2="60752"/>
                        <a14:backgroundMark x1="74074" y1="63048" x2="96296" y2="42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7049" y="84948"/>
            <a:ext cx="951010" cy="843581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51946" y="332656"/>
            <a:ext cx="7859216" cy="720080"/>
          </a:xfrm>
        </p:spPr>
        <p:txBody>
          <a:bodyPr>
            <a:normAutofit fontScale="90000"/>
          </a:bodyPr>
          <a:lstStyle/>
          <a:p>
            <a:r>
              <a:rPr lang="en-US" sz="60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Structure of solution</a:t>
            </a:r>
            <a:endParaRPr lang="ru-RU" sz="60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43" y="26967"/>
            <a:ext cx="923242" cy="877538"/>
          </a:xfr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600" smtClean="0"/>
              <a:t>4</a:t>
            </a:fld>
            <a:endParaRPr lang="ru-RU" sz="16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0" y="764704"/>
            <a:ext cx="91440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review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effect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to study it.</a:t>
            </a:r>
          </a:p>
          <a:p>
            <a:pPr>
              <a:lnSpc>
                <a:spcPct val="150000"/>
              </a:lnSpc>
            </a:pPr>
            <a:r>
              <a:rPr lang="en-US" sz="4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Tasks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  To explain sound producing;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  To make several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Rijke's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tube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setups;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  To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characterize and analyze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08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852" r="99815">
                        <a14:backgroundMark x1="54074" y1="48017" x2="42222" y2="28810"/>
                        <a14:backgroundMark x1="3889" y1="80376" x2="54630" y2="49061"/>
                        <a14:backgroundMark x1="60556" y1="55324" x2="59630" y2="76618"/>
                        <a14:backgroundMark x1="12963" y1="97912" x2="61111" y2="68058"/>
                        <a14:backgroundMark x1="60556" y1="55741" x2="82037" y2="60752"/>
                        <a14:backgroundMark x1="74074" y1="63048" x2="96296" y2="42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7049" y="84948"/>
            <a:ext cx="951010" cy="843581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43" y="26967"/>
            <a:ext cx="923242" cy="877538"/>
          </a:xfr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6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</a:t>
            </a:fld>
            <a:endParaRPr lang="ru-RU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147049" y="980728"/>
            <a:ext cx="8969955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self-excitation of sound oscillations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occurs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Rijke`s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tubes. A convective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of air expands near the heated element and compresses in unheated upper part of tube, and it causes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sound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producing.</a:t>
            </a:r>
          </a:p>
          <a:p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Also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Rijke`s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tube is a self-oscillation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 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9063" y="3645024"/>
            <a:ext cx="1685925" cy="2601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529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852" r="99815">
                        <a14:backgroundMark x1="54074" y1="48017" x2="42222" y2="28810"/>
                        <a14:backgroundMark x1="3889" y1="80376" x2="54630" y2="49061"/>
                        <a14:backgroundMark x1="60556" y1="55324" x2="59630" y2="76618"/>
                        <a14:backgroundMark x1="12963" y1="97912" x2="61111" y2="68058"/>
                        <a14:backgroundMark x1="60556" y1="55741" x2="82037" y2="60752"/>
                        <a14:backgroundMark x1="74074" y1="63048" x2="96296" y2="42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7049" y="84948"/>
            <a:ext cx="951010" cy="843581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43" y="26967"/>
            <a:ext cx="923242" cy="877538"/>
          </a:xfr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6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</a:t>
            </a:fld>
            <a:endParaRPr lang="ru-RU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0" y="115888"/>
            <a:ext cx="91440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5800"/>
              </a:lnSpc>
            </a:pPr>
            <a:r>
              <a:rPr lang="en-US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cheme of experiment</a:t>
            </a:r>
            <a:endParaRPr lang="ru-RU" sz="5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42" y="1202505"/>
            <a:ext cx="7500515" cy="482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9552" y="1395183"/>
            <a:ext cx="206958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 and loudness sensors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7624" y="3396734"/>
            <a:ext cx="1944216" cy="11541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portable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computerized science lab</a:t>
            </a:r>
            <a:endParaRPr lang="ru-RU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5856" y="3573016"/>
            <a:ext cx="151216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metal wire mesh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56176" y="1268759"/>
            <a:ext cx="201622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cylindrical tube open at both ends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6136" y="3059668"/>
            <a:ext cx="23042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          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417226" y="3027402"/>
            <a:ext cx="18722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743368" y="4997432"/>
            <a:ext cx="206087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heater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burner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24128" y="3244334"/>
            <a:ext cx="18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529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852" r="99815">
                        <a14:backgroundMark x1="54074" y1="48017" x2="42222" y2="28810"/>
                        <a14:backgroundMark x1="3889" y1="80376" x2="54630" y2="49061"/>
                        <a14:backgroundMark x1="60556" y1="55324" x2="59630" y2="76618"/>
                        <a14:backgroundMark x1="12963" y1="97912" x2="61111" y2="68058"/>
                        <a14:backgroundMark x1="60556" y1="55741" x2="82037" y2="60752"/>
                        <a14:backgroundMark x1="74074" y1="63048" x2="96296" y2="42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7049" y="84948"/>
            <a:ext cx="951010" cy="843581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43" y="26967"/>
            <a:ext cx="923242" cy="877538"/>
          </a:xfr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6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7</a:t>
            </a:fld>
            <a:endParaRPr lang="ru-RU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365481" y="84948"/>
            <a:ext cx="8092029" cy="92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5800"/>
              </a:lnSpc>
            </a:pPr>
            <a:r>
              <a:rPr lang="en-US" sz="4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Photos of experiments</a:t>
            </a:r>
            <a:endParaRPr lang="ru-RU" sz="4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G:\Users\Comp\Desktop\тюехрень\фото\IMG_20170407_12333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481" y="1412776"/>
            <a:ext cx="1800225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2376488" y="1805056"/>
            <a:ext cx="18722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loudness sensors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G:\Users\Comp\Desktop\тюехрень\фото\IMG_20170407_123033.jpg"/>
          <p:cNvPicPr>
            <a:picLocks noChangeAspect="1" noChangeArrowheads="1"/>
          </p:cNvPicPr>
          <p:nvPr/>
        </p:nvPicPr>
        <p:blipFill rotWithShape="1">
          <a:blip r:embed="rId6"/>
          <a:srcRect l="50597" t="48692" r="10346" b="20820"/>
          <a:stretch/>
        </p:blipFill>
        <p:spPr bwMode="auto">
          <a:xfrm>
            <a:off x="4766180" y="1691822"/>
            <a:ext cx="1592839" cy="12421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787524" y="1958944"/>
            <a:ext cx="21431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process of mesh heating</a:t>
            </a: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245920" y="4524224"/>
            <a:ext cx="203934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setups</a:t>
            </a:r>
          </a:p>
        </p:txBody>
      </p:sp>
      <p:pic>
        <p:nvPicPr>
          <p:cNvPr id="17" name="Picture 5" descr="G:\Users\Comp\Desktop\тюехрень\фото\IMG_20170407_124901.jpg"/>
          <p:cNvPicPr>
            <a:picLocks noChangeAspect="1" noChangeArrowheads="1"/>
          </p:cNvPicPr>
          <p:nvPr/>
        </p:nvPicPr>
        <p:blipFill>
          <a:blip r:embed="rId7"/>
          <a:srcRect t="7018"/>
          <a:stretch>
            <a:fillRect/>
          </a:stretch>
        </p:blipFill>
        <p:spPr bwMode="auto">
          <a:xfrm>
            <a:off x="2376488" y="3717032"/>
            <a:ext cx="2308225" cy="286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" name="Picture 4" descr="G:\Users\Comp\Desktop\тюехрень\фото\IMG_20170407_124725.jpg"/>
          <p:cNvPicPr>
            <a:picLocks noChangeAspect="1" noChangeArrowheads="1"/>
          </p:cNvPicPr>
          <p:nvPr/>
        </p:nvPicPr>
        <p:blipFill>
          <a:blip r:embed="rId8"/>
          <a:srcRect t="5360"/>
          <a:stretch>
            <a:fillRect/>
          </a:stretch>
        </p:blipFill>
        <p:spPr bwMode="auto">
          <a:xfrm>
            <a:off x="4789488" y="3717031"/>
            <a:ext cx="1871662" cy="286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" name="Picture 3" descr="G:\Users\Comp\Desktop\тюехрень\фото\IMG_20170407_124514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04248" y="3447830"/>
            <a:ext cx="2146300" cy="286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529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852" r="99815">
                        <a14:backgroundMark x1="54074" y1="48017" x2="42222" y2="28810"/>
                        <a14:backgroundMark x1="3889" y1="80376" x2="54630" y2="49061"/>
                        <a14:backgroundMark x1="60556" y1="55324" x2="59630" y2="76618"/>
                        <a14:backgroundMark x1="12963" y1="97912" x2="61111" y2="68058"/>
                        <a14:backgroundMark x1="60556" y1="55741" x2="82037" y2="60752"/>
                        <a14:backgroundMark x1="74074" y1="63048" x2="96296" y2="42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7049" y="84948"/>
            <a:ext cx="951010" cy="843581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43" y="26967"/>
            <a:ext cx="923242" cy="877538"/>
          </a:xfr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6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8</a:t>
            </a:fld>
            <a:endParaRPr lang="ru-RU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576" y="115887"/>
            <a:ext cx="77048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oudness graph</a:t>
            </a:r>
            <a:endParaRPr lang="ru-RU" sz="4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074" y="1772816"/>
            <a:ext cx="6813085" cy="43913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7050" y="2204864"/>
            <a:ext cx="152707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Loudness, dB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6016" y="5931869"/>
            <a:ext cx="152707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Time, seconds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26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852" r="99815">
                        <a14:backgroundMark x1="54074" y1="48017" x2="42222" y2="28810"/>
                        <a14:backgroundMark x1="3889" y1="80376" x2="54630" y2="49061"/>
                        <a14:backgroundMark x1="60556" y1="55324" x2="59630" y2="76618"/>
                        <a14:backgroundMark x1="12963" y1="97912" x2="61111" y2="68058"/>
                        <a14:backgroundMark x1="60556" y1="55741" x2="82037" y2="60752"/>
                        <a14:backgroundMark x1="74074" y1="63048" x2="96296" y2="42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7049" y="84948"/>
            <a:ext cx="951010" cy="843581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43" y="26967"/>
            <a:ext cx="923242" cy="877538"/>
          </a:xfr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6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</a:t>
            </a:fld>
            <a:endParaRPr lang="ru-RU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15888"/>
            <a:ext cx="9144000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Demonstration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4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Rijke`s</a:t>
            </a:r>
            <a:r>
              <a:rPr lang="en-US" sz="4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tube effect</a:t>
            </a:r>
            <a:endParaRPr lang="ru-RU" sz="4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труба рийке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63824" y="1628800"/>
            <a:ext cx="6016352" cy="481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6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Исполнительн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</TotalTime>
  <Words>375</Words>
  <Application>Microsoft Office PowerPoint</Application>
  <PresentationFormat>Экран (4:3)</PresentationFormat>
  <Paragraphs>67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Calibri</vt:lpstr>
      <vt:lpstr>Century Gothic</vt:lpstr>
      <vt:lpstr>Courier New</vt:lpstr>
      <vt:lpstr>Franklin Gothic Demi</vt:lpstr>
      <vt:lpstr>Impact</vt:lpstr>
      <vt:lpstr>Times New Roman</vt:lpstr>
      <vt:lpstr>Тема Office</vt:lpstr>
      <vt:lpstr>6_Исполнительная</vt:lpstr>
      <vt:lpstr>«Task № 10 »</vt:lpstr>
      <vt:lpstr>Izolenta team:</vt:lpstr>
      <vt:lpstr>The problem:</vt:lpstr>
      <vt:lpstr>Structure of solution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Conclusion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«Задача »</dc:title>
  <dc:creator>А.В.</dc:creator>
  <cp:lastModifiedBy>Борщева Полина</cp:lastModifiedBy>
  <cp:revision>37</cp:revision>
  <dcterms:created xsi:type="dcterms:W3CDTF">2017-03-28T17:47:41Z</dcterms:created>
  <dcterms:modified xsi:type="dcterms:W3CDTF">2017-06-29T18:50:44Z</dcterms:modified>
</cp:coreProperties>
</file>