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3804" r:id="rId2"/>
    <p:sldMasterId id="2147483816" r:id="rId3"/>
  </p:sldMasterIdLst>
  <p:notesMasterIdLst>
    <p:notesMasterId r:id="rId29"/>
  </p:notesMasterIdLst>
  <p:handoutMasterIdLst>
    <p:handoutMasterId r:id="rId30"/>
  </p:handoutMasterIdLst>
  <p:sldIdLst>
    <p:sldId id="256" r:id="rId4"/>
    <p:sldId id="286" r:id="rId5"/>
    <p:sldId id="258" r:id="rId6"/>
    <p:sldId id="287" r:id="rId7"/>
    <p:sldId id="260" r:id="rId8"/>
    <p:sldId id="278" r:id="rId9"/>
    <p:sldId id="261" r:id="rId10"/>
    <p:sldId id="277" r:id="rId11"/>
    <p:sldId id="285" r:id="rId12"/>
    <p:sldId id="265" r:id="rId13"/>
    <p:sldId id="264" r:id="rId14"/>
    <p:sldId id="267" r:id="rId15"/>
    <p:sldId id="266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88" r:id="rId24"/>
    <p:sldId id="275" r:id="rId25"/>
    <p:sldId id="282" r:id="rId26"/>
    <p:sldId id="284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4F57A3-E8C9-466D-BE3E-95271FEE8228}" type="datetimeFigureOut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0C403A-D94B-4A31-8657-AFBF141FE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E2962B9-0EE2-43D2-95DC-3D8CEB006547}" type="datetimeFigureOut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2A81A4-F069-47AD-9561-135E0926E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C73E39-CAD2-46B2-BCD3-AB4FEE6E94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2A81A4-F069-47AD-9561-135E0926E93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8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311D-47B8-4FB7-8757-1CB84577C17E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8DFD-6FAD-4124-A62A-4DCAD0DE2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5DDB5-B6E6-41B6-9E0E-0DA284B01A08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A38F9-4F76-4CDA-920A-2D3216446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FCA5-EE98-4469-93F5-FAEDB57C6CCB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9D40-A1D3-49C1-A6DF-46B132B7C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1DBD-B56B-45C1-9DC6-2FCD5542CF09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9830-3008-4BAF-8A8B-E46FD5962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4911-9BF4-4600-A1BD-DFC4FC53649A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93E1-16E7-40E2-9C11-529B5390E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79CB-7872-4811-9460-294C3B3511CB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6D4E-E32C-40F1-803B-1C5F498F8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ABC6-A8A0-435B-B890-1DF7B0FA8AFE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FC86-AFF3-4384-A73E-AA3D93BC0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C661-ED44-459E-AFA5-09DF2D3C5F9E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F9C5-7195-463E-865A-BD7003D47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9679-5B86-4285-B298-26EEACD6F2D6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CC9C-FEA8-4907-A6DC-A37585213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F57BB-1205-4A38-AB8A-1ECF00A7B3A7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D5050-6536-41FF-9C7B-F1BF427CF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A8D9-87E2-4E84-A698-1373101C8577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CD58-534E-4E32-95FF-0D8B8FE3F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1D19-F921-454E-80AE-BD6B6440DB52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380C-07C4-41EC-BA37-42F69FE75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6C8A4-1434-4F8C-95CD-128BB0FFCEF0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5700-1EBC-4DA1-B963-7A3F51DAA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7B3C-1DED-4CE7-944E-E632E8CB6858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B189-4C46-4AF9-A681-7862B48C1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192B0-BAAA-471A-A862-8BB5595AC4FE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B017-8680-403A-BFF7-9CBC7B9A0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51BD-2D96-4254-A338-0FD6D7D61306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C258-DC85-41EB-AB80-232D63A3D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2DE8-EA07-480E-A55C-200A5EC8B492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1F12-FEB3-45D1-9C3A-B0269E0C2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981F-4592-4DD2-8937-69F6D746BBA4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84B8-8364-47C2-9F93-BC026EDBA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5691-9FF5-4DE4-9A64-5B85C26AF15C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9696-82BC-4C94-BDB4-2C95B396D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42B5-B628-4834-B3F7-E822059B49DD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9D71-EDE0-4F9F-BA3F-5C9980628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42A4-97DE-4D79-A6EE-6469E65B0B02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5C99-5D13-44FA-8963-20898AFF0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42E6C-41E9-4A8B-BD70-21D162830848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0550-C72B-4408-8828-A035F9DBD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ADD4-D5DF-4A5C-9DA2-4369B1A7014C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69E2-C580-4251-9667-16976D584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D49BA-0544-4B22-946D-7921406FEA65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DE22-3105-4A3F-AB0A-EC458C5F3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C5DB-9888-4ECF-9B78-1B1617D9A0DE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0AC2C-B68E-443D-94DA-E3D77480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A799-F722-4FD3-B77A-0D37527DF50A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6FD6F-6335-4862-8009-66F5EACC3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D547-E4E2-4BDC-90F5-FCE2A9AE7D3D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D6F1-4346-48F1-9A12-FC67627F3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9E11-0931-4EDE-ADBF-FAA92C87748B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665E-B09F-4961-9101-46757027F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807D-94C1-4F66-B903-F428947BE9C4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10ED-6566-486E-9214-059FDC4E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A6B1-31F9-412F-998A-88F12E507DD6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04AF7-B3A4-4099-8D4C-52D65A3D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8F82-E38F-4748-A176-84F850C12D7B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F0BD-9386-4390-8075-1FBA984B1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38DC-E5DC-4198-9846-E9DF8BC3239A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048C-2186-414E-965D-2568C14D0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593E-0F7C-4D96-90D3-69E7ACE2990A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D449-1DCA-4350-9297-49263744C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87FF26A-F5FF-400E-B5E9-AC97536DF2B1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B043D07-7584-481E-876C-A21BAD9F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850" r:id="rId3"/>
    <p:sldLayoutId id="2147483827" r:id="rId4"/>
    <p:sldLayoutId id="2147483826" r:id="rId5"/>
    <p:sldLayoutId id="2147483825" r:id="rId6"/>
    <p:sldLayoutId id="2147483824" r:id="rId7"/>
    <p:sldLayoutId id="2147483823" r:id="rId8"/>
    <p:sldLayoutId id="2147483822" r:id="rId9"/>
    <p:sldLayoutId id="2147483821" r:id="rId10"/>
    <p:sldLayoutId id="2147483820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51744D7-03AB-4FD7-91A4-C56BF2B1347A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2299472-7B05-42E1-A6F9-988C71614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51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32" r:id="rId9"/>
    <p:sldLayoutId id="2147483831" r:id="rId10"/>
    <p:sldLayoutId id="2147483830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2458F08-9ED8-49F1-A691-1DC58EB4C817}" type="datetime1">
              <a:rPr lang="ru-RU"/>
              <a:pPr>
                <a:defRPr/>
              </a:pPr>
              <a:t>04.07.2017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94CC102-8B53-47D1-93BD-7821C415B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52" r:id="rId3"/>
    <p:sldLayoutId id="2147483847" r:id="rId4"/>
    <p:sldLayoutId id="2147483846" r:id="rId5"/>
    <p:sldLayoutId id="2147483845" r:id="rId6"/>
    <p:sldLayoutId id="2147483844" r:id="rId7"/>
    <p:sldLayoutId id="2147483843" r:id="rId8"/>
    <p:sldLayoutId id="2147483842" r:id="rId9"/>
    <p:sldLayoutId id="2147483841" r:id="rId10"/>
    <p:sldLayoutId id="2147483840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library.ru/title_about.asp?id=33625)ru.wikipedia.org/wiki/Wi-Fi%20ru.wikipedia.org/wiki/IEEE_802.11%20en.wikipedia.org/wiki/IEEE_802.11n-200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Franklin Gothic Demi" pitchFamily="34" charset="0"/>
              </a:rPr>
              <a:t>«</a:t>
            </a:r>
            <a:r>
              <a:rPr lang="en-US" dirty="0" smtClean="0"/>
              <a:t>Task </a:t>
            </a:r>
            <a:r>
              <a:rPr lang="ru-RU" dirty="0" smtClean="0"/>
              <a:t>№</a:t>
            </a:r>
            <a:r>
              <a:rPr lang="ru-RU" dirty="0"/>
              <a:t>1</a:t>
            </a:r>
            <a:r>
              <a:rPr lang="en-US" dirty="0" smtClean="0"/>
              <a:t>4</a:t>
            </a:r>
            <a:r>
              <a:rPr lang="ru-RU" dirty="0" smtClean="0">
                <a:latin typeface="Franklin Gothic Demi" pitchFamily="34" charset="0"/>
              </a:rPr>
              <a:t>»</a:t>
            </a:r>
            <a:endParaRPr lang="ru-RU" dirty="0">
              <a:latin typeface="Franklin Gothic Dem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Team “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Izolenta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"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Prepared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Polina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Parinova</a:t>
            </a:r>
            <a:endParaRPr lang="en-US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</a:endParaRP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Voronezh, Russia.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88913"/>
            <a:ext cx="4011613" cy="35591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88640"/>
            <a:ext cx="4011613" cy="3559175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016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smtClean="0"/>
              <a:t>The appearance of planting seeds</a:t>
            </a:r>
            <a:r>
              <a:rPr lang="ru-RU" sz="8000" b="1" dirty="0" smtClean="0"/>
              <a:t>:</a:t>
            </a:r>
            <a:endParaRPr lang="ru-RU" sz="8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2D0228D-BFBC-40FB-9F48-C66454BA2356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5120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2414588"/>
            <a:ext cx="2838450" cy="3465512"/>
          </a:xfrm>
          <a:ln w="28575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3874" t="22241" r="14027" b="27360"/>
          <a:stretch/>
        </p:blipFill>
        <p:spPr>
          <a:xfrm>
            <a:off x="323528" y="2205038"/>
            <a:ext cx="4842377" cy="4274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524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/>
              <a:t>Experiment </a:t>
            </a:r>
            <a:r>
              <a:rPr lang="ru-RU" sz="7200" b="1" dirty="0" smtClean="0"/>
              <a:t>№</a:t>
            </a:r>
            <a:r>
              <a:rPr lang="en-US" sz="7200" b="1" dirty="0" smtClean="0"/>
              <a:t>1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12775"/>
            <a:ext cx="8229600" cy="5173763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We created favorable conditions.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Place group A between two routers tuned to 2.4 GHz frequency, group B to a place where there is no Wi-Fi signal.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During the experiment, favorable conditions for germination of seeds in both groups were maintained, and plants were irrigated.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Seedlings appeared on the third day of the experiment in both groups.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At the end of ten 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day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shoots reached an average height in group A 12.8 cm and 12.5 cm in group B (measurement error ± 0.05 cm).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F7FC5-CAA6-4717-93A1-06A264CD7A0A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/>
              <a:t>Experiment </a:t>
            </a:r>
            <a:r>
              <a:rPr lang="ru-RU" sz="4800" b="1" dirty="0" smtClean="0"/>
              <a:t>№</a:t>
            </a:r>
            <a:r>
              <a:rPr lang="en-US" sz="4800" b="1" dirty="0" smtClean="0"/>
              <a:t>1. 10-th day. The appearance of sprouts.</a:t>
            </a:r>
            <a:endParaRPr lang="ru-RU" sz="4800" b="1" dirty="0"/>
          </a:p>
        </p:txBody>
      </p:sp>
      <p:sp>
        <p:nvSpPr>
          <p:cNvPr id="53251" name="Текст 6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4040187" cy="46513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Group A: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3252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2133600"/>
            <a:ext cx="4041775" cy="39211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Group B: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EEE641F-C715-4419-8E4C-2782660DCD50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532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708275"/>
            <a:ext cx="2884487" cy="3390900"/>
          </a:xfrm>
        </p:spPr>
      </p:pic>
      <p:pic>
        <p:nvPicPr>
          <p:cNvPr id="5325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2781300"/>
            <a:ext cx="2724150" cy="33893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800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/>
              <a:t>The conclusions of the experiment </a:t>
            </a:r>
            <a:r>
              <a:rPr lang="ru-RU" sz="7200" b="1" dirty="0" smtClean="0"/>
              <a:t>№</a:t>
            </a:r>
            <a:r>
              <a:rPr lang="en-US" sz="7200" b="1" dirty="0" smtClean="0"/>
              <a:t>1:</a:t>
            </a:r>
            <a:endParaRPr lang="ru-RU" sz="7200" b="1" dirty="0"/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Wi-Fi wave frequency 2.4 GHz does not affect the germination of seeds of plants, and the first 10 days of growth, because the difference between the regulated groups less than 3%.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260B6-F76B-4562-96A6-1BA164202A40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524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/>
              <a:t>Experiment </a:t>
            </a:r>
            <a:r>
              <a:rPr lang="ru-RU" sz="7200" b="1" dirty="0" smtClean="0"/>
              <a:t>№</a:t>
            </a:r>
            <a:r>
              <a:rPr lang="en-US" sz="7200" b="1" dirty="0" smtClean="0"/>
              <a:t>2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974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We created favorable conditions.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Place group A between two routers tuned to a frequency of 5 GHz, group B in a place where there is no Wi-Fi signal.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During the experiment, favorable conditions for germination of seeds in both groups were maintained, and plants were irrigated.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Seedlings appeared on the third day of the experiment in both groups.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At the end of ten days shoots reached an average height in group A 12.7 cm and 12.5 cm in group B (measurement error ± 0.05 cm).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BCBA18-C9AD-4686-BA42-4A4C2CFD3BB5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/>
              <a:t>Experiment </a:t>
            </a:r>
            <a:r>
              <a:rPr lang="ru-RU" sz="4800" b="1" dirty="0" smtClean="0"/>
              <a:t>№</a:t>
            </a:r>
            <a:r>
              <a:rPr lang="en-US" sz="4800" b="1" dirty="0" smtClean="0"/>
              <a:t>2. 10-th day. The appearance of sprouts.</a:t>
            </a:r>
            <a:endParaRPr lang="ru-RU" sz="4800" b="1" dirty="0"/>
          </a:p>
        </p:txBody>
      </p:sp>
      <p:sp>
        <p:nvSpPr>
          <p:cNvPr id="56323" name="Текст 5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4040187" cy="65405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Group A: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6324" name="Текст 6"/>
          <p:cNvSpPr>
            <a:spLocks noGrp="1"/>
          </p:cNvSpPr>
          <p:nvPr>
            <p:ph type="body" sz="quarter" idx="3"/>
          </p:nvPr>
        </p:nvSpPr>
        <p:spPr>
          <a:xfrm>
            <a:off x="4716463" y="2060575"/>
            <a:ext cx="4041775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Group B: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5175D4C-45D6-4B12-8039-3B031B5AFE2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563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636838"/>
            <a:ext cx="3560762" cy="3816350"/>
          </a:xfrm>
        </p:spPr>
      </p:pic>
      <p:pic>
        <p:nvPicPr>
          <p:cNvPr id="56327" name="Picture 2"/>
          <p:cNvPicPr>
            <a:picLocks noChangeAspect="1" noChangeArrowheads="1"/>
          </p:cNvPicPr>
          <p:nvPr/>
        </p:nvPicPr>
        <p:blipFill>
          <a:blip r:embed="rId3"/>
          <a:srcRect t="11075" b="15376"/>
          <a:stretch>
            <a:fillRect/>
          </a:stretch>
        </p:blipFill>
        <p:spPr bwMode="auto">
          <a:xfrm>
            <a:off x="1377950" y="2781300"/>
            <a:ext cx="27971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Объект 1"/>
          <p:cNvSpPr>
            <a:spLocks noGrp="1"/>
          </p:cNvSpPr>
          <p:nvPr>
            <p:ph sz="quarter" idx="13"/>
          </p:nvPr>
        </p:nvSpPr>
        <p:spPr>
          <a:xfrm>
            <a:off x="639763" y="3082925"/>
            <a:ext cx="4041775" cy="26797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744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/>
              <a:t>The conclusions of the experiment</a:t>
            </a:r>
            <a:r>
              <a:rPr lang="ru-RU" sz="7200" b="1" dirty="0" smtClean="0"/>
              <a:t> №</a:t>
            </a:r>
            <a:r>
              <a:rPr lang="ru-RU" sz="7200" b="1" dirty="0"/>
              <a:t>2:</a:t>
            </a: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7671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Wi-Fi - 5 GHz waves do not affect the germination of plant seeds and the first 10 days of growth, since the difference between the controlled groups is less than 2%.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3A1E5-D77E-4080-8C37-3B218D446006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41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/>
              <a:t>Experiment </a:t>
            </a:r>
            <a:r>
              <a:rPr lang="ru-RU" sz="7200" b="1" dirty="0"/>
              <a:t>№ </a:t>
            </a:r>
            <a:r>
              <a:rPr lang="ru-RU" sz="7200" b="1" dirty="0" smtClean="0">
                <a:solidFill>
                  <a:srgbClr val="242852"/>
                </a:solidFill>
              </a:rPr>
              <a:t>3</a:t>
            </a:r>
            <a:r>
              <a:rPr lang="ru-RU" sz="7200" b="1" dirty="0">
                <a:solidFill>
                  <a:srgbClr val="242852"/>
                </a:solidFill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974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We created favorable conditions.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They placed group A between four routers, two of which are tuned to 2.4 GHz and two are set to 5 GHz, group B to a place where there is no Wi-Fi signal.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During the experiment, favorable conditions for germination of seeds in both groups were maintained, and plants were irrigated.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Seedlings appeared on the third day in both groups.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At the end of ten days, the average height of shoots in group A was 12.7 cm, and in group B - 12.5 cm (measurement error ± 0.05 cm).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2D545-D5F0-4A5F-927A-E5CEE4D07795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Experiment </a:t>
            </a:r>
            <a:r>
              <a:rPr lang="ru-RU" sz="4800" b="1" dirty="0" smtClean="0"/>
              <a:t>№3</a:t>
            </a:r>
            <a:r>
              <a:rPr lang="en-US" sz="4800" b="1" dirty="0" smtClean="0"/>
              <a:t>. </a:t>
            </a:r>
            <a:r>
              <a:rPr lang="en-US" sz="4800" b="1" dirty="0"/>
              <a:t>10-th day. The appearance of sprouts.</a:t>
            </a:r>
            <a:endParaRPr lang="ru-RU" dirty="0"/>
          </a:p>
        </p:txBody>
      </p:sp>
      <p:sp>
        <p:nvSpPr>
          <p:cNvPr id="5939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Group A: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39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</a:rPr>
              <a:t>Group B: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494F83B-2C1E-4A64-BE19-CE1D902734E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59398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565400"/>
            <a:ext cx="3211513" cy="3211513"/>
          </a:xfrm>
        </p:spPr>
      </p:pic>
      <p:pic>
        <p:nvPicPr>
          <p:cNvPr id="5939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2349500"/>
            <a:ext cx="2592387" cy="40147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4843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/>
              <a:t>The conclusions of the experiment</a:t>
            </a:r>
            <a:r>
              <a:rPr lang="ru-RU" b="1" dirty="0"/>
              <a:t> </a:t>
            </a:r>
            <a:r>
              <a:rPr lang="ru-RU" b="1" dirty="0" smtClean="0"/>
              <a:t>№3:</a:t>
            </a:r>
            <a:endParaRPr lang="ru-RU" dirty="0"/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0000"/>
                </a:solidFill>
                <a:latin typeface="+mn-lt"/>
              </a:rPr>
              <a:t>Wi-Fi - wave frequency of 2.4 GHz and 5 GHz does not affect the germination of seeds, do not adversely affect the shoots of watercress cultivar </a:t>
            </a:r>
            <a:r>
              <a:rPr lang="en-US" sz="3200" b="1" dirty="0" err="1">
                <a:solidFill>
                  <a:srgbClr val="000000"/>
                </a:solidFill>
                <a:latin typeface="+mn-lt"/>
              </a:rPr>
              <a:t>Dukat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.</a:t>
            </a:r>
            <a:endParaRPr lang="ru-RU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A26DF-20F8-4D48-B966-3453D43FA1A3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008112"/>
          </a:xfrm>
        </p:spPr>
        <p:txBody>
          <a:bodyPr/>
          <a:lstStyle/>
          <a:p>
            <a:r>
              <a:rPr lang="en-US" sz="8000" b="1" dirty="0" err="1" smtClean="0">
                <a:solidFill>
                  <a:schemeClr val="tx2">
                    <a:lumMod val="75000"/>
                  </a:schemeClr>
                </a:solidFill>
              </a:rPr>
              <a:t>Izolenta</a:t>
            </a:r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</a:rPr>
              <a:t> team: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Polina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Parinova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(Capitan)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Zhuravleva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Angelina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Vasiliev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Ilia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Glebov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Sergey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Shilikhin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Maxim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-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Zarezina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Elizaveta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68" y="2855653"/>
            <a:ext cx="1905000" cy="1428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75" y="4779544"/>
            <a:ext cx="1520366" cy="15203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388" y="5046365"/>
            <a:ext cx="1593188" cy="11948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80" y="2634018"/>
            <a:ext cx="2117312" cy="2012495"/>
          </a:xfrm>
          <a:prstGeom prst="rect">
            <a:avLst/>
          </a:prstGeom>
        </p:spPr>
      </p:pic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07" y="1333457"/>
            <a:ext cx="1761553" cy="11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8640"/>
            <a:ext cx="8002587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Table of observations.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941744"/>
              </p:ext>
            </p:extLst>
          </p:nvPr>
        </p:nvGraphicFramePr>
        <p:xfrm>
          <a:off x="905086" y="1446001"/>
          <a:ext cx="7560840" cy="4910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3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Frequency of radiation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Number of shoots of the plant (percent of germination)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The average height of shoots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General view of shoots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2.4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GHz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12.8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±0.05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Green, succulent leaves large, fibrous root system is very well developed.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5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GHz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12.7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±0.05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Meet yellow-green shoots, juicy leaves large, fibrous root system is good.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2.4 и 5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GHz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12.6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±0.05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Green, fibrous root system is good.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ontrol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group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98%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12.5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±0.05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sm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Green, succulent, fibrous root system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is good.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253" marR="5125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8D794-2048-40BC-9AA0-8DE261D68629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88640"/>
            <a:ext cx="8002587" cy="10080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Theoretical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justification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8D794-2048-40BC-9AA0-8DE261D68629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Wi-fi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is an electromagnetic wave that has both transmitting energy. The plant has its own limit for obtaining energy through electromagnetic radiation.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Wi-fi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has enough power to make the plant grow faster and more actively. But when the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all energy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obtained by the plant reaches its maximum, the plant will also start to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wither quickly.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Wi-fi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can inject into the resonance the water molecules in the plant cells, these water molecules are heated by friction and can cause irreversible changes inside the plant.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9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smtClean="0"/>
              <a:t>Conclusions:</a:t>
            </a:r>
            <a:endParaRPr lang="ru-RU" sz="8000" b="1" dirty="0"/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There is a stimulating, favorable effect of short (centimeter or decimeter) waves on plants and on garden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cress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;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The impact of two (four) Wi-Fi routers does not affect the germination of seeds of watercress, but the process of growth of sprouts will be affected by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waves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;</a:t>
            </a:r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We can refute the conclusion of young students about the damaging effect of Wi-Fi routers on watercress. Microwaves have a beneficial effect on the growth of garden cress.</a:t>
            </a:r>
            <a:endParaRPr lang="ru-RU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63B2E-AC1C-49ED-83D7-01B1BB029D8E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18487" cy="1008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Thanks for your attention!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A54B-297E-4386-83CF-9312A2F07E87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6349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5700" y="2708275"/>
            <a:ext cx="4292600" cy="2781300"/>
          </a:xfrm>
        </p:spPr>
      </p:pic>
      <p:sp>
        <p:nvSpPr>
          <p:cNvPr id="6" name="Сердце 5"/>
          <p:cNvSpPr/>
          <p:nvPr/>
        </p:nvSpPr>
        <p:spPr>
          <a:xfrm>
            <a:off x="1692275" y="1916113"/>
            <a:ext cx="5759450" cy="4537075"/>
          </a:xfrm>
          <a:prstGeom prst="hear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4" y="4437112"/>
            <a:ext cx="1742444" cy="165618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8338" y="4274427"/>
            <a:ext cx="2346574" cy="208192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7357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Sources of information:</a:t>
            </a:r>
            <a:endParaRPr lang="ru-RU" b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Scientific journal EUROPEAN JOURNAL OF NATURAL HISTORY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hlinkClick r:id="rId2"/>
              </a:rPr>
              <a:t>http://elibrary.ru/title_about.asp?id=33625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  <a:hlinkClick r:id="rId2"/>
              </a:rPr>
              <a:t>)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hlinkClick r:id="rId2"/>
              </a:rPr>
              <a:t>ru.wikipedia.org/wiki/Wi-Fi</a:t>
            </a:r>
            <a:endParaRPr lang="ru-RU" sz="3200" b="1" dirty="0" smtClean="0">
              <a:solidFill>
                <a:schemeClr val="tx1"/>
              </a:solidFill>
              <a:latin typeface="+mn-lt"/>
              <a:hlinkClick r:id="rId2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+mn-lt"/>
                <a:hlinkClick r:id="rId2"/>
              </a:rPr>
              <a:t>ru.wikipedia.org/wiki/IEEE_802.11 en.wikipedia.org/wiki/IEEE_802.11n-2009</a:t>
            </a:r>
            <a:endParaRPr lang="ru-RU" sz="32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d-link.ua/study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4380C-07C4-41EC-BA37-42F69FE759A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28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12" y="-459432"/>
            <a:ext cx="8229600" cy="1600200"/>
          </a:xfrm>
        </p:spPr>
        <p:txBody>
          <a:bodyPr/>
          <a:lstStyle/>
          <a:p>
            <a:r>
              <a:rPr lang="en-US" sz="4800" b="1" dirty="0" smtClean="0"/>
              <a:t>Network Signal Information</a:t>
            </a:r>
            <a:endParaRPr lang="ru-RU" sz="4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77472"/>
            <a:ext cx="3377348" cy="506602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4380C-07C4-41EC-BA37-42F69FE759AF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08" y="1438734"/>
            <a:ext cx="3390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2657"/>
            <a:ext cx="7561212" cy="129614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Task condition.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281339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14. Routers and garden cress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In 2013, five young students claimed a sensational discovery that garden cress (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Lepidium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sativum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) won't germinate when placed near two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 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Wi-Fi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routers. Reproduce their experiments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under controlled conditions to support or dismiss their conclusions.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1F76-6FE3-40AD-892E-4DE908202253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380" y="620688"/>
            <a:ext cx="8229600" cy="1196752"/>
          </a:xfrm>
        </p:spPr>
        <p:txBody>
          <a:bodyPr/>
          <a:lstStyle/>
          <a:p>
            <a:pPr lvl="0"/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</a:rPr>
              <a:t>Plan of report:</a:t>
            </a:r>
            <a:endParaRPr lang="ru-RU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166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We will consider our hypothesis;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Consider what routers and garden cress are;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Consider the experiment that we conducted;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Find out the results of our study.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4519503"/>
            <a:ext cx="8229600" cy="59066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Aim</a:t>
            </a:r>
            <a:r>
              <a:rPr lang="en-US" sz="8000" b="1" dirty="0" smtClean="0"/>
              <a:t>: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052" y="5301208"/>
            <a:ext cx="8390184" cy="864096"/>
          </a:xfrm>
        </p:spPr>
        <p:txBody>
          <a:bodyPr rtlCol="0">
            <a:normAutofit fontScale="47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To study the effect of the Wi-Fi on plant growth by the example </a:t>
            </a:r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of garden </a:t>
            </a:r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cress.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8E12C-F235-4A43-A2DD-8FC837B1A38B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0839" y="332656"/>
            <a:ext cx="822039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During for decision of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problem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set the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tasks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ourselves: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Create </a:t>
            </a:r>
            <a:r>
              <a:rPr lang="en-US" sz="2400" b="1" dirty="0">
                <a:latin typeface="+mn-lt"/>
              </a:rPr>
              <a:t>a controlled conditions for growing garden cress;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R</a:t>
            </a:r>
            <a:r>
              <a:rPr lang="en-US" sz="2400" b="1" dirty="0" smtClean="0">
                <a:latin typeface="+mn-lt"/>
              </a:rPr>
              <a:t>eproduce </a:t>
            </a:r>
            <a:r>
              <a:rPr lang="en-US" sz="2400" b="1" dirty="0">
                <a:latin typeface="+mn-lt"/>
              </a:rPr>
              <a:t>the experiment of young students and refute or confirm the result of the experiment;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+mn-lt"/>
              </a:rPr>
              <a:t>Justify </a:t>
            </a:r>
            <a:r>
              <a:rPr lang="en-US" sz="2400" b="1" dirty="0">
                <a:latin typeface="+mn-lt"/>
              </a:rPr>
              <a:t>the experimental results theoretically, having ascertained the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effect mechanism of electromagnetic</a:t>
            </a:r>
            <a:r>
              <a:rPr lang="ru-RU" sz="2400" b="1" dirty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waves on plants.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5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 smtClean="0"/>
              <a:t>Hypothesis:</a:t>
            </a:r>
            <a:endParaRPr lang="ru-RU" sz="8000" b="1" dirty="0"/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539750" y="1844824"/>
            <a:ext cx="8147050" cy="4281339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G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arden cress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will 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not give sprouts because of the influence of the 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effect electromagnetic 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>wave of Wi-Fi, which in some way hinders the growth of plants.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F4ED21-708C-48AC-98E6-CBED2E283C9B}" type="slidenum">
              <a:rPr lang="ru-RU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188913"/>
            <a:ext cx="8229600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bg2">
                    <a:lumMod val="25000"/>
                  </a:schemeClr>
                </a:solidFill>
                <a:effectLst/>
              </a:rPr>
              <a:t>Wi-Fi routers.</a:t>
            </a:r>
            <a:endParaRPr lang="ru-RU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895850"/>
          </a:xfrm>
        </p:spPr>
        <p:txBody>
          <a:bodyPr rtlCol="0">
            <a:normAutofit fontScale="5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>
                <a:solidFill>
                  <a:schemeClr val="tx1"/>
                </a:solidFill>
                <a:latin typeface="+mn-lt"/>
              </a:rPr>
              <a:t>The absence of a wired connection means the transmission of information through electromagnetic radiation. Routers use decimeter and centimeter waves of ultrahigh and </a:t>
            </a:r>
            <a:r>
              <a:rPr lang="en-US" sz="5900" b="1" dirty="0" err="1">
                <a:solidFill>
                  <a:schemeClr val="tx1"/>
                </a:solidFill>
                <a:latin typeface="+mn-lt"/>
              </a:rPr>
              <a:t>superhigh</a:t>
            </a:r>
            <a:r>
              <a:rPr lang="en-US" sz="5900" b="1" dirty="0">
                <a:solidFill>
                  <a:schemeClr val="tx1"/>
                </a:solidFill>
                <a:latin typeface="+mn-lt"/>
              </a:rPr>
              <a:t> frequency in the frequency range of 2.4 GHz and 5 </a:t>
            </a:r>
            <a:r>
              <a:rPr lang="en-US" sz="5900" b="1" dirty="0" smtClean="0">
                <a:solidFill>
                  <a:schemeClr val="tx1"/>
                </a:solidFill>
                <a:latin typeface="+mn-lt"/>
              </a:rPr>
              <a:t>GHz</a:t>
            </a:r>
            <a:r>
              <a:rPr lang="ru-RU" sz="5900" b="1" dirty="0">
                <a:solidFill>
                  <a:schemeClr val="tx1"/>
                </a:solidFill>
                <a:latin typeface="+mn-lt"/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5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500" dirty="0">
              <a:solidFill>
                <a:schemeClr val="tx1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A0DDE-20E7-4CF1-9777-DA2F4AEC3E7E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172" t="22438" r="49999" b="47047"/>
          <a:stretch/>
        </p:blipFill>
        <p:spPr>
          <a:xfrm>
            <a:off x="1475656" y="3851672"/>
            <a:ext cx="58326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4826"/>
            <a:ext cx="8229600" cy="9368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tx2">
                    <a:lumMod val="75000"/>
                  </a:schemeClr>
                </a:solidFill>
              </a:rPr>
              <a:t>Garden </a:t>
            </a:r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</a:rPr>
              <a:t>cress</a:t>
            </a:r>
            <a:r>
              <a:rPr lang="ru-RU" sz="8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3438" y="1412875"/>
            <a:ext cx="4043362" cy="51117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Cress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salad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(Latin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Lepidium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sativum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) is a representative of the clover genus, an annual vegetable plant.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The birthplace of this plant is Iran, thanks to its unpretentious care of growing almost all over the world.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The most famous variety is "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Dukat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" (it refers to early maturing, since no more than 3 weeks pass from seedling to ripeness).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The optimal temperature for germination is +7 ° C ... + 15 ° C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6CDF22-66EF-4F2B-8097-462B1D8BCD13}" type="slidenum">
              <a:rPr lang="ru-RU">
                <a:solidFill>
                  <a:srgbClr val="59595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595959"/>
              </a:solidFill>
            </a:endParaRPr>
          </a:p>
        </p:txBody>
      </p:sp>
      <p:sp>
        <p:nvSpPr>
          <p:cNvPr id="49157" name="Объект 4"/>
          <p:cNvSpPr>
            <a:spLocks noGrp="1"/>
          </p:cNvSpPr>
          <p:nvPr>
            <p:ph sz="quarter" idx="13"/>
          </p:nvPr>
        </p:nvSpPr>
        <p:spPr>
          <a:xfrm>
            <a:off x="365125" y="1600200"/>
            <a:ext cx="4041775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3887787" cy="3527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8492"/>
            <a:ext cx="8229600" cy="1512169"/>
          </a:xfrm>
        </p:spPr>
        <p:txBody>
          <a:bodyPr/>
          <a:lstStyle/>
          <a:p>
            <a:r>
              <a:rPr lang="en-US" sz="6600" b="1" dirty="0" smtClean="0"/>
              <a:t>Equipment for our experiment: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4 Wi-Fi router (two configured on 5 GHz,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two on 2.4 GHz).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Garden cress seeds varieties "Ducat".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Soil, drainage, plastic cups.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Ruler with 1 mm divisions. 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Hygrometer, thermometer for monitoring the conditions of the experiment.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61F12-FEB3-45D1-9C3A-B0269E0C24D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83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13250</TotalTime>
  <Words>1228</Words>
  <Application>Microsoft Office PowerPoint</Application>
  <PresentationFormat>Экран (4:3)</PresentationFormat>
  <Paragraphs>154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Franklin Gothic Demi</vt:lpstr>
      <vt:lpstr>Impact</vt:lpstr>
      <vt:lpstr>Times New Roman</vt:lpstr>
      <vt:lpstr>Исполнительная</vt:lpstr>
      <vt:lpstr>1_Исполнительная</vt:lpstr>
      <vt:lpstr>2_Исполнительная</vt:lpstr>
      <vt:lpstr>«Task №14»</vt:lpstr>
      <vt:lpstr>Izolenta team:</vt:lpstr>
      <vt:lpstr>Task condition.</vt:lpstr>
      <vt:lpstr>Plan of report:</vt:lpstr>
      <vt:lpstr>Aim:</vt:lpstr>
      <vt:lpstr>Hypothesis:</vt:lpstr>
      <vt:lpstr>Wi-Fi routers.</vt:lpstr>
      <vt:lpstr>Garden cress.</vt:lpstr>
      <vt:lpstr>Equipment for our experiment:</vt:lpstr>
      <vt:lpstr>The appearance of planting seeds:</vt:lpstr>
      <vt:lpstr>Experiment №1</vt:lpstr>
      <vt:lpstr>Experiment №1. 10-th day. The appearance of sprouts.</vt:lpstr>
      <vt:lpstr>The conclusions of the experiment №1:</vt:lpstr>
      <vt:lpstr>Experiment №2</vt:lpstr>
      <vt:lpstr>Experiment №2. 10-th day. The appearance of sprouts.</vt:lpstr>
      <vt:lpstr>The conclusions of the experiment №2:</vt:lpstr>
      <vt:lpstr>Experiment № 3.</vt:lpstr>
      <vt:lpstr>Experiment №3. 10-th day. The appearance of sprouts.</vt:lpstr>
      <vt:lpstr>The conclusions of the experiment №3:</vt:lpstr>
      <vt:lpstr>Table of observations.</vt:lpstr>
      <vt:lpstr>Theoretical justification:</vt:lpstr>
      <vt:lpstr>Conclusions:</vt:lpstr>
      <vt:lpstr>Thanks for your attention!</vt:lpstr>
      <vt:lpstr>Sources of information:</vt:lpstr>
      <vt:lpstr>Network Signal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«Задача »</dc:title>
  <dc:creator>А.В.</dc:creator>
  <cp:lastModifiedBy>Борщева Полина</cp:lastModifiedBy>
  <cp:revision>105</cp:revision>
  <dcterms:created xsi:type="dcterms:W3CDTF">2017-03-28T17:47:41Z</dcterms:created>
  <dcterms:modified xsi:type="dcterms:W3CDTF">2017-07-04T08:49:10Z</dcterms:modified>
</cp:coreProperties>
</file>