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65" r:id="rId2"/>
    <p:sldId id="264"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84" r:id="rId17"/>
    <p:sldId id="283" r:id="rId18"/>
    <p:sldId id="279" r:id="rId19"/>
    <p:sldId id="280" r:id="rId20"/>
    <p:sldId id="281" r:id="rId21"/>
    <p:sldId id="282"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29.06.2017</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pPr/>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29.06.2017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pPr/>
              <a:t>29.06.2017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29.06.2017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29.06.2017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29.06.2017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29.06.2017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1000"/>
            <a:lum/>
            <a:extLst>
              <a:ext uri="{BEBA8EAE-BF5A-486C-A8C5-ECC9F3942E4B}">
                <a14:imgProps xmlns:a14="http://schemas.microsoft.com/office/drawing/2010/main">
                  <a14:imgLayer r:embed="rId14">
                    <a14:imgEffect>
                      <a14:sharpenSoften amount="4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4C71EC6-210F-42DE-9C53-41977AD35B3D}" type="datetimeFigureOut">
              <a:rPr lang="ru-RU" smtClean="0"/>
              <a:pPr/>
              <a:t>29.06.2017</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19B0651-EE4F-4900-A07F-96A6BFA9D0F0}" type="slidenum">
              <a:rPr lang="ru-RU" smtClean="0"/>
              <a:pPr/>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http://chem21.info/page/240102076242034156157155183113048021254214137" TargetMode="External"/><Relationship Id="rId2" Type="http://schemas.openxmlformats.org/officeDocument/2006/relationships/hyperlink" Target="https://ru.wikipedia.org/wiki/%D0%A4%D0%BB%D1%83%D0%BE%D1%80%D0%B5%D1%81%D1%86%D0%B5%D0%BD%D1%86%D0%B8%D1%8F" TargetMode="External"/><Relationship Id="rId1" Type="http://schemas.openxmlformats.org/officeDocument/2006/relationships/slideLayout" Target="../slideLayouts/slideLayout2.xml"/><Relationship Id="rId4" Type="http://schemas.openxmlformats.org/officeDocument/2006/relationships/hyperlink" Target="http://studopedia.su/18_20209_gashenie-fluorestsentsii.ht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latin typeface="Franklin Gothic Demi" pitchFamily="34" charset="0"/>
              </a:rPr>
              <a:t>Task</a:t>
            </a:r>
            <a:r>
              <a:rPr lang="ru-RU" dirty="0" smtClean="0">
                <a:latin typeface="Franklin Gothic Demi" pitchFamily="34" charset="0"/>
              </a:rPr>
              <a:t> №8 </a:t>
            </a:r>
            <a:endParaRPr lang="ru-RU" dirty="0">
              <a:latin typeface="Franklin Gothic Demi" pitchFamily="34" charset="0"/>
            </a:endParaRPr>
          </a:p>
        </p:txBody>
      </p:sp>
      <p:sp>
        <p:nvSpPr>
          <p:cNvPr id="3" name="Подзаголовок 2"/>
          <p:cNvSpPr>
            <a:spLocks noGrp="1"/>
          </p:cNvSpPr>
          <p:nvPr>
            <p:ph type="subTitle" idx="1"/>
          </p:nvPr>
        </p:nvSpPr>
        <p:spPr/>
        <p:txBody>
          <a:bodyPr>
            <a:normAutofit/>
          </a:bodyPr>
          <a:lstStyle/>
          <a:p>
            <a:r>
              <a:rPr lang="en-US" sz="3200" dirty="0" smtClean="0">
                <a:solidFill>
                  <a:schemeClr val="tx2">
                    <a:lumMod val="50000"/>
                  </a:schemeClr>
                </a:solidFill>
                <a:latin typeface="Franklin Gothic Demi" pitchFamily="34" charset="0"/>
              </a:rPr>
              <a:t>Prepared </a:t>
            </a:r>
            <a:r>
              <a:rPr lang="en-US" sz="3200" smtClean="0">
                <a:solidFill>
                  <a:schemeClr val="tx2">
                    <a:lumMod val="50000"/>
                  </a:schemeClr>
                </a:solidFill>
                <a:latin typeface="Franklin Gothic Demi" pitchFamily="34" charset="0"/>
              </a:rPr>
              <a:t>by  Sergei </a:t>
            </a:r>
            <a:r>
              <a:rPr lang="en-US" sz="3200" dirty="0" smtClean="0">
                <a:solidFill>
                  <a:schemeClr val="tx2">
                    <a:lumMod val="50000"/>
                  </a:schemeClr>
                </a:solidFill>
                <a:latin typeface="Franklin Gothic Demi" pitchFamily="34" charset="0"/>
              </a:rPr>
              <a:t>Glebov</a:t>
            </a:r>
            <a:r>
              <a:rPr lang="ru-RU" sz="3200" dirty="0" smtClean="0">
                <a:solidFill>
                  <a:schemeClr val="tx2">
                    <a:lumMod val="50000"/>
                  </a:schemeClr>
                </a:solidFill>
                <a:latin typeface="Franklin Gothic Demi" pitchFamily="34" charset="0"/>
              </a:rPr>
              <a:t>, </a:t>
            </a:r>
            <a:r>
              <a:rPr lang="en-US" sz="3200" dirty="0" smtClean="0">
                <a:solidFill>
                  <a:schemeClr val="tx2">
                    <a:lumMod val="50000"/>
                  </a:schemeClr>
                </a:solidFill>
                <a:latin typeface="Franklin Gothic Demi" pitchFamily="34" charset="0"/>
              </a:rPr>
              <a:t>Team</a:t>
            </a:r>
            <a:r>
              <a:rPr lang="ru-RU" sz="3200" dirty="0" smtClean="0">
                <a:solidFill>
                  <a:schemeClr val="tx2">
                    <a:lumMod val="50000"/>
                  </a:schemeClr>
                </a:solidFill>
                <a:latin typeface="Franklin Gothic Demi" pitchFamily="34" charset="0"/>
              </a:rPr>
              <a:t> «</a:t>
            </a:r>
            <a:r>
              <a:rPr lang="en-US" sz="3200" dirty="0" err="1" smtClean="0">
                <a:solidFill>
                  <a:schemeClr val="tx2">
                    <a:lumMod val="50000"/>
                  </a:schemeClr>
                </a:solidFill>
                <a:latin typeface="Franklin Gothic Demi" pitchFamily="34" charset="0"/>
              </a:rPr>
              <a:t>Isolenta</a:t>
            </a:r>
            <a:r>
              <a:rPr lang="ru-RU" sz="3200" dirty="0" smtClean="0">
                <a:solidFill>
                  <a:schemeClr val="tx2">
                    <a:lumMod val="50000"/>
                  </a:schemeClr>
                </a:solidFill>
                <a:latin typeface="Franklin Gothic Demi" pitchFamily="34" charset="0"/>
              </a:rPr>
              <a:t>»</a:t>
            </a:r>
          </a:p>
          <a:p>
            <a:endParaRPr lang="ru-RU" sz="3200" dirty="0">
              <a:solidFill>
                <a:schemeClr val="tx2">
                  <a:lumMod val="50000"/>
                </a:schemeClr>
              </a:solidFill>
              <a:latin typeface="Franklin Gothic Demi" pitchFamily="34" charset="0"/>
            </a:endParaRPr>
          </a:p>
        </p:txBody>
      </p:sp>
      <p:pic>
        <p:nvPicPr>
          <p:cNvPr id="1027"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1852" r="99815">
                        <a14:backgroundMark x1="54074" y1="48017" x2="42222" y2="28810"/>
                        <a14:backgroundMark x1="3889" y1="80376" x2="54630" y2="49061"/>
                        <a14:backgroundMark x1="60556" y1="55324" x2="59630" y2="76618"/>
                        <a14:backgroundMark x1="12963" y1="97912" x2="61111" y2="68058"/>
                        <a14:backgroundMark x1="60556" y1="55741" x2="82037" y2="60752"/>
                        <a14:backgroundMark x1="74074" y1="63048" x2="96296" y2="42380"/>
                      </a14:backgroundRemoval>
                    </a14:imgEffect>
                  </a14:imgLayer>
                </a14:imgProps>
              </a:ext>
              <a:ext uri="{28A0092B-C50C-407E-A947-70E740481C1C}">
                <a14:useLocalDpi xmlns:a14="http://schemas.microsoft.com/office/drawing/2010/main" val="0"/>
              </a:ext>
            </a:extLst>
          </a:blip>
          <a:srcRect/>
          <a:stretch>
            <a:fillRect/>
          </a:stretch>
        </p:blipFill>
        <p:spPr bwMode="auto">
          <a:xfrm>
            <a:off x="2339752" y="188640"/>
            <a:ext cx="4011910" cy="3558713"/>
          </a:xfrm>
          <a:prstGeom prst="rect">
            <a:avLst/>
          </a:prstGeom>
          <a:noFill/>
          <a:ln w="0">
            <a:no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1"/>
          </p:nvPr>
        </p:nvSpPr>
        <p:spPr>
          <a:xfrm>
            <a:off x="4499992" y="6309320"/>
            <a:ext cx="561975" cy="365125"/>
          </a:xfrm>
        </p:spPr>
        <p:txBody>
          <a:bodyPr/>
          <a:lstStyle/>
          <a:p>
            <a:pPr algn="ctr"/>
            <a:fld id="{B19B0651-EE4F-4900-A07F-96A6BFA9D0F0}" type="slidenum">
              <a:rPr lang="ru-RU" sz="2400" smtClean="0">
                <a:solidFill>
                  <a:schemeClr val="tx1"/>
                </a:solidFill>
              </a:rPr>
              <a:pPr algn="ctr"/>
              <a:t>1</a:t>
            </a:fld>
            <a:endParaRPr lang="ru-RU" sz="2400" dirty="0">
              <a:solidFill>
                <a:schemeClr val="tx1"/>
              </a:solidFill>
            </a:endParaRPr>
          </a:p>
        </p:txBody>
      </p:sp>
    </p:spTree>
    <p:extLst>
      <p:ext uri="{BB962C8B-B14F-4D97-AF65-F5344CB8AC3E}">
        <p14:creationId xmlns:p14="http://schemas.microsoft.com/office/powerpoint/2010/main" val="862608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Quinine structural formula</a:t>
            </a:r>
            <a:endParaRPr lang="ru-RU" dirty="0"/>
          </a:p>
        </p:txBody>
      </p:sp>
      <p:pic>
        <p:nvPicPr>
          <p:cNvPr id="5" name="Содержимое 4" descr="хинин формула.png"/>
          <p:cNvPicPr>
            <a:picLocks noGrp="1" noChangeAspect="1"/>
          </p:cNvPicPr>
          <p:nvPr>
            <p:ph idx="1"/>
          </p:nvPr>
        </p:nvPicPr>
        <p:blipFill>
          <a:blip r:embed="rId2" cstate="print"/>
          <a:stretch>
            <a:fillRect/>
          </a:stretch>
        </p:blipFill>
        <p:spPr>
          <a:xfrm>
            <a:off x="1835695" y="2276872"/>
            <a:ext cx="6418923" cy="3362293"/>
          </a:xfrm>
        </p:spPr>
      </p:pic>
      <p:sp>
        <p:nvSpPr>
          <p:cNvPr id="4" name="Номер слайда 3"/>
          <p:cNvSpPr>
            <a:spLocks noGrp="1"/>
          </p:cNvSpPr>
          <p:nvPr>
            <p:ph type="sldNum" sz="quarter" idx="12"/>
          </p:nvPr>
        </p:nvSpPr>
        <p:spPr>
          <a:xfrm>
            <a:off x="4355976" y="6165304"/>
            <a:ext cx="561975" cy="365125"/>
          </a:xfrm>
        </p:spPr>
        <p:txBody>
          <a:bodyPr/>
          <a:lstStyle/>
          <a:p>
            <a:fld id="{B19B0651-EE4F-4900-A07F-96A6BFA9D0F0}" type="slidenum">
              <a:rPr lang="ru-RU" sz="2400" smtClean="0"/>
              <a:pPr/>
              <a:t>10</a:t>
            </a:fld>
            <a:endParaRPr lang="ru-RU"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Photos of the first experiment</a:t>
            </a:r>
            <a:endParaRPr lang="ru-RU" dirty="0"/>
          </a:p>
        </p:txBody>
      </p:sp>
      <p:pic>
        <p:nvPicPr>
          <p:cNvPr id="4" name="Содержимое 3" descr="тоник 1.jpg"/>
          <p:cNvPicPr>
            <a:picLocks noGrp="1" noChangeAspect="1"/>
          </p:cNvPicPr>
          <p:nvPr>
            <p:ph idx="1"/>
          </p:nvPr>
        </p:nvPicPr>
        <p:blipFill>
          <a:blip r:embed="rId2" cstate="print"/>
          <a:stretch>
            <a:fillRect/>
          </a:stretch>
        </p:blipFill>
        <p:spPr>
          <a:xfrm>
            <a:off x="548922" y="1600200"/>
            <a:ext cx="8046156" cy="4525963"/>
          </a:xfrm>
        </p:spPr>
      </p:pic>
      <p:sp>
        <p:nvSpPr>
          <p:cNvPr id="5" name="Номер слайда 4"/>
          <p:cNvSpPr>
            <a:spLocks noGrp="1"/>
          </p:cNvSpPr>
          <p:nvPr>
            <p:ph type="sldNum" sz="quarter" idx="12"/>
          </p:nvPr>
        </p:nvSpPr>
        <p:spPr>
          <a:xfrm>
            <a:off x="4355976" y="6381328"/>
            <a:ext cx="561975" cy="340147"/>
          </a:xfrm>
        </p:spPr>
        <p:txBody>
          <a:bodyPr/>
          <a:lstStyle/>
          <a:p>
            <a:pPr algn="ctr"/>
            <a:fld id="{B19B0651-EE4F-4900-A07F-96A6BFA9D0F0}" type="slidenum">
              <a:rPr lang="ru-RU" sz="2400" smtClean="0">
                <a:solidFill>
                  <a:schemeClr val="tx1"/>
                </a:solidFill>
              </a:rPr>
              <a:pPr algn="ctr"/>
              <a:t>11</a:t>
            </a:fld>
            <a:endParaRPr lang="ru-RU" sz="2400"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Photos of the second  experiment</a:t>
            </a:r>
            <a:endParaRPr lang="ru-RU" dirty="0"/>
          </a:p>
        </p:txBody>
      </p:sp>
      <p:pic>
        <p:nvPicPr>
          <p:cNvPr id="4" name="Содержимое 3" descr="тоник 2.jpg"/>
          <p:cNvPicPr>
            <a:picLocks noGrp="1" noChangeAspect="1"/>
          </p:cNvPicPr>
          <p:nvPr>
            <p:ph idx="1"/>
          </p:nvPr>
        </p:nvPicPr>
        <p:blipFill>
          <a:blip r:embed="rId2" cstate="print"/>
          <a:stretch>
            <a:fillRect/>
          </a:stretch>
        </p:blipFill>
        <p:spPr>
          <a:xfrm>
            <a:off x="548922" y="1600200"/>
            <a:ext cx="8046156" cy="4525963"/>
          </a:xfrm>
        </p:spPr>
      </p:pic>
      <p:sp>
        <p:nvSpPr>
          <p:cNvPr id="5" name="Номер слайда 4"/>
          <p:cNvSpPr>
            <a:spLocks noGrp="1"/>
          </p:cNvSpPr>
          <p:nvPr>
            <p:ph type="sldNum" sz="quarter" idx="12"/>
          </p:nvPr>
        </p:nvSpPr>
        <p:spPr>
          <a:xfrm>
            <a:off x="4427984" y="6309320"/>
            <a:ext cx="561975" cy="365125"/>
          </a:xfrm>
        </p:spPr>
        <p:txBody>
          <a:bodyPr/>
          <a:lstStyle/>
          <a:p>
            <a:pPr algn="ctr"/>
            <a:fld id="{B19B0651-EE4F-4900-A07F-96A6BFA9D0F0}" type="slidenum">
              <a:rPr lang="ru-RU" sz="2400" smtClean="0">
                <a:solidFill>
                  <a:schemeClr val="tx1"/>
                </a:solidFill>
              </a:rPr>
              <a:pPr algn="ctr"/>
              <a:t>12</a:t>
            </a:fld>
            <a:endParaRPr lang="ru-RU" sz="2400"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Photos of the third experiment</a:t>
            </a:r>
            <a:endParaRPr lang="ru-RU" dirty="0"/>
          </a:p>
        </p:txBody>
      </p:sp>
      <p:pic>
        <p:nvPicPr>
          <p:cNvPr id="4" name="Содержимое 3" descr="тоник 3.jpg"/>
          <p:cNvPicPr>
            <a:picLocks noGrp="1" noChangeAspect="1"/>
          </p:cNvPicPr>
          <p:nvPr>
            <p:ph idx="1"/>
          </p:nvPr>
        </p:nvPicPr>
        <p:blipFill>
          <a:blip r:embed="rId2" cstate="print"/>
          <a:stretch>
            <a:fillRect/>
          </a:stretch>
        </p:blipFill>
        <p:spPr>
          <a:xfrm>
            <a:off x="548922" y="1600200"/>
            <a:ext cx="8046156" cy="4525963"/>
          </a:xfrm>
        </p:spPr>
      </p:pic>
      <p:sp>
        <p:nvSpPr>
          <p:cNvPr id="5" name="Номер слайда 4"/>
          <p:cNvSpPr>
            <a:spLocks noGrp="1"/>
          </p:cNvSpPr>
          <p:nvPr>
            <p:ph type="sldNum" sz="quarter" idx="12"/>
          </p:nvPr>
        </p:nvSpPr>
        <p:spPr>
          <a:xfrm>
            <a:off x="4283968" y="6309320"/>
            <a:ext cx="561975" cy="365125"/>
          </a:xfrm>
        </p:spPr>
        <p:txBody>
          <a:bodyPr/>
          <a:lstStyle/>
          <a:p>
            <a:pPr algn="ctr"/>
            <a:fld id="{B19B0651-EE4F-4900-A07F-96A6BFA9D0F0}" type="slidenum">
              <a:rPr lang="ru-RU" sz="2400" smtClean="0">
                <a:solidFill>
                  <a:schemeClr val="tx1"/>
                </a:solidFill>
              </a:rPr>
              <a:pPr algn="ctr"/>
              <a:t>13</a:t>
            </a:fld>
            <a:endParaRPr lang="ru-RU" sz="2400"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04664"/>
            <a:ext cx="8229600" cy="835496"/>
          </a:xfrm>
        </p:spPr>
        <p:txBody>
          <a:bodyPr/>
          <a:lstStyle/>
          <a:p>
            <a:r>
              <a:rPr lang="en-US" dirty="0" smtClean="0"/>
              <a:t>Experiment results</a:t>
            </a:r>
            <a:endParaRPr lang="ru-RU" dirty="0"/>
          </a:p>
        </p:txBody>
      </p:sp>
      <p:sp>
        <p:nvSpPr>
          <p:cNvPr id="3" name="Содержимое 2"/>
          <p:cNvSpPr>
            <a:spLocks noGrp="1"/>
          </p:cNvSpPr>
          <p:nvPr>
            <p:ph idx="1"/>
          </p:nvPr>
        </p:nvSpPr>
        <p:spPr/>
        <p:txBody>
          <a:bodyPr>
            <a:normAutofit/>
          </a:bodyPr>
          <a:lstStyle/>
          <a:p>
            <a:r>
              <a:rPr lang="en-US" sz="4000" dirty="0" smtClean="0">
                <a:solidFill>
                  <a:schemeClr val="tx1"/>
                </a:solidFill>
                <a:latin typeface="+mn-lt"/>
              </a:rPr>
              <a:t>When adding the usual salt and potassium permanganate, the emitting greatly reduced. Examining the information from other sources, it was concluded that there was a phenomenon, called quenching.</a:t>
            </a:r>
            <a:endParaRPr lang="ru-RU" sz="4000" dirty="0">
              <a:solidFill>
                <a:schemeClr val="tx1"/>
              </a:solidFill>
              <a:latin typeface="+mn-lt"/>
            </a:endParaRPr>
          </a:p>
        </p:txBody>
      </p:sp>
      <p:sp>
        <p:nvSpPr>
          <p:cNvPr id="4" name="Номер слайда 3"/>
          <p:cNvSpPr>
            <a:spLocks noGrp="1"/>
          </p:cNvSpPr>
          <p:nvPr>
            <p:ph type="sldNum" sz="quarter" idx="12"/>
          </p:nvPr>
        </p:nvSpPr>
        <p:spPr>
          <a:xfrm>
            <a:off x="4283968" y="6309320"/>
            <a:ext cx="561975" cy="365125"/>
          </a:xfrm>
        </p:spPr>
        <p:txBody>
          <a:bodyPr/>
          <a:lstStyle/>
          <a:p>
            <a:pPr algn="ctr"/>
            <a:fld id="{B19B0651-EE4F-4900-A07F-96A6BFA9D0F0}" type="slidenum">
              <a:rPr lang="ru-RU" sz="2400" smtClean="0">
                <a:solidFill>
                  <a:schemeClr val="tx1"/>
                </a:solidFill>
              </a:rPr>
              <a:pPr algn="ctr"/>
              <a:t>14</a:t>
            </a:fld>
            <a:endParaRPr lang="ru-RU" sz="2400"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87424"/>
            <a:ext cx="8229600" cy="1600200"/>
          </a:xfrm>
        </p:spPr>
        <p:txBody>
          <a:bodyPr/>
          <a:lstStyle/>
          <a:p>
            <a:r>
              <a:rPr lang="en-US" dirty="0" smtClean="0">
                <a:solidFill>
                  <a:schemeClr val="tx1"/>
                </a:solidFill>
              </a:rPr>
              <a:t>Quenching</a:t>
            </a:r>
            <a:endParaRPr lang="ru-RU" dirty="0"/>
          </a:p>
        </p:txBody>
      </p:sp>
      <p:sp>
        <p:nvSpPr>
          <p:cNvPr id="3" name="Содержимое 2"/>
          <p:cNvSpPr>
            <a:spLocks noGrp="1"/>
          </p:cNvSpPr>
          <p:nvPr>
            <p:ph idx="1"/>
          </p:nvPr>
        </p:nvSpPr>
        <p:spPr/>
        <p:txBody>
          <a:bodyPr/>
          <a:lstStyle/>
          <a:p>
            <a:r>
              <a:rPr lang="en-US" dirty="0" smtClean="0">
                <a:solidFill>
                  <a:schemeClr val="tx1"/>
                </a:solidFill>
                <a:latin typeface="+mn-lt"/>
              </a:rPr>
              <a:t>The phenomenon of quenching-the attenuation of fluorescence under the influence of certain factors-has been observed. Such factors in our case are the special structure of quinine molecules, its concentration and the presence of ions after the addition of salt in the tonic.</a:t>
            </a:r>
            <a:r>
              <a:rPr lang="ru-RU" dirty="0" smtClean="0">
                <a:solidFill>
                  <a:schemeClr val="tx1"/>
                </a:solidFill>
                <a:latin typeface="+mn-lt"/>
              </a:rPr>
              <a:t> </a:t>
            </a:r>
            <a:r>
              <a:rPr lang="en-US" dirty="0" smtClean="0">
                <a:solidFill>
                  <a:schemeClr val="tx1"/>
                </a:solidFill>
                <a:latin typeface="+mn-lt"/>
              </a:rPr>
              <a:t>In our second experiment the light emitted by quinine is absorbed by chlorine ions, transforming them into an excited state, and then they quickly go back to a stable state because of collision with natrium ions and other extraneous molecules. Similarly  in the third experiment with potassium permanganate.</a:t>
            </a:r>
            <a:endParaRPr lang="ru-RU" dirty="0">
              <a:solidFill>
                <a:schemeClr val="tx1"/>
              </a:solidFill>
              <a:latin typeface="+mn-lt"/>
            </a:endParaRPr>
          </a:p>
        </p:txBody>
      </p:sp>
      <p:sp>
        <p:nvSpPr>
          <p:cNvPr id="4" name="Номер слайда 3"/>
          <p:cNvSpPr>
            <a:spLocks noGrp="1"/>
          </p:cNvSpPr>
          <p:nvPr>
            <p:ph type="sldNum" sz="quarter" idx="12"/>
          </p:nvPr>
        </p:nvSpPr>
        <p:spPr>
          <a:xfrm>
            <a:off x="4355976" y="6381328"/>
            <a:ext cx="561975" cy="268139"/>
          </a:xfrm>
        </p:spPr>
        <p:txBody>
          <a:bodyPr/>
          <a:lstStyle/>
          <a:p>
            <a:fld id="{B19B0651-EE4F-4900-A07F-96A6BFA9D0F0}" type="slidenum">
              <a:rPr lang="ru-RU" sz="2400" smtClean="0"/>
              <a:pPr/>
              <a:t>15</a:t>
            </a:fld>
            <a:endParaRPr lang="ru-RU"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229600" cy="936104"/>
          </a:xfrm>
        </p:spPr>
        <p:txBody>
          <a:bodyPr/>
          <a:lstStyle/>
          <a:p>
            <a:r>
              <a:rPr lang="en-US" dirty="0" smtClean="0">
                <a:solidFill>
                  <a:schemeClr val="tx1"/>
                </a:solidFill>
              </a:rPr>
              <a:t>Quenching</a:t>
            </a:r>
            <a:endParaRPr lang="ru-RU" dirty="0"/>
          </a:p>
        </p:txBody>
      </p:sp>
      <p:pic>
        <p:nvPicPr>
          <p:cNvPr id="5" name="Содержимое 4" descr="спектр хинина.jpg"/>
          <p:cNvPicPr>
            <a:picLocks noGrp="1" noChangeAspect="1"/>
          </p:cNvPicPr>
          <p:nvPr>
            <p:ph idx="1"/>
          </p:nvPr>
        </p:nvPicPr>
        <p:blipFill>
          <a:blip r:embed="rId2" cstate="print"/>
          <a:stretch>
            <a:fillRect/>
          </a:stretch>
        </p:blipFill>
        <p:spPr>
          <a:xfrm>
            <a:off x="251519" y="908720"/>
            <a:ext cx="4430001" cy="3672407"/>
          </a:xfrm>
        </p:spPr>
      </p:pic>
      <p:sp>
        <p:nvSpPr>
          <p:cNvPr id="4" name="Номер слайда 3"/>
          <p:cNvSpPr>
            <a:spLocks noGrp="1"/>
          </p:cNvSpPr>
          <p:nvPr>
            <p:ph type="sldNum" sz="quarter" idx="12"/>
          </p:nvPr>
        </p:nvSpPr>
        <p:spPr>
          <a:xfrm>
            <a:off x="4355976" y="6381328"/>
            <a:ext cx="561975" cy="268139"/>
          </a:xfrm>
        </p:spPr>
        <p:txBody>
          <a:bodyPr/>
          <a:lstStyle/>
          <a:p>
            <a:fld id="{B19B0651-EE4F-4900-A07F-96A6BFA9D0F0}" type="slidenum">
              <a:rPr lang="ru-RU" sz="2400" smtClean="0"/>
              <a:pPr/>
              <a:t>16</a:t>
            </a:fld>
            <a:endParaRPr lang="ru-RU" sz="2400" dirty="0"/>
          </a:p>
        </p:txBody>
      </p:sp>
      <p:sp>
        <p:nvSpPr>
          <p:cNvPr id="6" name="TextBox 5"/>
          <p:cNvSpPr txBox="1"/>
          <p:nvPr/>
        </p:nvSpPr>
        <p:spPr>
          <a:xfrm>
            <a:off x="4932040" y="1124744"/>
            <a:ext cx="3960440" cy="4893647"/>
          </a:xfrm>
          <a:prstGeom prst="rect">
            <a:avLst/>
          </a:prstGeom>
          <a:noFill/>
        </p:spPr>
        <p:txBody>
          <a:bodyPr wrap="square" rtlCol="0">
            <a:spAutoFit/>
          </a:bodyPr>
          <a:lstStyle/>
          <a:p>
            <a:r>
              <a:rPr lang="en-US" sz="2600" dirty="0" smtClean="0"/>
              <a:t>As we can see, peak</a:t>
            </a:r>
            <a:r>
              <a:rPr lang="ru-RU" sz="2600" dirty="0" smtClean="0"/>
              <a:t> </a:t>
            </a:r>
            <a:r>
              <a:rPr lang="en-US" sz="2600" dirty="0" smtClean="0"/>
              <a:t>of quinine emission is on the boundary between the </a:t>
            </a:r>
            <a:r>
              <a:rPr lang="en-US" sz="2600" dirty="0" smtClean="0"/>
              <a:t>violet </a:t>
            </a:r>
            <a:r>
              <a:rPr lang="en-US" sz="2600" dirty="0" smtClean="0"/>
              <a:t>and </a:t>
            </a:r>
            <a:r>
              <a:rPr lang="en-US" sz="2600" dirty="0" smtClean="0"/>
              <a:t>blu</a:t>
            </a:r>
            <a:r>
              <a:rPr lang="en-US" sz="2600" dirty="0" smtClean="0"/>
              <a:t>e </a:t>
            </a:r>
            <a:r>
              <a:rPr lang="en-US" sz="2600" dirty="0" smtClean="0"/>
              <a:t>parts of the spectrum. But according to the Wine law this are the waves of these wavelengths that the chlorine ions will absorb and then lose the energy received as a result of collision with sodium ions</a:t>
            </a:r>
            <a:r>
              <a:rPr lang="ru-RU" sz="2600" dirty="0" smtClean="0"/>
              <a:t> </a:t>
            </a:r>
            <a:endParaRPr lang="ru-RU" sz="2600" dirty="0"/>
          </a:p>
        </p:txBody>
      </p:sp>
      <p:pic>
        <p:nvPicPr>
          <p:cNvPr id="8" name="Рисунок 7" descr="спектр хлора испускания.png"/>
          <p:cNvPicPr>
            <a:picLocks noChangeAspect="1"/>
          </p:cNvPicPr>
          <p:nvPr/>
        </p:nvPicPr>
        <p:blipFill>
          <a:blip r:embed="rId3" cstate="print"/>
          <a:stretch>
            <a:fillRect/>
          </a:stretch>
        </p:blipFill>
        <p:spPr>
          <a:xfrm>
            <a:off x="323528" y="4869160"/>
            <a:ext cx="4271307" cy="115212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Experimental part</a:t>
            </a:r>
            <a:endParaRPr lang="ru-RU" dirty="0"/>
          </a:p>
        </p:txBody>
      </p:sp>
      <p:sp>
        <p:nvSpPr>
          <p:cNvPr id="3" name="Содержимое 2"/>
          <p:cNvSpPr>
            <a:spLocks noGrp="1"/>
          </p:cNvSpPr>
          <p:nvPr>
            <p:ph idx="1"/>
          </p:nvPr>
        </p:nvSpPr>
        <p:spPr/>
        <p:txBody>
          <a:bodyPr>
            <a:noAutofit/>
          </a:bodyPr>
          <a:lstStyle/>
          <a:p>
            <a:r>
              <a:rPr lang="en-US" sz="2800" smtClean="0">
                <a:solidFill>
                  <a:schemeClr val="tx1"/>
                </a:solidFill>
                <a:latin typeface="+mn-lt"/>
              </a:rPr>
              <a:t>The </a:t>
            </a:r>
            <a:r>
              <a:rPr lang="en-US" sz="2800" smtClean="0">
                <a:solidFill>
                  <a:schemeClr val="tx1"/>
                </a:solidFill>
                <a:latin typeface="+mn-lt"/>
              </a:rPr>
              <a:t>optimal </a:t>
            </a:r>
            <a:r>
              <a:rPr lang="en-US" sz="2800" dirty="0" smtClean="0">
                <a:solidFill>
                  <a:schemeClr val="tx1"/>
                </a:solidFill>
                <a:latin typeface="+mn-lt"/>
              </a:rPr>
              <a:t>concentration for quenching substances is 0.1 mol / l. With an increase</a:t>
            </a:r>
            <a:r>
              <a:rPr lang="ru-RU" sz="2800" dirty="0" smtClean="0">
                <a:solidFill>
                  <a:schemeClr val="tx1"/>
                </a:solidFill>
                <a:latin typeface="+mn-lt"/>
              </a:rPr>
              <a:t> </a:t>
            </a:r>
            <a:r>
              <a:rPr lang="en-US" sz="2800" dirty="0" smtClean="0">
                <a:solidFill>
                  <a:schemeClr val="tx1"/>
                </a:solidFill>
                <a:latin typeface="+mn-lt"/>
              </a:rPr>
              <a:t>of this concentration, quenching remains the same, and with a decrease - quenching also decreases.</a:t>
            </a:r>
            <a:r>
              <a:rPr lang="ru-RU" sz="2800" dirty="0" smtClean="0">
                <a:solidFill>
                  <a:schemeClr val="tx1"/>
                </a:solidFill>
                <a:latin typeface="+mn-lt"/>
              </a:rPr>
              <a:t> </a:t>
            </a:r>
            <a:r>
              <a:rPr lang="en-US" sz="2800" dirty="0" smtClean="0">
                <a:solidFill>
                  <a:schemeClr val="tx1"/>
                </a:solidFill>
                <a:latin typeface="+mn-lt"/>
              </a:rPr>
              <a:t>From calculations</a:t>
            </a:r>
            <a:r>
              <a:rPr lang="ru-RU" sz="2800" dirty="0" smtClean="0">
                <a:solidFill>
                  <a:schemeClr val="tx1"/>
                </a:solidFill>
                <a:latin typeface="+mn-lt"/>
              </a:rPr>
              <a:t> </a:t>
            </a:r>
            <a:r>
              <a:rPr lang="en-US" sz="2800" dirty="0" smtClean="0">
                <a:solidFill>
                  <a:schemeClr val="tx1"/>
                </a:solidFill>
                <a:latin typeface="+mn-lt"/>
              </a:rPr>
              <a:t>: our concentration is 0,862</a:t>
            </a:r>
            <a:r>
              <a:rPr lang="en-US" sz="2800" dirty="0" smtClean="0">
                <a:solidFill>
                  <a:schemeClr val="tx1"/>
                </a:solidFill>
              </a:rPr>
              <a:t> </a:t>
            </a:r>
            <a:r>
              <a:rPr lang="en-US" sz="2800" dirty="0" smtClean="0">
                <a:solidFill>
                  <a:schemeClr val="tx1"/>
                </a:solidFill>
                <a:latin typeface="+mn-lt"/>
              </a:rPr>
              <a:t>mol / l. Our Concentration is  higher, than optimal, but this does not affect quenching.</a:t>
            </a:r>
            <a:endParaRPr lang="ru-RU" sz="2800" dirty="0" smtClean="0">
              <a:solidFill>
                <a:schemeClr val="tx1"/>
              </a:solidFill>
              <a:latin typeface="+mn-lt"/>
            </a:endParaRPr>
          </a:p>
        </p:txBody>
      </p:sp>
      <p:sp>
        <p:nvSpPr>
          <p:cNvPr id="4" name="Номер слайда 3"/>
          <p:cNvSpPr>
            <a:spLocks noGrp="1"/>
          </p:cNvSpPr>
          <p:nvPr>
            <p:ph type="sldNum" sz="quarter" idx="12"/>
          </p:nvPr>
        </p:nvSpPr>
        <p:spPr>
          <a:xfrm>
            <a:off x="4427984" y="6309320"/>
            <a:ext cx="417959" cy="365125"/>
          </a:xfrm>
        </p:spPr>
        <p:txBody>
          <a:bodyPr/>
          <a:lstStyle/>
          <a:p>
            <a:pPr algn="ctr"/>
            <a:fld id="{B19B0651-EE4F-4900-A07F-96A6BFA9D0F0}" type="slidenum">
              <a:rPr lang="ru-RU" sz="2400" smtClean="0">
                <a:solidFill>
                  <a:schemeClr val="tx1"/>
                </a:solidFill>
              </a:rPr>
              <a:pPr algn="ctr"/>
              <a:t>17</a:t>
            </a:fld>
            <a:endParaRPr lang="ru-RU" sz="2400"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800" dirty="0" smtClean="0"/>
              <a:t>Other substances glowing in the ultraviolet</a:t>
            </a:r>
            <a:endParaRPr lang="ru-RU" sz="4800" dirty="0"/>
          </a:p>
        </p:txBody>
      </p:sp>
      <p:sp>
        <p:nvSpPr>
          <p:cNvPr id="3" name="Содержимое 2"/>
          <p:cNvSpPr>
            <a:spLocks noGrp="1"/>
          </p:cNvSpPr>
          <p:nvPr>
            <p:ph idx="1"/>
          </p:nvPr>
        </p:nvSpPr>
        <p:spPr/>
        <p:txBody>
          <a:bodyPr/>
          <a:lstStyle/>
          <a:p>
            <a:r>
              <a:rPr lang="en-US" dirty="0" smtClean="0">
                <a:solidFill>
                  <a:schemeClr val="tx1"/>
                </a:solidFill>
                <a:latin typeface="+mn-lt"/>
              </a:rPr>
              <a:t>Many organic substances, usually containing a system of conjugated π-bonds, are capable of fluorescence. It is because of this that such substances are glowing. The most famous are quinine, organic dyes, fluorescin, and many others. For each such substance, one or more of the following extinguishing mechanisms operates: by chemical reaction, breaking π-bonds, adding substances that  extinguish</a:t>
            </a:r>
            <a:r>
              <a:rPr lang="en-US" dirty="0" smtClean="0">
                <a:latin typeface="+mn-lt"/>
              </a:rPr>
              <a:t> </a:t>
            </a:r>
            <a:r>
              <a:rPr lang="en-US" dirty="0" smtClean="0">
                <a:solidFill>
                  <a:schemeClr val="tx1"/>
                </a:solidFill>
                <a:latin typeface="+mn-lt"/>
              </a:rPr>
              <a:t>fluorescence, increasing the temperature of the solution of the fluorescent substance or significantly increasing its concentration.</a:t>
            </a:r>
            <a:endParaRPr lang="ru-RU" dirty="0">
              <a:solidFill>
                <a:schemeClr val="tx1"/>
              </a:solidFill>
              <a:latin typeface="+mn-lt"/>
            </a:endParaRPr>
          </a:p>
        </p:txBody>
      </p:sp>
      <p:sp>
        <p:nvSpPr>
          <p:cNvPr id="4" name="Номер слайда 3"/>
          <p:cNvSpPr>
            <a:spLocks noGrp="1"/>
          </p:cNvSpPr>
          <p:nvPr>
            <p:ph type="sldNum" sz="quarter" idx="12"/>
          </p:nvPr>
        </p:nvSpPr>
        <p:spPr>
          <a:xfrm>
            <a:off x="4283968" y="6309320"/>
            <a:ext cx="561975" cy="365125"/>
          </a:xfrm>
        </p:spPr>
        <p:txBody>
          <a:bodyPr/>
          <a:lstStyle/>
          <a:p>
            <a:pPr algn="ctr"/>
            <a:fld id="{B19B0651-EE4F-4900-A07F-96A6BFA9D0F0}" type="slidenum">
              <a:rPr lang="ru-RU" sz="2400" smtClean="0">
                <a:solidFill>
                  <a:schemeClr val="tx1"/>
                </a:solidFill>
              </a:rPr>
              <a:pPr algn="ctr"/>
              <a:t>18</a:t>
            </a:fld>
            <a:endParaRPr lang="ru-RU" sz="2400"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Conclusion</a:t>
            </a:r>
            <a:endParaRPr lang="ru-RU" dirty="0"/>
          </a:p>
        </p:txBody>
      </p:sp>
      <p:sp>
        <p:nvSpPr>
          <p:cNvPr id="3" name="Содержимое 2"/>
          <p:cNvSpPr>
            <a:spLocks noGrp="1"/>
          </p:cNvSpPr>
          <p:nvPr>
            <p:ph idx="1"/>
          </p:nvPr>
        </p:nvSpPr>
        <p:spPr/>
        <p:txBody>
          <a:bodyPr/>
          <a:lstStyle/>
          <a:p>
            <a:r>
              <a:rPr lang="en-US" sz="3200" dirty="0" smtClean="0">
                <a:solidFill>
                  <a:schemeClr val="tx1"/>
                </a:solidFill>
                <a:latin typeface="+mn-lt"/>
              </a:rPr>
              <a:t>The phenomenon of glowing in the ultraviolet of certain substances was investigated. Confirmed that not only ordinary salt can extinguish the glow. Found out what such substances differ from others by the presence of conjugated π-bonds. There was explained how to extinguish the glow of such substances.</a:t>
            </a:r>
            <a:endParaRPr lang="en-US" sz="3200" dirty="0">
              <a:solidFill>
                <a:schemeClr val="tx1"/>
              </a:solidFill>
              <a:latin typeface="+mn-lt"/>
            </a:endParaRPr>
          </a:p>
        </p:txBody>
      </p:sp>
      <p:sp>
        <p:nvSpPr>
          <p:cNvPr id="4" name="Номер слайда 3"/>
          <p:cNvSpPr>
            <a:spLocks noGrp="1"/>
          </p:cNvSpPr>
          <p:nvPr>
            <p:ph type="sldNum" sz="quarter" idx="12"/>
          </p:nvPr>
        </p:nvSpPr>
        <p:spPr>
          <a:xfrm>
            <a:off x="4283968" y="6309320"/>
            <a:ext cx="561975" cy="365125"/>
          </a:xfrm>
        </p:spPr>
        <p:txBody>
          <a:bodyPr/>
          <a:lstStyle/>
          <a:p>
            <a:pPr algn="ctr"/>
            <a:fld id="{B19B0651-EE4F-4900-A07F-96A6BFA9D0F0}" type="slidenum">
              <a:rPr lang="ru-RU" sz="2400" smtClean="0">
                <a:solidFill>
                  <a:schemeClr val="tx1"/>
                </a:solidFill>
              </a:rPr>
              <a:pPr algn="ctr"/>
              <a:t>19</a:t>
            </a:fld>
            <a:endParaRPr lang="ru-RU" sz="2400"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147248" cy="1008112"/>
          </a:xfrm>
        </p:spPr>
        <p:txBody>
          <a:bodyPr/>
          <a:lstStyle/>
          <a:p>
            <a:r>
              <a:rPr lang="en-US" sz="8000" b="1" dirty="0" smtClean="0"/>
              <a:t>Our team</a:t>
            </a:r>
            <a:r>
              <a:rPr lang="ru-RU" sz="8000" b="1" dirty="0" smtClean="0"/>
              <a:t>:</a:t>
            </a:r>
            <a:endParaRPr lang="ru-RU" sz="8000" b="1" dirty="0"/>
          </a:p>
        </p:txBody>
      </p:sp>
      <p:sp>
        <p:nvSpPr>
          <p:cNvPr id="3" name="Объект 2"/>
          <p:cNvSpPr>
            <a:spLocks noGrp="1"/>
          </p:cNvSpPr>
          <p:nvPr>
            <p:ph idx="1"/>
          </p:nvPr>
        </p:nvSpPr>
        <p:spPr/>
        <p:txBody>
          <a:bodyPr/>
          <a:lstStyle/>
          <a:p>
            <a:pPr marL="0" indent="0">
              <a:buNone/>
            </a:pPr>
            <a:r>
              <a:rPr lang="ru-RU" dirty="0" smtClean="0">
                <a:solidFill>
                  <a:schemeClr val="tx2">
                    <a:lumMod val="50000"/>
                  </a:schemeClr>
                </a:solidFill>
              </a:rPr>
              <a:t>-</a:t>
            </a:r>
            <a:r>
              <a:rPr lang="en-US" dirty="0" smtClean="0">
                <a:solidFill>
                  <a:schemeClr val="tx2">
                    <a:lumMod val="50000"/>
                  </a:schemeClr>
                </a:solidFill>
              </a:rPr>
              <a:t> </a:t>
            </a:r>
            <a:r>
              <a:rPr lang="en-US" dirty="0" err="1" smtClean="0">
                <a:solidFill>
                  <a:schemeClr val="tx2">
                    <a:lumMod val="50000"/>
                  </a:schemeClr>
                </a:solidFill>
              </a:rPr>
              <a:t>Polina</a:t>
            </a:r>
            <a:r>
              <a:rPr lang="en-US" dirty="0" smtClean="0">
                <a:solidFill>
                  <a:schemeClr val="tx2">
                    <a:lumMod val="50000"/>
                  </a:schemeClr>
                </a:solidFill>
              </a:rPr>
              <a:t> </a:t>
            </a:r>
            <a:r>
              <a:rPr lang="en-US" dirty="0" err="1" smtClean="0">
                <a:solidFill>
                  <a:schemeClr val="tx2">
                    <a:lumMod val="50000"/>
                  </a:schemeClr>
                </a:solidFill>
              </a:rPr>
              <a:t>Parinova</a:t>
            </a:r>
            <a:r>
              <a:rPr lang="ru-RU" dirty="0" smtClean="0">
                <a:solidFill>
                  <a:schemeClr val="tx2">
                    <a:lumMod val="50000"/>
                  </a:schemeClr>
                </a:solidFill>
              </a:rPr>
              <a:t>(капитан)</a:t>
            </a:r>
          </a:p>
          <a:p>
            <a:pPr marL="0" indent="0">
              <a:buNone/>
            </a:pPr>
            <a:r>
              <a:rPr lang="ru-RU" dirty="0" smtClean="0">
                <a:solidFill>
                  <a:schemeClr val="tx2">
                    <a:lumMod val="50000"/>
                  </a:schemeClr>
                </a:solidFill>
              </a:rPr>
              <a:t>-</a:t>
            </a:r>
            <a:r>
              <a:rPr lang="en-US" dirty="0" smtClean="0">
                <a:solidFill>
                  <a:schemeClr val="tx2">
                    <a:lumMod val="50000"/>
                  </a:schemeClr>
                </a:solidFill>
              </a:rPr>
              <a:t>Angelina </a:t>
            </a:r>
            <a:r>
              <a:rPr lang="en-US" dirty="0" err="1" smtClean="0">
                <a:solidFill>
                  <a:schemeClr val="tx2">
                    <a:lumMod val="50000"/>
                  </a:schemeClr>
                </a:solidFill>
              </a:rPr>
              <a:t>Zhuravleva</a:t>
            </a:r>
            <a:endParaRPr lang="ru-RU" dirty="0" smtClean="0">
              <a:solidFill>
                <a:schemeClr val="tx2">
                  <a:lumMod val="50000"/>
                </a:schemeClr>
              </a:solidFill>
            </a:endParaRPr>
          </a:p>
          <a:p>
            <a:pPr marL="0" indent="0">
              <a:buNone/>
            </a:pPr>
            <a:r>
              <a:rPr lang="ru-RU" dirty="0" smtClean="0">
                <a:solidFill>
                  <a:schemeClr val="tx2">
                    <a:lumMod val="50000"/>
                  </a:schemeClr>
                </a:solidFill>
              </a:rPr>
              <a:t>-</a:t>
            </a:r>
            <a:r>
              <a:rPr lang="en-US" dirty="0" smtClean="0">
                <a:solidFill>
                  <a:schemeClr val="tx2">
                    <a:lumMod val="50000"/>
                  </a:schemeClr>
                </a:solidFill>
              </a:rPr>
              <a:t> </a:t>
            </a:r>
            <a:r>
              <a:rPr lang="en-US" dirty="0" err="1" smtClean="0">
                <a:solidFill>
                  <a:schemeClr val="tx2">
                    <a:lumMod val="50000"/>
                  </a:schemeClr>
                </a:solidFill>
              </a:rPr>
              <a:t>Ilia</a:t>
            </a:r>
            <a:r>
              <a:rPr lang="en-US" dirty="0" smtClean="0">
                <a:solidFill>
                  <a:schemeClr val="tx2">
                    <a:lumMod val="50000"/>
                  </a:schemeClr>
                </a:solidFill>
              </a:rPr>
              <a:t> </a:t>
            </a:r>
            <a:r>
              <a:rPr lang="en-US" dirty="0" err="1" smtClean="0">
                <a:solidFill>
                  <a:schemeClr val="tx2">
                    <a:lumMod val="50000"/>
                  </a:schemeClr>
                </a:solidFill>
              </a:rPr>
              <a:t>Vasiliev</a:t>
            </a:r>
            <a:endParaRPr lang="ru-RU" dirty="0" smtClean="0">
              <a:solidFill>
                <a:schemeClr val="tx2">
                  <a:lumMod val="50000"/>
                </a:schemeClr>
              </a:solidFill>
            </a:endParaRPr>
          </a:p>
          <a:p>
            <a:pPr marL="0" indent="0">
              <a:buNone/>
            </a:pPr>
            <a:r>
              <a:rPr lang="ru-RU" dirty="0" smtClean="0">
                <a:solidFill>
                  <a:schemeClr val="tx2">
                    <a:lumMod val="50000"/>
                  </a:schemeClr>
                </a:solidFill>
              </a:rPr>
              <a:t>-</a:t>
            </a:r>
            <a:r>
              <a:rPr lang="en-US" dirty="0" smtClean="0">
                <a:solidFill>
                  <a:schemeClr val="tx2">
                    <a:lumMod val="50000"/>
                  </a:schemeClr>
                </a:solidFill>
              </a:rPr>
              <a:t>Sergey Glebov</a:t>
            </a:r>
            <a:endParaRPr lang="ru-RU" dirty="0" smtClean="0">
              <a:solidFill>
                <a:schemeClr val="tx2">
                  <a:lumMod val="50000"/>
                </a:schemeClr>
              </a:solidFill>
            </a:endParaRPr>
          </a:p>
          <a:p>
            <a:pPr marL="0" indent="0">
              <a:buNone/>
            </a:pPr>
            <a:r>
              <a:rPr lang="ru-RU" dirty="0" smtClean="0">
                <a:solidFill>
                  <a:schemeClr val="tx2">
                    <a:lumMod val="50000"/>
                  </a:schemeClr>
                </a:solidFill>
              </a:rPr>
              <a:t>-</a:t>
            </a:r>
            <a:r>
              <a:rPr lang="en-US" dirty="0" err="1" smtClean="0">
                <a:solidFill>
                  <a:schemeClr val="tx2">
                    <a:lumMod val="50000"/>
                  </a:schemeClr>
                </a:solidFill>
              </a:rPr>
              <a:t>Maksim</a:t>
            </a:r>
            <a:r>
              <a:rPr lang="en-US" dirty="0" smtClean="0">
                <a:solidFill>
                  <a:schemeClr val="tx2">
                    <a:lumMod val="50000"/>
                  </a:schemeClr>
                </a:solidFill>
              </a:rPr>
              <a:t> </a:t>
            </a:r>
            <a:r>
              <a:rPr lang="en-US" dirty="0" err="1" smtClean="0">
                <a:solidFill>
                  <a:schemeClr val="tx2">
                    <a:lumMod val="50000"/>
                  </a:schemeClr>
                </a:solidFill>
              </a:rPr>
              <a:t>Shilihin</a:t>
            </a:r>
            <a:endParaRPr lang="ru-RU" dirty="0" smtClean="0">
              <a:solidFill>
                <a:schemeClr val="tx2">
                  <a:lumMod val="50000"/>
                </a:schemeClr>
              </a:solidFill>
            </a:endParaRPr>
          </a:p>
          <a:p>
            <a:pPr marL="0" indent="0">
              <a:buNone/>
            </a:pPr>
            <a:r>
              <a:rPr lang="ru-RU" dirty="0" smtClean="0">
                <a:solidFill>
                  <a:schemeClr val="tx2">
                    <a:lumMod val="50000"/>
                  </a:schemeClr>
                </a:solidFill>
              </a:rPr>
              <a:t>-</a:t>
            </a:r>
            <a:r>
              <a:rPr lang="en-US" dirty="0" smtClean="0">
                <a:solidFill>
                  <a:schemeClr val="tx2">
                    <a:lumMod val="50000"/>
                  </a:schemeClr>
                </a:solidFill>
              </a:rPr>
              <a:t>Elizaveta </a:t>
            </a:r>
            <a:r>
              <a:rPr lang="en-US" dirty="0" err="1" smtClean="0">
                <a:solidFill>
                  <a:schemeClr val="tx2">
                    <a:lumMod val="50000"/>
                  </a:schemeClr>
                </a:solidFill>
              </a:rPr>
              <a:t>Zarezina</a:t>
            </a:r>
            <a:endParaRPr lang="ru-RU" dirty="0">
              <a:solidFill>
                <a:schemeClr val="tx2">
                  <a:lumMod val="50000"/>
                </a:schemeClr>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3933056"/>
            <a:ext cx="19050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3140968"/>
            <a:ext cx="1520366" cy="1520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4941168"/>
            <a:ext cx="19050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Номер слайда 6"/>
          <p:cNvSpPr>
            <a:spLocks noGrp="1"/>
          </p:cNvSpPr>
          <p:nvPr>
            <p:ph type="sldNum" sz="quarter" idx="12"/>
          </p:nvPr>
        </p:nvSpPr>
        <p:spPr>
          <a:xfrm>
            <a:off x="4283968" y="6309320"/>
            <a:ext cx="561975" cy="365125"/>
          </a:xfrm>
        </p:spPr>
        <p:txBody>
          <a:bodyPr/>
          <a:lstStyle/>
          <a:p>
            <a:pPr algn="ctr"/>
            <a:fld id="{B19B0651-EE4F-4900-A07F-96A6BFA9D0F0}" type="slidenum">
              <a:rPr lang="ru-RU" sz="2400" smtClean="0">
                <a:solidFill>
                  <a:schemeClr val="tx1"/>
                </a:solidFill>
              </a:rPr>
              <a:pPr algn="ctr"/>
              <a:t>2</a:t>
            </a:fld>
            <a:endParaRPr lang="ru-RU" sz="2400" dirty="0">
              <a:solidFill>
                <a:schemeClr val="tx1"/>
              </a:solidFill>
            </a:endParaRPr>
          </a:p>
        </p:txBody>
      </p:sp>
      <p:pic>
        <p:nvPicPr>
          <p:cNvPr id="8" name="Рисунок 7" descr="флаг россии.png"/>
          <p:cNvPicPr>
            <a:picLocks noChangeAspect="1"/>
          </p:cNvPicPr>
          <p:nvPr/>
        </p:nvPicPr>
        <p:blipFill>
          <a:blip r:embed="rId5" cstate="print"/>
          <a:stretch>
            <a:fillRect/>
          </a:stretch>
        </p:blipFill>
        <p:spPr>
          <a:xfrm>
            <a:off x="6732240" y="1556792"/>
            <a:ext cx="1685967" cy="1123275"/>
          </a:xfrm>
          <a:prstGeom prst="rect">
            <a:avLst/>
          </a:prstGeom>
        </p:spPr>
      </p:pic>
      <p:pic>
        <p:nvPicPr>
          <p:cNvPr id="9" name="Рисунок 8" descr="герб воронежа.jpg"/>
          <p:cNvPicPr>
            <a:picLocks noChangeAspect="1"/>
          </p:cNvPicPr>
          <p:nvPr/>
        </p:nvPicPr>
        <p:blipFill>
          <a:blip r:embed="rId6" cstate="print"/>
          <a:stretch>
            <a:fillRect/>
          </a:stretch>
        </p:blipFill>
        <p:spPr>
          <a:xfrm>
            <a:off x="4211960" y="1412776"/>
            <a:ext cx="1656184" cy="2070230"/>
          </a:xfrm>
          <a:prstGeom prst="rect">
            <a:avLst/>
          </a:prstGeom>
        </p:spPr>
      </p:pic>
      <p:pic>
        <p:nvPicPr>
          <p:cNvPr id="10" name="Рисунок 9" descr="герб Басова.jpg"/>
          <p:cNvPicPr>
            <a:picLocks noChangeAspect="1"/>
          </p:cNvPicPr>
          <p:nvPr/>
        </p:nvPicPr>
        <p:blipFill>
          <a:blip r:embed="rId7" cstate="print"/>
          <a:stretch>
            <a:fillRect/>
          </a:stretch>
        </p:blipFill>
        <p:spPr>
          <a:xfrm>
            <a:off x="755576" y="4797152"/>
            <a:ext cx="1426104" cy="1284085"/>
          </a:xfrm>
          <a:prstGeom prst="rect">
            <a:avLst/>
          </a:prstGeom>
        </p:spPr>
      </p:pic>
    </p:spTree>
    <p:extLst>
      <p:ext uri="{BB962C8B-B14F-4D97-AF65-F5344CB8AC3E}">
        <p14:creationId xmlns:p14="http://schemas.microsoft.com/office/powerpoint/2010/main" val="1024762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Used sources</a:t>
            </a:r>
            <a:endParaRPr lang="ru-RU" dirty="0"/>
          </a:p>
        </p:txBody>
      </p:sp>
      <p:sp>
        <p:nvSpPr>
          <p:cNvPr id="3" name="Содержимое 2"/>
          <p:cNvSpPr>
            <a:spLocks noGrp="1"/>
          </p:cNvSpPr>
          <p:nvPr>
            <p:ph idx="1"/>
          </p:nvPr>
        </p:nvSpPr>
        <p:spPr/>
        <p:txBody>
          <a:bodyPr>
            <a:normAutofit/>
          </a:bodyPr>
          <a:lstStyle/>
          <a:p>
            <a:r>
              <a:rPr lang="en-US" dirty="0" smtClean="0">
                <a:solidFill>
                  <a:schemeClr val="tx1"/>
                </a:solidFill>
                <a:hlinkClick r:id="rId2"/>
              </a:rPr>
              <a:t>https://ru.wikipedia.org/wiki/%D0%A4%D0%BB%D1%83%D0%BE%D1%80%D0%B5%D1%81%D1%86%D0%B5%D0%BD%D1%86%D0%B8%D1%8F</a:t>
            </a:r>
            <a:endParaRPr lang="en-US" dirty="0" smtClean="0">
              <a:solidFill>
                <a:schemeClr val="tx1"/>
              </a:solidFill>
            </a:endParaRPr>
          </a:p>
          <a:p>
            <a:r>
              <a:rPr lang="en-US" dirty="0" smtClean="0">
                <a:solidFill>
                  <a:schemeClr val="tx1"/>
                </a:solidFill>
                <a:hlinkClick r:id="rId3"/>
              </a:rPr>
              <a:t>http://chem21.info/page/240102076242034156157155183113048021254214137</a:t>
            </a:r>
            <a:endParaRPr lang="en-US" dirty="0" smtClean="0">
              <a:solidFill>
                <a:schemeClr val="tx1"/>
              </a:solidFill>
            </a:endParaRPr>
          </a:p>
          <a:p>
            <a:r>
              <a:rPr lang="en-US" dirty="0" smtClean="0">
                <a:solidFill>
                  <a:schemeClr val="tx1"/>
                </a:solidFill>
                <a:hlinkClick r:id="rId4"/>
              </a:rPr>
              <a:t>http://studopedia.su/18_20209_gashenie-fluorestsentsii.html</a:t>
            </a:r>
            <a:endParaRPr lang="ru-RU" dirty="0" smtClean="0">
              <a:solidFill>
                <a:schemeClr val="tx1"/>
              </a:solidFill>
            </a:endParaRPr>
          </a:p>
          <a:p>
            <a:pPr lvl="0"/>
            <a:r>
              <a:rPr lang="ru-RU" dirty="0" smtClean="0">
                <a:solidFill>
                  <a:schemeClr val="tx1"/>
                </a:solidFill>
              </a:rPr>
              <a:t>О.Ф. Кабардин, В.А.Орлов, А.А. Пинский, А.Т. Глазунов, А.Н. Малинин, Физика 11 класс. – М.: Просвещение, 2014 – 416с.</a:t>
            </a:r>
          </a:p>
          <a:p>
            <a:endParaRPr lang="en-US" dirty="0" smtClean="0">
              <a:solidFill>
                <a:schemeClr val="tx1"/>
              </a:solidFill>
            </a:endParaRPr>
          </a:p>
          <a:p>
            <a:endParaRPr lang="en-US" dirty="0" smtClean="0">
              <a:solidFill>
                <a:schemeClr val="tx1"/>
              </a:solidFill>
            </a:endParaRPr>
          </a:p>
        </p:txBody>
      </p:sp>
      <p:sp>
        <p:nvSpPr>
          <p:cNvPr id="4" name="Номер слайда 3"/>
          <p:cNvSpPr>
            <a:spLocks noGrp="1"/>
          </p:cNvSpPr>
          <p:nvPr>
            <p:ph type="sldNum" sz="quarter" idx="12"/>
          </p:nvPr>
        </p:nvSpPr>
        <p:spPr>
          <a:xfrm>
            <a:off x="4355976" y="6237312"/>
            <a:ext cx="561975" cy="365125"/>
          </a:xfrm>
        </p:spPr>
        <p:txBody>
          <a:bodyPr/>
          <a:lstStyle/>
          <a:p>
            <a:fld id="{B19B0651-EE4F-4900-A07F-96A6BFA9D0F0}" type="slidenum">
              <a:rPr lang="ru-RU" sz="2400" smtClean="0"/>
              <a:pPr/>
              <a:t>20</a:t>
            </a:fld>
            <a:endParaRPr lang="ru-RU"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492896"/>
            <a:ext cx="8229600" cy="1600200"/>
          </a:xfrm>
        </p:spPr>
        <p:txBody>
          <a:bodyPr/>
          <a:lstStyle/>
          <a:p>
            <a:r>
              <a:rPr lang="en-US" dirty="0" smtClean="0"/>
              <a:t>Thanks for watching</a:t>
            </a:r>
            <a:r>
              <a:rPr lang="ru-RU" dirty="0" smtClean="0"/>
              <a:t>!</a:t>
            </a:r>
            <a:endParaRPr lang="ru-RU" dirty="0"/>
          </a:p>
        </p:txBody>
      </p:sp>
      <p:sp>
        <p:nvSpPr>
          <p:cNvPr id="4" name="Номер слайда 3"/>
          <p:cNvSpPr>
            <a:spLocks noGrp="1"/>
          </p:cNvSpPr>
          <p:nvPr>
            <p:ph type="sldNum" sz="quarter" idx="12"/>
          </p:nvPr>
        </p:nvSpPr>
        <p:spPr>
          <a:xfrm>
            <a:off x="4355976" y="6309320"/>
            <a:ext cx="561975" cy="365125"/>
          </a:xfrm>
        </p:spPr>
        <p:txBody>
          <a:bodyPr/>
          <a:lstStyle/>
          <a:p>
            <a:pPr algn="ctr"/>
            <a:fld id="{B19B0651-EE4F-4900-A07F-96A6BFA9D0F0}" type="slidenum">
              <a:rPr lang="ru-RU" sz="2400" smtClean="0">
                <a:solidFill>
                  <a:schemeClr val="tx1"/>
                </a:solidFill>
              </a:rPr>
              <a:pPr algn="ctr"/>
              <a:t>21</a:t>
            </a:fld>
            <a:endParaRPr lang="ru-RU" sz="2400"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268760"/>
            <a:ext cx="8075240" cy="1051520"/>
          </a:xfrm>
        </p:spPr>
        <p:txBody>
          <a:bodyPr/>
          <a:lstStyle/>
          <a:p>
            <a:r>
              <a:rPr lang="en-US" sz="8000" b="1" dirty="0" smtClean="0"/>
              <a:t>Task </a:t>
            </a:r>
            <a:r>
              <a:rPr lang="ru-RU" sz="8000" b="1" dirty="0" smtClean="0"/>
              <a:t>№</a:t>
            </a:r>
            <a:r>
              <a:rPr lang="en-US" sz="8000" b="1" dirty="0" smtClean="0"/>
              <a:t>8</a:t>
            </a:r>
            <a:r>
              <a:rPr lang="ru-RU" sz="8000" b="1" dirty="0" smtClean="0"/>
              <a:t>:</a:t>
            </a:r>
            <a:r>
              <a:rPr lang="en-US" sz="8000" b="1" dirty="0" smtClean="0"/>
              <a:t> Tonic water in UV light </a:t>
            </a:r>
            <a:endParaRPr lang="ru-RU" sz="8000" b="1" dirty="0"/>
          </a:p>
        </p:txBody>
      </p:sp>
      <p:sp>
        <p:nvSpPr>
          <p:cNvPr id="3" name="Объект 2"/>
          <p:cNvSpPr>
            <a:spLocks noGrp="1"/>
          </p:cNvSpPr>
          <p:nvPr>
            <p:ph idx="1"/>
          </p:nvPr>
        </p:nvSpPr>
        <p:spPr>
          <a:xfrm>
            <a:off x="539552" y="2348880"/>
            <a:ext cx="8229600" cy="3773016"/>
          </a:xfrm>
        </p:spPr>
        <p:txBody>
          <a:bodyPr>
            <a:normAutofit/>
          </a:bodyPr>
          <a:lstStyle/>
          <a:p>
            <a:endParaRPr lang="ru-RU" sz="2800" dirty="0" smtClean="0">
              <a:solidFill>
                <a:schemeClr val="tx1"/>
              </a:solidFill>
            </a:endParaRPr>
          </a:p>
          <a:p>
            <a:r>
              <a:rPr lang="en-US" sz="2800" dirty="0" smtClean="0">
                <a:solidFill>
                  <a:schemeClr val="tx1"/>
                </a:solidFill>
                <a:latin typeface="+mn-lt"/>
              </a:rPr>
              <a:t>Tonic water glows brightly when exposed to an ultraviolet black light bulb. It is however easy to quench the glow of tonic water by adding salt. Investigate this effect. What other common substances glow under UV light and how can one influence their glow?</a:t>
            </a:r>
          </a:p>
        </p:txBody>
      </p:sp>
      <p:sp>
        <p:nvSpPr>
          <p:cNvPr id="4" name="Номер слайда 3"/>
          <p:cNvSpPr>
            <a:spLocks noGrp="1"/>
          </p:cNvSpPr>
          <p:nvPr>
            <p:ph type="sldNum" sz="quarter" idx="12"/>
          </p:nvPr>
        </p:nvSpPr>
        <p:spPr>
          <a:xfrm>
            <a:off x="4283968" y="6309320"/>
            <a:ext cx="561975" cy="365125"/>
          </a:xfrm>
        </p:spPr>
        <p:txBody>
          <a:bodyPr/>
          <a:lstStyle/>
          <a:p>
            <a:pPr algn="ctr"/>
            <a:fld id="{B19B0651-EE4F-4900-A07F-96A6BFA9D0F0}" type="slidenum">
              <a:rPr lang="ru-RU" sz="2400" smtClean="0">
                <a:solidFill>
                  <a:schemeClr val="tx1"/>
                </a:solidFill>
              </a:rPr>
              <a:pPr algn="ctr"/>
              <a:t>3</a:t>
            </a:fld>
            <a:endParaRPr lang="ru-RU" sz="2400" dirty="0">
              <a:solidFill>
                <a:schemeClr val="tx1"/>
              </a:solidFill>
            </a:endParaRPr>
          </a:p>
        </p:txBody>
      </p:sp>
    </p:spTree>
    <p:extLst>
      <p:ext uri="{BB962C8B-B14F-4D97-AF65-F5344CB8AC3E}">
        <p14:creationId xmlns:p14="http://schemas.microsoft.com/office/powerpoint/2010/main" val="884368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051520"/>
          </a:xfrm>
        </p:spPr>
        <p:txBody>
          <a:bodyPr/>
          <a:lstStyle/>
          <a:p>
            <a:r>
              <a:rPr lang="en-US" dirty="0" smtClean="0"/>
              <a:t>Structure of Research:</a:t>
            </a:r>
            <a:endParaRPr lang="ru-RU" dirty="0"/>
          </a:p>
        </p:txBody>
      </p:sp>
      <p:sp>
        <p:nvSpPr>
          <p:cNvPr id="3" name="Содержимое 2"/>
          <p:cNvSpPr>
            <a:spLocks noGrp="1"/>
          </p:cNvSpPr>
          <p:nvPr>
            <p:ph idx="1"/>
          </p:nvPr>
        </p:nvSpPr>
        <p:spPr/>
        <p:txBody>
          <a:bodyPr>
            <a:normAutofit/>
          </a:bodyPr>
          <a:lstStyle/>
          <a:p>
            <a:r>
              <a:rPr lang="en-US" sz="3200" dirty="0" smtClean="0">
                <a:solidFill>
                  <a:schemeClr val="tx1"/>
                </a:solidFill>
                <a:latin typeface="+mn-lt"/>
              </a:rPr>
              <a:t>Our aim: to study the phenomenon of glow of some substances in the ultraviolet;</a:t>
            </a:r>
            <a:endParaRPr lang="ru-RU" sz="3200" dirty="0" smtClean="0">
              <a:solidFill>
                <a:schemeClr val="tx1"/>
              </a:solidFill>
              <a:latin typeface="+mn-lt"/>
            </a:endParaRPr>
          </a:p>
          <a:p>
            <a:pPr algn="ctr">
              <a:buNone/>
            </a:pPr>
            <a:r>
              <a:rPr lang="en-US" sz="3200" dirty="0" smtClean="0">
                <a:solidFill>
                  <a:schemeClr val="tx1"/>
                </a:solidFill>
                <a:latin typeface="+mn-lt"/>
              </a:rPr>
              <a:t>Our objectives: </a:t>
            </a:r>
          </a:p>
          <a:p>
            <a:r>
              <a:rPr lang="en-US" sz="3200" dirty="0" smtClean="0">
                <a:solidFill>
                  <a:schemeClr val="tx1"/>
                </a:solidFill>
                <a:latin typeface="+mn-lt"/>
              </a:rPr>
              <a:t>1) To find out why there is a glow;</a:t>
            </a:r>
          </a:p>
          <a:p>
            <a:r>
              <a:rPr lang="en-US" sz="3200" dirty="0" smtClean="0">
                <a:solidFill>
                  <a:schemeClr val="tx1"/>
                </a:solidFill>
                <a:latin typeface="+mn-lt"/>
              </a:rPr>
              <a:t>2) To find out  how these substances differ from others;</a:t>
            </a:r>
            <a:endParaRPr lang="ru-RU" sz="3200" dirty="0" smtClean="0">
              <a:solidFill>
                <a:schemeClr val="tx1"/>
              </a:solidFill>
              <a:latin typeface="+mn-lt"/>
            </a:endParaRPr>
          </a:p>
          <a:p>
            <a:r>
              <a:rPr lang="en-US" sz="3200" dirty="0" smtClean="0">
                <a:solidFill>
                  <a:schemeClr val="tx1"/>
                </a:solidFill>
                <a:latin typeface="+mn-lt"/>
              </a:rPr>
              <a:t>3)To determine the mechanism of cessation of glow;</a:t>
            </a:r>
            <a:endParaRPr lang="ru-RU" sz="3200" dirty="0">
              <a:solidFill>
                <a:schemeClr val="tx1"/>
              </a:solidFill>
              <a:latin typeface="+mn-lt"/>
            </a:endParaRPr>
          </a:p>
        </p:txBody>
      </p:sp>
      <p:sp>
        <p:nvSpPr>
          <p:cNvPr id="4" name="Номер слайда 3"/>
          <p:cNvSpPr>
            <a:spLocks noGrp="1"/>
          </p:cNvSpPr>
          <p:nvPr>
            <p:ph type="sldNum" sz="quarter" idx="12"/>
          </p:nvPr>
        </p:nvSpPr>
        <p:spPr>
          <a:xfrm>
            <a:off x="4427984" y="6309320"/>
            <a:ext cx="561975" cy="365125"/>
          </a:xfrm>
        </p:spPr>
        <p:txBody>
          <a:bodyPr/>
          <a:lstStyle/>
          <a:p>
            <a:pPr algn="ctr"/>
            <a:fld id="{B19B0651-EE4F-4900-A07F-96A6BFA9D0F0}" type="slidenum">
              <a:rPr lang="ru-RU" sz="2400" smtClean="0">
                <a:solidFill>
                  <a:schemeClr val="tx1"/>
                </a:solidFill>
              </a:rPr>
              <a:pPr algn="ctr"/>
              <a:t>4</a:t>
            </a:fld>
            <a:endParaRPr lang="ru-RU" sz="2400"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Glow effect</a:t>
            </a:r>
            <a:endParaRPr lang="ru-RU" dirty="0"/>
          </a:p>
        </p:txBody>
      </p:sp>
      <p:sp>
        <p:nvSpPr>
          <p:cNvPr id="3" name="Объект 2"/>
          <p:cNvSpPr>
            <a:spLocks noGrp="1"/>
          </p:cNvSpPr>
          <p:nvPr>
            <p:ph idx="1"/>
          </p:nvPr>
        </p:nvSpPr>
        <p:spPr/>
        <p:txBody>
          <a:bodyPr>
            <a:noAutofit/>
          </a:bodyPr>
          <a:lstStyle/>
          <a:p>
            <a:r>
              <a:rPr lang="en-US" sz="2600" dirty="0" smtClean="0">
                <a:solidFill>
                  <a:schemeClr val="tx1"/>
                </a:solidFill>
                <a:latin typeface="+mn-lt"/>
              </a:rPr>
              <a:t>Fluorescence - the property of substances become especially self-luminous during the time that they are exposed to an extraneous light source. The phenomenon occurs in fluorescent objects almost exclusively under the influence of light, which contains rays of short wavelength - violet and ultraviolet. The rays that cause the fluorescence of the body are always absorbed by this body. The rays sent by a fluorescent substance have always a longer wavelength than the rays absorbed by this substance and causing fluorescence.</a:t>
            </a:r>
          </a:p>
          <a:p>
            <a:pPr>
              <a:buNone/>
            </a:pPr>
            <a:r>
              <a:rPr lang="ru-RU" sz="2600" dirty="0" smtClean="0">
                <a:solidFill>
                  <a:schemeClr val="tx1"/>
                </a:solidFill>
                <a:latin typeface="+mn-lt"/>
              </a:rPr>
              <a:t/>
            </a:r>
            <a:br>
              <a:rPr lang="ru-RU" sz="2600" dirty="0" smtClean="0">
                <a:solidFill>
                  <a:schemeClr val="tx1"/>
                </a:solidFill>
                <a:latin typeface="+mn-lt"/>
              </a:rPr>
            </a:br>
            <a:endParaRPr lang="ru-RU" sz="2600" dirty="0">
              <a:solidFill>
                <a:schemeClr val="tx1"/>
              </a:solidFill>
              <a:latin typeface="+mn-lt"/>
            </a:endParaRPr>
          </a:p>
        </p:txBody>
      </p:sp>
      <p:sp>
        <p:nvSpPr>
          <p:cNvPr id="4" name="Номер слайда 3"/>
          <p:cNvSpPr>
            <a:spLocks noGrp="1"/>
          </p:cNvSpPr>
          <p:nvPr>
            <p:ph type="sldNum" sz="quarter" idx="12"/>
          </p:nvPr>
        </p:nvSpPr>
        <p:spPr>
          <a:xfrm>
            <a:off x="4283968" y="6309320"/>
            <a:ext cx="561975" cy="365125"/>
          </a:xfrm>
        </p:spPr>
        <p:txBody>
          <a:bodyPr/>
          <a:lstStyle/>
          <a:p>
            <a:pPr algn="ctr"/>
            <a:fld id="{B19B0651-EE4F-4900-A07F-96A6BFA9D0F0}" type="slidenum">
              <a:rPr lang="ru-RU" sz="2400" smtClean="0">
                <a:solidFill>
                  <a:schemeClr val="tx1"/>
                </a:solidFill>
              </a:rPr>
              <a:pPr algn="ctr"/>
              <a:t>5</a:t>
            </a:fld>
            <a:endParaRPr lang="ru-RU" sz="2400" dirty="0">
              <a:solidFill>
                <a:schemeClr val="tx1"/>
              </a:solidFill>
            </a:endParaRPr>
          </a:p>
        </p:txBody>
      </p:sp>
    </p:spTree>
    <p:extLst>
      <p:ext uri="{BB962C8B-B14F-4D97-AF65-F5344CB8AC3E}">
        <p14:creationId xmlns:p14="http://schemas.microsoft.com/office/powerpoint/2010/main" val="374679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Glow effect</a:t>
            </a:r>
            <a:endParaRPr lang="ru-RU" dirty="0"/>
          </a:p>
        </p:txBody>
      </p:sp>
      <p:sp>
        <p:nvSpPr>
          <p:cNvPr id="3" name="Содержимое 2"/>
          <p:cNvSpPr>
            <a:spLocks noGrp="1"/>
          </p:cNvSpPr>
          <p:nvPr>
            <p:ph idx="1"/>
          </p:nvPr>
        </p:nvSpPr>
        <p:spPr/>
        <p:txBody>
          <a:bodyPr>
            <a:normAutofit/>
          </a:bodyPr>
          <a:lstStyle/>
          <a:p>
            <a:r>
              <a:rPr lang="en-US" sz="3000" dirty="0" smtClean="0">
                <a:solidFill>
                  <a:schemeClr val="tx1"/>
                </a:solidFill>
                <a:latin typeface="+mn-lt"/>
              </a:rPr>
              <a:t>According to the concepts of quantum chemistry, electrons in atoms are located at energy levels. The distance between the energy levels in a molecule depends on its structure. When some kind of substances are irradiated with light, it is possible to transfer electrons between different energy levels - the so-called "excitation" of electrons. The typical lifetime of such an excited state is 10</a:t>
            </a:r>
            <a:r>
              <a:rPr lang="en-US" sz="3000" baseline="30000" dirty="0" smtClean="0">
                <a:solidFill>
                  <a:schemeClr val="tx1"/>
                </a:solidFill>
                <a:latin typeface="+mn-lt"/>
              </a:rPr>
              <a:t>-11</a:t>
            </a:r>
            <a:r>
              <a:rPr lang="en-US" sz="3000" dirty="0" smtClean="0">
                <a:solidFill>
                  <a:schemeClr val="tx1"/>
                </a:solidFill>
                <a:latin typeface="+mn-lt"/>
              </a:rPr>
              <a:t>-10</a:t>
            </a:r>
            <a:r>
              <a:rPr lang="en-US" sz="3000" baseline="30000" dirty="0" smtClean="0">
                <a:solidFill>
                  <a:schemeClr val="tx1"/>
                </a:solidFill>
                <a:latin typeface="+mn-lt"/>
              </a:rPr>
              <a:t>-6</a:t>
            </a:r>
            <a:r>
              <a:rPr lang="en-US" sz="3000" dirty="0" smtClean="0">
                <a:solidFill>
                  <a:schemeClr val="tx1"/>
                </a:solidFill>
                <a:latin typeface="+mn-lt"/>
              </a:rPr>
              <a:t> s.</a:t>
            </a:r>
            <a:endParaRPr lang="ru-RU" sz="3000" dirty="0">
              <a:solidFill>
                <a:schemeClr val="tx1"/>
              </a:solidFill>
              <a:latin typeface="+mn-lt"/>
            </a:endParaRPr>
          </a:p>
        </p:txBody>
      </p:sp>
      <p:sp>
        <p:nvSpPr>
          <p:cNvPr id="4" name="Номер слайда 3"/>
          <p:cNvSpPr>
            <a:spLocks noGrp="1"/>
          </p:cNvSpPr>
          <p:nvPr>
            <p:ph type="sldNum" sz="quarter" idx="12"/>
          </p:nvPr>
        </p:nvSpPr>
        <p:spPr>
          <a:xfrm>
            <a:off x="4211960" y="6309320"/>
            <a:ext cx="489967" cy="365125"/>
          </a:xfrm>
        </p:spPr>
        <p:txBody>
          <a:bodyPr/>
          <a:lstStyle/>
          <a:p>
            <a:pPr algn="ctr"/>
            <a:fld id="{B19B0651-EE4F-4900-A07F-96A6BFA9D0F0}" type="slidenum">
              <a:rPr lang="ru-RU" sz="2400" smtClean="0">
                <a:solidFill>
                  <a:schemeClr val="tx1"/>
                </a:solidFill>
              </a:rPr>
              <a:pPr algn="ctr"/>
              <a:t>6</a:t>
            </a:fld>
            <a:endParaRPr lang="ru-RU" sz="2400"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Glow effect</a:t>
            </a:r>
            <a:endParaRPr lang="ru-RU" dirty="0"/>
          </a:p>
        </p:txBody>
      </p:sp>
      <p:sp>
        <p:nvSpPr>
          <p:cNvPr id="3" name="Содержимое 2"/>
          <p:cNvSpPr>
            <a:spLocks noGrp="1"/>
          </p:cNvSpPr>
          <p:nvPr>
            <p:ph idx="1"/>
          </p:nvPr>
        </p:nvSpPr>
        <p:spPr/>
        <p:txBody>
          <a:bodyPr/>
          <a:lstStyle/>
          <a:p>
            <a:r>
              <a:rPr lang="en-US" dirty="0" smtClean="0">
                <a:solidFill>
                  <a:schemeClr val="tx1"/>
                </a:solidFill>
                <a:latin typeface="+mn-lt"/>
              </a:rPr>
              <a:t>The energy difference between the energy levels and the frequency of the oscillations of the absorbed light are correlated by the equation (II postulate of Bohr):</a:t>
            </a:r>
          </a:p>
          <a:p>
            <a:r>
              <a:rPr lang="ru-RU" dirty="0" smtClean="0">
                <a:solidFill>
                  <a:schemeClr val="tx1"/>
                </a:solidFill>
                <a:latin typeface="+mn-lt"/>
              </a:rPr>
              <a:t>E 2 − E 1 = h*</a:t>
            </a:r>
            <a:r>
              <a:rPr lang="el-GR" dirty="0" smtClean="0">
                <a:solidFill>
                  <a:schemeClr val="tx1"/>
                </a:solidFill>
                <a:latin typeface="+mn-lt"/>
              </a:rPr>
              <a:t>ν</a:t>
            </a:r>
            <a:r>
              <a:rPr lang="ru-RU" dirty="0" smtClean="0">
                <a:solidFill>
                  <a:schemeClr val="tx1"/>
                </a:solidFill>
                <a:latin typeface="+mn-lt"/>
              </a:rPr>
              <a:t>, </a:t>
            </a:r>
            <a:r>
              <a:rPr lang="en-US" dirty="0" smtClean="0">
                <a:solidFill>
                  <a:schemeClr val="tx1"/>
                </a:solidFill>
                <a:latin typeface="+mn-lt"/>
              </a:rPr>
              <a:t>where</a:t>
            </a:r>
            <a:r>
              <a:rPr lang="ru-RU" dirty="0" smtClean="0">
                <a:solidFill>
                  <a:schemeClr val="tx1"/>
                </a:solidFill>
                <a:latin typeface="+mn-lt"/>
              </a:rPr>
              <a:t> </a:t>
            </a:r>
            <a:r>
              <a:rPr lang="en-US" dirty="0" smtClean="0">
                <a:solidFill>
                  <a:schemeClr val="tx1"/>
                </a:solidFill>
                <a:latin typeface="+mn-lt"/>
              </a:rPr>
              <a:t>h – The Planck constant;</a:t>
            </a:r>
            <a:r>
              <a:rPr lang="el-GR" dirty="0" smtClean="0">
                <a:solidFill>
                  <a:schemeClr val="tx1"/>
                </a:solidFill>
                <a:latin typeface="+mn-lt"/>
              </a:rPr>
              <a:t> </a:t>
            </a:r>
            <a:r>
              <a:rPr lang="ru-RU" dirty="0" smtClean="0">
                <a:solidFill>
                  <a:schemeClr val="tx1"/>
                </a:solidFill>
                <a:latin typeface="+mn-lt"/>
              </a:rPr>
              <a:t>h</a:t>
            </a:r>
            <a:r>
              <a:rPr lang="el-GR" dirty="0" smtClean="0">
                <a:solidFill>
                  <a:schemeClr val="tx1"/>
                </a:solidFill>
                <a:latin typeface="+mn-lt"/>
              </a:rPr>
              <a:t> ≈</a:t>
            </a:r>
            <a:r>
              <a:rPr lang="ru-RU" dirty="0" smtClean="0">
                <a:solidFill>
                  <a:schemeClr val="tx1"/>
                </a:solidFill>
                <a:latin typeface="+mn-lt"/>
              </a:rPr>
              <a:t>6,626</a:t>
            </a:r>
            <a:r>
              <a:rPr lang="en-US" dirty="0" smtClean="0">
                <a:solidFill>
                  <a:schemeClr val="tx1"/>
                </a:solidFill>
                <a:latin typeface="+mn-lt"/>
              </a:rPr>
              <a:t>  J*s, </a:t>
            </a:r>
            <a:r>
              <a:rPr lang="el-GR" dirty="0" smtClean="0">
                <a:solidFill>
                  <a:schemeClr val="tx1"/>
                </a:solidFill>
                <a:latin typeface="+mn-lt"/>
              </a:rPr>
              <a:t>ν</a:t>
            </a:r>
            <a:r>
              <a:rPr lang="en-US" dirty="0" smtClean="0">
                <a:solidFill>
                  <a:schemeClr val="tx1"/>
                </a:solidFill>
                <a:latin typeface="+mn-lt"/>
              </a:rPr>
              <a:t>- frequency;</a:t>
            </a:r>
            <a:endParaRPr lang="ru-RU" dirty="0" smtClean="0">
              <a:solidFill>
                <a:schemeClr val="tx1"/>
              </a:solidFill>
              <a:latin typeface="+mn-lt"/>
            </a:endParaRPr>
          </a:p>
          <a:p>
            <a:r>
              <a:rPr lang="en-US" dirty="0" smtClean="0">
                <a:solidFill>
                  <a:schemeClr val="tx1"/>
                </a:solidFill>
                <a:latin typeface="+mn-lt"/>
              </a:rPr>
              <a:t>After absorption of light, part of the energy received by the system is consumed as a result of relaxation, the process of establishing balance in a physical system consisting of a large number of particles. Part of it can be emitted in the form of a photon of a certain energy - emitting in our case</a:t>
            </a:r>
            <a:r>
              <a:rPr lang="en-US" dirty="0" smtClean="0">
                <a:solidFill>
                  <a:schemeClr val="tx1"/>
                </a:solidFill>
              </a:rPr>
              <a:t>.</a:t>
            </a:r>
            <a:endParaRPr lang="ru-RU" dirty="0">
              <a:solidFill>
                <a:schemeClr val="tx1"/>
              </a:solidFill>
            </a:endParaRPr>
          </a:p>
        </p:txBody>
      </p:sp>
      <p:sp>
        <p:nvSpPr>
          <p:cNvPr id="4" name="Номер слайда 3"/>
          <p:cNvSpPr>
            <a:spLocks noGrp="1"/>
          </p:cNvSpPr>
          <p:nvPr>
            <p:ph type="sldNum" sz="quarter" idx="12"/>
          </p:nvPr>
        </p:nvSpPr>
        <p:spPr>
          <a:xfrm>
            <a:off x="4211960" y="6309320"/>
            <a:ext cx="561975" cy="365125"/>
          </a:xfrm>
        </p:spPr>
        <p:txBody>
          <a:bodyPr/>
          <a:lstStyle/>
          <a:p>
            <a:pPr algn="ctr"/>
            <a:fld id="{B19B0651-EE4F-4900-A07F-96A6BFA9D0F0}" type="slidenum">
              <a:rPr lang="ru-RU" sz="2400" smtClean="0">
                <a:solidFill>
                  <a:schemeClr val="tx1"/>
                </a:solidFill>
              </a:rPr>
              <a:pPr algn="ctr"/>
              <a:t>7</a:t>
            </a:fld>
            <a:endParaRPr lang="ru-RU" sz="2400"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051520"/>
          </a:xfrm>
        </p:spPr>
        <p:txBody>
          <a:bodyPr/>
          <a:lstStyle/>
          <a:p>
            <a:r>
              <a:rPr lang="en-US" dirty="0" smtClean="0"/>
              <a:t>Glow effect</a:t>
            </a:r>
            <a:endParaRPr lang="ru-RU" dirty="0"/>
          </a:p>
        </p:txBody>
      </p:sp>
      <p:sp>
        <p:nvSpPr>
          <p:cNvPr id="6" name="TextBox 5"/>
          <p:cNvSpPr txBox="1"/>
          <p:nvPr/>
        </p:nvSpPr>
        <p:spPr>
          <a:xfrm>
            <a:off x="467544" y="836712"/>
            <a:ext cx="3024336" cy="5324535"/>
          </a:xfrm>
          <a:prstGeom prst="rect">
            <a:avLst/>
          </a:prstGeom>
          <a:noFill/>
        </p:spPr>
        <p:txBody>
          <a:bodyPr wrap="square" rtlCol="0">
            <a:spAutoFit/>
          </a:bodyPr>
          <a:lstStyle/>
          <a:p>
            <a:r>
              <a:rPr lang="en-US" sz="2000" dirty="0" smtClean="0"/>
              <a:t>The fluorescence emission spectrum is shifted relative to the absorption spectrum toward the long wavelengths. This phenomenon was called the "Stokes shift". Its cause are nonradiative relaxation processes. As a result, some of the absorbed energy is lost, and the emitted photon </a:t>
            </a:r>
            <a:r>
              <a:rPr lang="ru-RU" sz="2000" dirty="0" smtClean="0"/>
              <a:t>-</a:t>
            </a:r>
            <a:r>
              <a:rPr lang="en-US" sz="2000" dirty="0" smtClean="0"/>
              <a:t>elementary particle, the quantum of electromagnetic emission has a lower energy, and, correspondingly, a longer wavelength.</a:t>
            </a:r>
            <a:endParaRPr lang="en-US" sz="2000" dirty="0"/>
          </a:p>
        </p:txBody>
      </p:sp>
      <p:sp>
        <p:nvSpPr>
          <p:cNvPr id="7" name="Номер слайда 6"/>
          <p:cNvSpPr>
            <a:spLocks noGrp="1"/>
          </p:cNvSpPr>
          <p:nvPr>
            <p:ph type="sldNum" sz="quarter" idx="12"/>
          </p:nvPr>
        </p:nvSpPr>
        <p:spPr>
          <a:xfrm>
            <a:off x="4211960" y="6381328"/>
            <a:ext cx="633983" cy="365125"/>
          </a:xfrm>
        </p:spPr>
        <p:txBody>
          <a:bodyPr/>
          <a:lstStyle/>
          <a:p>
            <a:pPr algn="ctr"/>
            <a:fld id="{B19B0651-EE4F-4900-A07F-96A6BFA9D0F0}" type="slidenum">
              <a:rPr lang="ru-RU" sz="2400" smtClean="0">
                <a:solidFill>
                  <a:schemeClr val="tx1"/>
                </a:solidFill>
              </a:rPr>
              <a:pPr algn="ctr"/>
              <a:t>8</a:t>
            </a:fld>
            <a:endParaRPr lang="ru-RU" sz="2400" dirty="0">
              <a:solidFill>
                <a:schemeClr val="tx1"/>
              </a:solidFill>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7944" y="1680772"/>
            <a:ext cx="4949564" cy="3636414"/>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Experimental part</a:t>
            </a:r>
            <a:endParaRPr lang="ru-RU" dirty="0"/>
          </a:p>
        </p:txBody>
      </p:sp>
      <p:sp>
        <p:nvSpPr>
          <p:cNvPr id="3" name="Содержимое 2"/>
          <p:cNvSpPr>
            <a:spLocks noGrp="1"/>
          </p:cNvSpPr>
          <p:nvPr>
            <p:ph idx="1"/>
          </p:nvPr>
        </p:nvSpPr>
        <p:spPr/>
        <p:txBody>
          <a:bodyPr>
            <a:noAutofit/>
          </a:bodyPr>
          <a:lstStyle/>
          <a:p>
            <a:r>
              <a:rPr lang="en-US" sz="2800" dirty="0" smtClean="0">
                <a:solidFill>
                  <a:schemeClr val="tx1"/>
                </a:solidFill>
                <a:latin typeface="+mn-lt"/>
              </a:rPr>
              <a:t>The composition of tonic and examining the information from other sources, it was concluded that the quinine </a:t>
            </a:r>
            <a:r>
              <a:rPr lang="ru-RU" sz="2800" dirty="0" smtClean="0">
                <a:solidFill>
                  <a:schemeClr val="tx1"/>
                </a:solidFill>
                <a:latin typeface="+mn-lt"/>
              </a:rPr>
              <a:t> </a:t>
            </a:r>
            <a:r>
              <a:rPr lang="en-US" sz="2800" dirty="0" smtClean="0">
                <a:solidFill>
                  <a:schemeClr val="tx1"/>
                </a:solidFill>
                <a:latin typeface="+mn-lt"/>
              </a:rPr>
              <a:t>in tonic glows(C₂₀H₂₄N₂O₂)</a:t>
            </a:r>
            <a:r>
              <a:rPr lang="ru-RU" sz="2800" dirty="0" smtClean="0">
                <a:solidFill>
                  <a:schemeClr val="tx1"/>
                </a:solidFill>
                <a:latin typeface="+mn-lt"/>
              </a:rPr>
              <a:t>.</a:t>
            </a:r>
          </a:p>
          <a:p>
            <a:r>
              <a:rPr lang="en-US" sz="2800" dirty="0" smtClean="0">
                <a:solidFill>
                  <a:schemeClr val="tx1"/>
                </a:solidFill>
                <a:latin typeface="+mn-lt"/>
              </a:rPr>
              <a:t>To solve the problem, three experiments were carried out : with the usual tonic, with the addition of salt (NaCl), as well as with the addition of other salt</a:t>
            </a:r>
            <a:r>
              <a:rPr lang="ru-RU" sz="2800" dirty="0" smtClean="0">
                <a:solidFill>
                  <a:schemeClr val="tx1"/>
                </a:solidFill>
                <a:latin typeface="+mn-lt"/>
              </a:rPr>
              <a:t> </a:t>
            </a:r>
            <a:r>
              <a:rPr lang="en-US" sz="2800" dirty="0" smtClean="0">
                <a:solidFill>
                  <a:schemeClr val="tx1"/>
                </a:solidFill>
                <a:latin typeface="+mn-lt"/>
              </a:rPr>
              <a:t>: potassium permanganate (KMnO₄). Salts were added in 100 ml tonic in portions: 5 grams of potassium permanganate and common salt.</a:t>
            </a:r>
          </a:p>
        </p:txBody>
      </p:sp>
      <p:sp>
        <p:nvSpPr>
          <p:cNvPr id="4" name="Номер слайда 3"/>
          <p:cNvSpPr>
            <a:spLocks noGrp="1"/>
          </p:cNvSpPr>
          <p:nvPr>
            <p:ph type="sldNum" sz="quarter" idx="12"/>
          </p:nvPr>
        </p:nvSpPr>
        <p:spPr>
          <a:xfrm>
            <a:off x="4427984" y="6309320"/>
            <a:ext cx="417959" cy="365125"/>
          </a:xfrm>
        </p:spPr>
        <p:txBody>
          <a:bodyPr/>
          <a:lstStyle/>
          <a:p>
            <a:pPr algn="ctr"/>
            <a:fld id="{B19B0651-EE4F-4900-A07F-96A6BFA9D0F0}" type="slidenum">
              <a:rPr lang="ru-RU" sz="2400" smtClean="0">
                <a:solidFill>
                  <a:schemeClr val="tx1"/>
                </a:solidFill>
              </a:rPr>
              <a:pPr algn="ctr"/>
              <a:t>9</a:t>
            </a:fld>
            <a:endParaRPr lang="ru-RU" sz="2400" dirty="0">
              <a:solidFill>
                <a:schemeClr val="tx1"/>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395</TotalTime>
  <Words>1070</Words>
  <Application>Microsoft Office PowerPoint</Application>
  <PresentationFormat>Экран (4:3)</PresentationFormat>
  <Paragraphs>75</Paragraphs>
  <Slides>21</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21</vt:i4>
      </vt:variant>
    </vt:vector>
  </HeadingPairs>
  <TitlesOfParts>
    <vt:vector size="28" baseType="lpstr">
      <vt:lpstr>Arial</vt:lpstr>
      <vt:lpstr>Century Gothic</vt:lpstr>
      <vt:lpstr>Courier New</vt:lpstr>
      <vt:lpstr>Franklin Gothic Demi</vt:lpstr>
      <vt:lpstr>Impact</vt:lpstr>
      <vt:lpstr>Times New Roman</vt:lpstr>
      <vt:lpstr>Исполнительная</vt:lpstr>
      <vt:lpstr>Task №8 </vt:lpstr>
      <vt:lpstr>Our team:</vt:lpstr>
      <vt:lpstr>Task №8: Tonic water in UV light </vt:lpstr>
      <vt:lpstr>Structure of Research:</vt:lpstr>
      <vt:lpstr>Glow effect</vt:lpstr>
      <vt:lpstr>Glow effect</vt:lpstr>
      <vt:lpstr>Glow effect</vt:lpstr>
      <vt:lpstr>Glow effect</vt:lpstr>
      <vt:lpstr>Experimental part</vt:lpstr>
      <vt:lpstr>Quinine structural formula</vt:lpstr>
      <vt:lpstr>Photos of the first experiment</vt:lpstr>
      <vt:lpstr>Photos of the second  experiment</vt:lpstr>
      <vt:lpstr>Photos of the third experiment</vt:lpstr>
      <vt:lpstr>Experiment results</vt:lpstr>
      <vt:lpstr>Quenching</vt:lpstr>
      <vt:lpstr>Quenching</vt:lpstr>
      <vt:lpstr>Experimental part</vt:lpstr>
      <vt:lpstr>Other substances glowing in the ultraviolet</vt:lpstr>
      <vt:lpstr>Conclusion</vt:lpstr>
      <vt:lpstr>Used sources</vt:lpstr>
      <vt:lpstr>Thanks for watching!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«Задача »</dc:title>
  <dc:creator>А.В.</dc:creator>
  <cp:lastModifiedBy>Борщева Полина</cp:lastModifiedBy>
  <cp:revision>37</cp:revision>
  <dcterms:created xsi:type="dcterms:W3CDTF">2017-03-28T17:47:41Z</dcterms:created>
  <dcterms:modified xsi:type="dcterms:W3CDTF">2017-06-29T19:15:11Z</dcterms:modified>
</cp:coreProperties>
</file>