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wdp" ContentType="image/vnd.ms-photo"/>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21"/>
  </p:notesMasterIdLst>
  <p:sldIdLst>
    <p:sldId id="264" r:id="rId2"/>
    <p:sldId id="265" r:id="rId3"/>
    <p:sldId id="258" r:id="rId4"/>
    <p:sldId id="260" r:id="rId5"/>
    <p:sldId id="266" r:id="rId6"/>
    <p:sldId id="270" r:id="rId7"/>
    <p:sldId id="271" r:id="rId8"/>
    <p:sldId id="272" r:id="rId9"/>
    <p:sldId id="276" r:id="rId10"/>
    <p:sldId id="274" r:id="rId11"/>
    <p:sldId id="275" r:id="rId12"/>
    <p:sldId id="277" r:id="rId13"/>
    <p:sldId id="267" r:id="rId14"/>
    <p:sldId id="273" r:id="rId15"/>
    <p:sldId id="279" r:id="rId16"/>
    <p:sldId id="280" r:id="rId17"/>
    <p:sldId id="269" r:id="rId18"/>
    <p:sldId id="278" r:id="rId19"/>
    <p:sldId id="268" r:id="rId2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792" autoAdjust="0"/>
    <p:restoredTop sz="94660"/>
  </p:normalViewPr>
  <p:slideViewPr>
    <p:cSldViewPr>
      <p:cViewPr varScale="1">
        <p:scale>
          <a:sx n="68" d="100"/>
          <a:sy n="68" d="100"/>
        </p:scale>
        <p:origin x="-138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C62B02-7067-4B7C-BF91-75E7462FA2CE}" type="datetimeFigureOut">
              <a:rPr lang="ru-RU" smtClean="0"/>
              <a:pPr/>
              <a:t>04.07.2017</a:t>
            </a:fld>
            <a:endParaRPr lang="ru-RU" dirty="0"/>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dirty="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dirty="0"/>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BB8F24D-3206-4903-BEB3-40E5B65EC5AB}" type="slidenum">
              <a:rPr lang="ru-RU" smtClean="0"/>
              <a:pPr/>
              <a:t>‹#›</a:t>
            </a:fld>
            <a:endParaRPr lang="ru-RU"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9BB8F24D-3206-4903-BEB3-40E5B65EC5AB}" type="slidenum">
              <a:rPr lang="ru-RU" smtClean="0"/>
              <a:pPr/>
              <a:t>8</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ru-RU"/>
              <a:t>Образец заголовка</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7" name="Date Placeholder 6"/>
          <p:cNvSpPr>
            <a:spLocks noGrp="1"/>
          </p:cNvSpPr>
          <p:nvPr>
            <p:ph type="dt" sz="half" idx="10"/>
          </p:nvPr>
        </p:nvSpPr>
        <p:spPr/>
        <p:txBody>
          <a:bodyPr/>
          <a:lstStyle/>
          <a:p>
            <a:fld id="{6708E46A-7525-4CB0-A4B9-86044680D9AA}" type="datetime1">
              <a:rPr lang="ru-RU" smtClean="0"/>
              <a:pPr/>
              <a:t>04.07.2017</a:t>
            </a:fld>
            <a:endParaRPr lang="ru-RU" dirty="0"/>
          </a:p>
        </p:txBody>
      </p:sp>
      <p:sp>
        <p:nvSpPr>
          <p:cNvPr id="8" name="Slide Number Placeholder 7"/>
          <p:cNvSpPr>
            <a:spLocks noGrp="1"/>
          </p:cNvSpPr>
          <p:nvPr>
            <p:ph type="sldNum" sz="quarter" idx="11"/>
          </p:nvPr>
        </p:nvSpPr>
        <p:spPr/>
        <p:txBody>
          <a:bodyPr/>
          <a:lstStyle/>
          <a:p>
            <a:fld id="{B19B0651-EE4F-4900-A07F-96A6BFA9D0F0}" type="slidenum">
              <a:rPr lang="ru-RU" smtClean="0"/>
              <a:pPr/>
              <a:t>‹#›</a:t>
            </a:fld>
            <a:endParaRPr lang="ru-RU" dirty="0"/>
          </a:p>
        </p:txBody>
      </p:sp>
      <p:sp>
        <p:nvSpPr>
          <p:cNvPr id="9" name="Footer Placeholder 8"/>
          <p:cNvSpPr>
            <a:spLocks noGrp="1"/>
          </p:cNvSpPr>
          <p:nvPr>
            <p:ph type="ftr" sz="quarter" idx="12"/>
          </p:nvPr>
        </p:nvSpPr>
        <p:spPr/>
        <p:txBody>
          <a:bodyPr/>
          <a:lstStyle/>
          <a:p>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B17CF8DA-CC5F-49DD-AA96-7D24DE5C138D}" type="datetime1">
              <a:rPr lang="ru-RU" smtClean="0"/>
              <a:pPr/>
              <a:t>04.07.2017</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A7576FCD-618A-4257-AA0C-6BDEF5C1BB97}" type="datetime1">
              <a:rPr lang="ru-RU" smtClean="0"/>
              <a:pPr/>
              <a:t>04.07.2017</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3B0B7F74-4540-46F5-A1A2-A9A896FA9927}" type="datetime1">
              <a:rPr lang="ru-RU" smtClean="0"/>
              <a:pPr/>
              <a:t>04.07.2017</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ru-RU"/>
              <a:t>Образец заголовка</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190ACFA1-474A-4058-BAB1-11F7677B3805}" type="datetime1">
              <a:rPr lang="ru-RU" smtClean="0"/>
              <a:pPr/>
              <a:t>04.07.2017</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dirty="0"/>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6C9E2284-0340-4BD0-AC16-C4F423C05DF7}" type="datetime1">
              <a:rPr lang="ru-RU" smtClean="0"/>
              <a:pPr/>
              <a:t>04.07.2017</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dirty="0"/>
          </a:p>
        </p:txBody>
      </p:sp>
      <p:sp>
        <p:nvSpPr>
          <p:cNvPr id="9" name="Content Placeholder 8"/>
          <p:cNvSpPr>
            <a:spLocks noGrp="1"/>
          </p:cNvSpPr>
          <p:nvPr>
            <p:ph sz="quarter" idx="13"/>
          </p:nvPr>
        </p:nvSpPr>
        <p:spPr>
          <a:xfrm>
            <a:off x="365760" y="1600200"/>
            <a:ext cx="4041648" cy="452628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7" name="Date Placeholder 6"/>
          <p:cNvSpPr>
            <a:spLocks noGrp="1"/>
          </p:cNvSpPr>
          <p:nvPr>
            <p:ph type="dt" sz="half" idx="10"/>
          </p:nvPr>
        </p:nvSpPr>
        <p:spPr/>
        <p:txBody>
          <a:bodyPr/>
          <a:lstStyle/>
          <a:p>
            <a:fld id="{7AA64779-7358-44AB-8AC1-4AF3A56F7115}" type="datetime1">
              <a:rPr lang="ru-RU" smtClean="0"/>
              <a:pPr/>
              <a:t>04.07.2017</a:t>
            </a:fld>
            <a:endParaRPr lang="ru-RU" dirty="0"/>
          </a:p>
        </p:txBody>
      </p:sp>
      <p:sp>
        <p:nvSpPr>
          <p:cNvPr id="8" name="Footer Placeholder 7"/>
          <p:cNvSpPr>
            <a:spLocks noGrp="1"/>
          </p:cNvSpPr>
          <p:nvPr>
            <p:ph type="ftr" sz="quarter" idx="11"/>
          </p:nvPr>
        </p:nvSpPr>
        <p:spPr/>
        <p:txBody>
          <a:bodyPr/>
          <a:lstStyle/>
          <a:p>
            <a:endParaRPr lang="ru-RU" dirty="0"/>
          </a:p>
        </p:txBody>
      </p:sp>
      <p:sp>
        <p:nvSpPr>
          <p:cNvPr id="9" name="Slide Number Placeholder 8"/>
          <p:cNvSpPr>
            <a:spLocks noGrp="1"/>
          </p:cNvSpPr>
          <p:nvPr>
            <p:ph type="sldNum" sz="quarter" idx="12"/>
          </p:nvPr>
        </p:nvSpPr>
        <p:spPr/>
        <p:txBody>
          <a:bodyPr/>
          <a:lstStyle/>
          <a:p>
            <a:fld id="{B19B0651-EE4F-4900-A07F-96A6BFA9D0F0}" type="slidenum">
              <a:rPr lang="ru-RU" smtClean="0"/>
              <a:pPr/>
              <a:t>‹#›</a:t>
            </a:fld>
            <a:endParaRPr lang="ru-RU" dirty="0"/>
          </a:p>
        </p:txBody>
      </p:sp>
      <p:sp>
        <p:nvSpPr>
          <p:cNvPr id="11" name="Content Placeholder 10"/>
          <p:cNvSpPr>
            <a:spLocks noGrp="1"/>
          </p:cNvSpPr>
          <p:nvPr>
            <p:ph sz="quarter" idx="13"/>
          </p:nvPr>
        </p:nvSpPr>
        <p:spPr>
          <a:xfrm>
            <a:off x="457200" y="2212848"/>
            <a:ext cx="4041648" cy="391363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783457F8-F6E6-4D9A-B698-B815A9B29A39}" type="datetime1">
              <a:rPr lang="ru-RU" smtClean="0"/>
              <a:pPr/>
              <a:t>04.07.2017</a:t>
            </a:fld>
            <a:endParaRPr lang="ru-RU" dirty="0"/>
          </a:p>
        </p:txBody>
      </p:sp>
      <p:sp>
        <p:nvSpPr>
          <p:cNvPr id="4" name="Footer Placeholder 3"/>
          <p:cNvSpPr>
            <a:spLocks noGrp="1"/>
          </p:cNvSpPr>
          <p:nvPr>
            <p:ph type="ftr" sz="quarter" idx="11"/>
          </p:nvPr>
        </p:nvSpPr>
        <p:spPr/>
        <p:txBody>
          <a:bodyPr/>
          <a:lstStyle/>
          <a:p>
            <a:endParaRPr lang="ru-RU" dirty="0"/>
          </a:p>
        </p:txBody>
      </p:sp>
      <p:sp>
        <p:nvSpPr>
          <p:cNvPr id="5" name="Slide Number Placeholder 4"/>
          <p:cNvSpPr>
            <a:spLocks noGrp="1"/>
          </p:cNvSpPr>
          <p:nvPr>
            <p:ph type="sldNum" sz="quarter" idx="12"/>
          </p:nvPr>
        </p:nvSpPr>
        <p:spPr/>
        <p:txBody>
          <a:bodyPr/>
          <a:lstStyle/>
          <a:p>
            <a:fld id="{B19B0651-EE4F-4900-A07F-96A6BFA9D0F0}"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B86BDE-8635-4792-9AA4-777D25731386}" type="datetime1">
              <a:rPr lang="ru-RU" smtClean="0"/>
              <a:pPr/>
              <a:t>04.07.2017</a:t>
            </a:fld>
            <a:endParaRPr lang="ru-RU" dirty="0"/>
          </a:p>
        </p:txBody>
      </p:sp>
      <p:sp>
        <p:nvSpPr>
          <p:cNvPr id="3" name="Footer Placeholder 2"/>
          <p:cNvSpPr>
            <a:spLocks noGrp="1"/>
          </p:cNvSpPr>
          <p:nvPr>
            <p:ph type="ftr" sz="quarter" idx="11"/>
          </p:nvPr>
        </p:nvSpPr>
        <p:spPr/>
        <p:txBody>
          <a:bodyPr/>
          <a:lstStyle/>
          <a:p>
            <a:endParaRPr lang="ru-RU" dirty="0"/>
          </a:p>
        </p:txBody>
      </p:sp>
      <p:sp>
        <p:nvSpPr>
          <p:cNvPr id="4" name="Slide Number Placeholder 3"/>
          <p:cNvSpPr>
            <a:spLocks noGrp="1"/>
          </p:cNvSpPr>
          <p:nvPr>
            <p:ph type="sldNum" sz="quarter" idx="12"/>
          </p:nvPr>
        </p:nvSpPr>
        <p:spPr/>
        <p:txBody>
          <a:bodyPr/>
          <a:lstStyle/>
          <a:p>
            <a:fld id="{B19B0651-EE4F-4900-A07F-96A6BFA9D0F0}"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ru-RU"/>
              <a:t>Образец заголовка</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C830252E-2E56-4C6F-9D72-CDDB18676903}" type="datetime1">
              <a:rPr lang="ru-RU" smtClean="0"/>
              <a:pPr/>
              <a:t>04.07.2017</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ru-RU"/>
              <a:t>Образец заголовка</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dirty="0"/>
              <a:t>Вставка рисунка</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49C066A5-7102-4A30-B280-965311C109AC}" type="datetime1">
              <a:rPr lang="ru-RU" smtClean="0"/>
              <a:pPr/>
              <a:t>04.07.2017</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2.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15000"/>
            <a:lum/>
            <a:extLst>
              <a:ext uri="{BEBA8EAE-BF5A-486C-A8C5-ECC9F3942E4B}">
                <a14:imgProps xmlns:a14="http://schemas.microsoft.com/office/drawing/2010/main" xmlns="">
                  <a14:imgLayer r:embed="rId14">
                    <a14:imgEffect>
                      <a14:sharpenSoften amount="100000"/>
                    </a14:imgEffect>
                    <a14:imgEffect>
                      <a14:colorTemperature colorTemp="4700"/>
                    </a14:imgEffect>
                    <a14:imgEffect>
                      <a14:saturation sat="120000"/>
                    </a14:imgEffect>
                    <a14:imgEffect>
                      <a14:brightnessContrast bright="-22000" contrast="-18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ru-RU"/>
              <a:t>Образец заголовка</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53CCEB57-C30E-407D-B8CF-A188C44A425C}" type="datetime1">
              <a:rPr lang="ru-RU" smtClean="0"/>
              <a:pPr/>
              <a:t>04.07.2017</a:t>
            </a:fld>
            <a:endParaRPr lang="ru-RU" dirty="0"/>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ru-RU" dirty="0"/>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B19B0651-EE4F-4900-A07F-96A6BFA9D0F0}" type="slidenum">
              <a:rPr lang="ru-RU" smtClean="0"/>
              <a:pPr/>
              <a:t>‹#›</a:t>
            </a:fld>
            <a:endParaRPr lang="ru-RU" dirty="0"/>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hdr="0" ft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slideLayout" Target="../slideLayouts/slideLayout2.xml"/><Relationship Id="rId1" Type="http://schemas.openxmlformats.org/officeDocument/2006/relationships/video" Target="file:///F:\&#1058;&#1070;&#1045;\&#1090;&#1086;&#1088;&#1085;&#1072;&#1076;&#1086;.mp4"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slideLayout" Target="../slideLayouts/slideLayout2.xml"/><Relationship Id="rId1" Type="http://schemas.openxmlformats.org/officeDocument/2006/relationships/video" Target="file:///F:\&#1058;&#1070;&#1045;\&#1090;&#1086;&#1088;&#1085;&#1072;&#1076;&#1086;%202.mp4"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ru.wikipedia.org/wiki/%D0%A1%D0%BC%D0%B5%D1%80%D1%87" TargetMode="External"/><Relationship Id="rId2" Type="http://schemas.openxmlformats.org/officeDocument/2006/relationships/hyperlink" Target="http://sitekid.ru/planeta_zemlya/smerch.html" TargetMode="External"/><Relationship Id="rId1" Type="http://schemas.openxmlformats.org/officeDocument/2006/relationships/slideLayout" Target="../slideLayouts/slideLayout2.xml"/><Relationship Id="rId4" Type="http://schemas.openxmlformats.org/officeDocument/2006/relationships/hyperlink" Target="http://www.evgars.com/true.htm"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jpe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 Id="rId6" Type="http://schemas.openxmlformats.org/officeDocument/2006/relationships/image" Target="../media/image11.png"/><Relationship Id="rId5" Type="http://schemas.microsoft.com/office/2007/relationships/hdphoto" Target="../media/hdphoto3.wdp"/></Relationships>
</file>

<file path=ppt/slides/_rels/slide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 Id="rId6" Type="http://schemas.openxmlformats.org/officeDocument/2006/relationships/image" Target="../media/image11.png"/><Relationship Id="rId5" Type="http://schemas.microsoft.com/office/2007/relationships/hdphoto" Target="../media/hdphoto3.wdp"/></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en-US" dirty="0" smtClean="0">
                <a:latin typeface="Franklin Gothic Demi" pitchFamily="34" charset="0"/>
              </a:rPr>
              <a:t>Task</a:t>
            </a:r>
            <a:r>
              <a:rPr lang="ru-RU" dirty="0" smtClean="0">
                <a:latin typeface="Franklin Gothic Demi" pitchFamily="34" charset="0"/>
              </a:rPr>
              <a:t> №17 </a:t>
            </a:r>
            <a:endParaRPr lang="ru-RU" dirty="0">
              <a:latin typeface="Franklin Gothic Demi" pitchFamily="34" charset="0"/>
            </a:endParaRPr>
          </a:p>
        </p:txBody>
      </p:sp>
      <p:sp>
        <p:nvSpPr>
          <p:cNvPr id="3" name="Подзаголовок 2"/>
          <p:cNvSpPr>
            <a:spLocks noGrp="1"/>
          </p:cNvSpPr>
          <p:nvPr>
            <p:ph type="subTitle" idx="1"/>
          </p:nvPr>
        </p:nvSpPr>
        <p:spPr/>
        <p:txBody>
          <a:bodyPr>
            <a:normAutofit/>
          </a:bodyPr>
          <a:lstStyle/>
          <a:p>
            <a:r>
              <a:rPr lang="en-US" sz="3200" dirty="0" smtClean="0">
                <a:solidFill>
                  <a:schemeClr val="tx2">
                    <a:lumMod val="50000"/>
                  </a:schemeClr>
                </a:solidFill>
                <a:latin typeface="Franklin Gothic Demi" pitchFamily="34" charset="0"/>
              </a:rPr>
              <a:t>Prepared by  </a:t>
            </a:r>
            <a:r>
              <a:rPr lang="en-US" sz="3200" dirty="0" err="1" smtClean="0">
                <a:solidFill>
                  <a:schemeClr val="tx2">
                    <a:lumMod val="50000"/>
                  </a:schemeClr>
                </a:solidFill>
                <a:latin typeface="Franklin Gothic Demi" pitchFamily="34" charset="0"/>
              </a:rPr>
              <a:t>Shilikhin</a:t>
            </a:r>
            <a:r>
              <a:rPr lang="en-US" sz="3200" dirty="0" smtClean="0">
                <a:solidFill>
                  <a:schemeClr val="tx2">
                    <a:lumMod val="50000"/>
                  </a:schemeClr>
                </a:solidFill>
                <a:latin typeface="Franklin Gothic Demi" pitchFamily="34" charset="0"/>
              </a:rPr>
              <a:t> </a:t>
            </a:r>
            <a:r>
              <a:rPr lang="en-US" sz="3200" dirty="0" err="1" smtClean="0">
                <a:solidFill>
                  <a:schemeClr val="tx2">
                    <a:lumMod val="50000"/>
                  </a:schemeClr>
                </a:solidFill>
                <a:latin typeface="Franklin Gothic Demi" pitchFamily="34" charset="0"/>
              </a:rPr>
              <a:t>Maksim</a:t>
            </a:r>
            <a:r>
              <a:rPr lang="ru-RU" sz="3200" dirty="0" smtClean="0">
                <a:solidFill>
                  <a:schemeClr val="tx2">
                    <a:lumMod val="50000"/>
                  </a:schemeClr>
                </a:solidFill>
                <a:latin typeface="Franklin Gothic Demi" pitchFamily="34" charset="0"/>
              </a:rPr>
              <a:t>, </a:t>
            </a:r>
            <a:r>
              <a:rPr lang="en-US" sz="3200" dirty="0" smtClean="0">
                <a:solidFill>
                  <a:schemeClr val="tx2">
                    <a:lumMod val="50000"/>
                  </a:schemeClr>
                </a:solidFill>
                <a:latin typeface="Franklin Gothic Demi" pitchFamily="34" charset="0"/>
              </a:rPr>
              <a:t>Team</a:t>
            </a:r>
            <a:r>
              <a:rPr lang="ru-RU" sz="3200" dirty="0" smtClean="0">
                <a:solidFill>
                  <a:schemeClr val="tx2">
                    <a:lumMod val="50000"/>
                  </a:schemeClr>
                </a:solidFill>
                <a:latin typeface="Franklin Gothic Demi" pitchFamily="34" charset="0"/>
              </a:rPr>
              <a:t> «</a:t>
            </a:r>
            <a:r>
              <a:rPr lang="en-US" sz="3200" smtClean="0">
                <a:solidFill>
                  <a:schemeClr val="tx2">
                    <a:lumMod val="50000"/>
                  </a:schemeClr>
                </a:solidFill>
                <a:latin typeface="Franklin Gothic Demi" pitchFamily="34" charset="0"/>
              </a:rPr>
              <a:t>Izolenta</a:t>
            </a:r>
            <a:r>
              <a:rPr lang="ru-RU" sz="3200" dirty="0" smtClean="0">
                <a:solidFill>
                  <a:schemeClr val="tx2">
                    <a:lumMod val="50000"/>
                  </a:schemeClr>
                </a:solidFill>
                <a:latin typeface="Franklin Gothic Demi" pitchFamily="34" charset="0"/>
              </a:rPr>
              <a:t>»</a:t>
            </a:r>
          </a:p>
          <a:p>
            <a:endParaRPr lang="ru-RU" sz="3200" dirty="0">
              <a:solidFill>
                <a:schemeClr val="tx2">
                  <a:lumMod val="50000"/>
                </a:schemeClr>
              </a:solidFill>
              <a:latin typeface="Franklin Gothic Demi" pitchFamily="34" charset="0"/>
            </a:endParaRPr>
          </a:p>
        </p:txBody>
      </p:sp>
      <p:pic>
        <p:nvPicPr>
          <p:cNvPr id="1027" name="Picture 3"/>
          <p:cNvPicPr>
            <a:picLocks noChangeAspect="1" noChangeArrowheads="1"/>
          </p:cNvPicPr>
          <p:nvPr/>
        </p:nvPicPr>
        <p:blipFill>
          <a:blip r:embed="rId2" cstate="print">
            <a:extLst>
              <a:ext uri="{BEBA8EAE-BF5A-486C-A8C5-ECC9F3942E4B}">
                <a14:imgProps xmlns:a14="http://schemas.microsoft.com/office/drawing/2010/main" xmlns="">
                  <a14:imgLayer r:embed="rId3">
                    <a14:imgEffect>
                      <a14:backgroundRemoval t="0" b="100000" l="1852" r="99815">
                        <a14:backgroundMark x1="54074" y1="48017" x2="42222" y2="28810"/>
                        <a14:backgroundMark x1="3889" y1="80376" x2="54630" y2="49061"/>
                        <a14:backgroundMark x1="60556" y1="55324" x2="59630" y2="76618"/>
                        <a14:backgroundMark x1="12963" y1="97912" x2="61111" y2="68058"/>
                        <a14:backgroundMark x1="60556" y1="55741" x2="82037" y2="60752"/>
                        <a14:backgroundMark x1="74074" y1="63048" x2="96296" y2="42380"/>
                      </a14:backgroundRemoval>
                    </a14:imgEffect>
                  </a14:imgLayer>
                </a14:imgProps>
              </a:ext>
              <a:ext uri="{28A0092B-C50C-407E-A947-70E740481C1C}">
                <a14:useLocalDpi xmlns:a14="http://schemas.microsoft.com/office/drawing/2010/main" xmlns="" val="0"/>
              </a:ext>
            </a:extLst>
          </a:blip>
          <a:srcRect/>
          <a:stretch>
            <a:fillRect/>
          </a:stretch>
        </p:blipFill>
        <p:spPr bwMode="auto">
          <a:xfrm>
            <a:off x="2339752" y="188640"/>
            <a:ext cx="4011910" cy="3558713"/>
          </a:xfrm>
          <a:prstGeom prst="rect">
            <a:avLst/>
          </a:prstGeom>
          <a:noFill/>
          <a:ln w="0">
            <a:noFill/>
            <a:prstDash val="sysDot"/>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 name="Номер слайда 4"/>
          <p:cNvSpPr>
            <a:spLocks noGrp="1"/>
          </p:cNvSpPr>
          <p:nvPr>
            <p:ph type="sldNum" sz="quarter" idx="11"/>
          </p:nvPr>
        </p:nvSpPr>
        <p:spPr>
          <a:xfrm>
            <a:off x="4499992" y="6309320"/>
            <a:ext cx="561975" cy="365125"/>
          </a:xfrm>
        </p:spPr>
        <p:txBody>
          <a:bodyPr/>
          <a:lstStyle/>
          <a:p>
            <a:pPr algn="ctr"/>
            <a:fld id="{B19B0651-EE4F-4900-A07F-96A6BFA9D0F0}" type="slidenum">
              <a:rPr lang="ru-RU" sz="2400" smtClean="0">
                <a:solidFill>
                  <a:schemeClr val="tx1"/>
                </a:solidFill>
              </a:rPr>
              <a:pPr algn="ctr"/>
              <a:t>1</a:t>
            </a:fld>
            <a:endParaRPr lang="ru-RU" sz="2400" dirty="0">
              <a:solidFill>
                <a:schemeClr val="tx1"/>
              </a:solidFill>
            </a:endParaRPr>
          </a:p>
        </p:txBody>
      </p:sp>
    </p:spTree>
    <p:extLst>
      <p:ext uri="{BB962C8B-B14F-4D97-AF65-F5344CB8AC3E}">
        <p14:creationId xmlns:p14="http://schemas.microsoft.com/office/powerpoint/2010/main" xmlns="" val="8626082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Tornado structure</a:t>
            </a:r>
            <a:endParaRPr lang="ru-RU" dirty="0"/>
          </a:p>
        </p:txBody>
      </p:sp>
      <p:sp>
        <p:nvSpPr>
          <p:cNvPr id="3" name="Содержимое 2"/>
          <p:cNvSpPr>
            <a:spLocks noGrp="1"/>
          </p:cNvSpPr>
          <p:nvPr>
            <p:ph idx="1"/>
          </p:nvPr>
        </p:nvSpPr>
        <p:spPr/>
        <p:txBody>
          <a:bodyPr>
            <a:normAutofit/>
          </a:bodyPr>
          <a:lstStyle/>
          <a:p>
            <a:r>
              <a:rPr lang="en-US" sz="2800" dirty="0" smtClean="0">
                <a:solidFill>
                  <a:schemeClr val="tx1"/>
                </a:solidFill>
                <a:latin typeface="+mn-lt"/>
              </a:rPr>
              <a:t>Along the central vertical axis there is always a swirling upward flow, there is a rarefaction of air. The rarefaction is so significant that closed objects filled with gas, including buildings, can explode from within because of the pressure difference. The flow in the center of the tornado is the most important basis for its stability.</a:t>
            </a:r>
          </a:p>
          <a:p>
            <a:endParaRPr lang="ru-RU" sz="2800" dirty="0">
              <a:solidFill>
                <a:schemeClr val="tx1"/>
              </a:solidFill>
              <a:latin typeface="+mn-lt"/>
            </a:endParaRPr>
          </a:p>
        </p:txBody>
      </p:sp>
      <p:sp>
        <p:nvSpPr>
          <p:cNvPr id="4" name="Номер слайда 3"/>
          <p:cNvSpPr>
            <a:spLocks noGrp="1"/>
          </p:cNvSpPr>
          <p:nvPr>
            <p:ph type="sldNum" sz="quarter" idx="12"/>
          </p:nvPr>
        </p:nvSpPr>
        <p:spPr>
          <a:xfrm>
            <a:off x="4644008" y="6309320"/>
            <a:ext cx="561975" cy="365125"/>
          </a:xfrm>
        </p:spPr>
        <p:txBody>
          <a:bodyPr/>
          <a:lstStyle/>
          <a:p>
            <a:fld id="{B19B0651-EE4F-4900-A07F-96A6BFA9D0F0}" type="slidenum">
              <a:rPr lang="ru-RU" sz="2400" smtClean="0"/>
              <a:pPr/>
              <a:t>10</a:t>
            </a:fld>
            <a:endParaRPr lang="ru-RU"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Difference between natural and </a:t>
            </a:r>
            <a:r>
              <a:rPr lang="en-US" smtClean="0"/>
              <a:t>our tornados  </a:t>
            </a:r>
            <a:endParaRPr lang="ru-RU" dirty="0"/>
          </a:p>
        </p:txBody>
      </p:sp>
      <p:sp>
        <p:nvSpPr>
          <p:cNvPr id="3" name="Содержимое 2"/>
          <p:cNvSpPr>
            <a:spLocks noGrp="1"/>
          </p:cNvSpPr>
          <p:nvPr>
            <p:ph idx="1"/>
          </p:nvPr>
        </p:nvSpPr>
        <p:spPr/>
        <p:txBody>
          <a:bodyPr>
            <a:normAutofit/>
          </a:bodyPr>
          <a:lstStyle/>
          <a:p>
            <a:r>
              <a:rPr lang="en-US" sz="4000" dirty="0" smtClean="0">
                <a:solidFill>
                  <a:schemeClr val="tx1"/>
                </a:solidFill>
                <a:latin typeface="+mn-lt"/>
              </a:rPr>
              <a:t>Natural  tornado usually comes down from sky but our tornado starts from the ground. For detecting our tornado we used </a:t>
            </a:r>
            <a:r>
              <a:rPr lang="ru-RU" sz="4000" dirty="0" smtClean="0">
                <a:solidFill>
                  <a:schemeClr val="tx1"/>
                </a:solidFill>
                <a:latin typeface="+mn-lt"/>
              </a:rPr>
              <a:t> </a:t>
            </a:r>
            <a:r>
              <a:rPr lang="en-US" sz="4000" dirty="0" smtClean="0">
                <a:solidFill>
                  <a:schemeClr val="tx1"/>
                </a:solidFill>
                <a:latin typeface="+mn-lt"/>
              </a:rPr>
              <a:t>sieved sand</a:t>
            </a:r>
            <a:r>
              <a:rPr lang="ru-RU" sz="4000" dirty="0" smtClean="0">
                <a:solidFill>
                  <a:schemeClr val="tx1"/>
                </a:solidFill>
                <a:latin typeface="+mn-lt"/>
              </a:rPr>
              <a:t>. </a:t>
            </a:r>
            <a:r>
              <a:rPr lang="en-US" sz="4000" dirty="0" smtClean="0">
                <a:solidFill>
                  <a:schemeClr val="tx1"/>
                </a:solidFill>
                <a:latin typeface="+mn-lt"/>
              </a:rPr>
              <a:t>To make it we pushed layers of air: chilled by ice and heated by a hair dryer.</a:t>
            </a:r>
            <a:endParaRPr lang="ru-RU" sz="4000" dirty="0">
              <a:solidFill>
                <a:schemeClr val="tx1"/>
              </a:solidFill>
              <a:latin typeface="+mn-lt"/>
            </a:endParaRPr>
          </a:p>
        </p:txBody>
      </p:sp>
      <p:sp>
        <p:nvSpPr>
          <p:cNvPr id="4" name="Номер слайда 3"/>
          <p:cNvSpPr>
            <a:spLocks noGrp="1"/>
          </p:cNvSpPr>
          <p:nvPr>
            <p:ph type="sldNum" sz="quarter" idx="12"/>
          </p:nvPr>
        </p:nvSpPr>
        <p:spPr>
          <a:xfrm>
            <a:off x="4355976" y="6309320"/>
            <a:ext cx="561975" cy="365125"/>
          </a:xfrm>
        </p:spPr>
        <p:txBody>
          <a:bodyPr/>
          <a:lstStyle/>
          <a:p>
            <a:fld id="{B19B0651-EE4F-4900-A07F-96A6BFA9D0F0}" type="slidenum">
              <a:rPr lang="ru-RU" sz="2400" smtClean="0"/>
              <a:pPr/>
              <a:t>11</a:t>
            </a:fld>
            <a:endParaRPr lang="ru-RU"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First experiment setup plan </a:t>
            </a:r>
            <a:endParaRPr lang="ru-RU" dirty="0"/>
          </a:p>
        </p:txBody>
      </p:sp>
      <p:pic>
        <p:nvPicPr>
          <p:cNvPr id="5" name="Содержимое 4" descr="схема 17.png"/>
          <p:cNvPicPr>
            <a:picLocks noGrp="1" noChangeAspect="1"/>
          </p:cNvPicPr>
          <p:nvPr>
            <p:ph idx="1"/>
          </p:nvPr>
        </p:nvPicPr>
        <p:blipFill>
          <a:blip r:embed="rId2" cstate="print"/>
          <a:stretch>
            <a:fillRect/>
          </a:stretch>
        </p:blipFill>
        <p:spPr>
          <a:xfrm>
            <a:off x="539552" y="1700808"/>
            <a:ext cx="8280920" cy="4525963"/>
          </a:xfrm>
        </p:spPr>
      </p:pic>
      <p:sp>
        <p:nvSpPr>
          <p:cNvPr id="4" name="Номер слайда 3"/>
          <p:cNvSpPr>
            <a:spLocks noGrp="1"/>
          </p:cNvSpPr>
          <p:nvPr>
            <p:ph type="sldNum" sz="quarter" idx="12"/>
          </p:nvPr>
        </p:nvSpPr>
        <p:spPr>
          <a:xfrm>
            <a:off x="4355976" y="6309320"/>
            <a:ext cx="561975" cy="365125"/>
          </a:xfrm>
        </p:spPr>
        <p:txBody>
          <a:bodyPr/>
          <a:lstStyle/>
          <a:p>
            <a:fld id="{B19B0651-EE4F-4900-A07F-96A6BFA9D0F0}" type="slidenum">
              <a:rPr lang="ru-RU" sz="2400" smtClean="0"/>
              <a:pPr/>
              <a:t>12</a:t>
            </a:fld>
            <a:endParaRPr lang="ru-RU" sz="2400" dirty="0"/>
          </a:p>
        </p:txBody>
      </p:sp>
      <p:sp>
        <p:nvSpPr>
          <p:cNvPr id="6" name="TextBox 5"/>
          <p:cNvSpPr txBox="1"/>
          <p:nvPr/>
        </p:nvSpPr>
        <p:spPr>
          <a:xfrm>
            <a:off x="467544" y="4869160"/>
            <a:ext cx="2592288" cy="523220"/>
          </a:xfrm>
          <a:prstGeom prst="rect">
            <a:avLst/>
          </a:prstGeom>
          <a:noFill/>
        </p:spPr>
        <p:txBody>
          <a:bodyPr wrap="square" rtlCol="0">
            <a:spAutoFit/>
          </a:bodyPr>
          <a:lstStyle/>
          <a:p>
            <a:r>
              <a:rPr lang="en-US" sz="2800" b="1" dirty="0" smtClean="0"/>
              <a:t>Cold air layer</a:t>
            </a:r>
            <a:endParaRPr lang="ru-RU" sz="2800" b="1" dirty="0"/>
          </a:p>
        </p:txBody>
      </p:sp>
      <p:cxnSp>
        <p:nvCxnSpPr>
          <p:cNvPr id="10" name="Прямая со стрелкой 9"/>
          <p:cNvCxnSpPr/>
          <p:nvPr/>
        </p:nvCxnSpPr>
        <p:spPr>
          <a:xfrm>
            <a:off x="2699792" y="5085184"/>
            <a:ext cx="648072" cy="432048"/>
          </a:xfrm>
          <a:prstGeom prst="straightConnector1">
            <a:avLst/>
          </a:prstGeom>
          <a:ln w="1905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5868144" y="3789040"/>
            <a:ext cx="2592288" cy="954107"/>
          </a:xfrm>
          <a:prstGeom prst="rect">
            <a:avLst/>
          </a:prstGeom>
          <a:noFill/>
        </p:spPr>
        <p:txBody>
          <a:bodyPr wrap="square" rtlCol="0">
            <a:spAutoFit/>
          </a:bodyPr>
          <a:lstStyle/>
          <a:p>
            <a:r>
              <a:rPr lang="en-US" sz="2800" b="1" dirty="0" smtClean="0"/>
              <a:t>Flows of warm air</a:t>
            </a:r>
            <a:endParaRPr lang="ru-RU" sz="2800" b="1" dirty="0"/>
          </a:p>
        </p:txBody>
      </p:sp>
      <p:cxnSp>
        <p:nvCxnSpPr>
          <p:cNvPr id="13" name="Прямая со стрелкой 12"/>
          <p:cNvCxnSpPr/>
          <p:nvPr/>
        </p:nvCxnSpPr>
        <p:spPr>
          <a:xfrm flipH="1">
            <a:off x="5508104" y="4077072"/>
            <a:ext cx="360040" cy="43204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260648"/>
            <a:ext cx="8229600" cy="979512"/>
          </a:xfrm>
        </p:spPr>
        <p:txBody>
          <a:bodyPr/>
          <a:lstStyle/>
          <a:p>
            <a:r>
              <a:rPr lang="en-US" dirty="0" smtClean="0"/>
              <a:t>Video of the experiment</a:t>
            </a:r>
            <a:endParaRPr lang="ru-RU" dirty="0"/>
          </a:p>
        </p:txBody>
      </p:sp>
      <p:pic>
        <p:nvPicPr>
          <p:cNvPr id="4" name="торнадо.mp4">
            <a:hlinkClick r:id="" action="ppaction://media"/>
          </p:cNvPr>
          <p:cNvPicPr>
            <a:picLocks noGrp="1" noRot="1" noChangeAspect="1"/>
          </p:cNvPicPr>
          <p:nvPr>
            <p:ph idx="1"/>
            <a:videoFile r:link="rId1"/>
          </p:nvPr>
        </p:nvPicPr>
        <p:blipFill>
          <a:blip r:embed="rId3" cstate="print"/>
          <a:stretch>
            <a:fillRect/>
          </a:stretch>
        </p:blipFill>
        <p:spPr>
          <a:xfrm>
            <a:off x="1403648" y="1268760"/>
            <a:ext cx="6552728" cy="4914546"/>
          </a:xfrm>
          <a:prstGeom prst="rect">
            <a:avLst/>
          </a:prstGeom>
        </p:spPr>
      </p:pic>
      <p:sp>
        <p:nvSpPr>
          <p:cNvPr id="5" name="Номер слайда 4"/>
          <p:cNvSpPr>
            <a:spLocks noGrp="1"/>
          </p:cNvSpPr>
          <p:nvPr>
            <p:ph type="sldNum" sz="quarter" idx="12"/>
          </p:nvPr>
        </p:nvSpPr>
        <p:spPr>
          <a:xfrm>
            <a:off x="4139952" y="6309320"/>
            <a:ext cx="561975" cy="365125"/>
          </a:xfrm>
        </p:spPr>
        <p:txBody>
          <a:bodyPr/>
          <a:lstStyle/>
          <a:p>
            <a:fld id="{B19B0651-EE4F-4900-A07F-96A6BFA9D0F0}" type="slidenum">
              <a:rPr lang="ru-RU" sz="2400" smtClean="0"/>
              <a:pPr/>
              <a:t>13</a:t>
            </a:fld>
            <a:endParaRPr lang="ru-RU" sz="2400"/>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908720"/>
          </a:xfrm>
        </p:spPr>
        <p:txBody>
          <a:bodyPr/>
          <a:lstStyle/>
          <a:p>
            <a:r>
              <a:rPr lang="en-US" dirty="0" smtClean="0"/>
              <a:t>Results of experiment</a:t>
            </a:r>
            <a:endParaRPr lang="ru-RU" dirty="0"/>
          </a:p>
        </p:txBody>
      </p:sp>
      <p:sp>
        <p:nvSpPr>
          <p:cNvPr id="3" name="Содержимое 2"/>
          <p:cNvSpPr>
            <a:spLocks noGrp="1"/>
          </p:cNvSpPr>
          <p:nvPr>
            <p:ph idx="1"/>
          </p:nvPr>
        </p:nvSpPr>
        <p:spPr>
          <a:xfrm>
            <a:off x="457200" y="980728"/>
            <a:ext cx="8229600" cy="5145435"/>
          </a:xfrm>
        </p:spPr>
        <p:txBody>
          <a:bodyPr>
            <a:normAutofit/>
          </a:bodyPr>
          <a:lstStyle/>
          <a:p>
            <a:pPr algn="ctr">
              <a:buNone/>
            </a:pPr>
            <a:r>
              <a:rPr lang="en-US" sz="3200" dirty="0" smtClean="0">
                <a:solidFill>
                  <a:schemeClr val="tx1"/>
                </a:solidFill>
                <a:latin typeface="+mn-lt"/>
              </a:rPr>
              <a:t>By freeze-frames we have defined properties of tornado in the</a:t>
            </a:r>
            <a:r>
              <a:rPr lang="ru-RU" sz="3200" dirty="0" smtClean="0">
                <a:solidFill>
                  <a:schemeClr val="tx1"/>
                </a:solidFill>
                <a:latin typeface="+mn-lt"/>
              </a:rPr>
              <a:t> </a:t>
            </a:r>
            <a:r>
              <a:rPr lang="en-US" sz="3200" dirty="0" smtClean="0">
                <a:solidFill>
                  <a:schemeClr val="tx1"/>
                </a:solidFill>
                <a:latin typeface="+mn-lt"/>
              </a:rPr>
              <a:t>experiment: </a:t>
            </a:r>
          </a:p>
          <a:p>
            <a:pPr>
              <a:buNone/>
            </a:pPr>
            <a:endParaRPr lang="en-US" sz="3200" dirty="0" smtClean="0">
              <a:solidFill>
                <a:schemeClr val="tx1"/>
              </a:solidFill>
              <a:latin typeface="+mn-lt"/>
            </a:endParaRPr>
          </a:p>
          <a:p>
            <a:r>
              <a:rPr lang="en-US" sz="3200" dirty="0" smtClean="0">
                <a:solidFill>
                  <a:schemeClr val="tx1"/>
                </a:solidFill>
                <a:latin typeface="+mn-lt"/>
              </a:rPr>
              <a:t>Speed of tornado</a:t>
            </a:r>
            <a:r>
              <a:rPr lang="ru-RU" sz="3200" dirty="0" smtClean="0">
                <a:solidFill>
                  <a:schemeClr val="tx1"/>
                </a:solidFill>
                <a:latin typeface="+mn-lt"/>
              </a:rPr>
              <a:t> (</a:t>
            </a:r>
            <a:r>
              <a:rPr lang="en-US" sz="3200" dirty="0" smtClean="0">
                <a:solidFill>
                  <a:schemeClr val="tx1"/>
                </a:solidFill>
                <a:latin typeface="+mn-lt"/>
              </a:rPr>
              <a:t> rotation</a:t>
            </a:r>
            <a:r>
              <a:rPr lang="en-US" sz="3200" u="sng" dirty="0" smtClean="0">
                <a:solidFill>
                  <a:schemeClr val="tx1"/>
                </a:solidFill>
                <a:latin typeface="+mn-lt"/>
              </a:rPr>
              <a:t> </a:t>
            </a:r>
            <a:r>
              <a:rPr lang="en-US" sz="3200" dirty="0" smtClean="0">
                <a:solidFill>
                  <a:schemeClr val="tx1"/>
                </a:solidFill>
                <a:latin typeface="+mn-lt"/>
              </a:rPr>
              <a:t>velocity</a:t>
            </a:r>
            <a:r>
              <a:rPr lang="ru-RU" sz="3200" dirty="0" smtClean="0">
                <a:solidFill>
                  <a:schemeClr val="tx1"/>
                </a:solidFill>
                <a:latin typeface="+mn-lt"/>
              </a:rPr>
              <a:t>) </a:t>
            </a:r>
            <a:r>
              <a:rPr lang="en-US" sz="3200" dirty="0" smtClean="0">
                <a:solidFill>
                  <a:schemeClr val="tx1"/>
                </a:solidFill>
                <a:latin typeface="+mn-lt"/>
              </a:rPr>
              <a:t>is 12m/s;</a:t>
            </a:r>
          </a:p>
          <a:p>
            <a:r>
              <a:rPr lang="en-US" sz="3200" dirty="0" smtClean="0">
                <a:solidFill>
                  <a:schemeClr val="tx1"/>
                </a:solidFill>
                <a:latin typeface="+mn-lt"/>
              </a:rPr>
              <a:t>Height of  tornado is </a:t>
            </a:r>
            <a:r>
              <a:rPr lang="ru-RU" sz="3200" dirty="0" smtClean="0">
                <a:solidFill>
                  <a:schemeClr val="tx1"/>
                </a:solidFill>
                <a:latin typeface="+mn-lt"/>
              </a:rPr>
              <a:t> 45</a:t>
            </a:r>
            <a:r>
              <a:rPr lang="de-DE" sz="3200" dirty="0" smtClean="0">
                <a:solidFill>
                  <a:schemeClr val="tx1"/>
                </a:solidFill>
                <a:latin typeface="+mn-lt"/>
              </a:rPr>
              <a:t>cm;</a:t>
            </a:r>
          </a:p>
          <a:p>
            <a:r>
              <a:rPr lang="de-DE" sz="3200" dirty="0" err="1" smtClean="0">
                <a:solidFill>
                  <a:schemeClr val="tx1"/>
                </a:solidFill>
                <a:latin typeface="+mn-lt"/>
              </a:rPr>
              <a:t>Average</a:t>
            </a:r>
            <a:r>
              <a:rPr lang="de-DE" sz="3200" dirty="0" smtClean="0">
                <a:solidFill>
                  <a:schemeClr val="tx1"/>
                </a:solidFill>
                <a:latin typeface="+mn-lt"/>
              </a:rPr>
              <a:t> </a:t>
            </a:r>
            <a:r>
              <a:rPr lang="de-DE" sz="3200" dirty="0" err="1" smtClean="0">
                <a:solidFill>
                  <a:schemeClr val="tx1"/>
                </a:solidFill>
                <a:latin typeface="+mn-lt"/>
              </a:rPr>
              <a:t>radius</a:t>
            </a:r>
            <a:r>
              <a:rPr lang="de-DE" sz="3200" dirty="0" smtClean="0">
                <a:solidFill>
                  <a:schemeClr val="tx1"/>
                </a:solidFill>
                <a:latin typeface="+mn-lt"/>
              </a:rPr>
              <a:t> </a:t>
            </a:r>
            <a:r>
              <a:rPr lang="de-DE" sz="3200" dirty="0" err="1" smtClean="0">
                <a:solidFill>
                  <a:schemeClr val="tx1"/>
                </a:solidFill>
                <a:latin typeface="+mn-lt"/>
              </a:rPr>
              <a:t>of</a:t>
            </a:r>
            <a:r>
              <a:rPr lang="de-DE" sz="3200" dirty="0" smtClean="0">
                <a:solidFill>
                  <a:schemeClr val="tx1"/>
                </a:solidFill>
                <a:latin typeface="+mn-lt"/>
              </a:rPr>
              <a:t> </a:t>
            </a:r>
            <a:r>
              <a:rPr lang="de-DE" sz="3200" dirty="0" err="1" smtClean="0">
                <a:solidFill>
                  <a:schemeClr val="tx1"/>
                </a:solidFill>
                <a:latin typeface="+mn-lt"/>
              </a:rPr>
              <a:t>tornado</a:t>
            </a:r>
            <a:r>
              <a:rPr lang="de-DE" sz="3200" dirty="0" smtClean="0">
                <a:solidFill>
                  <a:schemeClr val="tx1"/>
                </a:solidFill>
                <a:latin typeface="+mn-lt"/>
              </a:rPr>
              <a:t> </a:t>
            </a:r>
            <a:r>
              <a:rPr lang="de-DE" sz="3200" dirty="0" err="1" smtClean="0">
                <a:solidFill>
                  <a:schemeClr val="tx1"/>
                </a:solidFill>
                <a:latin typeface="+mn-lt"/>
              </a:rPr>
              <a:t>is</a:t>
            </a:r>
            <a:r>
              <a:rPr lang="de-DE" sz="3200" dirty="0" smtClean="0">
                <a:solidFill>
                  <a:schemeClr val="tx1"/>
                </a:solidFill>
                <a:latin typeface="+mn-lt"/>
              </a:rPr>
              <a:t> 2cm;</a:t>
            </a:r>
          </a:p>
          <a:p>
            <a:r>
              <a:rPr lang="de-DE" sz="3200" dirty="0" err="1" smtClean="0">
                <a:solidFill>
                  <a:schemeClr val="tx1"/>
                </a:solidFill>
                <a:latin typeface="+mn-lt"/>
              </a:rPr>
              <a:t>Average</a:t>
            </a:r>
            <a:r>
              <a:rPr lang="de-DE" sz="3200" dirty="0" smtClean="0">
                <a:solidFill>
                  <a:schemeClr val="tx1"/>
                </a:solidFill>
                <a:latin typeface="+mn-lt"/>
              </a:rPr>
              <a:t> </a:t>
            </a:r>
            <a:r>
              <a:rPr lang="en-US" sz="3200" dirty="0" smtClean="0">
                <a:solidFill>
                  <a:schemeClr val="tx1"/>
                </a:solidFill>
                <a:latin typeface="+mn-lt"/>
              </a:rPr>
              <a:t>ability of  carrying is  20 </a:t>
            </a:r>
            <a:r>
              <a:rPr lang="en-US" sz="3200" dirty="0" err="1" smtClean="0">
                <a:solidFill>
                  <a:schemeClr val="tx1"/>
                </a:solidFill>
                <a:latin typeface="+mn-lt"/>
              </a:rPr>
              <a:t>gramms</a:t>
            </a:r>
            <a:r>
              <a:rPr lang="en-US" sz="3200" dirty="0" smtClean="0">
                <a:solidFill>
                  <a:schemeClr val="tx1"/>
                </a:solidFill>
                <a:latin typeface="+mn-lt"/>
              </a:rPr>
              <a:t>.</a:t>
            </a:r>
          </a:p>
          <a:p>
            <a:pPr>
              <a:buNone/>
            </a:pPr>
            <a:r>
              <a:rPr lang="en-US" sz="3200" dirty="0" smtClean="0">
                <a:solidFill>
                  <a:schemeClr val="tx1"/>
                </a:solidFill>
                <a:latin typeface="+mn-lt"/>
              </a:rPr>
              <a:t>   </a:t>
            </a:r>
            <a:endParaRPr lang="ru-RU" sz="3200" dirty="0">
              <a:solidFill>
                <a:schemeClr val="tx1"/>
              </a:solidFill>
              <a:latin typeface="+mn-lt"/>
            </a:endParaRPr>
          </a:p>
        </p:txBody>
      </p:sp>
      <p:sp>
        <p:nvSpPr>
          <p:cNvPr id="4" name="Номер слайда 3"/>
          <p:cNvSpPr>
            <a:spLocks noGrp="1"/>
          </p:cNvSpPr>
          <p:nvPr>
            <p:ph type="sldNum" sz="quarter" idx="12"/>
          </p:nvPr>
        </p:nvSpPr>
        <p:spPr>
          <a:xfrm>
            <a:off x="4283968" y="6309320"/>
            <a:ext cx="561975" cy="365125"/>
          </a:xfrm>
        </p:spPr>
        <p:txBody>
          <a:bodyPr/>
          <a:lstStyle/>
          <a:p>
            <a:fld id="{B19B0651-EE4F-4900-A07F-96A6BFA9D0F0}" type="slidenum">
              <a:rPr lang="ru-RU" sz="2400" smtClean="0"/>
              <a:pPr/>
              <a:t>14</a:t>
            </a:fld>
            <a:endParaRPr lang="ru-RU"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260648"/>
            <a:ext cx="8229600" cy="763488"/>
          </a:xfrm>
        </p:spPr>
        <p:txBody>
          <a:bodyPr/>
          <a:lstStyle/>
          <a:p>
            <a:r>
              <a:rPr lang="en-US" dirty="0" smtClean="0"/>
              <a:t>Second experiment</a:t>
            </a:r>
            <a:endParaRPr lang="ru-RU" dirty="0"/>
          </a:p>
        </p:txBody>
      </p:sp>
      <p:sp>
        <p:nvSpPr>
          <p:cNvPr id="3" name="Содержимое 2"/>
          <p:cNvSpPr>
            <a:spLocks noGrp="1"/>
          </p:cNvSpPr>
          <p:nvPr>
            <p:ph idx="1"/>
          </p:nvPr>
        </p:nvSpPr>
        <p:spPr>
          <a:xfrm>
            <a:off x="467544" y="1196752"/>
            <a:ext cx="8229600" cy="4525963"/>
          </a:xfrm>
        </p:spPr>
        <p:txBody>
          <a:bodyPr>
            <a:noAutofit/>
          </a:bodyPr>
          <a:lstStyle/>
          <a:p>
            <a:r>
              <a:rPr lang="en-US" sz="4400" dirty="0" smtClean="0">
                <a:solidFill>
                  <a:schemeClr val="tx1"/>
                </a:solidFill>
                <a:latin typeface="+mn-lt"/>
              </a:rPr>
              <a:t>Due to the differences between the natural tornado and ours, it was decided to carry out the second experiment, changing the places of warm and cold layers of air. For this, an electric heater tile was used.</a:t>
            </a:r>
            <a:endParaRPr lang="ru-RU" sz="4400" dirty="0">
              <a:solidFill>
                <a:schemeClr val="tx1"/>
              </a:solidFill>
              <a:latin typeface="+mn-lt"/>
            </a:endParaRPr>
          </a:p>
        </p:txBody>
      </p:sp>
      <p:sp>
        <p:nvSpPr>
          <p:cNvPr id="4" name="Номер слайда 3"/>
          <p:cNvSpPr>
            <a:spLocks noGrp="1"/>
          </p:cNvSpPr>
          <p:nvPr>
            <p:ph type="sldNum" sz="quarter" idx="12"/>
          </p:nvPr>
        </p:nvSpPr>
        <p:spPr>
          <a:xfrm>
            <a:off x="4355976" y="6309320"/>
            <a:ext cx="561975" cy="365125"/>
          </a:xfrm>
        </p:spPr>
        <p:txBody>
          <a:bodyPr/>
          <a:lstStyle/>
          <a:p>
            <a:fld id="{B19B0651-EE4F-4900-A07F-96A6BFA9D0F0}" type="slidenum">
              <a:rPr lang="ru-RU" sz="2400" smtClean="0"/>
              <a:pPr/>
              <a:t>15</a:t>
            </a:fld>
            <a:endParaRPr lang="ru-RU"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260648"/>
            <a:ext cx="8229600" cy="979512"/>
          </a:xfrm>
        </p:spPr>
        <p:txBody>
          <a:bodyPr/>
          <a:lstStyle/>
          <a:p>
            <a:r>
              <a:rPr lang="en-US" dirty="0" smtClean="0"/>
              <a:t>Video of the experiment</a:t>
            </a:r>
            <a:endParaRPr lang="ru-RU" dirty="0"/>
          </a:p>
        </p:txBody>
      </p:sp>
      <p:sp>
        <p:nvSpPr>
          <p:cNvPr id="5" name="Номер слайда 4"/>
          <p:cNvSpPr>
            <a:spLocks noGrp="1"/>
          </p:cNvSpPr>
          <p:nvPr>
            <p:ph type="sldNum" sz="quarter" idx="12"/>
          </p:nvPr>
        </p:nvSpPr>
        <p:spPr>
          <a:xfrm>
            <a:off x="4139952" y="6309320"/>
            <a:ext cx="561975" cy="365125"/>
          </a:xfrm>
        </p:spPr>
        <p:txBody>
          <a:bodyPr/>
          <a:lstStyle/>
          <a:p>
            <a:fld id="{B19B0651-EE4F-4900-A07F-96A6BFA9D0F0}" type="slidenum">
              <a:rPr lang="ru-RU" sz="2400" smtClean="0"/>
              <a:pPr/>
              <a:t>16</a:t>
            </a:fld>
            <a:endParaRPr lang="ru-RU" sz="2400"/>
          </a:p>
        </p:txBody>
      </p:sp>
      <p:pic>
        <p:nvPicPr>
          <p:cNvPr id="7" name="торнадо 2.mp4">
            <a:hlinkClick r:id="" action="ppaction://media"/>
          </p:cNvPr>
          <p:cNvPicPr>
            <a:picLocks noGrp="1" noRot="1" noChangeAspect="1"/>
          </p:cNvPicPr>
          <p:nvPr>
            <p:ph idx="1"/>
            <a:videoFile r:link="rId1"/>
          </p:nvPr>
        </p:nvPicPr>
        <p:blipFill>
          <a:blip r:embed="rId3" cstate="print"/>
          <a:stretch>
            <a:fillRect/>
          </a:stretch>
        </p:blipFill>
        <p:spPr>
          <a:xfrm>
            <a:off x="1331640" y="1268760"/>
            <a:ext cx="6552728" cy="4914546"/>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7"/>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7"/>
                                        </p:tgtEl>
                                      </p:cBhvr>
                                    </p:cmd>
                                  </p:childTnLst>
                                </p:cTn>
                              </p:par>
                            </p:childTnLst>
                          </p:cTn>
                        </p:par>
                      </p:childTnLst>
                    </p:cTn>
                  </p:par>
                </p:childTnLst>
              </p:cTn>
              <p:nextCondLst>
                <p:cond evt="onClick" delay="0">
                  <p:tgtEl>
                    <p:spTgt spid="7"/>
                  </p:tgtEl>
                </p:cond>
              </p:nextCondLst>
            </p:seq>
            <p:video>
              <p:cMediaNode>
                <p:cTn id="7" fill="hold" display="0">
                  <p:stCondLst>
                    <p:cond delay="indefinite"/>
                  </p:stCondLst>
                  <p:endCondLst>
                    <p:cond evt="onNext" delay="0">
                      <p:tgtEl>
                        <p:sldTgt/>
                      </p:tgtEl>
                    </p:cond>
                    <p:cond evt="onPrev" delay="0">
                      <p:tgtEl>
                        <p:sldTgt/>
                      </p:tgtEl>
                    </p:cond>
                  </p:endCondLst>
                </p:cTn>
                <p:tgtEl>
                  <p:spTgt spid="7"/>
                </p:tgtEl>
              </p:cMediaNode>
            </p:video>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Conclusions</a:t>
            </a:r>
            <a:endParaRPr lang="ru-RU" dirty="0"/>
          </a:p>
        </p:txBody>
      </p:sp>
      <p:sp>
        <p:nvSpPr>
          <p:cNvPr id="3" name="Содержимое 2"/>
          <p:cNvSpPr>
            <a:spLocks noGrp="1"/>
          </p:cNvSpPr>
          <p:nvPr>
            <p:ph idx="1"/>
          </p:nvPr>
        </p:nvSpPr>
        <p:spPr/>
        <p:txBody>
          <a:bodyPr>
            <a:normAutofit/>
          </a:bodyPr>
          <a:lstStyle/>
          <a:p>
            <a:r>
              <a:rPr lang="en-US" sz="4000" dirty="0" smtClean="0">
                <a:solidFill>
                  <a:schemeClr val="tx1"/>
                </a:solidFill>
                <a:latin typeface="+mn-lt"/>
              </a:rPr>
              <a:t>We investigated mechanism of generation of tornado;</a:t>
            </a:r>
          </a:p>
          <a:p>
            <a:r>
              <a:rPr lang="en-US" sz="4000" dirty="0" smtClean="0">
                <a:solidFill>
                  <a:schemeClr val="tx1"/>
                </a:solidFill>
                <a:latin typeface="+mn-lt"/>
              </a:rPr>
              <a:t>We built a portative tornado machine which could be demonstrated at a Science Fight room of the 5th IYNT.</a:t>
            </a:r>
            <a:endParaRPr lang="ru-RU" sz="4000" dirty="0" smtClean="0">
              <a:solidFill>
                <a:schemeClr val="tx1"/>
              </a:solidFill>
              <a:latin typeface="+mn-lt"/>
            </a:endParaRPr>
          </a:p>
          <a:p>
            <a:pPr>
              <a:buNone/>
            </a:pPr>
            <a:endParaRPr lang="ru-RU" sz="4000" dirty="0">
              <a:solidFill>
                <a:schemeClr val="tx1"/>
              </a:solidFill>
              <a:latin typeface="+mn-lt"/>
            </a:endParaRPr>
          </a:p>
        </p:txBody>
      </p:sp>
      <p:sp>
        <p:nvSpPr>
          <p:cNvPr id="4" name="Номер слайда 3"/>
          <p:cNvSpPr>
            <a:spLocks noGrp="1"/>
          </p:cNvSpPr>
          <p:nvPr>
            <p:ph type="sldNum" sz="quarter" idx="12"/>
          </p:nvPr>
        </p:nvSpPr>
        <p:spPr>
          <a:xfrm>
            <a:off x="4139952" y="6309320"/>
            <a:ext cx="561975" cy="365125"/>
          </a:xfrm>
        </p:spPr>
        <p:txBody>
          <a:bodyPr/>
          <a:lstStyle/>
          <a:p>
            <a:fld id="{B19B0651-EE4F-4900-A07F-96A6BFA9D0F0}" type="slidenum">
              <a:rPr lang="ru-RU" sz="2400" smtClean="0"/>
              <a:pPr/>
              <a:t>17</a:t>
            </a:fld>
            <a:endParaRPr lang="ru-RU"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Used sources</a:t>
            </a:r>
            <a:endParaRPr lang="ru-RU" dirty="0"/>
          </a:p>
        </p:txBody>
      </p:sp>
      <p:sp>
        <p:nvSpPr>
          <p:cNvPr id="3" name="Содержимое 2"/>
          <p:cNvSpPr>
            <a:spLocks noGrp="1"/>
          </p:cNvSpPr>
          <p:nvPr>
            <p:ph idx="1"/>
          </p:nvPr>
        </p:nvSpPr>
        <p:spPr/>
        <p:txBody>
          <a:bodyPr>
            <a:normAutofit/>
          </a:bodyPr>
          <a:lstStyle/>
          <a:p>
            <a:r>
              <a:rPr lang="en-US" sz="4000" dirty="0" smtClean="0">
                <a:hlinkClick r:id="rId2"/>
              </a:rPr>
              <a:t>http://sitekid.ru/planeta_zemlya/smerch.html</a:t>
            </a:r>
            <a:endParaRPr lang="en-US" sz="4000" dirty="0" smtClean="0"/>
          </a:p>
          <a:p>
            <a:r>
              <a:rPr lang="en-US" sz="4000" dirty="0" smtClean="0">
                <a:hlinkClick r:id="rId3"/>
              </a:rPr>
              <a:t>https://ru.wikipedia.org/wiki/%D0%A1%D0%BC%D0%B5%D1%80%D1%87</a:t>
            </a:r>
            <a:endParaRPr lang="en-US" sz="4000" dirty="0" smtClean="0"/>
          </a:p>
          <a:p>
            <a:r>
              <a:rPr lang="en-US" sz="4000" dirty="0" smtClean="0">
                <a:hlinkClick r:id="rId4"/>
              </a:rPr>
              <a:t>http://www.evgars.com/true.htm</a:t>
            </a:r>
            <a:endParaRPr lang="en-US" sz="4000" dirty="0" smtClean="0"/>
          </a:p>
          <a:p>
            <a:pPr>
              <a:buNone/>
            </a:pPr>
            <a:endParaRPr lang="ru-RU" sz="4000" dirty="0"/>
          </a:p>
        </p:txBody>
      </p:sp>
      <p:sp>
        <p:nvSpPr>
          <p:cNvPr id="4" name="Номер слайда 3"/>
          <p:cNvSpPr>
            <a:spLocks noGrp="1"/>
          </p:cNvSpPr>
          <p:nvPr>
            <p:ph type="sldNum" sz="quarter" idx="12"/>
          </p:nvPr>
        </p:nvSpPr>
        <p:spPr>
          <a:xfrm>
            <a:off x="4572000" y="6309320"/>
            <a:ext cx="561975" cy="340147"/>
          </a:xfrm>
        </p:spPr>
        <p:txBody>
          <a:bodyPr/>
          <a:lstStyle/>
          <a:p>
            <a:fld id="{B19B0651-EE4F-4900-A07F-96A6BFA9D0F0}" type="slidenum">
              <a:rPr lang="ru-RU" sz="2400" smtClean="0"/>
              <a:pPr/>
              <a:t>18</a:t>
            </a:fld>
            <a:endParaRPr lang="ru-RU"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2276872"/>
            <a:ext cx="8229600" cy="1600200"/>
          </a:xfrm>
        </p:spPr>
        <p:txBody>
          <a:bodyPr/>
          <a:lstStyle/>
          <a:p>
            <a:r>
              <a:rPr lang="en-US" dirty="0" smtClean="0"/>
              <a:t>Thanks for watching!</a:t>
            </a:r>
            <a:endParaRPr lang="ru-RU" dirty="0"/>
          </a:p>
        </p:txBody>
      </p:sp>
      <p:sp>
        <p:nvSpPr>
          <p:cNvPr id="4" name="Номер слайда 3"/>
          <p:cNvSpPr>
            <a:spLocks noGrp="1"/>
          </p:cNvSpPr>
          <p:nvPr>
            <p:ph type="sldNum" sz="quarter" idx="12"/>
          </p:nvPr>
        </p:nvSpPr>
        <p:spPr>
          <a:xfrm>
            <a:off x="4211960" y="6309320"/>
            <a:ext cx="561975" cy="365125"/>
          </a:xfrm>
        </p:spPr>
        <p:txBody>
          <a:bodyPr/>
          <a:lstStyle/>
          <a:p>
            <a:fld id="{B19B0651-EE4F-4900-A07F-96A6BFA9D0F0}" type="slidenum">
              <a:rPr lang="ru-RU" sz="2400" smtClean="0"/>
              <a:pPr/>
              <a:t>19</a:t>
            </a:fld>
            <a:endParaRPr lang="ru-RU"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147248" cy="1008112"/>
          </a:xfrm>
        </p:spPr>
        <p:txBody>
          <a:bodyPr/>
          <a:lstStyle/>
          <a:p>
            <a:r>
              <a:rPr lang="en-US" sz="8000" b="1" dirty="0" smtClean="0"/>
              <a:t>Our team</a:t>
            </a:r>
            <a:r>
              <a:rPr lang="ru-RU" sz="8000" b="1" dirty="0" smtClean="0"/>
              <a:t>:</a:t>
            </a:r>
            <a:endParaRPr lang="ru-RU" sz="8000" b="1" dirty="0"/>
          </a:p>
        </p:txBody>
      </p:sp>
      <p:sp>
        <p:nvSpPr>
          <p:cNvPr id="3" name="Объект 2"/>
          <p:cNvSpPr>
            <a:spLocks noGrp="1"/>
          </p:cNvSpPr>
          <p:nvPr>
            <p:ph idx="1"/>
          </p:nvPr>
        </p:nvSpPr>
        <p:spPr/>
        <p:txBody>
          <a:bodyPr/>
          <a:lstStyle/>
          <a:p>
            <a:pPr marL="0" indent="0">
              <a:buNone/>
            </a:pPr>
            <a:r>
              <a:rPr lang="ru-RU" dirty="0" smtClean="0">
                <a:solidFill>
                  <a:schemeClr val="tx2">
                    <a:lumMod val="50000"/>
                  </a:schemeClr>
                </a:solidFill>
              </a:rPr>
              <a:t>-</a:t>
            </a:r>
            <a:r>
              <a:rPr lang="en-US" dirty="0" smtClean="0">
                <a:solidFill>
                  <a:schemeClr val="tx2">
                    <a:lumMod val="50000"/>
                  </a:schemeClr>
                </a:solidFill>
              </a:rPr>
              <a:t> </a:t>
            </a:r>
            <a:r>
              <a:rPr lang="en-US" dirty="0" err="1" smtClean="0">
                <a:solidFill>
                  <a:schemeClr val="tx2">
                    <a:lumMod val="50000"/>
                  </a:schemeClr>
                </a:solidFill>
              </a:rPr>
              <a:t>Polina</a:t>
            </a:r>
            <a:r>
              <a:rPr lang="en-US" dirty="0" smtClean="0">
                <a:solidFill>
                  <a:schemeClr val="tx2">
                    <a:lumMod val="50000"/>
                  </a:schemeClr>
                </a:solidFill>
              </a:rPr>
              <a:t> </a:t>
            </a:r>
            <a:r>
              <a:rPr lang="en-US" dirty="0" err="1" smtClean="0">
                <a:solidFill>
                  <a:schemeClr val="tx2">
                    <a:lumMod val="50000"/>
                  </a:schemeClr>
                </a:solidFill>
              </a:rPr>
              <a:t>Parinova</a:t>
            </a:r>
            <a:r>
              <a:rPr lang="ru-RU" dirty="0" smtClean="0">
                <a:solidFill>
                  <a:schemeClr val="tx2">
                    <a:lumMod val="50000"/>
                  </a:schemeClr>
                </a:solidFill>
              </a:rPr>
              <a:t>(капитан)</a:t>
            </a:r>
          </a:p>
          <a:p>
            <a:pPr marL="0" indent="0">
              <a:buNone/>
            </a:pPr>
            <a:r>
              <a:rPr lang="ru-RU" dirty="0" smtClean="0">
                <a:solidFill>
                  <a:schemeClr val="tx2">
                    <a:lumMod val="50000"/>
                  </a:schemeClr>
                </a:solidFill>
              </a:rPr>
              <a:t>-</a:t>
            </a:r>
            <a:r>
              <a:rPr lang="en-US" dirty="0" smtClean="0">
                <a:solidFill>
                  <a:schemeClr val="tx2">
                    <a:lumMod val="50000"/>
                  </a:schemeClr>
                </a:solidFill>
              </a:rPr>
              <a:t>Angelina </a:t>
            </a:r>
            <a:r>
              <a:rPr lang="en-US" dirty="0" err="1" smtClean="0">
                <a:solidFill>
                  <a:schemeClr val="tx2">
                    <a:lumMod val="50000"/>
                  </a:schemeClr>
                </a:solidFill>
              </a:rPr>
              <a:t>Zhuravleva</a:t>
            </a:r>
            <a:endParaRPr lang="ru-RU" dirty="0" smtClean="0">
              <a:solidFill>
                <a:schemeClr val="tx2">
                  <a:lumMod val="50000"/>
                </a:schemeClr>
              </a:solidFill>
            </a:endParaRPr>
          </a:p>
          <a:p>
            <a:pPr marL="0" indent="0">
              <a:buNone/>
            </a:pPr>
            <a:r>
              <a:rPr lang="ru-RU" dirty="0" smtClean="0">
                <a:solidFill>
                  <a:schemeClr val="tx2">
                    <a:lumMod val="50000"/>
                  </a:schemeClr>
                </a:solidFill>
              </a:rPr>
              <a:t>-</a:t>
            </a:r>
            <a:r>
              <a:rPr lang="en-US" dirty="0" smtClean="0">
                <a:solidFill>
                  <a:schemeClr val="tx2">
                    <a:lumMod val="50000"/>
                  </a:schemeClr>
                </a:solidFill>
              </a:rPr>
              <a:t> </a:t>
            </a:r>
            <a:r>
              <a:rPr lang="en-US" dirty="0" err="1" smtClean="0">
                <a:solidFill>
                  <a:schemeClr val="tx2">
                    <a:lumMod val="50000"/>
                  </a:schemeClr>
                </a:solidFill>
              </a:rPr>
              <a:t>Ilia</a:t>
            </a:r>
            <a:r>
              <a:rPr lang="en-US" dirty="0" smtClean="0">
                <a:solidFill>
                  <a:schemeClr val="tx2">
                    <a:lumMod val="50000"/>
                  </a:schemeClr>
                </a:solidFill>
              </a:rPr>
              <a:t> </a:t>
            </a:r>
            <a:r>
              <a:rPr lang="en-US" dirty="0" err="1" smtClean="0">
                <a:solidFill>
                  <a:schemeClr val="tx2">
                    <a:lumMod val="50000"/>
                  </a:schemeClr>
                </a:solidFill>
              </a:rPr>
              <a:t>Vasiliev</a:t>
            </a:r>
            <a:endParaRPr lang="ru-RU" dirty="0" smtClean="0">
              <a:solidFill>
                <a:schemeClr val="tx2">
                  <a:lumMod val="50000"/>
                </a:schemeClr>
              </a:solidFill>
            </a:endParaRPr>
          </a:p>
          <a:p>
            <a:pPr marL="0" indent="0">
              <a:buNone/>
            </a:pPr>
            <a:r>
              <a:rPr lang="ru-RU" dirty="0" smtClean="0">
                <a:solidFill>
                  <a:schemeClr val="tx2">
                    <a:lumMod val="50000"/>
                  </a:schemeClr>
                </a:solidFill>
              </a:rPr>
              <a:t>-</a:t>
            </a:r>
            <a:r>
              <a:rPr lang="en-US" dirty="0" smtClean="0">
                <a:solidFill>
                  <a:schemeClr val="tx2">
                    <a:lumMod val="50000"/>
                  </a:schemeClr>
                </a:solidFill>
              </a:rPr>
              <a:t>Sergey Glebov</a:t>
            </a:r>
            <a:endParaRPr lang="ru-RU" dirty="0" smtClean="0">
              <a:solidFill>
                <a:schemeClr val="tx2">
                  <a:lumMod val="50000"/>
                </a:schemeClr>
              </a:solidFill>
            </a:endParaRPr>
          </a:p>
          <a:p>
            <a:pPr marL="0" indent="0">
              <a:buNone/>
            </a:pPr>
            <a:r>
              <a:rPr lang="ru-RU" dirty="0" smtClean="0">
                <a:solidFill>
                  <a:schemeClr val="tx2">
                    <a:lumMod val="50000"/>
                  </a:schemeClr>
                </a:solidFill>
              </a:rPr>
              <a:t>-</a:t>
            </a:r>
            <a:r>
              <a:rPr lang="en-US" dirty="0" err="1" smtClean="0">
                <a:solidFill>
                  <a:schemeClr val="tx2">
                    <a:lumMod val="50000"/>
                  </a:schemeClr>
                </a:solidFill>
              </a:rPr>
              <a:t>Maksim</a:t>
            </a:r>
            <a:r>
              <a:rPr lang="en-US" dirty="0" smtClean="0">
                <a:solidFill>
                  <a:schemeClr val="tx2">
                    <a:lumMod val="50000"/>
                  </a:schemeClr>
                </a:solidFill>
              </a:rPr>
              <a:t> </a:t>
            </a:r>
            <a:r>
              <a:rPr lang="en-US" dirty="0" err="1" smtClean="0">
                <a:solidFill>
                  <a:schemeClr val="tx2">
                    <a:lumMod val="50000"/>
                  </a:schemeClr>
                </a:solidFill>
              </a:rPr>
              <a:t>Shilihin</a:t>
            </a:r>
            <a:endParaRPr lang="ru-RU" dirty="0" smtClean="0">
              <a:solidFill>
                <a:schemeClr val="tx2">
                  <a:lumMod val="50000"/>
                </a:schemeClr>
              </a:solidFill>
            </a:endParaRPr>
          </a:p>
          <a:p>
            <a:pPr marL="0" indent="0">
              <a:buNone/>
            </a:pPr>
            <a:r>
              <a:rPr lang="ru-RU" dirty="0" smtClean="0">
                <a:solidFill>
                  <a:schemeClr val="tx2">
                    <a:lumMod val="50000"/>
                  </a:schemeClr>
                </a:solidFill>
              </a:rPr>
              <a:t>-</a:t>
            </a:r>
            <a:r>
              <a:rPr lang="en-US" dirty="0" err="1" smtClean="0">
                <a:solidFill>
                  <a:schemeClr val="tx2">
                    <a:lumMod val="50000"/>
                  </a:schemeClr>
                </a:solidFill>
              </a:rPr>
              <a:t>Elisaveta</a:t>
            </a:r>
            <a:r>
              <a:rPr lang="en-US" dirty="0" smtClean="0">
                <a:solidFill>
                  <a:schemeClr val="tx2">
                    <a:lumMod val="50000"/>
                  </a:schemeClr>
                </a:solidFill>
              </a:rPr>
              <a:t> </a:t>
            </a:r>
            <a:r>
              <a:rPr lang="en-US" dirty="0" err="1" smtClean="0">
                <a:solidFill>
                  <a:schemeClr val="tx2">
                    <a:lumMod val="50000"/>
                  </a:schemeClr>
                </a:solidFill>
              </a:rPr>
              <a:t>Zarezina</a:t>
            </a:r>
            <a:endParaRPr lang="ru-RU" dirty="0">
              <a:solidFill>
                <a:schemeClr val="tx2">
                  <a:lumMod val="50000"/>
                </a:schemeClr>
              </a:solidFill>
            </a:endParaRPr>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347864" y="3933056"/>
            <a:ext cx="1905000" cy="14287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092280" y="3140968"/>
            <a:ext cx="1520366" cy="15203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5364088" y="4941168"/>
            <a:ext cx="1905000" cy="14287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7" name="Номер слайда 6"/>
          <p:cNvSpPr>
            <a:spLocks noGrp="1"/>
          </p:cNvSpPr>
          <p:nvPr>
            <p:ph type="sldNum" sz="quarter" idx="12"/>
          </p:nvPr>
        </p:nvSpPr>
        <p:spPr>
          <a:xfrm>
            <a:off x="4283968" y="6309320"/>
            <a:ext cx="561975" cy="365125"/>
          </a:xfrm>
        </p:spPr>
        <p:txBody>
          <a:bodyPr/>
          <a:lstStyle/>
          <a:p>
            <a:pPr algn="ctr"/>
            <a:fld id="{B19B0651-EE4F-4900-A07F-96A6BFA9D0F0}" type="slidenum">
              <a:rPr lang="ru-RU" sz="2400" smtClean="0">
                <a:solidFill>
                  <a:schemeClr val="tx1"/>
                </a:solidFill>
              </a:rPr>
              <a:pPr algn="ctr"/>
              <a:t>2</a:t>
            </a:fld>
            <a:endParaRPr lang="ru-RU" sz="2400" dirty="0">
              <a:solidFill>
                <a:schemeClr val="tx1"/>
              </a:solidFill>
            </a:endParaRPr>
          </a:p>
        </p:txBody>
      </p:sp>
      <p:pic>
        <p:nvPicPr>
          <p:cNvPr id="8" name="Рисунок 7" descr="флаг россии.png"/>
          <p:cNvPicPr>
            <a:picLocks noChangeAspect="1"/>
          </p:cNvPicPr>
          <p:nvPr/>
        </p:nvPicPr>
        <p:blipFill>
          <a:blip r:embed="rId5" cstate="print"/>
          <a:stretch>
            <a:fillRect/>
          </a:stretch>
        </p:blipFill>
        <p:spPr>
          <a:xfrm>
            <a:off x="6732240" y="1556792"/>
            <a:ext cx="1685967" cy="1123275"/>
          </a:xfrm>
          <a:prstGeom prst="rect">
            <a:avLst/>
          </a:prstGeom>
        </p:spPr>
      </p:pic>
      <p:pic>
        <p:nvPicPr>
          <p:cNvPr id="9" name="Рисунок 8" descr="герб воронежа.jpg"/>
          <p:cNvPicPr>
            <a:picLocks noChangeAspect="1"/>
          </p:cNvPicPr>
          <p:nvPr/>
        </p:nvPicPr>
        <p:blipFill>
          <a:blip r:embed="rId6" cstate="print"/>
          <a:stretch>
            <a:fillRect/>
          </a:stretch>
        </p:blipFill>
        <p:spPr>
          <a:xfrm>
            <a:off x="4211960" y="1412776"/>
            <a:ext cx="1656184" cy="2070230"/>
          </a:xfrm>
          <a:prstGeom prst="rect">
            <a:avLst/>
          </a:prstGeom>
        </p:spPr>
      </p:pic>
      <p:pic>
        <p:nvPicPr>
          <p:cNvPr id="10" name="Рисунок 9" descr="герб Басова.jpg"/>
          <p:cNvPicPr>
            <a:picLocks noChangeAspect="1"/>
          </p:cNvPicPr>
          <p:nvPr/>
        </p:nvPicPr>
        <p:blipFill>
          <a:blip r:embed="rId7" cstate="print"/>
          <a:stretch>
            <a:fillRect/>
          </a:stretch>
        </p:blipFill>
        <p:spPr>
          <a:xfrm>
            <a:off x="755576" y="4797152"/>
            <a:ext cx="1426104" cy="1284085"/>
          </a:xfrm>
          <a:prstGeom prst="rect">
            <a:avLst/>
          </a:prstGeom>
        </p:spPr>
      </p:pic>
    </p:spTree>
    <p:extLst>
      <p:ext uri="{BB962C8B-B14F-4D97-AF65-F5344CB8AC3E}">
        <p14:creationId xmlns:p14="http://schemas.microsoft.com/office/powerpoint/2010/main" xmlns="" val="10247628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p:cNvPicPr>
            <a:picLocks noChangeAspect="1" noChangeArrowheads="1"/>
          </p:cNvPicPr>
          <p:nvPr/>
        </p:nvPicPr>
        <p:blipFill>
          <a:blip r:embed="rId2" cstate="print">
            <a:extLst>
              <a:ext uri="{BEBA8EAE-BF5A-486C-A8C5-ECC9F3942E4B}">
                <a14:imgProps xmlns:a14="http://schemas.microsoft.com/office/drawing/2010/main" xmlns="">
                  <a14:imgLayer r:embed="rId5">
                    <a14:imgEffect>
                      <a14:backgroundRemoval t="0" b="100000" l="1852" r="99815">
                        <a14:backgroundMark x1="54074" y1="48017" x2="42222" y2="28810"/>
                        <a14:backgroundMark x1="3889" y1="80376" x2="54630" y2="49061"/>
                        <a14:backgroundMark x1="60556" y1="55324" x2="59630" y2="76618"/>
                        <a14:backgroundMark x1="12963" y1="97912" x2="61111" y2="68058"/>
                        <a14:backgroundMark x1="60556" y1="55741" x2="82037" y2="60752"/>
                        <a14:backgroundMark x1="74074" y1="63048" x2="96296" y2="42380"/>
                      </a14:backgroundRemoval>
                    </a14:imgEffect>
                  </a14:imgLayer>
                </a14:imgProps>
              </a:ext>
              <a:ext uri="{28A0092B-C50C-407E-A947-70E740481C1C}">
                <a14:useLocalDpi xmlns:a14="http://schemas.microsoft.com/office/drawing/2010/main" xmlns="" val="0"/>
              </a:ext>
            </a:extLst>
          </a:blip>
          <a:srcRect/>
          <a:stretch>
            <a:fillRect/>
          </a:stretch>
        </p:blipFill>
        <p:spPr bwMode="auto">
          <a:xfrm flipH="1">
            <a:off x="147049" y="84948"/>
            <a:ext cx="951010" cy="843581"/>
          </a:xfrm>
          <a:prstGeom prst="rect">
            <a:avLst/>
          </a:prstGeom>
          <a:noFill/>
          <a:ln w="9525">
            <a:noFill/>
            <a:prstDash val="sysDot"/>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Заголовок 1"/>
          <p:cNvSpPr>
            <a:spLocks noGrp="1"/>
          </p:cNvSpPr>
          <p:nvPr>
            <p:ph type="title"/>
          </p:nvPr>
        </p:nvSpPr>
        <p:spPr>
          <a:xfrm>
            <a:off x="755576" y="1484784"/>
            <a:ext cx="7859216" cy="720080"/>
          </a:xfrm>
        </p:spPr>
        <p:txBody>
          <a:bodyPr/>
          <a:lstStyle/>
          <a:p>
            <a:r>
              <a:rPr lang="en-US" sz="8000" b="1" dirty="0" smtClean="0"/>
              <a:t>Task </a:t>
            </a:r>
            <a:r>
              <a:rPr lang="ru-RU" sz="8000" b="1" dirty="0" smtClean="0"/>
              <a:t>№</a:t>
            </a:r>
            <a:r>
              <a:rPr lang="en-US" sz="8000" b="1" dirty="0" smtClean="0"/>
              <a:t>17</a:t>
            </a:r>
            <a:r>
              <a:rPr lang="ru-RU" sz="8000" b="1" dirty="0" smtClean="0"/>
              <a:t>:</a:t>
            </a:r>
            <a:r>
              <a:rPr lang="en-US" sz="8000" b="1" dirty="0" smtClean="0"/>
              <a:t> Tornado machine</a:t>
            </a:r>
            <a:endParaRPr lang="ru-RU" sz="8000" b="1" dirty="0"/>
          </a:p>
        </p:txBody>
      </p:sp>
      <p:pic>
        <p:nvPicPr>
          <p:cNvPr id="5" name="Объект 4"/>
          <p:cNvPicPr>
            <a:picLocks noGrp="1" noChangeAspect="1"/>
          </p:cNvPicPr>
          <p:nvPr>
            <p:ph idx="1"/>
          </p:nvPr>
        </p:nvPicPr>
        <p:blipFill>
          <a:blip r:embed="rId6" cstate="print">
            <a:extLst>
              <a:ext uri="{28A0092B-C50C-407E-A947-70E740481C1C}">
                <a14:useLocalDpi xmlns:a14="http://schemas.microsoft.com/office/drawing/2010/main" xmlns="" val="0"/>
              </a:ext>
            </a:extLst>
          </a:blip>
          <a:stretch>
            <a:fillRect/>
          </a:stretch>
        </p:blipFill>
        <p:spPr>
          <a:xfrm>
            <a:off x="8202643" y="26967"/>
            <a:ext cx="923242" cy="877538"/>
          </a:xfrm>
        </p:spPr>
      </p:pic>
      <p:sp>
        <p:nvSpPr>
          <p:cNvPr id="7" name="TextBox 6"/>
          <p:cNvSpPr txBox="1"/>
          <p:nvPr/>
        </p:nvSpPr>
        <p:spPr>
          <a:xfrm>
            <a:off x="179512" y="2636912"/>
            <a:ext cx="8784976" cy="2554545"/>
          </a:xfrm>
          <a:prstGeom prst="rect">
            <a:avLst/>
          </a:prstGeom>
          <a:noFill/>
        </p:spPr>
        <p:txBody>
          <a:bodyPr wrap="square" rtlCol="0">
            <a:spAutoFit/>
          </a:bodyPr>
          <a:lstStyle/>
          <a:p>
            <a:pPr algn="just"/>
            <a:r>
              <a:rPr lang="en-US" sz="3200" dirty="0" smtClean="0"/>
              <a:t>Build a machine to produce an indoor air tornado. Investigate the properties and stability of the tornado. Is the machine portative enough to be demonstrated at a Science Fight room of the 5th IYNT?</a:t>
            </a:r>
            <a:endParaRPr lang="ru-RU" sz="3200" dirty="0"/>
          </a:p>
        </p:txBody>
      </p:sp>
      <p:sp>
        <p:nvSpPr>
          <p:cNvPr id="8" name="Номер слайда 7"/>
          <p:cNvSpPr>
            <a:spLocks noGrp="1"/>
          </p:cNvSpPr>
          <p:nvPr>
            <p:ph type="sldNum" sz="quarter" idx="12"/>
          </p:nvPr>
        </p:nvSpPr>
        <p:spPr>
          <a:xfrm>
            <a:off x="4283968" y="6237312"/>
            <a:ext cx="561975" cy="365125"/>
          </a:xfrm>
        </p:spPr>
        <p:txBody>
          <a:bodyPr/>
          <a:lstStyle/>
          <a:p>
            <a:fld id="{B19B0651-EE4F-4900-A07F-96A6BFA9D0F0}" type="slidenum">
              <a:rPr lang="ru-RU" sz="2400" smtClean="0"/>
              <a:pPr/>
              <a:t>3</a:t>
            </a:fld>
            <a:endParaRPr lang="ru-RU" sz="2400" dirty="0"/>
          </a:p>
        </p:txBody>
      </p:sp>
    </p:spTree>
    <p:extLst>
      <p:ext uri="{BB962C8B-B14F-4D97-AF65-F5344CB8AC3E}">
        <p14:creationId xmlns:p14="http://schemas.microsoft.com/office/powerpoint/2010/main" xmlns="" val="8843688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p:cNvPicPr>
            <a:picLocks noChangeAspect="1" noChangeArrowheads="1"/>
          </p:cNvPicPr>
          <p:nvPr/>
        </p:nvPicPr>
        <p:blipFill>
          <a:blip r:embed="rId2" cstate="print">
            <a:extLst>
              <a:ext uri="{BEBA8EAE-BF5A-486C-A8C5-ECC9F3942E4B}">
                <a14:imgProps xmlns:a14="http://schemas.microsoft.com/office/drawing/2010/main" xmlns="">
                  <a14:imgLayer r:embed="rId5">
                    <a14:imgEffect>
                      <a14:backgroundRemoval t="0" b="100000" l="1852" r="99815">
                        <a14:backgroundMark x1="54074" y1="48017" x2="42222" y2="28810"/>
                        <a14:backgroundMark x1="3889" y1="80376" x2="54630" y2="49061"/>
                        <a14:backgroundMark x1="60556" y1="55324" x2="59630" y2="76618"/>
                        <a14:backgroundMark x1="12963" y1="97912" x2="61111" y2="68058"/>
                        <a14:backgroundMark x1="60556" y1="55741" x2="82037" y2="60752"/>
                        <a14:backgroundMark x1="74074" y1="63048" x2="96296" y2="42380"/>
                      </a14:backgroundRemoval>
                    </a14:imgEffect>
                  </a14:imgLayer>
                </a14:imgProps>
              </a:ext>
              <a:ext uri="{28A0092B-C50C-407E-A947-70E740481C1C}">
                <a14:useLocalDpi xmlns:a14="http://schemas.microsoft.com/office/drawing/2010/main" xmlns="" val="0"/>
              </a:ext>
            </a:extLst>
          </a:blip>
          <a:srcRect/>
          <a:stretch>
            <a:fillRect/>
          </a:stretch>
        </p:blipFill>
        <p:spPr bwMode="auto">
          <a:xfrm flipH="1">
            <a:off x="147049" y="84948"/>
            <a:ext cx="951010" cy="843581"/>
          </a:xfrm>
          <a:prstGeom prst="rect">
            <a:avLst/>
          </a:prstGeom>
          <a:noFill/>
          <a:ln w="9525">
            <a:noFill/>
            <a:prstDash val="sysDot"/>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Заголовок 1"/>
          <p:cNvSpPr>
            <a:spLocks noGrp="1"/>
          </p:cNvSpPr>
          <p:nvPr>
            <p:ph type="title"/>
          </p:nvPr>
        </p:nvSpPr>
        <p:spPr>
          <a:xfrm>
            <a:off x="683568" y="764704"/>
            <a:ext cx="7859216" cy="720080"/>
          </a:xfrm>
        </p:spPr>
        <p:txBody>
          <a:bodyPr/>
          <a:lstStyle/>
          <a:p>
            <a:r>
              <a:rPr lang="en-US" dirty="0" smtClean="0"/>
              <a:t>Structure of Research:</a:t>
            </a:r>
            <a:endParaRPr lang="ru-RU" b="1" dirty="0"/>
          </a:p>
        </p:txBody>
      </p:sp>
      <p:pic>
        <p:nvPicPr>
          <p:cNvPr id="5" name="Объект 4"/>
          <p:cNvPicPr>
            <a:picLocks noGrp="1" noChangeAspect="1"/>
          </p:cNvPicPr>
          <p:nvPr>
            <p:ph idx="1"/>
          </p:nvPr>
        </p:nvPicPr>
        <p:blipFill>
          <a:blip r:embed="rId6" cstate="print">
            <a:extLst>
              <a:ext uri="{28A0092B-C50C-407E-A947-70E740481C1C}">
                <a14:useLocalDpi xmlns:a14="http://schemas.microsoft.com/office/drawing/2010/main" xmlns="" val="0"/>
              </a:ext>
            </a:extLst>
          </a:blip>
          <a:stretch>
            <a:fillRect/>
          </a:stretch>
        </p:blipFill>
        <p:spPr>
          <a:xfrm>
            <a:off x="8202643" y="26967"/>
            <a:ext cx="923242" cy="877538"/>
          </a:xfrm>
        </p:spPr>
      </p:pic>
      <p:sp>
        <p:nvSpPr>
          <p:cNvPr id="8" name="TextBox 7"/>
          <p:cNvSpPr txBox="1"/>
          <p:nvPr/>
        </p:nvSpPr>
        <p:spPr>
          <a:xfrm>
            <a:off x="611560" y="1628800"/>
            <a:ext cx="7992888" cy="5016758"/>
          </a:xfrm>
          <a:prstGeom prst="rect">
            <a:avLst/>
          </a:prstGeom>
          <a:noFill/>
        </p:spPr>
        <p:txBody>
          <a:bodyPr wrap="square" rtlCol="0">
            <a:spAutoFit/>
          </a:bodyPr>
          <a:lstStyle/>
          <a:p>
            <a:r>
              <a:rPr lang="en-US" sz="3200" b="1" dirty="0" smtClean="0"/>
              <a:t>Our aim: to build a portative tornado machine;</a:t>
            </a:r>
          </a:p>
          <a:p>
            <a:pPr algn="ctr"/>
            <a:r>
              <a:rPr lang="en-US" sz="3200" b="1" dirty="0" smtClean="0"/>
              <a:t>Our objectives</a:t>
            </a:r>
          </a:p>
          <a:p>
            <a:pPr>
              <a:buFont typeface="Arial" pitchFamily="34" charset="0"/>
              <a:buChar char="•"/>
            </a:pPr>
            <a:r>
              <a:rPr lang="en-US" sz="3200" b="1" dirty="0" smtClean="0"/>
              <a:t>To investigate mechanism of generation of</a:t>
            </a:r>
            <a:r>
              <a:rPr lang="ru-RU" sz="3200" b="1" dirty="0" smtClean="0"/>
              <a:t> </a:t>
            </a:r>
            <a:r>
              <a:rPr lang="en-US" sz="3200" b="1" dirty="0" smtClean="0"/>
              <a:t>natural tornado;</a:t>
            </a:r>
          </a:p>
          <a:p>
            <a:pPr>
              <a:buFont typeface="Arial" pitchFamily="34" charset="0"/>
              <a:buChar char="•"/>
            </a:pPr>
            <a:r>
              <a:rPr lang="en-US" sz="3200" b="1" dirty="0" smtClean="0"/>
              <a:t>To build a tornado machine;</a:t>
            </a:r>
          </a:p>
          <a:p>
            <a:pPr>
              <a:buFont typeface="Arial" pitchFamily="34" charset="0"/>
              <a:buChar char="•"/>
            </a:pPr>
            <a:r>
              <a:rPr lang="en-US" sz="3200" b="1" dirty="0" smtClean="0"/>
              <a:t>To investigate some parameters</a:t>
            </a:r>
            <a:r>
              <a:rPr lang="ru-RU" sz="3200" b="1" dirty="0" smtClean="0"/>
              <a:t> </a:t>
            </a:r>
            <a:r>
              <a:rPr lang="en-US" sz="3200" b="1" dirty="0" smtClean="0"/>
              <a:t>of tornado.</a:t>
            </a:r>
          </a:p>
          <a:p>
            <a:pPr>
              <a:buFont typeface="Arial" pitchFamily="34" charset="0"/>
              <a:buChar char="•"/>
            </a:pPr>
            <a:endParaRPr lang="en-US" sz="3200" b="1" dirty="0" smtClean="0"/>
          </a:p>
          <a:p>
            <a:pPr>
              <a:buFont typeface="Arial" pitchFamily="34" charset="0"/>
              <a:buChar char="•"/>
            </a:pPr>
            <a:endParaRPr lang="en-US" sz="3200" b="1" dirty="0" smtClean="0"/>
          </a:p>
          <a:p>
            <a:endParaRPr lang="ru-RU" sz="3200" b="1" dirty="0"/>
          </a:p>
        </p:txBody>
      </p:sp>
      <p:sp>
        <p:nvSpPr>
          <p:cNvPr id="7" name="Номер слайда 6"/>
          <p:cNvSpPr>
            <a:spLocks noGrp="1"/>
          </p:cNvSpPr>
          <p:nvPr>
            <p:ph type="sldNum" sz="quarter" idx="12"/>
          </p:nvPr>
        </p:nvSpPr>
        <p:spPr>
          <a:xfrm>
            <a:off x="4211960" y="6237312"/>
            <a:ext cx="561975" cy="365125"/>
          </a:xfrm>
        </p:spPr>
        <p:txBody>
          <a:bodyPr/>
          <a:lstStyle/>
          <a:p>
            <a:fld id="{B19B0651-EE4F-4900-A07F-96A6BFA9D0F0}" type="slidenum">
              <a:rPr lang="ru-RU" sz="2400" smtClean="0"/>
              <a:pPr/>
              <a:t>4</a:t>
            </a:fld>
            <a:endParaRPr lang="ru-RU" sz="2400"/>
          </a:p>
        </p:txBody>
      </p:sp>
    </p:spTree>
    <p:extLst>
      <p:ext uri="{BB962C8B-B14F-4D97-AF65-F5344CB8AC3E}">
        <p14:creationId xmlns:p14="http://schemas.microsoft.com/office/powerpoint/2010/main" xmlns="" val="1360858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What is tornado?</a:t>
            </a:r>
            <a:endParaRPr lang="ru-RU" dirty="0"/>
          </a:p>
        </p:txBody>
      </p:sp>
      <p:sp>
        <p:nvSpPr>
          <p:cNvPr id="3" name="Содержимое 2"/>
          <p:cNvSpPr>
            <a:spLocks noGrp="1"/>
          </p:cNvSpPr>
          <p:nvPr>
            <p:ph idx="1"/>
          </p:nvPr>
        </p:nvSpPr>
        <p:spPr/>
        <p:txBody>
          <a:bodyPr>
            <a:noAutofit/>
          </a:bodyPr>
          <a:lstStyle/>
          <a:p>
            <a:r>
              <a:rPr lang="en-US" sz="3600" dirty="0" smtClean="0">
                <a:solidFill>
                  <a:schemeClr val="tx1"/>
                </a:solidFill>
                <a:latin typeface="+mn-lt"/>
              </a:rPr>
              <a:t>The tornado  is an atmospheric vortex that arises in a thundercloud and spreads downward, often to the surface of the earth, in the form of a cloudy sleeve in the diameter of tens and hundreds of meters. Tornadoes pass in their development in three main stages.</a:t>
            </a:r>
          </a:p>
          <a:p>
            <a:r>
              <a:rPr lang="ru-RU" sz="3600" dirty="0" smtClean="0">
                <a:solidFill>
                  <a:schemeClr val="tx1"/>
                </a:solidFill>
                <a:latin typeface="+mn-lt"/>
              </a:rPr>
              <a:t/>
            </a:r>
            <a:br>
              <a:rPr lang="ru-RU" sz="3600" dirty="0" smtClean="0">
                <a:solidFill>
                  <a:schemeClr val="tx1"/>
                </a:solidFill>
                <a:latin typeface="+mn-lt"/>
              </a:rPr>
            </a:br>
            <a:r>
              <a:rPr lang="ru-RU" sz="3600" dirty="0" smtClean="0">
                <a:solidFill>
                  <a:schemeClr val="tx1"/>
                </a:solidFill>
                <a:latin typeface="+mn-lt"/>
              </a:rPr>
              <a:t/>
            </a:r>
            <a:br>
              <a:rPr lang="ru-RU" sz="3600" dirty="0" smtClean="0">
                <a:solidFill>
                  <a:schemeClr val="tx1"/>
                </a:solidFill>
                <a:latin typeface="+mn-lt"/>
              </a:rPr>
            </a:br>
            <a:endParaRPr lang="ru-RU" sz="3600" dirty="0">
              <a:solidFill>
                <a:schemeClr val="tx1"/>
              </a:solidFill>
              <a:latin typeface="+mn-lt"/>
            </a:endParaRPr>
          </a:p>
        </p:txBody>
      </p:sp>
      <p:sp>
        <p:nvSpPr>
          <p:cNvPr id="4" name="Номер слайда 3"/>
          <p:cNvSpPr>
            <a:spLocks noGrp="1"/>
          </p:cNvSpPr>
          <p:nvPr>
            <p:ph type="sldNum" sz="quarter" idx="12"/>
          </p:nvPr>
        </p:nvSpPr>
        <p:spPr>
          <a:xfrm>
            <a:off x="4211960" y="6309320"/>
            <a:ext cx="561975" cy="365125"/>
          </a:xfrm>
        </p:spPr>
        <p:txBody>
          <a:bodyPr/>
          <a:lstStyle/>
          <a:p>
            <a:fld id="{B19B0651-EE4F-4900-A07F-96A6BFA9D0F0}" type="slidenum">
              <a:rPr lang="ru-RU" sz="2400" smtClean="0"/>
              <a:pPr/>
              <a:t>5</a:t>
            </a:fld>
            <a:endParaRPr lang="ru-RU"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Tornado life cycle</a:t>
            </a:r>
            <a:endParaRPr lang="ru-RU" dirty="0"/>
          </a:p>
        </p:txBody>
      </p:sp>
      <p:sp>
        <p:nvSpPr>
          <p:cNvPr id="3" name="Содержимое 2"/>
          <p:cNvSpPr>
            <a:spLocks noGrp="1"/>
          </p:cNvSpPr>
          <p:nvPr>
            <p:ph idx="1"/>
          </p:nvPr>
        </p:nvSpPr>
        <p:spPr/>
        <p:txBody>
          <a:bodyPr>
            <a:noAutofit/>
          </a:bodyPr>
          <a:lstStyle/>
          <a:p>
            <a:r>
              <a:rPr lang="en-US" sz="3200" dirty="0" smtClean="0">
                <a:solidFill>
                  <a:schemeClr val="tx1"/>
                </a:solidFill>
                <a:latin typeface="+mn-lt"/>
              </a:rPr>
              <a:t>At the initial stage of the storm cloud appears the initial funnel, hanging over the ground. The cold layers of air that are directly underneath the cloud rush down to replace the warm ones, which go up(such an unstable system is usually formed by combining two atmospheric fronts - warm and cold).</a:t>
            </a:r>
            <a:endParaRPr lang="ru-RU" sz="3000" dirty="0">
              <a:solidFill>
                <a:schemeClr val="tx1"/>
              </a:solidFill>
              <a:latin typeface="+mn-lt"/>
            </a:endParaRPr>
          </a:p>
        </p:txBody>
      </p:sp>
      <p:sp>
        <p:nvSpPr>
          <p:cNvPr id="4" name="Номер слайда 3"/>
          <p:cNvSpPr>
            <a:spLocks noGrp="1"/>
          </p:cNvSpPr>
          <p:nvPr>
            <p:ph type="sldNum" sz="quarter" idx="12"/>
          </p:nvPr>
        </p:nvSpPr>
        <p:spPr>
          <a:xfrm>
            <a:off x="4139952" y="6309320"/>
            <a:ext cx="561975" cy="365125"/>
          </a:xfrm>
        </p:spPr>
        <p:txBody>
          <a:bodyPr/>
          <a:lstStyle/>
          <a:p>
            <a:fld id="{B19B0651-EE4F-4900-A07F-96A6BFA9D0F0}" type="slidenum">
              <a:rPr lang="ru-RU" sz="2400" smtClean="0"/>
              <a:pPr/>
              <a:t>6</a:t>
            </a:fld>
            <a:endParaRPr lang="ru-RU"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Tornado life cycle</a:t>
            </a:r>
            <a:endParaRPr lang="ru-RU" dirty="0"/>
          </a:p>
        </p:txBody>
      </p:sp>
      <p:sp>
        <p:nvSpPr>
          <p:cNvPr id="3" name="Содержимое 2"/>
          <p:cNvSpPr>
            <a:spLocks noGrp="1"/>
          </p:cNvSpPr>
          <p:nvPr>
            <p:ph idx="1"/>
          </p:nvPr>
        </p:nvSpPr>
        <p:spPr/>
        <p:txBody>
          <a:bodyPr>
            <a:normAutofit/>
          </a:bodyPr>
          <a:lstStyle/>
          <a:p>
            <a:r>
              <a:rPr lang="en-US" sz="3600" dirty="0" smtClean="0">
                <a:solidFill>
                  <a:schemeClr val="tx1"/>
                </a:solidFill>
                <a:latin typeface="+mn-lt"/>
              </a:rPr>
              <a:t>The rotational speed increases with time, while in the center of the tornado the air begins to rise intensively. This is the second stage of the tornado's existence - the stage of the formed vortex of maximum power. The tornado is fully formed and moves in different directions.</a:t>
            </a:r>
            <a:endParaRPr lang="ru-RU" sz="3600" dirty="0">
              <a:solidFill>
                <a:schemeClr val="tx1"/>
              </a:solidFill>
              <a:latin typeface="+mn-lt"/>
            </a:endParaRPr>
          </a:p>
        </p:txBody>
      </p:sp>
      <p:sp>
        <p:nvSpPr>
          <p:cNvPr id="4" name="Номер слайда 3"/>
          <p:cNvSpPr>
            <a:spLocks noGrp="1"/>
          </p:cNvSpPr>
          <p:nvPr>
            <p:ph type="sldNum" sz="quarter" idx="12"/>
          </p:nvPr>
        </p:nvSpPr>
        <p:spPr>
          <a:xfrm>
            <a:off x="4283968" y="6309320"/>
            <a:ext cx="561975" cy="365125"/>
          </a:xfrm>
        </p:spPr>
        <p:txBody>
          <a:bodyPr/>
          <a:lstStyle/>
          <a:p>
            <a:fld id="{B19B0651-EE4F-4900-A07F-96A6BFA9D0F0}" type="slidenum">
              <a:rPr lang="ru-RU" sz="2400" smtClean="0"/>
              <a:pPr/>
              <a:t>7</a:t>
            </a:fld>
            <a:endParaRPr lang="ru-RU"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Tornado life cycle</a:t>
            </a:r>
            <a:endParaRPr lang="ru-RU" dirty="0"/>
          </a:p>
        </p:txBody>
      </p:sp>
      <p:sp>
        <p:nvSpPr>
          <p:cNvPr id="3" name="Содержимое 2"/>
          <p:cNvSpPr>
            <a:spLocks noGrp="1"/>
          </p:cNvSpPr>
          <p:nvPr>
            <p:ph idx="1"/>
          </p:nvPr>
        </p:nvSpPr>
        <p:spPr/>
        <p:txBody>
          <a:bodyPr>
            <a:normAutofit/>
          </a:bodyPr>
          <a:lstStyle/>
          <a:p>
            <a:r>
              <a:rPr lang="en-US" sz="2800" dirty="0" smtClean="0">
                <a:solidFill>
                  <a:schemeClr val="tx1"/>
                </a:solidFill>
                <a:latin typeface="+mn-lt"/>
              </a:rPr>
              <a:t>The final stage is the destruction of the vortex. The power of the tornado weakens, the funnel narrows and breaks away from the surface of the earth, gradually rising back into the mother cloud.</a:t>
            </a:r>
          </a:p>
          <a:p>
            <a:pPr>
              <a:buNone/>
            </a:pPr>
            <a:r>
              <a:rPr lang="ru-RU" sz="2800" dirty="0" smtClean="0">
                <a:solidFill>
                  <a:schemeClr val="tx1"/>
                </a:solidFill>
                <a:latin typeface="+mn-lt"/>
              </a:rPr>
              <a:t/>
            </a:r>
            <a:br>
              <a:rPr lang="ru-RU" sz="2800" dirty="0" smtClean="0">
                <a:solidFill>
                  <a:schemeClr val="tx1"/>
                </a:solidFill>
                <a:latin typeface="+mn-lt"/>
              </a:rPr>
            </a:br>
            <a:r>
              <a:rPr lang="en-US" sz="2800" dirty="0" smtClean="0">
                <a:solidFill>
                  <a:schemeClr val="tx1"/>
                </a:solidFill>
                <a:latin typeface="+mn-lt"/>
              </a:rPr>
              <a:t>The lifetime of each stage varies and ranges from a few minutes, to several hours (in exceptional cases). The rate of advance of tornadoes is also different, on average - 40-60 km / h (in very rare cases it can reach 200 km / h).</a:t>
            </a:r>
            <a:endParaRPr lang="ru-RU" sz="2800" dirty="0">
              <a:solidFill>
                <a:schemeClr val="tx1"/>
              </a:solidFill>
              <a:latin typeface="+mn-lt"/>
            </a:endParaRPr>
          </a:p>
        </p:txBody>
      </p:sp>
      <p:sp>
        <p:nvSpPr>
          <p:cNvPr id="4" name="Номер слайда 3"/>
          <p:cNvSpPr>
            <a:spLocks noGrp="1"/>
          </p:cNvSpPr>
          <p:nvPr>
            <p:ph type="sldNum" sz="quarter" idx="12"/>
          </p:nvPr>
        </p:nvSpPr>
        <p:spPr>
          <a:xfrm>
            <a:off x="4139952" y="6237312"/>
            <a:ext cx="561975" cy="365125"/>
          </a:xfrm>
        </p:spPr>
        <p:txBody>
          <a:bodyPr/>
          <a:lstStyle/>
          <a:p>
            <a:fld id="{B19B0651-EE4F-4900-A07F-96A6BFA9D0F0}" type="slidenum">
              <a:rPr lang="ru-RU" sz="2400" smtClean="0"/>
              <a:pPr/>
              <a:t>8</a:t>
            </a:fld>
            <a:endParaRPr lang="ru-RU" sz="24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332656"/>
            <a:ext cx="8229600" cy="691480"/>
          </a:xfrm>
        </p:spPr>
        <p:txBody>
          <a:bodyPr/>
          <a:lstStyle/>
          <a:p>
            <a:r>
              <a:rPr lang="en-US" dirty="0" smtClean="0"/>
              <a:t>Tornado structure</a:t>
            </a:r>
            <a:endParaRPr lang="ru-RU" dirty="0"/>
          </a:p>
        </p:txBody>
      </p:sp>
      <p:pic>
        <p:nvPicPr>
          <p:cNvPr id="5" name="Содержимое 4" descr="схема образования торнадо .jpg"/>
          <p:cNvPicPr>
            <a:picLocks noGrp="1" noChangeAspect="1"/>
          </p:cNvPicPr>
          <p:nvPr>
            <p:ph idx="1"/>
          </p:nvPr>
        </p:nvPicPr>
        <p:blipFill>
          <a:blip r:embed="rId2" cstate="print"/>
          <a:stretch>
            <a:fillRect/>
          </a:stretch>
        </p:blipFill>
        <p:spPr>
          <a:xfrm>
            <a:off x="1475656" y="1124744"/>
            <a:ext cx="5906640" cy="4525963"/>
          </a:xfrm>
        </p:spPr>
      </p:pic>
      <p:sp>
        <p:nvSpPr>
          <p:cNvPr id="4" name="Номер слайда 3"/>
          <p:cNvSpPr>
            <a:spLocks noGrp="1"/>
          </p:cNvSpPr>
          <p:nvPr>
            <p:ph type="sldNum" sz="quarter" idx="12"/>
          </p:nvPr>
        </p:nvSpPr>
        <p:spPr>
          <a:xfrm>
            <a:off x="4283968" y="6309320"/>
            <a:ext cx="561975" cy="365125"/>
          </a:xfrm>
        </p:spPr>
        <p:txBody>
          <a:bodyPr/>
          <a:lstStyle/>
          <a:p>
            <a:fld id="{B19B0651-EE4F-4900-A07F-96A6BFA9D0F0}" type="slidenum">
              <a:rPr lang="ru-RU" sz="2400" smtClean="0"/>
              <a:pPr/>
              <a:t>9</a:t>
            </a:fld>
            <a:endParaRPr lang="ru-RU" sz="24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сполнительная">
  <a:themeElements>
    <a:clrScheme name="Базовая">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Исполнитель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702</TotalTime>
  <Words>588</Words>
  <Application>Microsoft Office PowerPoint</Application>
  <PresentationFormat>Экран (4:3)</PresentationFormat>
  <Paragraphs>76</Paragraphs>
  <Slides>19</Slides>
  <Notes>1</Notes>
  <HiddenSlides>0</HiddenSlides>
  <MMClips>2</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Исполнительная</vt:lpstr>
      <vt:lpstr>Task №17 </vt:lpstr>
      <vt:lpstr>Our team:</vt:lpstr>
      <vt:lpstr>Task №17: Tornado machine</vt:lpstr>
      <vt:lpstr>Structure of Research:</vt:lpstr>
      <vt:lpstr>What is tornado?</vt:lpstr>
      <vt:lpstr>Tornado life cycle</vt:lpstr>
      <vt:lpstr>Tornado life cycle</vt:lpstr>
      <vt:lpstr>Tornado life cycle</vt:lpstr>
      <vt:lpstr>Tornado structure</vt:lpstr>
      <vt:lpstr>Tornado structure</vt:lpstr>
      <vt:lpstr>Difference between natural and our tornados  </vt:lpstr>
      <vt:lpstr>First experiment setup plan </vt:lpstr>
      <vt:lpstr>Video of the experiment</vt:lpstr>
      <vt:lpstr>Results of experiment</vt:lpstr>
      <vt:lpstr>Second experiment</vt:lpstr>
      <vt:lpstr>Video of the experiment</vt:lpstr>
      <vt:lpstr>Conclusions</vt:lpstr>
      <vt:lpstr>Used sources</vt:lpstr>
      <vt:lpstr>Thanks for watching!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«Задача »</dc:title>
  <dc:creator>А.В.</dc:creator>
  <cp:lastModifiedBy>Шилихин Максим</cp:lastModifiedBy>
  <cp:revision>84</cp:revision>
  <dcterms:created xsi:type="dcterms:W3CDTF">2017-03-28T17:47:41Z</dcterms:created>
  <dcterms:modified xsi:type="dcterms:W3CDTF">2017-07-04T08:33:47Z</dcterms:modified>
</cp:coreProperties>
</file>