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58" r:id="rId3"/>
    <p:sldId id="260" r:id="rId4"/>
    <p:sldId id="261" r:id="rId5"/>
    <p:sldId id="264" r:id="rId6"/>
    <p:sldId id="265" r:id="rId7"/>
    <p:sldId id="271" r:id="rId8"/>
    <p:sldId id="272" r:id="rId9"/>
    <p:sldId id="270" r:id="rId10"/>
    <p:sldId id="267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1"/>
          <c:order val="0"/>
          <c:spPr>
            <a:ln w="25400" cap="rnd">
              <a:noFill/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errBars>
            <c:errDir val="y"/>
            <c:errBarType val="both"/>
            <c:errValType val="fixedVal"/>
            <c:val val="5"/>
            <c:spPr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Лист1!$A$1:$A$4</c:f>
              <c:numCache>
                <c:formatCode>General</c:formatCode>
                <c:ptCount val="4"/>
                <c:pt idx="0">
                  <c:v>11</c:v>
                </c:pt>
                <c:pt idx="1">
                  <c:v>32</c:v>
                </c:pt>
                <c:pt idx="2">
                  <c:v>56</c:v>
                </c:pt>
                <c:pt idx="3">
                  <c:v>69</c:v>
                </c:pt>
              </c:numCache>
            </c:num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7</c:v>
                </c:pt>
                <c:pt idx="1">
                  <c:v>24</c:v>
                </c:pt>
                <c:pt idx="2">
                  <c:v>40</c:v>
                </c:pt>
                <c:pt idx="3">
                  <c:v>52</c:v>
                </c:pt>
              </c:numCache>
            </c:numRef>
          </c:val>
        </c:ser>
        <c:marker val="1"/>
        <c:axId val="114095232"/>
        <c:axId val="114096768"/>
      </c:lineChart>
      <c:catAx>
        <c:axId val="1140952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096768"/>
        <c:crosses val="autoZero"/>
        <c:auto val="1"/>
        <c:lblAlgn val="ctr"/>
        <c:lblOffset val="100"/>
      </c:catAx>
      <c:valAx>
        <c:axId val="1140967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09523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57842-A7F0-4211-B265-A64AA02AB2CF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DD23A-3AFD-4BD1-83DD-B40E491594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091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DD23A-3AFD-4BD1-83DD-B40E491594D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641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microsoft.com/office/2007/relationships/hdphoto" Target="../media/hdphoto2.wdp"/><Relationship Id="rId7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4.pn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Franklin Gothic Demi" pitchFamily="34" charset="0"/>
              </a:rPr>
              <a:t>«</a:t>
            </a:r>
            <a:r>
              <a:rPr lang="en-US" dirty="0" smtClean="0">
                <a:latin typeface="Franklin Gothic Demi" pitchFamily="34" charset="0"/>
              </a:rPr>
              <a:t>Task </a:t>
            </a:r>
            <a:r>
              <a:rPr lang="ru-RU" dirty="0" smtClean="0">
                <a:latin typeface="Franklin Gothic Demi" pitchFamily="34" charset="0"/>
              </a:rPr>
              <a:t>№15 </a:t>
            </a:r>
            <a:r>
              <a:rPr lang="ru-RU" dirty="0">
                <a:latin typeface="Franklin Gothic Demi" pitchFamily="34" charset="0"/>
              </a:rPr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Franklin Gothic Demi" pitchFamily="34" charset="0"/>
              </a:rPr>
              <a:t>Team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Franklin Gothic Demi" pitchFamily="34" charset="0"/>
              </a:rPr>
              <a:t> «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  <a:latin typeface="Franklin Gothic Demi" pitchFamily="34" charset="0"/>
              </a:rPr>
              <a:t>Izolenta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Franklin Gothic Demi" pitchFamily="34" charset="0"/>
              </a:rPr>
              <a:t>»</a:t>
            </a:r>
            <a:endParaRPr lang="ru-RU" dirty="0">
              <a:solidFill>
                <a:schemeClr val="tx2">
                  <a:lumMod val="50000"/>
                </a:schemeClr>
              </a:solidFill>
              <a:latin typeface="Franklin Gothic Demi" pitchFamily="34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Franklin Gothic Demi" pitchFamily="34" charset="0"/>
              </a:rPr>
              <a:t>Prepared by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Franklin Gothic Demi" pitchFamily="34" charset="0"/>
              </a:rPr>
              <a:t>Ilya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Franklin Gothic Dem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Franklin Gothic Demi" pitchFamily="34" charset="0"/>
              </a:rPr>
              <a:t>Vasilev</a:t>
            </a:r>
            <a:endParaRPr lang="ru-RU" dirty="0">
              <a:solidFill>
                <a:schemeClr val="tx2">
                  <a:lumMod val="50000"/>
                </a:schemeClr>
              </a:solidFill>
              <a:latin typeface="Franklin Gothic Dem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100000" l="1852" r="99815">
                        <a14:backgroundMark x1="54074" y1="48017" x2="42222" y2="28810"/>
                        <a14:backgroundMark x1="3889" y1="80376" x2="54630" y2="49061"/>
                        <a14:backgroundMark x1="60556" y1="55324" x2="59630" y2="76618"/>
                        <a14:backgroundMark x1="12963" y1="97912" x2="61111" y2="68058"/>
                        <a14:backgroundMark x1="60556" y1="55741" x2="82037" y2="60752"/>
                        <a14:backgroundMark x1="74074" y1="63048" x2="96296" y2="4238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8640"/>
            <a:ext cx="4011910" cy="3558713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6260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1000"/>
            <a:lum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4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0" b="100000" l="1852" r="99815">
                        <a14:backgroundMark x1="54074" y1="48017" x2="42222" y2="28810"/>
                        <a14:backgroundMark x1="3889" y1="80376" x2="54630" y2="49061"/>
                        <a14:backgroundMark x1="60556" y1="55324" x2="59630" y2="76618"/>
                        <a14:backgroundMark x1="12963" y1="97912" x2="61111" y2="68058"/>
                        <a14:backgroundMark x1="60556" y1="55741" x2="82037" y2="60752"/>
                        <a14:backgroundMark x1="74074" y1="63048" x2="96296" y2="4238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049" y="84948"/>
            <a:ext cx="951010" cy="843581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643" y="26967"/>
            <a:ext cx="923242" cy="877538"/>
          </a:xfrm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611560" y="4437112"/>
            <a:ext cx="873843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pH of getting water is 7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Water is distilled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Water can be drunk for a </a:t>
            </a:r>
            <a:r>
              <a:rPr lang="en-US" sz="2800" smtClean="0">
                <a:solidFill>
                  <a:schemeClr val="tx2">
                    <a:lumMod val="50000"/>
                  </a:schemeClr>
                </a:solidFill>
              </a:rPr>
              <a:t>short time.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6" y="908720"/>
            <a:ext cx="7859216" cy="720080"/>
          </a:xfrm>
        </p:spPr>
        <p:txBody>
          <a:bodyPr/>
          <a:lstStyle/>
          <a:p>
            <a:r>
              <a:rPr lang="en-US" sz="6600" dirty="0" smtClean="0"/>
              <a:t>Characteristics </a:t>
            </a:r>
            <a:r>
              <a:rPr lang="en-US" sz="6600" dirty="0"/>
              <a:t>of produced water</a:t>
            </a:r>
            <a:endParaRPr lang="ru-RU" sz="6600" b="1" dirty="0"/>
          </a:p>
        </p:txBody>
      </p:sp>
      <p:pic>
        <p:nvPicPr>
          <p:cNvPr id="1028" name="Picture 4" descr="C:\Users\maksi\Desktop\-bMzdkgO8nk (1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9992" y="2708920"/>
            <a:ext cx="4446265" cy="2540970"/>
          </a:xfrm>
          <a:prstGeom prst="rect">
            <a:avLst/>
          </a:prstGeom>
          <a:noFill/>
        </p:spPr>
      </p:pic>
      <p:pic>
        <p:nvPicPr>
          <p:cNvPr id="1029" name="Picture 5" descr="C:\Users\maksi\Desktop\-bMzdkgO8nk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3282" y="1772816"/>
            <a:ext cx="5503577" cy="18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760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1000"/>
            <a:lum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4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0" b="100000" l="1852" r="99815">
                        <a14:backgroundMark x1="54074" y1="48017" x2="42222" y2="28810"/>
                        <a14:backgroundMark x1="3889" y1="80376" x2="54630" y2="49061"/>
                        <a14:backgroundMark x1="60556" y1="55324" x2="59630" y2="76618"/>
                        <a14:backgroundMark x1="12963" y1="97912" x2="61111" y2="68058"/>
                        <a14:backgroundMark x1="60556" y1="55741" x2="82037" y2="60752"/>
                        <a14:backgroundMark x1="74074" y1="63048" x2="96296" y2="4238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049" y="84948"/>
            <a:ext cx="951010" cy="843581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6" y="778146"/>
            <a:ext cx="7859216" cy="720080"/>
          </a:xfrm>
        </p:spPr>
        <p:txBody>
          <a:bodyPr/>
          <a:lstStyle/>
          <a:p>
            <a:r>
              <a:rPr lang="en-US" sz="8000" b="1" dirty="0"/>
              <a:t>Conclusion</a:t>
            </a:r>
            <a:endParaRPr lang="ru-RU" sz="80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643" y="26967"/>
            <a:ext cx="923242" cy="877538"/>
          </a:xfrm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809469" y="1679708"/>
            <a:ext cx="8316416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We construct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device, allowing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collection of water by condensing moisture from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air. 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Obtained water is impossible to drink.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It is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possible to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collect 900 ml of water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during one Science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Fight (3 h)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55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1000"/>
            <a:lum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4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0" b="100000" l="1852" r="99815">
                        <a14:backgroundMark x1="54074" y1="48017" x2="42222" y2="28810"/>
                        <a14:backgroundMark x1="3889" y1="80376" x2="54630" y2="49061"/>
                        <a14:backgroundMark x1="60556" y1="55324" x2="59630" y2="76618"/>
                        <a14:backgroundMark x1="12963" y1="97912" x2="61111" y2="68058"/>
                        <a14:backgroundMark x1="60556" y1="55741" x2="82037" y2="60752"/>
                        <a14:backgroundMark x1="74074" y1="63048" x2="96296" y2="4238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049" y="84948"/>
            <a:ext cx="951010" cy="843581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554" y="1204903"/>
            <a:ext cx="7859216" cy="720080"/>
          </a:xfrm>
        </p:spPr>
        <p:txBody>
          <a:bodyPr/>
          <a:lstStyle/>
          <a:p>
            <a:r>
              <a:rPr lang="en-US" sz="8000" b="1" dirty="0"/>
              <a:t>The condition </a:t>
            </a:r>
            <a:r>
              <a:rPr lang="en-US" sz="8000" b="1" dirty="0" smtClean="0"/>
              <a:t>of </a:t>
            </a:r>
            <a:r>
              <a:rPr lang="en-US" sz="8000" b="1" dirty="0"/>
              <a:t>problem</a:t>
            </a:r>
            <a:r>
              <a:rPr lang="ru-RU" sz="8000" b="1" dirty="0" smtClean="0"/>
              <a:t>:</a:t>
            </a:r>
            <a:endParaRPr lang="ru-RU" sz="80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643" y="26967"/>
            <a:ext cx="923242" cy="877538"/>
          </a:xfrm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395536" y="2249405"/>
            <a:ext cx="8568952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05570" y="2201357"/>
            <a:ext cx="873843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Design and construct a device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allowing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collection of water by condensing moisture from air.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Determine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if the water obtained with your device is suitable for drinking. What amount of water is possible to collect during one Science Fight?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436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11000"/>
            <a:lum/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4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ackgroundRemoval t="0" b="100000" l="1852" r="99815">
                        <a14:backgroundMark x1="54074" y1="48017" x2="42222" y2="28810"/>
                        <a14:backgroundMark x1="3889" y1="80376" x2="54630" y2="49061"/>
                        <a14:backgroundMark x1="60556" y1="55324" x2="59630" y2="76618"/>
                        <a14:backgroundMark x1="12963" y1="97912" x2="61111" y2="68058"/>
                        <a14:backgroundMark x1="60556" y1="55741" x2="82037" y2="60752"/>
                        <a14:backgroundMark x1="74074" y1="63048" x2="96296" y2="4238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049" y="84948"/>
            <a:ext cx="951010" cy="843581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6" y="778146"/>
            <a:ext cx="7859216" cy="720080"/>
          </a:xfrm>
        </p:spPr>
        <p:txBody>
          <a:bodyPr/>
          <a:lstStyle/>
          <a:p>
            <a:r>
              <a:rPr lang="en-US" sz="8000" b="1" dirty="0" smtClean="0"/>
              <a:t>Objectives</a:t>
            </a:r>
            <a:endParaRPr lang="ru-RU" sz="80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643" y="26967"/>
            <a:ext cx="923242" cy="877538"/>
          </a:xfrm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405570" y="2132856"/>
            <a:ext cx="873843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Theoretically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suggest ways for getting water from air.</a:t>
            </a:r>
          </a:p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Create the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device.</a:t>
            </a:r>
          </a:p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Confirm the theory in practice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Investigate the characteristics of getting water.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08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1000"/>
            <a:lum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4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0" b="100000" l="1852" r="99815">
                        <a14:backgroundMark x1="54074" y1="48017" x2="42222" y2="28810"/>
                        <a14:backgroundMark x1="3889" y1="80376" x2="54630" y2="49061"/>
                        <a14:backgroundMark x1="60556" y1="55324" x2="59630" y2="76618"/>
                        <a14:backgroundMark x1="12963" y1="97912" x2="61111" y2="68058"/>
                        <a14:backgroundMark x1="60556" y1="55741" x2="82037" y2="60752"/>
                        <a14:backgroundMark x1="74074" y1="63048" x2="96296" y2="4238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049" y="84948"/>
            <a:ext cx="951010" cy="843581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815" y="904505"/>
            <a:ext cx="8419073" cy="720080"/>
          </a:xfrm>
        </p:spPr>
        <p:txBody>
          <a:bodyPr/>
          <a:lstStyle/>
          <a:p>
            <a:r>
              <a:rPr lang="en-US" sz="6000" b="1" dirty="0"/>
              <a:t>The principle of operation of a capacitor</a:t>
            </a:r>
            <a:endParaRPr lang="ru-RU" sz="60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643" y="26967"/>
            <a:ext cx="923242" cy="877538"/>
          </a:xfrm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827584" y="2191424"/>
            <a:ext cx="873843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440815" y="1806450"/>
            <a:ext cx="7879904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Condensation is the change of the physical state of matter from gas phase into liquid phase. 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With decrease of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temperature less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molecules of water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can be in the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air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and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vapor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condenses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because molecules needs less energy to be in liquid state than gas state.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79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1000"/>
            <a:lum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4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643" y="26967"/>
            <a:ext cx="923242" cy="877538"/>
          </a:xfr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ackgroundRemoval t="0" b="100000" l="1852" r="99815">
                        <a14:backgroundMark x1="54074" y1="48017" x2="42222" y2="28810"/>
                        <a14:backgroundMark x1="3889" y1="80376" x2="54630" y2="49061"/>
                        <a14:backgroundMark x1="60556" y1="55324" x2="59630" y2="76618"/>
                        <a14:backgroundMark x1="12963" y1="97912" x2="61111" y2="68058"/>
                        <a14:backgroundMark x1="60556" y1="55741" x2="82037" y2="60752"/>
                        <a14:backgroundMark x1="74074" y1="63048" x2="96296" y2="4238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049" y="84948"/>
            <a:ext cx="951010" cy="843581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119" y="208449"/>
            <a:ext cx="8158242" cy="720080"/>
          </a:xfrm>
        </p:spPr>
        <p:txBody>
          <a:bodyPr/>
          <a:lstStyle/>
          <a:p>
            <a:r>
              <a:rPr lang="en-US" sz="6600" b="1" dirty="0" smtClean="0"/>
              <a:t>Scheme of setup</a:t>
            </a:r>
            <a:endParaRPr lang="ru-RU" sz="6600" b="1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827584" y="2191424"/>
            <a:ext cx="873843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340768"/>
            <a:ext cx="6239133" cy="50827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5957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1000"/>
            <a:lum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4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0" b="100000" l="1852" r="99815">
                        <a14:backgroundMark x1="54074" y1="48017" x2="42222" y2="28810"/>
                        <a14:backgroundMark x1="3889" y1="80376" x2="54630" y2="49061"/>
                        <a14:backgroundMark x1="60556" y1="55324" x2="59630" y2="76618"/>
                        <a14:backgroundMark x1="12963" y1="97912" x2="61111" y2="68058"/>
                        <a14:backgroundMark x1="60556" y1="55741" x2="82037" y2="60752"/>
                        <a14:backgroundMark x1="74074" y1="63048" x2="96296" y2="4238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049" y="84948"/>
            <a:ext cx="951010" cy="843581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643" y="26967"/>
            <a:ext cx="923242" cy="877538"/>
          </a:xfrm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827584" y="2191424"/>
            <a:ext cx="873843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11955"/>
            <a:ext cx="8014226" cy="720080"/>
          </a:xfrm>
        </p:spPr>
        <p:txBody>
          <a:bodyPr/>
          <a:lstStyle/>
          <a:p>
            <a:r>
              <a:rPr lang="en-US" sz="4800" dirty="0" smtClean="0"/>
              <a:t>Dependence </a:t>
            </a:r>
            <a:r>
              <a:rPr lang="en-US" sz="4800" dirty="0"/>
              <a:t>of </a:t>
            </a:r>
            <a:r>
              <a:rPr lang="en-US" sz="4800" dirty="0" smtClean="0"/>
              <a:t>water quantity on </a:t>
            </a:r>
            <a:r>
              <a:rPr lang="en-US" sz="4800" dirty="0"/>
              <a:t>the temperature difference</a:t>
            </a:r>
            <a:endParaRPr lang="ru-RU" sz="4800" b="1" dirty="0"/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467544" y="2232035"/>
            <a:ext cx="7879904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With decrease of temperature less molecules of water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can be in the air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and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vapor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condenses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and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vapor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condenses.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So, with larger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temperature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difference we will get more water.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992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1000"/>
            <a:lum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4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0" b="100000" l="1852" r="99815">
                        <a14:backgroundMark x1="54074" y1="48017" x2="42222" y2="28810"/>
                        <a14:backgroundMark x1="3889" y1="80376" x2="54630" y2="49061"/>
                        <a14:backgroundMark x1="60556" y1="55324" x2="59630" y2="76618"/>
                        <a14:backgroundMark x1="12963" y1="97912" x2="61111" y2="68058"/>
                        <a14:backgroundMark x1="60556" y1="55741" x2="82037" y2="60752"/>
                        <a14:backgroundMark x1="74074" y1="63048" x2="96296" y2="4238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049" y="84948"/>
            <a:ext cx="951010" cy="843581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643" y="26967"/>
            <a:ext cx="923242" cy="877538"/>
          </a:xfrm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827584" y="2191424"/>
            <a:ext cx="873843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6" y="778146"/>
            <a:ext cx="7859216" cy="720080"/>
          </a:xfrm>
        </p:spPr>
        <p:txBody>
          <a:bodyPr/>
          <a:lstStyle/>
          <a:p>
            <a:r>
              <a:rPr lang="en-US" sz="4000" dirty="0"/>
              <a:t>W</a:t>
            </a:r>
            <a:r>
              <a:rPr lang="en-US" sz="4000" dirty="0" smtClean="0"/>
              <a:t>e </a:t>
            </a:r>
            <a:r>
              <a:rPr lang="en-US" sz="4000" dirty="0"/>
              <a:t>used a chemical reaction to create a temperature difference</a:t>
            </a:r>
            <a:endParaRPr lang="ru-RU" sz="4000" b="1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67544" y="1628800"/>
            <a:ext cx="7879904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1268760"/>
            <a:ext cx="676875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There was a release of heat as a result of these reactions:</a:t>
            </a:r>
          </a:p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Hydrolysis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</a:p>
          <a:p>
            <a:r>
              <a:rPr lang="en-US" sz="2800" dirty="0" smtClean="0"/>
              <a:t>Cu</a:t>
            </a:r>
            <a:r>
              <a:rPr lang="en-US" sz="2800" baseline="30000" dirty="0" smtClean="0"/>
              <a:t>2+</a:t>
            </a:r>
            <a:r>
              <a:rPr lang="en-US" sz="2800" dirty="0" smtClean="0"/>
              <a:t>+H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</a:t>
            </a:r>
            <a:r>
              <a:rPr lang="en-US" sz="2800" dirty="0"/>
              <a:t>⇄ CuOH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+H</a:t>
            </a:r>
            <a:r>
              <a:rPr lang="en-US" sz="2800" baseline="30000" dirty="0" smtClean="0"/>
              <a:t>+</a:t>
            </a:r>
            <a:r>
              <a:rPr lang="ru-RU" sz="2800" dirty="0" smtClean="0"/>
              <a:t>  </a:t>
            </a:r>
            <a:r>
              <a:rPr lang="en-US" sz="2800" dirty="0" smtClean="0"/>
              <a:t>pH&lt;7</a:t>
            </a:r>
          </a:p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Destruction of oxide film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endParaRPr lang="ru-RU" sz="28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800" dirty="0" smtClean="0"/>
              <a:t>Al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O</a:t>
            </a:r>
            <a:r>
              <a:rPr lang="ru-RU" sz="2800" baseline="-25000" dirty="0" smtClean="0"/>
              <a:t>3</a:t>
            </a:r>
            <a:r>
              <a:rPr lang="ru-RU" sz="2800" dirty="0" smtClean="0"/>
              <a:t>+6H </a:t>
            </a:r>
            <a:r>
              <a:rPr lang="ru-RU" sz="2800" baseline="30000" dirty="0" smtClean="0"/>
              <a:t>+</a:t>
            </a:r>
            <a:r>
              <a:rPr lang="ru-RU" sz="2800" dirty="0" smtClean="0"/>
              <a:t>→2Al</a:t>
            </a:r>
            <a:r>
              <a:rPr lang="ru-RU" sz="2800" baseline="30000" dirty="0" smtClean="0"/>
              <a:t>3+</a:t>
            </a:r>
            <a:r>
              <a:rPr lang="ru-RU" sz="2800" dirty="0" smtClean="0"/>
              <a:t>+3HOH</a:t>
            </a:r>
            <a:endParaRPr lang="ru-RU" sz="2800" dirty="0"/>
          </a:p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Hydrogen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</a:rPr>
              <a:t>evolvation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endParaRPr lang="ru-RU" sz="28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800" dirty="0"/>
              <a:t>2Al+6H</a:t>
            </a:r>
            <a:r>
              <a:rPr lang="ru-RU" sz="2800" baseline="-25000" dirty="0"/>
              <a:t>2</a:t>
            </a:r>
            <a:r>
              <a:rPr lang="ru-RU" sz="2800" dirty="0"/>
              <a:t>O = 2Al(OH)</a:t>
            </a:r>
            <a:r>
              <a:rPr lang="ru-RU" sz="2800" baseline="-25000" dirty="0"/>
              <a:t>3</a:t>
            </a:r>
            <a:r>
              <a:rPr lang="ru-RU" sz="2800" dirty="0"/>
              <a:t>↓+</a:t>
            </a:r>
            <a:r>
              <a:rPr lang="ru-RU" sz="2800" dirty="0" smtClean="0"/>
              <a:t>3H</a:t>
            </a:r>
          </a:p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Destruction of sediment</a:t>
            </a:r>
            <a:r>
              <a:rPr lang="ru-RU" sz="2800" b="1" dirty="0" smtClean="0"/>
              <a:t>:</a:t>
            </a:r>
            <a:endParaRPr lang="ru-RU" sz="2800" b="1" dirty="0"/>
          </a:p>
          <a:p>
            <a:r>
              <a:rPr lang="en-US" sz="2800" dirty="0" smtClean="0"/>
              <a:t>Al(OH)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+H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→ Al</a:t>
            </a:r>
            <a:r>
              <a:rPr lang="en-US" sz="2800" baseline="30000" dirty="0" smtClean="0"/>
              <a:t>3+</a:t>
            </a:r>
            <a:r>
              <a:rPr lang="en-US" sz="2800" dirty="0" smtClean="0"/>
              <a:t>+H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endParaRPr lang="ru-RU" sz="2800" dirty="0" smtClean="0"/>
          </a:p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Formation of other salts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</a:p>
          <a:p>
            <a:r>
              <a:rPr lang="en-US" sz="2800" dirty="0" smtClean="0"/>
              <a:t>3</a:t>
            </a:r>
            <a:r>
              <a:rPr lang="ru-RU" sz="2800" dirty="0" smtClean="0"/>
              <a:t>С</a:t>
            </a:r>
            <a:r>
              <a:rPr lang="en-US" sz="2800" dirty="0" smtClean="0"/>
              <a:t>uSO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+2Al=Al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(SO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+3Cu͎↓   </a:t>
            </a:r>
            <a:endParaRPr lang="ru-RU" sz="28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64682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1000"/>
            <a:lum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4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0" b="100000" l="1852" r="99815">
                        <a14:backgroundMark x1="54074" y1="48017" x2="42222" y2="28810"/>
                        <a14:backgroundMark x1="3889" y1="80376" x2="54630" y2="49061"/>
                        <a14:backgroundMark x1="60556" y1="55324" x2="59630" y2="76618"/>
                        <a14:backgroundMark x1="12963" y1="97912" x2="61111" y2="68058"/>
                        <a14:backgroundMark x1="60556" y1="55741" x2="82037" y2="60752"/>
                        <a14:backgroundMark x1="74074" y1="63048" x2="96296" y2="4238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049" y="84948"/>
            <a:ext cx="951010" cy="843581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643" y="26967"/>
            <a:ext cx="923242" cy="877538"/>
          </a:xfrm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827584" y="2191424"/>
            <a:ext cx="873843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6" y="778146"/>
            <a:ext cx="7859216" cy="720080"/>
          </a:xfrm>
        </p:spPr>
        <p:txBody>
          <a:bodyPr/>
          <a:lstStyle/>
          <a:p>
            <a:r>
              <a:rPr lang="en-US" sz="4000" dirty="0"/>
              <a:t>W</a:t>
            </a:r>
            <a:r>
              <a:rPr lang="en-US" sz="4000" dirty="0" smtClean="0"/>
              <a:t>e </a:t>
            </a:r>
            <a:r>
              <a:rPr lang="en-US" sz="4000" dirty="0"/>
              <a:t>used a chemical reaction to create a temperature difference</a:t>
            </a:r>
            <a:endParaRPr lang="ru-RU" sz="4000" b="1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67544" y="1628800"/>
            <a:ext cx="7879904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568" y="1628800"/>
            <a:ext cx="66247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Endothermic reaction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Hydrolysis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</a:p>
          <a:p>
            <a:r>
              <a:rPr lang="en-US" sz="2800" dirty="0" smtClean="0"/>
              <a:t>NH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NO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+H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⇄ NH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OH+HNO</a:t>
            </a:r>
            <a:r>
              <a:rPr lang="en-US" sz="2800" baseline="-25000" dirty="0" smtClean="0"/>
              <a:t>3</a:t>
            </a:r>
          </a:p>
          <a:p>
            <a:r>
              <a:rPr lang="en-US" sz="2800" dirty="0" smtClean="0"/>
              <a:t>NH</a:t>
            </a:r>
            <a:r>
              <a:rPr lang="ru-RU" sz="2800" baseline="-25000" dirty="0" smtClean="0"/>
              <a:t>4</a:t>
            </a:r>
            <a:r>
              <a:rPr lang="ru-RU" sz="2800" baseline="30000" dirty="0" smtClean="0"/>
              <a:t>+</a:t>
            </a:r>
            <a:r>
              <a:rPr lang="en-US" sz="2800" dirty="0" smtClean="0"/>
              <a:t> +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⇄ NH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OH + H</a:t>
            </a:r>
            <a:r>
              <a:rPr lang="ru-RU" sz="2800" baseline="30000" dirty="0" smtClean="0"/>
              <a:t>+</a:t>
            </a:r>
          </a:p>
          <a:p>
            <a:endParaRPr lang="ru-RU" sz="1600" dirty="0" smtClean="0"/>
          </a:p>
          <a:p>
            <a:r>
              <a:rPr lang="en-US" sz="2800" dirty="0" smtClean="0"/>
              <a:t>   </a:t>
            </a:r>
            <a:endParaRPr lang="ru-RU" sz="2800" dirty="0" smtClean="0"/>
          </a:p>
          <a:p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03525" y="4765262"/>
            <a:ext cx="76405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temperature difference was changed with the concentration of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copper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sulphate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aluminum oxide.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682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1000"/>
            <a:lum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4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0" b="100000" l="1852" r="99815">
                        <a14:backgroundMark x1="54074" y1="48017" x2="42222" y2="28810"/>
                        <a14:backgroundMark x1="3889" y1="80376" x2="54630" y2="49061"/>
                        <a14:backgroundMark x1="60556" y1="55324" x2="59630" y2="76618"/>
                        <a14:backgroundMark x1="12963" y1="97912" x2="61111" y2="68058"/>
                        <a14:backgroundMark x1="60556" y1="55741" x2="82037" y2="60752"/>
                        <a14:backgroundMark x1="74074" y1="63048" x2="96296" y2="4238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049" y="84948"/>
            <a:ext cx="951010" cy="843581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643" y="26967"/>
            <a:ext cx="923242" cy="87753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63432"/>
            <a:ext cx="8014226" cy="720080"/>
          </a:xfrm>
        </p:spPr>
        <p:txBody>
          <a:bodyPr/>
          <a:lstStyle/>
          <a:p>
            <a:r>
              <a:rPr lang="en-US" sz="4800" dirty="0"/>
              <a:t>The dependence of the quantity of water </a:t>
            </a:r>
            <a:r>
              <a:rPr lang="en-US" sz="4800" dirty="0" smtClean="0"/>
              <a:t>on </a:t>
            </a:r>
            <a:r>
              <a:rPr lang="en-US" sz="4800" dirty="0"/>
              <a:t>the temperature difference</a:t>
            </a:r>
            <a:endParaRPr lang="ru-RU" sz="4800" b="1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79360745"/>
              </p:ext>
            </p:extLst>
          </p:nvPr>
        </p:nvGraphicFramePr>
        <p:xfrm>
          <a:off x="1331641" y="2057400"/>
          <a:ext cx="6871002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="" xmlns:p14="http://schemas.microsoft.com/office/powerpoint/2010/main" val="270781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3128</TotalTime>
  <Words>334</Words>
  <Application>Microsoft Office PowerPoint</Application>
  <PresentationFormat>Экран (4:3)</PresentationFormat>
  <Paragraphs>47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«Task №15 »</vt:lpstr>
      <vt:lpstr>The condition of problem:</vt:lpstr>
      <vt:lpstr>Objectives</vt:lpstr>
      <vt:lpstr>The principle of operation of a capacitor</vt:lpstr>
      <vt:lpstr>Scheme of setup</vt:lpstr>
      <vt:lpstr>Dependence of water quantity on the temperature difference</vt:lpstr>
      <vt:lpstr>We used a chemical reaction to create a temperature difference</vt:lpstr>
      <vt:lpstr>We used a chemical reaction to create a temperature difference</vt:lpstr>
      <vt:lpstr>The dependence of the quantity of water on the temperature difference</vt:lpstr>
      <vt:lpstr>Characteristics of produced water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«Задача »</dc:title>
  <dc:creator>А.В.</dc:creator>
  <cp:lastModifiedBy>Шилихин Максим</cp:lastModifiedBy>
  <cp:revision>76</cp:revision>
  <dcterms:created xsi:type="dcterms:W3CDTF">2017-03-28T17:47:41Z</dcterms:created>
  <dcterms:modified xsi:type="dcterms:W3CDTF">2017-06-30T06:13:41Z</dcterms:modified>
</cp:coreProperties>
</file>