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2" r:id="rId9"/>
    <p:sldId id="267" r:id="rId10"/>
    <p:sldId id="268" r:id="rId11"/>
    <p:sldId id="271" r:id="rId12"/>
    <p:sldId id="272" r:id="rId13"/>
    <p:sldId id="264" r:id="rId14"/>
    <p:sldId id="269" r:id="rId15"/>
    <p:sldId id="273" r:id="rId16"/>
    <p:sldId id="270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Allometry\Allometr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Allometry\Allometr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Allometry\Allometr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Allometry\Allometr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Allometry\Allometr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Allometry\Allometr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Allometry\Allometry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Allometry\Allometry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Allometry\Allometry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l</a:t>
            </a:r>
            <a:r>
              <a:rPr lang="en-US" baseline="0" dirty="0"/>
              <a:t> from m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Лист2!$S$2:$S$8</c:f>
              <c:numCache>
                <c:formatCode>General</c:formatCode>
                <c:ptCount val="7"/>
                <c:pt idx="0">
                  <c:v>0.01</c:v>
                </c:pt>
                <c:pt idx="1">
                  <c:v>2.4500000000000002</c:v>
                </c:pt>
                <c:pt idx="2">
                  <c:v>7</c:v>
                </c:pt>
                <c:pt idx="3">
                  <c:v>25</c:v>
                </c:pt>
                <c:pt idx="4">
                  <c:v>700</c:v>
                </c:pt>
                <c:pt idx="5">
                  <c:v>540</c:v>
                </c:pt>
                <c:pt idx="6">
                  <c:v>5700</c:v>
                </c:pt>
              </c:numCache>
            </c:numRef>
          </c:xVal>
          <c:yVal>
            <c:numRef>
              <c:f>Лист2!$T$2:$T$8</c:f>
              <c:numCache>
                <c:formatCode>General</c:formatCode>
                <c:ptCount val="7"/>
                <c:pt idx="0">
                  <c:v>1.1000000000000001</c:v>
                </c:pt>
                <c:pt idx="1">
                  <c:v>7.3</c:v>
                </c:pt>
                <c:pt idx="2">
                  <c:v>12.4</c:v>
                </c:pt>
                <c:pt idx="3">
                  <c:v>22</c:v>
                </c:pt>
                <c:pt idx="4">
                  <c:v>42</c:v>
                </c:pt>
                <c:pt idx="5">
                  <c:v>45.2</c:v>
                </c:pt>
                <c:pt idx="6">
                  <c:v>101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BD9-4AD3-B988-5A371AFD28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2980000"/>
        <c:axId val="412977704"/>
      </c:scatterChart>
      <c:valAx>
        <c:axId val="4129800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 smtClean="0"/>
                  <a:t>middle </a:t>
                </a:r>
                <a:r>
                  <a:rPr lang="en-US" sz="1800" dirty="0"/>
                  <a:t>mass, kg</a:t>
                </a:r>
                <a:endParaRPr lang="ru-RU" sz="18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2977704"/>
        <c:crosses val="autoZero"/>
        <c:crossBetween val="midCat"/>
      </c:valAx>
      <c:valAx>
        <c:axId val="412977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length,</a:t>
                </a:r>
                <a:r>
                  <a:rPr lang="en-US" sz="1600" baseline="0" dirty="0"/>
                  <a:t> </a:t>
                </a:r>
                <a:r>
                  <a:rPr lang="en-US" sz="1600" baseline="0" dirty="0" smtClean="0"/>
                  <a:t>cm</a:t>
                </a:r>
                <a:endParaRPr lang="ru-RU" sz="16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29800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ln(l)</a:t>
            </a:r>
            <a:r>
              <a:rPr lang="en-US" baseline="0"/>
              <a:t> from ln(m)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Лист2!$V$2:$V$8</c:f>
              <c:numCache>
                <c:formatCode>0.00</c:formatCode>
                <c:ptCount val="7"/>
                <c:pt idx="0">
                  <c:v>-4.6051701859880909</c:v>
                </c:pt>
                <c:pt idx="1">
                  <c:v>0.89608802455663572</c:v>
                </c:pt>
                <c:pt idx="2">
                  <c:v>1.9459101490553132</c:v>
                </c:pt>
                <c:pt idx="3">
                  <c:v>3.2188758248682006</c:v>
                </c:pt>
                <c:pt idx="4">
                  <c:v>6.5510803350434044</c:v>
                </c:pt>
                <c:pt idx="5">
                  <c:v>6.2915691395583204</c:v>
                </c:pt>
                <c:pt idx="6">
                  <c:v>8.6482214538226412</c:v>
                </c:pt>
              </c:numCache>
            </c:numRef>
          </c:xVal>
          <c:yVal>
            <c:numRef>
              <c:f>Лист2!$W$2:$W$8</c:f>
              <c:numCache>
                <c:formatCode>0.00</c:formatCode>
                <c:ptCount val="7"/>
                <c:pt idx="0">
                  <c:v>9.5310179804324935E-2</c:v>
                </c:pt>
                <c:pt idx="1">
                  <c:v>1.9878743481543455</c:v>
                </c:pt>
                <c:pt idx="2">
                  <c:v>2.5176964726109912</c:v>
                </c:pt>
                <c:pt idx="3">
                  <c:v>3.0910424533583161</c:v>
                </c:pt>
                <c:pt idx="4">
                  <c:v>3.7376696182833684</c:v>
                </c:pt>
                <c:pt idx="5">
                  <c:v>3.8110970868381857</c:v>
                </c:pt>
                <c:pt idx="6">
                  <c:v>4.6151205168412597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C94-4569-92F5-E4ACF86487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7202024"/>
        <c:axId val="367202680"/>
      </c:scatterChart>
      <c:valAx>
        <c:axId val="367202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ln(m)</a:t>
                </a:r>
                <a:endParaRPr lang="ru-RU" sz="16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7202680"/>
        <c:crosses val="autoZero"/>
        <c:crossBetween val="midCat"/>
      </c:valAx>
      <c:valAx>
        <c:axId val="367202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ln(l)</a:t>
                </a:r>
                <a:endParaRPr lang="ru-RU" sz="1600" dirty="0"/>
              </a:p>
            </c:rich>
          </c:tx>
          <c:layout>
            <c:manualLayout>
              <c:xMode val="edge"/>
              <c:yMode val="edge"/>
              <c:x val="1.4009225832330526E-2"/>
              <c:y val="0.4361993214588634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72020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length</a:t>
            </a:r>
            <a:r>
              <a:rPr lang="en-US" sz="1600" baseline="0" dirty="0"/>
              <a:t> from Length</a:t>
            </a:r>
            <a:endParaRPr lang="ru-RU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Лист3!$D$2:$D$8</c:f>
              <c:numCache>
                <c:formatCode>General</c:formatCode>
                <c:ptCount val="7"/>
                <c:pt idx="0">
                  <c:v>6.25</c:v>
                </c:pt>
                <c:pt idx="1">
                  <c:v>44</c:v>
                </c:pt>
                <c:pt idx="2">
                  <c:v>52.5</c:v>
                </c:pt>
                <c:pt idx="3">
                  <c:v>120</c:v>
                </c:pt>
                <c:pt idx="4">
                  <c:v>259.5</c:v>
                </c:pt>
                <c:pt idx="5">
                  <c:v>280</c:v>
                </c:pt>
                <c:pt idx="6">
                  <c:v>6500</c:v>
                </c:pt>
              </c:numCache>
            </c:numRef>
          </c:xVal>
          <c:yVal>
            <c:numRef>
              <c:f>Лист3!$E$2:$E$8</c:f>
              <c:numCache>
                <c:formatCode>General</c:formatCode>
                <c:ptCount val="7"/>
                <c:pt idx="0">
                  <c:v>1.1000000000000001</c:v>
                </c:pt>
                <c:pt idx="1">
                  <c:v>7.3</c:v>
                </c:pt>
                <c:pt idx="2">
                  <c:v>12.4</c:v>
                </c:pt>
                <c:pt idx="3">
                  <c:v>22</c:v>
                </c:pt>
                <c:pt idx="4">
                  <c:v>42</c:v>
                </c:pt>
                <c:pt idx="5">
                  <c:v>45.2</c:v>
                </c:pt>
                <c:pt idx="6">
                  <c:v>101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540-4285-B1C5-7D49848E05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9771024"/>
        <c:axId val="409776928"/>
      </c:scatterChart>
      <c:valAx>
        <c:axId val="409771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smtClean="0"/>
                  <a:t>Length, cm</a:t>
                </a:r>
                <a:endParaRPr lang="ru-RU" sz="16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9776928"/>
        <c:crosses val="autoZero"/>
        <c:crossBetween val="midCat"/>
      </c:valAx>
      <c:valAx>
        <c:axId val="409776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dirty="0" smtClean="0"/>
                  <a:t>Length, cm</a:t>
                </a:r>
                <a:endParaRPr lang="ru-RU" sz="18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97710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ln(l) from ln(L) </a:t>
            </a:r>
            <a:endParaRPr lang="ru-RU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Лист3!$G$2:$G$8</c:f>
              <c:numCache>
                <c:formatCode>0.00</c:formatCode>
                <c:ptCount val="7"/>
                <c:pt idx="0">
                  <c:v>1.8325814637483102</c:v>
                </c:pt>
                <c:pt idx="1">
                  <c:v>3.784189633918261</c:v>
                </c:pt>
                <c:pt idx="2">
                  <c:v>3.9608131695975781</c:v>
                </c:pt>
                <c:pt idx="3">
                  <c:v>4.7874917427820458</c:v>
                </c:pt>
                <c:pt idx="4">
                  <c:v>5.558756702605943</c:v>
                </c:pt>
                <c:pt idx="5">
                  <c:v>5.6347896031692493</c:v>
                </c:pt>
                <c:pt idx="6">
                  <c:v>8.7795574558837277</c:v>
                </c:pt>
              </c:numCache>
            </c:numRef>
          </c:xVal>
          <c:yVal>
            <c:numRef>
              <c:f>Лист3!$H$2:$H$8</c:f>
              <c:numCache>
                <c:formatCode>0.00</c:formatCode>
                <c:ptCount val="7"/>
                <c:pt idx="0">
                  <c:v>9.5310179804324935E-2</c:v>
                </c:pt>
                <c:pt idx="1">
                  <c:v>1.9878743481543455</c:v>
                </c:pt>
                <c:pt idx="2">
                  <c:v>2.5176964726109912</c:v>
                </c:pt>
                <c:pt idx="3">
                  <c:v>3.0910424533583161</c:v>
                </c:pt>
                <c:pt idx="4">
                  <c:v>3.7376696182833684</c:v>
                </c:pt>
                <c:pt idx="5">
                  <c:v>3.8110970868381857</c:v>
                </c:pt>
                <c:pt idx="6">
                  <c:v>4.6151205168412597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6EF-4201-843B-1830958D1A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4644160"/>
        <c:axId val="404648424"/>
      </c:scatterChart>
      <c:valAx>
        <c:axId val="4046441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ln(L</a:t>
                </a:r>
                <a:r>
                  <a:rPr lang="en-US" dirty="0"/>
                  <a:t>)</a:t>
                </a:r>
                <a:endParaRPr lang="ru-RU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4648424"/>
        <c:crosses val="autoZero"/>
        <c:crossBetween val="midCat"/>
      </c:valAx>
      <c:valAx>
        <c:axId val="404648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ln(l</a:t>
                </a:r>
                <a:r>
                  <a:rPr lang="en-US" dirty="0"/>
                  <a:t>)</a:t>
                </a:r>
                <a:endParaRPr lang="ru-RU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46441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d</a:t>
            </a:r>
            <a:r>
              <a:rPr lang="en-US" sz="1600" baseline="0" dirty="0"/>
              <a:t> </a:t>
            </a:r>
            <a:r>
              <a:rPr lang="en-US" sz="1600" baseline="0" dirty="0" smtClean="0"/>
              <a:t>from m</a:t>
            </a:r>
            <a:endParaRPr lang="ru-RU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Лист2!$D$2:$D$8</c:f>
              <c:numCache>
                <c:formatCode>General</c:formatCode>
                <c:ptCount val="7"/>
                <c:pt idx="0">
                  <c:v>0.01</c:v>
                </c:pt>
                <c:pt idx="1">
                  <c:v>2.4500000000000002</c:v>
                </c:pt>
                <c:pt idx="2">
                  <c:v>7</c:v>
                </c:pt>
                <c:pt idx="3">
                  <c:v>25</c:v>
                </c:pt>
                <c:pt idx="4">
                  <c:v>700</c:v>
                </c:pt>
                <c:pt idx="5">
                  <c:v>540</c:v>
                </c:pt>
                <c:pt idx="6">
                  <c:v>5700</c:v>
                </c:pt>
              </c:numCache>
            </c:numRef>
          </c:xVal>
          <c:yVal>
            <c:numRef>
              <c:f>Лист2!$E$2:$E$8</c:f>
              <c:numCache>
                <c:formatCode>General</c:formatCode>
                <c:ptCount val="7"/>
                <c:pt idx="0">
                  <c:v>7.0000000000000007E-2</c:v>
                </c:pt>
                <c:pt idx="1">
                  <c:v>0.67</c:v>
                </c:pt>
                <c:pt idx="2">
                  <c:v>0.97</c:v>
                </c:pt>
                <c:pt idx="3">
                  <c:v>1.83</c:v>
                </c:pt>
                <c:pt idx="4">
                  <c:v>4.8</c:v>
                </c:pt>
                <c:pt idx="5">
                  <c:v>4.3499999999999996</c:v>
                </c:pt>
                <c:pt idx="6">
                  <c:v>8.6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F44-4AA9-89BE-601D38A360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6449304"/>
        <c:axId val="366448976"/>
      </c:scatterChart>
      <c:valAx>
        <c:axId val="366449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mass,</a:t>
                </a:r>
                <a:r>
                  <a:rPr lang="en-US" sz="1600" baseline="0" dirty="0"/>
                  <a:t> kg</a:t>
                </a:r>
                <a:endParaRPr lang="ru-RU" sz="16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6448976"/>
        <c:crosses val="autoZero"/>
        <c:crossBetween val="midCat"/>
      </c:valAx>
      <c:valAx>
        <c:axId val="366448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smtClean="0"/>
                  <a:t>thickness</a:t>
                </a:r>
                <a:r>
                  <a:rPr lang="en-US" sz="1600" dirty="0"/>
                  <a:t>, cm</a:t>
                </a:r>
                <a:endParaRPr lang="ru-RU" sz="16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6644930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ln(d) from</a:t>
            </a:r>
            <a:r>
              <a:rPr lang="en-US" sz="1600" baseline="0" dirty="0"/>
              <a:t> ln(m</a:t>
            </a:r>
            <a:r>
              <a:rPr lang="en-US" baseline="0" dirty="0"/>
              <a:t>)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Лист2!$G$2:$G$8</c:f>
              <c:numCache>
                <c:formatCode>0.00</c:formatCode>
                <c:ptCount val="7"/>
                <c:pt idx="0">
                  <c:v>-4.6051701859880909</c:v>
                </c:pt>
                <c:pt idx="1">
                  <c:v>0.89608802455663572</c:v>
                </c:pt>
                <c:pt idx="2">
                  <c:v>1.9459101490553132</c:v>
                </c:pt>
                <c:pt idx="3">
                  <c:v>3.2188758248682006</c:v>
                </c:pt>
                <c:pt idx="4">
                  <c:v>6.5510803350434044</c:v>
                </c:pt>
                <c:pt idx="5">
                  <c:v>6.2915691395583204</c:v>
                </c:pt>
                <c:pt idx="6">
                  <c:v>8.6482214538226412</c:v>
                </c:pt>
              </c:numCache>
            </c:numRef>
          </c:xVal>
          <c:yVal>
            <c:numRef>
              <c:f>Лист2!$H$2:$H$8</c:f>
              <c:numCache>
                <c:formatCode>0.00</c:formatCode>
                <c:ptCount val="7"/>
                <c:pt idx="0">
                  <c:v>-2.6592600369327779</c:v>
                </c:pt>
                <c:pt idx="1">
                  <c:v>-0.40047756659712525</c:v>
                </c:pt>
                <c:pt idx="2">
                  <c:v>-3.0459207484708574E-2</c:v>
                </c:pt>
                <c:pt idx="3">
                  <c:v>0.60431596685332956</c:v>
                </c:pt>
                <c:pt idx="4">
                  <c:v>1.5686159179138452</c:v>
                </c:pt>
                <c:pt idx="5">
                  <c:v>1.4701758451005926</c:v>
                </c:pt>
                <c:pt idx="6">
                  <c:v>2.1517622032594619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9C8-469F-9A81-DA0F3524B4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5483112"/>
        <c:axId val="375478848"/>
      </c:scatterChart>
      <c:valAx>
        <c:axId val="3754831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ln(m)</a:t>
                </a:r>
                <a:endParaRPr lang="ru-RU" sz="16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5478848"/>
        <c:crosses val="autoZero"/>
        <c:crossBetween val="midCat"/>
      </c:valAx>
      <c:valAx>
        <c:axId val="3754788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ln(d)</a:t>
                </a:r>
                <a:endParaRPr lang="ru-RU" sz="1600" dirty="0"/>
              </a:p>
            </c:rich>
          </c:tx>
          <c:layout>
            <c:manualLayout>
              <c:xMode val="edge"/>
              <c:yMode val="edge"/>
              <c:x val="1.4035446380561456E-2"/>
              <c:y val="0.3776851851851851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548311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d</a:t>
            </a:r>
            <a:r>
              <a:rPr lang="en-US" sz="1600" baseline="0" dirty="0"/>
              <a:t> from L</a:t>
            </a:r>
            <a:endParaRPr lang="ru-RU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Лист3!$S$2:$S$8</c:f>
              <c:numCache>
                <c:formatCode>General</c:formatCode>
                <c:ptCount val="7"/>
                <c:pt idx="0">
                  <c:v>6.25</c:v>
                </c:pt>
                <c:pt idx="1">
                  <c:v>44</c:v>
                </c:pt>
                <c:pt idx="2">
                  <c:v>52.5</c:v>
                </c:pt>
                <c:pt idx="3">
                  <c:v>120</c:v>
                </c:pt>
                <c:pt idx="4">
                  <c:v>259.5</c:v>
                </c:pt>
                <c:pt idx="5">
                  <c:v>280</c:v>
                </c:pt>
                <c:pt idx="6">
                  <c:v>6500</c:v>
                </c:pt>
              </c:numCache>
            </c:numRef>
          </c:xVal>
          <c:yVal>
            <c:numRef>
              <c:f>Лист3!$T$2:$T$8</c:f>
              <c:numCache>
                <c:formatCode>General</c:formatCode>
                <c:ptCount val="7"/>
                <c:pt idx="0">
                  <c:v>7.0000000000000007E-2</c:v>
                </c:pt>
                <c:pt idx="1">
                  <c:v>0.67</c:v>
                </c:pt>
                <c:pt idx="2">
                  <c:v>0.97</c:v>
                </c:pt>
                <c:pt idx="3">
                  <c:v>1.83</c:v>
                </c:pt>
                <c:pt idx="4">
                  <c:v>4.8</c:v>
                </c:pt>
                <c:pt idx="5">
                  <c:v>4.3499999999999996</c:v>
                </c:pt>
                <c:pt idx="6">
                  <c:v>8.6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BAC-486C-94D7-D52DCCCA53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8279928"/>
        <c:axId val="408280584"/>
      </c:scatterChart>
      <c:valAx>
        <c:axId val="408279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 algn="l"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Length,</a:t>
                </a:r>
                <a:r>
                  <a:rPr lang="en-US" sz="1600" baseline="0" dirty="0"/>
                  <a:t> cm</a:t>
                </a:r>
                <a:endParaRPr lang="ru-RU" sz="16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 algn="l"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8280584"/>
        <c:crosses val="autoZero"/>
        <c:crossBetween val="midCat"/>
      </c:valAx>
      <c:valAx>
        <c:axId val="408280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Thickness,</a:t>
                </a:r>
                <a:r>
                  <a:rPr lang="en-US" sz="1600" baseline="0" dirty="0"/>
                  <a:t> cm</a:t>
                </a:r>
                <a:endParaRPr lang="ru-RU" sz="16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82799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ln(d) from ln(L)</a:t>
            </a:r>
            <a:endParaRPr lang="ru-RU" sz="160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xVal>
            <c:numRef>
              <c:f>Лист3!$V$2:$V$8</c:f>
              <c:numCache>
                <c:formatCode>0.00</c:formatCode>
                <c:ptCount val="7"/>
                <c:pt idx="0">
                  <c:v>1.8325814637483102</c:v>
                </c:pt>
                <c:pt idx="1">
                  <c:v>3.784189633918261</c:v>
                </c:pt>
                <c:pt idx="2">
                  <c:v>3.9608131695975781</c:v>
                </c:pt>
                <c:pt idx="3">
                  <c:v>4.7874917427820458</c:v>
                </c:pt>
                <c:pt idx="4">
                  <c:v>5.558756702605943</c:v>
                </c:pt>
                <c:pt idx="5">
                  <c:v>5.6347896031692493</c:v>
                </c:pt>
                <c:pt idx="6">
                  <c:v>8.7795574558837277</c:v>
                </c:pt>
              </c:numCache>
            </c:numRef>
          </c:xVal>
          <c:yVal>
            <c:numRef>
              <c:f>Лист3!$W$2:$W$8</c:f>
              <c:numCache>
                <c:formatCode>0.00</c:formatCode>
                <c:ptCount val="7"/>
                <c:pt idx="0">
                  <c:v>-2.6592600369327779</c:v>
                </c:pt>
                <c:pt idx="1">
                  <c:v>-0.40047756659712525</c:v>
                </c:pt>
                <c:pt idx="2">
                  <c:v>-3.0459207484708574E-2</c:v>
                </c:pt>
                <c:pt idx="3">
                  <c:v>0.60431596685332956</c:v>
                </c:pt>
                <c:pt idx="4">
                  <c:v>1.5686159179138452</c:v>
                </c:pt>
                <c:pt idx="5">
                  <c:v>1.4701758451005926</c:v>
                </c:pt>
                <c:pt idx="6">
                  <c:v>2.1517622032594619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5261-40BC-BA31-1E48124C50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06735824"/>
        <c:axId val="406735168"/>
      </c:scatterChart>
      <c:valAx>
        <c:axId val="4067358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smtClean="0"/>
                  <a:t>ln(L</a:t>
                </a:r>
                <a:r>
                  <a:rPr lang="en-US" sz="1600" dirty="0"/>
                  <a:t>)</a:t>
                </a:r>
                <a:endParaRPr lang="ru-RU" sz="16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6735168"/>
        <c:crosses val="autoZero"/>
        <c:crossBetween val="midCat"/>
      </c:valAx>
      <c:valAx>
        <c:axId val="406735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smtClean="0"/>
                  <a:t>ln(d)</a:t>
                </a:r>
                <a:endParaRPr lang="ru-RU" sz="16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0673582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ln(l) from ln(d)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1"/>
            <c:trendlineLbl>
              <c:layout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</c:trendlineLbl>
          </c:trendline>
          <c:xVal>
            <c:numRef>
              <c:f>Лист4!$C$2:$C$8</c:f>
              <c:numCache>
                <c:formatCode>General</c:formatCode>
                <c:ptCount val="7"/>
                <c:pt idx="0">
                  <c:v>-2.6592600369327779</c:v>
                </c:pt>
                <c:pt idx="1">
                  <c:v>-0.40047756659712525</c:v>
                </c:pt>
                <c:pt idx="2">
                  <c:v>-3.0459207484708574E-2</c:v>
                </c:pt>
                <c:pt idx="3">
                  <c:v>0.60431596685332956</c:v>
                </c:pt>
                <c:pt idx="4">
                  <c:v>1.5686159179138452</c:v>
                </c:pt>
                <c:pt idx="5">
                  <c:v>1.4701758451005926</c:v>
                </c:pt>
                <c:pt idx="6">
                  <c:v>2.1517622032594619</c:v>
                </c:pt>
              </c:numCache>
            </c:numRef>
          </c:xVal>
          <c:yVal>
            <c:numRef>
              <c:f>Лист4!$D$2:$D$8</c:f>
              <c:numCache>
                <c:formatCode>General</c:formatCode>
                <c:ptCount val="7"/>
                <c:pt idx="0">
                  <c:v>9.5310179804324935E-2</c:v>
                </c:pt>
                <c:pt idx="1">
                  <c:v>1.9878743481543455</c:v>
                </c:pt>
                <c:pt idx="2">
                  <c:v>2.5176964726109912</c:v>
                </c:pt>
                <c:pt idx="3">
                  <c:v>3.0910424533583161</c:v>
                </c:pt>
                <c:pt idx="4">
                  <c:v>3.7376696182833684</c:v>
                </c:pt>
                <c:pt idx="5">
                  <c:v>3.8110970868381857</c:v>
                </c:pt>
                <c:pt idx="6">
                  <c:v>4.6151205168412597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91B-44A8-B18A-3C03EBF83A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82383976"/>
        <c:axId val="382385616"/>
      </c:scatterChart>
      <c:valAx>
        <c:axId val="3823839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ln(d)</a:t>
                </a:r>
                <a:endParaRPr lang="ru-RU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2385616"/>
        <c:crosses val="autoZero"/>
        <c:crossBetween val="midCat"/>
      </c:valAx>
      <c:valAx>
        <c:axId val="382385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ln(l)</a:t>
                </a:r>
                <a:endParaRPr lang="ru-RU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ru-R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238397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035E2-5C82-457C-92D0-129DECBB1F27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1E951-3EB1-4EF9-8D34-35A0A04075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3528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E5B61-55C3-4544-9B38-513B96822845}" type="datetimeFigureOut">
              <a:rPr lang="ru-RU" smtClean="0"/>
              <a:t>30.06.2017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9E5C1-FC43-4B64-BB52-38D766E97C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2296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5B8ED-1041-4293-B7A6-42097D5CEC24}" type="datetime1">
              <a:rPr lang="ru-RU" smtClean="0"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ED97-18CD-4D0C-9E1D-D6D6FBE71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6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ED95A-2A4C-4122-B245-78742DFC4121}" type="datetime1">
              <a:rPr lang="ru-RU" smtClean="0"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ED97-18CD-4D0C-9E1D-D6D6FBE71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7712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E21C-EE09-4432-A175-053B6E907FF5}" type="datetime1">
              <a:rPr lang="ru-RU" smtClean="0"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ED97-18CD-4D0C-9E1D-D6D6FBE71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62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5C7-580E-4620-9572-C97BCDDD5619}" type="datetime1">
              <a:rPr lang="ru-RU" smtClean="0"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ED97-18CD-4D0C-9E1D-D6D6FBE71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86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21D05-6836-48BD-B3DE-871E1081D6D3}" type="datetime1">
              <a:rPr lang="ru-RU" smtClean="0"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ED97-18CD-4D0C-9E1D-D6D6FBE71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05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54C90-AFF5-487C-B057-984650FF24E9}" type="datetime1">
              <a:rPr lang="ru-RU" smtClean="0"/>
              <a:t>30.06.2017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ED97-18CD-4D0C-9E1D-D6D6FBE71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758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86EB-4FC4-4D7A-A22D-F3A25E72B128}" type="datetime1">
              <a:rPr lang="ru-RU" smtClean="0"/>
              <a:t>30.06.2017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ED97-18CD-4D0C-9E1D-D6D6FBE71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468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5B368-ADC3-4078-BE22-2CE108ECD1FA}" type="datetime1">
              <a:rPr lang="ru-RU" smtClean="0"/>
              <a:t>30.06.2017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ED97-18CD-4D0C-9E1D-D6D6FBE71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685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825F-7DBE-4840-BC7F-5536198B47D0}" type="datetime1">
              <a:rPr lang="ru-RU" smtClean="0"/>
              <a:t>30.06.2017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ED97-18CD-4D0C-9E1D-D6D6FBE71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14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2BA6-20EC-473C-B0D6-B23861158896}" type="datetime1">
              <a:rPr lang="ru-RU" smtClean="0"/>
              <a:t>30.06.2017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ED97-18CD-4D0C-9E1D-D6D6FBE71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525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A8B17-BA73-4AF2-A047-3A08006A92D7}" type="datetime1">
              <a:rPr lang="ru-RU" smtClean="0"/>
              <a:t>30.06.2017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ED97-18CD-4D0C-9E1D-D6D6FBE71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23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921B0-C02D-426F-A7CC-1BDD009224D6}" type="datetime1">
              <a:rPr lang="ru-RU" smtClean="0"/>
              <a:t>30.06.2017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CED97-18CD-4D0C-9E1D-D6D6FBE715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1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razmery.info/" TargetMode="External"/><Relationship Id="rId2" Type="http://schemas.openxmlformats.org/officeDocument/2006/relationships/hyperlink" Target="https://www.youtube.com/watch?v=X9c0MRooBzQ&amp;list=PLUdYlQf0_sSsb2tNcA3gtgOt8LGH6tJbr&amp;index=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Problem </a:t>
            </a:r>
            <a:r>
              <a:rPr lang="ru-RU" dirty="0" smtClean="0"/>
              <a:t>№</a:t>
            </a:r>
            <a:r>
              <a:rPr lang="en-US" dirty="0" smtClean="0"/>
              <a:t>13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err="1" smtClean="0"/>
              <a:t>Allometry</a:t>
            </a:r>
            <a:r>
              <a:rPr lang="en-US" dirty="0" smtClean="0"/>
              <a:t>”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ED97-18CD-4D0C-9E1D-D6D6FBE7152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129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dependence between </a:t>
            </a:r>
            <a:r>
              <a:rPr lang="en-US" dirty="0"/>
              <a:t>bone </a:t>
            </a:r>
            <a:r>
              <a:rPr lang="en-US" dirty="0" smtClean="0"/>
              <a:t>thickness and body length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8974324"/>
              </p:ext>
            </p:extLst>
          </p:nvPr>
        </p:nvGraphicFramePr>
        <p:xfrm>
          <a:off x="642000" y="1690688"/>
          <a:ext cx="10908000" cy="47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1945734"/>
              </p:ext>
            </p:extLst>
          </p:nvPr>
        </p:nvGraphicFramePr>
        <p:xfrm>
          <a:off x="642000" y="1690688"/>
          <a:ext cx="10908000" cy="47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ED97-18CD-4D0C-9E1D-D6D6FBE7152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81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 of Walter Lewin: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𝑃𝑟𝑒𝑠𝑠𝑢𝑟𝑒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𝑝𝑟𝑒𝑠𝑠𝑢𝑟𝑒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/>
                  <a:t>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, 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~0,66∗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ln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endParaRPr lang="en-US" dirty="0" smtClean="0"/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ED97-18CD-4D0C-9E1D-D6D6FBE7152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20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dependence between bone length and bone thickness in logarithmic scale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ED97-18CD-4D0C-9E1D-D6D6FBE7152F}" type="slidenum">
              <a:rPr lang="ru-RU" smtClean="0"/>
              <a:t>12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8958079"/>
              </p:ext>
            </p:extLst>
          </p:nvPr>
        </p:nvGraphicFramePr>
        <p:xfrm>
          <a:off x="838200" y="1825625"/>
          <a:ext cx="10515600" cy="4713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821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Equations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sup>
                      </m:sSup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sup>
                      </m:sSup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𝑦</m:t>
                      </m:r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num>
                            <m:den>
                              <m: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</m:func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num>
                        <m:den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𝛽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∗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ln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</m:t>
                              </m:r>
                            </m:e>
                          </m:d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0,915∗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ln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⁡(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 стрелкой 4"/>
          <p:cNvCxnSpPr/>
          <p:nvPr/>
        </p:nvCxnSpPr>
        <p:spPr>
          <a:xfrm>
            <a:off x="6192982" y="2452254"/>
            <a:ext cx="0" cy="33251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ED97-18CD-4D0C-9E1D-D6D6FBE7152F}" type="slidenum">
              <a:rPr lang="ru-RU" smtClean="0"/>
              <a:t>13</a:t>
            </a:fld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6082145" y="3837709"/>
            <a:ext cx="0" cy="72043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91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Conclusions: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53334"/>
                <a:ext cx="10515600" cy="435133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ru-RU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ru-RU" i="1" smtClean="0">
                        <a:latin typeface="Cambria Math" panose="02040503050406030204" pitchFamily="18" charset="0"/>
                      </a:rPr>
                      <m:t>~</m:t>
                    </m:r>
                    <m:sSup>
                      <m:sSupPr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</a:rPr>
                          <m:t>0.36</m:t>
                        </m:r>
                      </m:sup>
                    </m:sSup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2,8</m:t>
                        </m:r>
                      </m:sup>
                    </m:sSup>
                    <m:r>
                      <a:rPr lang="ru-RU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endParaRPr lang="ru-RU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~</m:t>
                    </m:r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0,33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↔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</m:oMath>
                </a14:m>
                <a:endParaRPr lang="ru-RU" dirty="0"/>
              </a:p>
              <a:p>
                <a:r>
                  <a:rPr lang="en-US" dirty="0" smtClean="0"/>
                  <a:t>There are no dependences which we can find between bone thickness and body length, bone </a:t>
                </a:r>
                <a:r>
                  <a:rPr lang="en-US" dirty="0" smtClean="0"/>
                  <a:t>length</a:t>
                </a:r>
                <a:r>
                  <a:rPr lang="en-US" dirty="0" smtClean="0"/>
                  <a:t> </a:t>
                </a:r>
                <a:r>
                  <a:rPr lang="en-US" dirty="0" smtClean="0"/>
                  <a:t>and </a:t>
                </a:r>
                <a:r>
                  <a:rPr lang="en-US" dirty="0" smtClean="0"/>
                  <a:t>body length</a:t>
                </a:r>
                <a:endParaRPr lang="en-US" dirty="0" smtClean="0"/>
              </a:p>
              <a:p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53334"/>
                <a:ext cx="10515600" cy="4351338"/>
              </a:xfrm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ED97-18CD-4D0C-9E1D-D6D6FBE7152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8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2,8</m:t>
                        </m:r>
                      </m:sup>
                    </m:sSup>
                    <m:r>
                      <a:rPr lang="ru-RU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𝑎𝑛𝑑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𝑙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𝑙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~0,933∗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ln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</m:t>
                    </m:r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ED97-18CD-4D0C-9E1D-D6D6FBE7152F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935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www.youtube.com/watch?v=X9c0MRooBzQ&amp;list=PLUdYlQf0_sSsb2tNcA3gtgOt8LGH6tJbr&amp;index=2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razmery.info</a:t>
            </a:r>
            <a:endParaRPr lang="ru-RU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en.wikipedia.org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ED97-18CD-4D0C-9E1D-D6D6FBE7152F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17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of the problem: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length and thickness of bones scale with overall size and weight of animal?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ED97-18CD-4D0C-9E1D-D6D6FBE7152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00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 of the problem: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 dependence animals’ bone </a:t>
            </a:r>
            <a:r>
              <a:rPr lang="en-US" dirty="0"/>
              <a:t>length</a:t>
            </a:r>
            <a:r>
              <a:rPr lang="en-US" dirty="0" smtClean="0"/>
              <a:t> from their mass  </a:t>
            </a:r>
          </a:p>
          <a:p>
            <a:r>
              <a:rPr lang="en-US" dirty="0"/>
              <a:t>Find a dependence </a:t>
            </a:r>
            <a:r>
              <a:rPr lang="en-US" dirty="0" smtClean="0"/>
              <a:t>animals’ bone </a:t>
            </a:r>
            <a:r>
              <a:rPr lang="en-US" dirty="0"/>
              <a:t>length from </a:t>
            </a:r>
            <a:r>
              <a:rPr lang="en-US" dirty="0" smtClean="0"/>
              <a:t>their body length   </a:t>
            </a:r>
            <a:endParaRPr lang="en-US" dirty="0"/>
          </a:p>
          <a:p>
            <a:r>
              <a:rPr lang="en-US" dirty="0"/>
              <a:t>Find a dependence </a:t>
            </a:r>
            <a:r>
              <a:rPr lang="en-US" dirty="0" smtClean="0"/>
              <a:t>animals’ bone thickness </a:t>
            </a:r>
            <a:r>
              <a:rPr lang="en-US" dirty="0"/>
              <a:t>from their mass  </a:t>
            </a:r>
            <a:endParaRPr lang="en-US" dirty="0" smtClean="0"/>
          </a:p>
          <a:p>
            <a:r>
              <a:rPr lang="en-US" dirty="0"/>
              <a:t>Find a dependence </a:t>
            </a:r>
            <a:r>
              <a:rPr lang="en-US" dirty="0" smtClean="0"/>
              <a:t>animals’ </a:t>
            </a:r>
            <a:r>
              <a:rPr lang="en-US" dirty="0"/>
              <a:t>bone </a:t>
            </a:r>
            <a:r>
              <a:rPr lang="en-US" dirty="0" smtClean="0"/>
              <a:t>thickness </a:t>
            </a:r>
            <a:r>
              <a:rPr lang="en-US" dirty="0"/>
              <a:t>from their body length </a:t>
            </a:r>
          </a:p>
          <a:p>
            <a:pPr marL="0" indent="0">
              <a:buNone/>
            </a:pPr>
            <a:endParaRPr lang="en-US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ED97-18CD-4D0C-9E1D-D6D6FBE7152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483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 - bone length</a:t>
            </a:r>
          </a:p>
          <a:p>
            <a:r>
              <a:rPr lang="en-US" dirty="0" smtClean="0"/>
              <a:t>d - bone thickness</a:t>
            </a:r>
          </a:p>
          <a:p>
            <a:r>
              <a:rPr lang="en-US" dirty="0" smtClean="0"/>
              <a:t>L – animal’s body length</a:t>
            </a:r>
          </a:p>
          <a:p>
            <a:r>
              <a:rPr lang="en-US" dirty="0" smtClean="0"/>
              <a:t>m – animal’s </a:t>
            </a:r>
            <a:r>
              <a:rPr lang="en-US" dirty="0" smtClean="0"/>
              <a:t>mass</a:t>
            </a:r>
          </a:p>
          <a:p>
            <a:r>
              <a:rPr lang="en-US" dirty="0" smtClean="0"/>
              <a:t>V – animal’s volume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ED97-18CD-4D0C-9E1D-D6D6FBE7152F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666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Screenshot from professor’s lecture with data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144" t="-299" r="14664" b="-499"/>
          <a:stretch/>
        </p:blipFill>
        <p:spPr>
          <a:xfrm>
            <a:off x="3228110" y="1953491"/>
            <a:ext cx="5694218" cy="4779818"/>
          </a:xfrm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ED97-18CD-4D0C-9E1D-D6D6FBE7152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71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data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3210893"/>
              </p:ext>
            </p:extLst>
          </p:nvPr>
        </p:nvGraphicFramePr>
        <p:xfrm>
          <a:off x="838200" y="1690687"/>
          <a:ext cx="10515600" cy="47118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21536">
                  <a:extLst>
                    <a:ext uri="{9D8B030D-6E8A-4147-A177-3AD203B41FA5}">
                      <a16:colId xmlns:a16="http://schemas.microsoft.com/office/drawing/2014/main" val="3083326827"/>
                    </a:ext>
                  </a:extLst>
                </a:gridCol>
                <a:gridCol w="1226514">
                  <a:extLst>
                    <a:ext uri="{9D8B030D-6E8A-4147-A177-3AD203B41FA5}">
                      <a16:colId xmlns:a16="http://schemas.microsoft.com/office/drawing/2014/main" val="1466551507"/>
                    </a:ext>
                  </a:extLst>
                </a:gridCol>
                <a:gridCol w="961320">
                  <a:extLst>
                    <a:ext uri="{9D8B030D-6E8A-4147-A177-3AD203B41FA5}">
                      <a16:colId xmlns:a16="http://schemas.microsoft.com/office/drawing/2014/main" val="2872689753"/>
                    </a:ext>
                  </a:extLst>
                </a:gridCol>
                <a:gridCol w="1134432">
                  <a:extLst>
                    <a:ext uri="{9D8B030D-6E8A-4147-A177-3AD203B41FA5}">
                      <a16:colId xmlns:a16="http://schemas.microsoft.com/office/drawing/2014/main" val="51742445"/>
                    </a:ext>
                  </a:extLst>
                </a:gridCol>
                <a:gridCol w="1149165">
                  <a:extLst>
                    <a:ext uri="{9D8B030D-6E8A-4147-A177-3AD203B41FA5}">
                      <a16:colId xmlns:a16="http://schemas.microsoft.com/office/drawing/2014/main" val="527700509"/>
                    </a:ext>
                  </a:extLst>
                </a:gridCol>
                <a:gridCol w="1138116">
                  <a:extLst>
                    <a:ext uri="{9D8B030D-6E8A-4147-A177-3AD203B41FA5}">
                      <a16:colId xmlns:a16="http://schemas.microsoft.com/office/drawing/2014/main" val="2350598854"/>
                    </a:ext>
                  </a:extLst>
                </a:gridCol>
                <a:gridCol w="1267028">
                  <a:extLst>
                    <a:ext uri="{9D8B030D-6E8A-4147-A177-3AD203B41FA5}">
                      <a16:colId xmlns:a16="http://schemas.microsoft.com/office/drawing/2014/main" val="3490280246"/>
                    </a:ext>
                  </a:extLst>
                </a:gridCol>
                <a:gridCol w="707179">
                  <a:extLst>
                    <a:ext uri="{9D8B030D-6E8A-4147-A177-3AD203B41FA5}">
                      <a16:colId xmlns:a16="http://schemas.microsoft.com/office/drawing/2014/main" val="2608281792"/>
                    </a:ext>
                  </a:extLst>
                </a:gridCol>
                <a:gridCol w="810310">
                  <a:extLst>
                    <a:ext uri="{9D8B030D-6E8A-4147-A177-3AD203B41FA5}">
                      <a16:colId xmlns:a16="http://schemas.microsoft.com/office/drawing/2014/main" val="951744683"/>
                    </a:ext>
                  </a:extLst>
                </a:gridCol>
              </a:tblGrid>
              <a:tr h="969386">
                <a:tc>
                  <a:txBody>
                    <a:bodyPr/>
                    <a:lstStyle/>
                    <a:p>
                      <a:pPr algn="l" fontAlgn="b"/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min mass, kg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max mass, kg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min Length, cm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max Length, cm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mean mass, kg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mean Length</a:t>
                      </a:r>
                      <a:r>
                        <a:rPr lang="en-US" sz="2000" u="none" strike="noStrike" dirty="0" smtClean="0">
                          <a:effectLst/>
                        </a:rPr>
                        <a:t>, cm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 smtClean="0">
                          <a:effectLst/>
                        </a:rPr>
                        <a:t>Thick-ness</a:t>
                      </a:r>
                      <a:r>
                        <a:rPr lang="en-US" sz="2000" u="none" strike="noStrike" dirty="0">
                          <a:effectLst/>
                        </a:rPr>
                        <a:t>, cm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length, cm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38173303"/>
                  </a:ext>
                </a:extLst>
              </a:tr>
              <a:tr h="53463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Field mouse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0,007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0,013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5,5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0,01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6,25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0,07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1,1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0676184"/>
                  </a:ext>
                </a:extLst>
              </a:tr>
              <a:tr h="53463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Opossum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2,1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2,8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33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55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2,45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44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0,67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7,3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6154707"/>
                  </a:ext>
                </a:extLst>
              </a:tr>
              <a:tr h="53463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Raccon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9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45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60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52,5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0,97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12,4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38790718"/>
                  </a:ext>
                </a:extLst>
              </a:tr>
              <a:tr h="53463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Antilope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30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115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125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120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1,83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64578556"/>
                  </a:ext>
                </a:extLst>
              </a:tr>
              <a:tr h="53463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Horse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400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1000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245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274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700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259,5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4,8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42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4507932"/>
                  </a:ext>
                </a:extLst>
              </a:tr>
              <a:tr h="53463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Moose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380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700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240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320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540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280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4,35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45,2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951684"/>
                  </a:ext>
                </a:extLst>
              </a:tr>
              <a:tr h="53463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Elephant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5400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6000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5500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7500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5700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6500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>
                          <a:effectLst/>
                        </a:rPr>
                        <a:t>8,6</a:t>
                      </a:r>
                      <a:endParaRPr lang="ru-RU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u="none" strike="noStrike" dirty="0">
                          <a:effectLst/>
                        </a:rPr>
                        <a:t>101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144009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ED97-18CD-4D0C-9E1D-D6D6FBE7152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63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dependence between bone </a:t>
            </a:r>
            <a:r>
              <a:rPr lang="en-US" dirty="0"/>
              <a:t>length </a:t>
            </a:r>
            <a:r>
              <a:rPr lang="en-US" dirty="0" smtClean="0"/>
              <a:t>and mass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4108671"/>
              </p:ext>
            </p:extLst>
          </p:nvPr>
        </p:nvGraphicFramePr>
        <p:xfrm>
          <a:off x="642000" y="1493116"/>
          <a:ext cx="10908000" cy="47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1927060"/>
              </p:ext>
            </p:extLst>
          </p:nvPr>
        </p:nvGraphicFramePr>
        <p:xfrm>
          <a:off x="642000" y="1493116"/>
          <a:ext cx="10908000" cy="47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ED97-18CD-4D0C-9E1D-D6D6FBE7152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81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dependence between </a:t>
            </a:r>
            <a:r>
              <a:rPr lang="en-US" dirty="0"/>
              <a:t>bone length </a:t>
            </a:r>
            <a:r>
              <a:rPr lang="en-US" dirty="0" smtClean="0"/>
              <a:t>and body length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376962"/>
              </p:ext>
            </p:extLst>
          </p:nvPr>
        </p:nvGraphicFramePr>
        <p:xfrm>
          <a:off x="642000" y="1690688"/>
          <a:ext cx="10908000" cy="47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6172514"/>
              </p:ext>
            </p:extLst>
          </p:nvPr>
        </p:nvGraphicFramePr>
        <p:xfrm>
          <a:off x="642000" y="1690688"/>
          <a:ext cx="10908000" cy="47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ED97-18CD-4D0C-9E1D-D6D6FBE7152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88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dependence between bone thickness and mass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160900"/>
              </p:ext>
            </p:extLst>
          </p:nvPr>
        </p:nvGraphicFramePr>
        <p:xfrm>
          <a:off x="642000" y="1690688"/>
          <a:ext cx="10908000" cy="47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7133623"/>
              </p:ext>
            </p:extLst>
          </p:nvPr>
        </p:nvGraphicFramePr>
        <p:xfrm>
          <a:off x="642000" y="1690688"/>
          <a:ext cx="10907999" cy="471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CED97-18CD-4D0C-9E1D-D6D6FBE7152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072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3111</TotalTime>
  <Words>367</Words>
  <Application>Microsoft Office PowerPoint</Application>
  <PresentationFormat>Широкоэкранный</PresentationFormat>
  <Paragraphs>158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Тема Office</vt:lpstr>
      <vt:lpstr>Problem №13 “Allometry”</vt:lpstr>
      <vt:lpstr>Text of the problem:</vt:lpstr>
      <vt:lpstr>Aims of the problem:</vt:lpstr>
      <vt:lpstr>Symbols:</vt:lpstr>
      <vt:lpstr>Screenshot from professor’s lecture with data</vt:lpstr>
      <vt:lpstr>Our data</vt:lpstr>
      <vt:lpstr>A dependence between bone length and mass</vt:lpstr>
      <vt:lpstr>A dependence between bone length and body length</vt:lpstr>
      <vt:lpstr>A dependence between bone thickness and mass</vt:lpstr>
      <vt:lpstr>A dependence between bone thickness and body length</vt:lpstr>
      <vt:lpstr>Hypothesis of Walter Lewin:</vt:lpstr>
      <vt:lpstr>A dependence between bone length and bone thickness in logarithmic scale </vt:lpstr>
      <vt:lpstr>Equations</vt:lpstr>
      <vt:lpstr>Conclusions:</vt:lpstr>
      <vt:lpstr>Checking</vt:lpstr>
      <vt:lpstr>Resources: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№</dc:title>
  <dc:creator>Пользователь</dc:creator>
  <cp:lastModifiedBy>Пользователь</cp:lastModifiedBy>
  <cp:revision>38</cp:revision>
  <dcterms:created xsi:type="dcterms:W3CDTF">2017-06-22T07:57:44Z</dcterms:created>
  <dcterms:modified xsi:type="dcterms:W3CDTF">2017-06-30T06:31:41Z</dcterms:modified>
</cp:coreProperties>
</file>