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FFDC-9BD2-4972-9BD8-CAA5C423802A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FE4E-DE8B-46BB-8738-D9C12CE75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FE4E-DE8B-46BB-8738-D9C12CE756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C0D5-4B59-4B16-8CDE-B5F93083F078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B2CC-CE58-4CDB-90E1-44AFC72E712B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8FB-DA23-42F5-8345-A420E7BE6FA0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ECDD-940E-4989-93D2-F707C269D2FE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562F-B09F-4FC4-A18D-3F8CD3C30232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4CFC-B30C-42A6-967A-A2616C217361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94DC-5CE0-47F4-98DF-19B43AE9BC21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4E69-DA9C-43ED-9D9B-13A4D6ADDD34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C67-C216-4707-8AB0-FA019C7505B8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AAD5-8443-4FE7-BB13-22B26D28CC0E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A5F3-3DE4-4EED-837B-7EA4A731132C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B7D2C6-1846-484C-BB67-634A1FB9D9DD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80DBF-D2B8-4E03-8259-A17829AE84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ru-RU" dirty="0" smtClean="0"/>
              <a:t> </a:t>
            </a:r>
            <a:r>
              <a:rPr lang="ru-RU" dirty="0"/>
              <a:t>№6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do apple slices turn brown after being cut? Investigate the speed of this process and test methods to prevent browning of apple slices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1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Browning of apples is caused by </a:t>
            </a:r>
            <a:r>
              <a:rPr lang="en-US" dirty="0" err="1" smtClean="0"/>
              <a:t>catalysed</a:t>
            </a:r>
            <a:r>
              <a:rPr lang="en-US" dirty="0" smtClean="0"/>
              <a:t> oxidation of polyphenols</a:t>
            </a:r>
          </a:p>
          <a:p>
            <a:r>
              <a:rPr lang="en-US" dirty="0" smtClean="0"/>
              <a:t>We can speed up the process by increasing the amount of oxygen in the air</a:t>
            </a:r>
            <a:endParaRPr lang="ru-RU" dirty="0" smtClean="0"/>
          </a:p>
          <a:p>
            <a:r>
              <a:rPr lang="en-US" dirty="0" smtClean="0"/>
              <a:t>We can slow down this process by:</a:t>
            </a:r>
            <a:endParaRPr lang="ru-RU" dirty="0" smtClean="0"/>
          </a:p>
          <a:p>
            <a:pPr>
              <a:buNone/>
            </a:pPr>
            <a:r>
              <a:rPr lang="en-US" dirty="0"/>
              <a:t>a</a:t>
            </a:r>
            <a:r>
              <a:rPr lang="ru-RU" dirty="0" smtClean="0"/>
              <a:t>) </a:t>
            </a:r>
            <a:r>
              <a:rPr lang="en-US" dirty="0" smtClean="0"/>
              <a:t>Decreasing the amount of oxygen</a:t>
            </a:r>
            <a:endParaRPr lang="ru-RU" dirty="0" smtClean="0"/>
          </a:p>
          <a:p>
            <a:pPr>
              <a:buNone/>
            </a:pPr>
            <a:r>
              <a:rPr lang="en-US" dirty="0"/>
              <a:t>b</a:t>
            </a:r>
            <a:r>
              <a:rPr lang="ru-RU" dirty="0" smtClean="0"/>
              <a:t>) </a:t>
            </a:r>
            <a:r>
              <a:rPr lang="en-US" dirty="0" smtClean="0"/>
              <a:t>Decreasing pH on the surface of the apple</a:t>
            </a:r>
            <a:endParaRPr lang="ru-RU" dirty="0" smtClean="0"/>
          </a:p>
          <a:p>
            <a:pPr>
              <a:buNone/>
            </a:pPr>
            <a:r>
              <a:rPr lang="en-US" dirty="0"/>
              <a:t>c</a:t>
            </a:r>
            <a:r>
              <a:rPr lang="ru-RU" dirty="0" smtClean="0"/>
              <a:t>) </a:t>
            </a:r>
            <a:r>
              <a:rPr lang="en-US" dirty="0" smtClean="0"/>
              <a:t>Decreasing the temperature of the apple</a:t>
            </a:r>
            <a:endParaRPr lang="ru-RU" dirty="0" smtClean="0"/>
          </a:p>
          <a:p>
            <a:pPr>
              <a:buNone/>
            </a:pPr>
            <a:r>
              <a:rPr lang="en-US" dirty="0"/>
              <a:t>d</a:t>
            </a:r>
            <a:r>
              <a:rPr lang="ru-RU" dirty="0" smtClean="0"/>
              <a:t>) </a:t>
            </a:r>
            <a:r>
              <a:rPr lang="en-US" dirty="0" smtClean="0"/>
              <a:t>Destroying the </a:t>
            </a:r>
            <a:r>
              <a:rPr lang="en-US" dirty="0" err="1" smtClean="0"/>
              <a:t>polyphenoloxidase</a:t>
            </a:r>
            <a:r>
              <a:rPr lang="en-US" dirty="0" smtClean="0"/>
              <a:t> by heating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9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  <a:r>
              <a:rPr lang="en-US" dirty="0" err="1"/>
              <a:t>american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ru-RU" dirty="0" smtClean="0"/>
              <a:t>Энциклопедия </a:t>
            </a:r>
            <a:r>
              <a:rPr lang="ru-RU" dirty="0"/>
              <a:t>для детей том </a:t>
            </a:r>
            <a:r>
              <a:rPr lang="ru-RU" dirty="0" smtClean="0"/>
              <a:t>17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apples turn brown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363659" cy="470823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version</a:t>
            </a:r>
            <a:endParaRPr lang="ru-RU" sz="4000" dirty="0"/>
          </a:p>
          <a:p>
            <a:r>
              <a:rPr lang="en-US" dirty="0" smtClean="0"/>
              <a:t>Some Fe(2+) is included in apples</a:t>
            </a:r>
            <a:endParaRPr lang="ru-RU" dirty="0"/>
          </a:p>
          <a:p>
            <a:r>
              <a:rPr lang="en-US" dirty="0" smtClean="0"/>
              <a:t>After the oxidation we have Fe(3+), that is brown</a:t>
            </a:r>
            <a:endParaRPr lang="ru-RU" dirty="0"/>
          </a:p>
          <a:p>
            <a:endParaRPr lang="ru-RU" dirty="0"/>
          </a:p>
          <a:p>
            <a:r>
              <a:rPr lang="en-US" dirty="0" smtClean="0"/>
              <a:t>On the </a:t>
            </a:r>
            <a:r>
              <a:rPr lang="en-US" dirty="0" err="1" smtClean="0"/>
              <a:t>foto</a:t>
            </a:r>
            <a:r>
              <a:rPr lang="en-US" dirty="0" smtClean="0"/>
              <a:t> there are </a:t>
            </a:r>
            <a:r>
              <a:rPr lang="en-US" dirty="0" err="1" smtClean="0"/>
              <a:t>ferrum</a:t>
            </a:r>
            <a:r>
              <a:rPr lang="en-US" dirty="0" smtClean="0"/>
              <a:t> solutions  in different oxidation states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*</a:t>
            </a:r>
            <a:r>
              <a:rPr lang="en-US" dirty="0" smtClean="0"/>
              <a:t>there is 2,6mg of Fe in 100g of apples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://impresentco.ru/images1/575e11d4b64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presentco.ru/images1/575e11d4b64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presentco.ru/images1/575e11d4b64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mpresentco.ru/images1/575e11d4b64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mpresentco.ru/images1/575e11d4b64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859" y="3068959"/>
            <a:ext cx="3323141" cy="37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2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apples turn brown</a:t>
            </a:r>
            <a:r>
              <a:rPr lang="ru-RU" dirty="0"/>
              <a:t>??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theory</a:t>
            </a:r>
            <a:endParaRPr lang="ru-RU" sz="4000" dirty="0"/>
          </a:p>
          <a:p>
            <a:r>
              <a:rPr lang="en-US" sz="2000" dirty="0" smtClean="0"/>
              <a:t>Polyphenols are </a:t>
            </a:r>
            <a:r>
              <a:rPr lang="en-US" sz="2000" dirty="0" err="1" smtClean="0"/>
              <a:t>oxidated</a:t>
            </a:r>
            <a:r>
              <a:rPr lang="en-US" sz="2000" dirty="0" smtClean="0"/>
              <a:t>. Polyphenols are natural antioxidants. Their oxidation is speeded up by the enzyme (</a:t>
            </a:r>
            <a:r>
              <a:rPr lang="en-US" sz="2000" dirty="0" err="1" smtClean="0"/>
              <a:t>polyphenoloxidase</a:t>
            </a:r>
            <a:r>
              <a:rPr lang="en-US" sz="2000" dirty="0" smtClean="0"/>
              <a:t>)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Produced </a:t>
            </a:r>
            <a:r>
              <a:rPr lang="en-US" sz="2000" dirty="0" err="1" smtClean="0"/>
              <a:t>quinone</a:t>
            </a:r>
            <a:r>
              <a:rPr lang="en-US" sz="2000" dirty="0" smtClean="0"/>
              <a:t> is yellow-brown colored</a:t>
            </a:r>
            <a:endParaRPr lang="ru-RU" sz="1800" dirty="0"/>
          </a:p>
        </p:txBody>
      </p:sp>
      <p:pic>
        <p:nvPicPr>
          <p:cNvPr id="15362" name="Picture 2" descr="http://velikol.ru/dostc/%D0%9F%D1%80%D0%B0%D0%BA%D1%82%D0%B8%D1%87%D0%B5%D1%81%D0%BA%D0%BE%D0%B5+%D0%B8%D1%81%D0%BF%D0%BE%D0%BB%D1%8C%D0%B7%D0%BE%D0%B2%D0%B0%D0%BD%D0%B8%D0%B5+%D1%84%D0%B5%D1%80%D0%BC%D0%B5%D0%BD%D1%82%D0%BE%D0%B2+%D0%B2+%D0%BF%D0%B8%D1%89%D0%B5%D0%B2%D0%BE%D0%B9+%D0%BF%D1%80%D0%BE%D0%BC%D1%8B%D1%88%D0%BB%D0%B5%D0%BD%D0%BD%D0%BE%D1%81%D1%82%D0%B8+%D0%B8+%D0%B4%D1%80%D1%83%D0%B3%D0%B8%D1%85+%D0%BE%D1%82%D1%80%D0%B0%D1%81%D0%BB%D1%8F%D1%85c/24640_html_m31934f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6691732" cy="167868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3</a:t>
            </a:fld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5" y="4310063"/>
            <a:ext cx="6677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/>
              <a:t>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76872"/>
            <a:ext cx="3744416" cy="458112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</a:t>
            </a:r>
            <a:r>
              <a:rPr lang="en-US" dirty="0" smtClean="0"/>
              <a:t>Brown apples after</a:t>
            </a:r>
            <a:r>
              <a:rPr lang="ru-RU" dirty="0" smtClean="0"/>
              <a:t> </a:t>
            </a:r>
            <a:r>
              <a:rPr lang="en-US" dirty="0" smtClean="0"/>
              <a:t>being for different time on the air</a:t>
            </a:r>
            <a:endParaRPr lang="ru-RU" dirty="0" smtClean="0"/>
          </a:p>
        </p:txBody>
      </p:sp>
      <p:pic>
        <p:nvPicPr>
          <p:cNvPr id="16386" name="Picture 2" descr="http://farmilly.com/wp-content/uploads/2016/02/dlya-predotvrashheniya-potemneniya-fruk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147" y="0"/>
            <a:ext cx="5251853" cy="4265712"/>
          </a:xfrm>
          <a:prstGeom prst="rect">
            <a:avLst/>
          </a:prstGeom>
          <a:noFill/>
        </p:spPr>
      </p:pic>
      <p:pic>
        <p:nvPicPr>
          <p:cNvPr id="16388" name="Picture 4" descr="http://batop.ru/sites/default/files/fakty-o-yabloka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4286249"/>
            <a:ext cx="5238750" cy="2571751"/>
          </a:xfrm>
          <a:prstGeom prst="rect">
            <a:avLst/>
          </a:prstGeom>
          <a:noFill/>
        </p:spPr>
      </p:pic>
      <p:pic>
        <p:nvPicPr>
          <p:cNvPr id="16390" name="Picture 6" descr="http://img.wonderhowto.com/img/37/31/63507928957843/0/browning-prevention-food-hack-keeps-sliced-fruits-veggies-fresh-bright-for-full-day.128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3928" cy="222774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4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browning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detecting the grade of browning we’ve used the color sensor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AutoShape 2" descr="https://pp.userapi.com/c837230/v837230987/4911e/_2MM8BwnDU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p.userapi.com/c837230/v837230987/4911e/_2MM8BwnD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540394" cy="26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37230/v837230987/4913c/YASdf649t3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46" y="2853406"/>
            <a:ext cx="3539766" cy="26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37230/v837230987/49176/H2LkjxBbzj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12" y="2852057"/>
            <a:ext cx="1289512" cy="38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Speed of ‘browning’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US" dirty="0" smtClean="0"/>
              <a:t>Speed depends on the type of apples, because of microelements and acids in apples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Antonovka</a:t>
            </a:r>
            <a:r>
              <a:rPr lang="en-US" sz="2400" dirty="0" smtClean="0"/>
              <a:t>’ apples</a:t>
            </a:r>
            <a:r>
              <a:rPr lang="ru-RU" sz="2400" dirty="0" smtClean="0"/>
              <a:t>.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</a:t>
            </a:r>
            <a:r>
              <a:rPr lang="ru-RU" sz="2400" dirty="0" smtClean="0"/>
              <a:t>2</a:t>
            </a:r>
            <a:r>
              <a:rPr lang="en-US" sz="2400" dirty="0" smtClean="0"/>
              <a:t>:07</a:t>
            </a:r>
            <a:r>
              <a:rPr lang="en-US" sz="2400" dirty="0"/>
              <a:t>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</a:t>
            </a:r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Rozoviy</a:t>
            </a:r>
            <a:r>
              <a:rPr lang="en-US" sz="2400" dirty="0" smtClean="0"/>
              <a:t> </a:t>
            </a:r>
            <a:r>
              <a:rPr lang="en-US" sz="2400" dirty="0" err="1" smtClean="0"/>
              <a:t>naliv</a:t>
            </a:r>
            <a:r>
              <a:rPr lang="en-US" sz="2400" dirty="0" smtClean="0"/>
              <a:t>’ apples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</a:t>
            </a:r>
            <a:r>
              <a:rPr lang="ru-RU" sz="2400" dirty="0" smtClean="0"/>
              <a:t>7</a:t>
            </a:r>
            <a:r>
              <a:rPr lang="en-US" sz="2400" dirty="0" smtClean="0"/>
              <a:t>:24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0" name="Picture 2" descr="http://4.bp.blogspot.com/-gJsxGaltZ4o/VeBstyceMEI/AAAAAAAAA3k/Mo6txHpTFaY/s1600/upload.3fc7f1f66c87771416b9ae92bdf5028c.1350x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3024336" cy="2448272"/>
          </a:xfrm>
          <a:prstGeom prst="rect">
            <a:avLst/>
          </a:prstGeom>
          <a:noFill/>
        </p:spPr>
      </p:pic>
      <p:pic>
        <p:nvPicPr>
          <p:cNvPr id="17412" name="Picture 4" descr="http://photosflowery.ru/photo/61/61ddbf1f1d493c45e0be64ffb5a97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632691" cy="213898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472" y="6393533"/>
            <a:ext cx="762000" cy="365125"/>
          </a:xfrm>
        </p:spPr>
        <p:txBody>
          <a:bodyPr/>
          <a:lstStyle/>
          <a:p>
            <a:fld id="{44D80DBF-D2B8-4E03-8259-A17829AE84E0}" type="slidenum">
              <a:rPr lang="ru-RU" sz="2400" smtClean="0"/>
              <a:pPr/>
              <a:t>6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changing the speed of browning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or decrease the amount of oxygen in the air</a:t>
            </a:r>
            <a:endParaRPr lang="ru-RU" dirty="0"/>
          </a:p>
          <a:p>
            <a:r>
              <a:rPr lang="en-US" dirty="0" smtClean="0"/>
              <a:t>2H2O2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2H2O+O2  (</a:t>
            </a:r>
            <a:r>
              <a:rPr lang="en-US" dirty="0" err="1" smtClean="0"/>
              <a:t>MnO</a:t>
            </a:r>
            <a:r>
              <a:rPr lang="ru-RU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- </a:t>
            </a:r>
            <a:r>
              <a:rPr lang="en-US" dirty="0" smtClean="0"/>
              <a:t>catalyst</a:t>
            </a:r>
            <a:r>
              <a:rPr lang="ru-RU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Na2CO3+H2SO4(</a:t>
            </a:r>
            <a:r>
              <a:rPr lang="en-US" dirty="0" smtClean="0"/>
              <a:t>sol</a:t>
            </a:r>
            <a:r>
              <a:rPr lang="ru-RU" dirty="0" smtClean="0"/>
              <a:t>)</a:t>
            </a:r>
            <a:r>
              <a:rPr lang="ru-RU" dirty="0" smtClean="0">
                <a:sym typeface="Wingdings" pitchFamily="2" charset="2"/>
              </a:rPr>
              <a:t>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Na2SO4+H2O+CO2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s://im3-tub-ru.yandex.net/i?id=ccaedaa6cf0cf45f026a50990d65ff3f&amp;n=33&amp;h=215&amp;w=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73" y="3590043"/>
            <a:ext cx="2714644" cy="32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7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224021"/>
            <a:ext cx="301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H2O2 – the source of oxygen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69" y="764704"/>
            <a:ext cx="8229600" cy="1143000"/>
          </a:xfrm>
        </p:spPr>
        <p:txBody>
          <a:bodyPr/>
          <a:lstStyle/>
          <a:p>
            <a:r>
              <a:rPr lang="en-US" dirty="0" smtClean="0"/>
              <a:t>The experiment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1988840"/>
            <a:ext cx="8507288" cy="4733880"/>
          </a:xfrm>
        </p:spPr>
        <p:txBody>
          <a:bodyPr>
            <a:normAutofit/>
          </a:bodyPr>
          <a:lstStyle/>
          <a:p>
            <a:r>
              <a:rPr lang="en-US" dirty="0" smtClean="0"/>
              <a:t>Pieces of apple are put in different air</a:t>
            </a:r>
            <a:endParaRPr lang="ru-RU" dirty="0"/>
          </a:p>
          <a:p>
            <a:r>
              <a:rPr lang="ru-RU" dirty="0" smtClean="0"/>
              <a:t>7 </a:t>
            </a:r>
            <a:r>
              <a:rPr lang="en-US" dirty="0" smtClean="0"/>
              <a:t>minutes</a:t>
            </a:r>
            <a:r>
              <a:rPr lang="ru-RU" dirty="0" smtClean="0"/>
              <a:t> </a:t>
            </a:r>
            <a:r>
              <a:rPr lang="en-US" dirty="0" smtClean="0"/>
              <a:t>is normal time</a:t>
            </a:r>
            <a:endParaRPr lang="ru-RU" dirty="0"/>
          </a:p>
          <a:p>
            <a:r>
              <a:rPr lang="en-US" dirty="0" smtClean="0"/>
              <a:t>On the left there is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Increased oxygen air</a:t>
            </a:r>
            <a:endParaRPr lang="ru-RU" dirty="0"/>
          </a:p>
          <a:p>
            <a:r>
              <a:rPr lang="en-US" dirty="0" smtClean="0"/>
              <a:t>On the right - decreased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</a:t>
            </a:r>
            <a:r>
              <a:rPr lang="en-US" sz="2000" dirty="0" smtClean="0"/>
              <a:t>After </a:t>
            </a:r>
            <a:r>
              <a:rPr lang="en-US" sz="2000" dirty="0" smtClean="0"/>
              <a:t>2.20 min </a:t>
            </a:r>
            <a:r>
              <a:rPr lang="ru-RU" sz="2000" dirty="0" smtClean="0"/>
              <a:t>(</a:t>
            </a:r>
            <a:r>
              <a:rPr lang="en-US" sz="2000" dirty="0" smtClean="0"/>
              <a:t>apple on the right is 					      for </a:t>
            </a:r>
            <a:r>
              <a:rPr lang="en-US" sz="2000" dirty="0" smtClean="0"/>
              <a:t>comparison</a:t>
            </a:r>
            <a:r>
              <a:rPr lang="ru-RU" sz="2000" dirty="0" smtClean="0"/>
              <a:t>)</a:t>
            </a:r>
            <a:endParaRPr lang="ru-RU" dirty="0"/>
          </a:p>
          <a:p>
            <a:pPr lvl="8"/>
            <a:r>
              <a:rPr lang="ru-RU" dirty="0"/>
              <a:t>                                  </a:t>
            </a:r>
            <a:r>
              <a:rPr lang="en-US" sz="1600" dirty="0" smtClean="0"/>
              <a:t>We couldn’t notice the browning on the right 			       apple after 30 minutes </a:t>
            </a:r>
            <a:endParaRPr lang="ru-RU" sz="1600" dirty="0"/>
          </a:p>
        </p:txBody>
      </p:sp>
      <p:sp>
        <p:nvSpPr>
          <p:cNvPr id="19458" name="AutoShape 2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pp.vk.me/c636425/v636425987/31561/x4GpIJGMH6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7"/>
            <a:ext cx="4311036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36425/v636425987/3156b/q7p2uCrHL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4346532" cy="24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8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changing the speed of browning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 smtClean="0"/>
              <a:t>Changing the conditions of </a:t>
            </a:r>
            <a:r>
              <a:rPr lang="en-US" dirty="0" err="1" smtClean="0"/>
              <a:t>polyphenoloxidase</a:t>
            </a:r>
            <a:r>
              <a:rPr lang="en-US" dirty="0" smtClean="0"/>
              <a:t> influence</a:t>
            </a:r>
            <a:endParaRPr lang="ru-RU" dirty="0" smtClean="0"/>
          </a:p>
          <a:p>
            <a:r>
              <a:rPr lang="en-US" dirty="0" smtClean="0"/>
              <a:t>Changing pH</a:t>
            </a:r>
            <a:endParaRPr lang="ru-RU" dirty="0" smtClean="0"/>
          </a:p>
          <a:p>
            <a:r>
              <a:rPr lang="en-US" dirty="0" smtClean="0"/>
              <a:t>Changing temperature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8434" name="AutoShape 2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1" name="AutoShape 19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3" name="AutoShape 21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5" name="AutoShape 23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7" name="AutoShape 25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9" name="AutoShape 27" descr="http://sekret-inter.ru/images1/576275cdccb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1" name="AutoShape 29" descr="http://sekret-inter.ru/images1/57626798c4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3" name="AutoShape 31" descr="http://sekret-inter.ru/images1/57626798c4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5" name="AutoShape 33" descr="http://sekret-inter.ru/images1/57626798c4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7" name="AutoShape 35" descr="http://sekret-inter.ru/images1/57626798c4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BF-D2B8-4E03-8259-A17829AE84E0}" type="slidenum">
              <a:rPr lang="ru-RU" sz="2400" smtClean="0"/>
              <a:pPr/>
              <a:t>9</a:t>
            </a:fld>
            <a:endParaRPr lang="ru-RU" sz="2400" dirty="0"/>
          </a:p>
        </p:txBody>
      </p:sp>
      <p:pic>
        <p:nvPicPr>
          <p:cNvPr id="3074" name="Picture 2" descr="https://pp.userapi.com/c836336/v836336987/3172a/XtxBc-39f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476" y="2786058"/>
            <a:ext cx="4477524" cy="357187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786182" cy="26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352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Task №6</vt:lpstr>
      <vt:lpstr>Why do apples turn brown?</vt:lpstr>
      <vt:lpstr>Why do apples turn brown??</vt:lpstr>
      <vt:lpstr>Ра</vt:lpstr>
      <vt:lpstr>Speed of browning</vt:lpstr>
      <vt:lpstr>Speed of ‘browning’</vt:lpstr>
      <vt:lpstr>Methods of changing the speed of browning</vt:lpstr>
      <vt:lpstr>The experiment  </vt:lpstr>
      <vt:lpstr>Methods of changing the speed of browning</vt:lpstr>
      <vt:lpstr>Conclusion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№6</dc:title>
  <dc:creator>Den</dc:creator>
  <cp:lastModifiedBy>RePack by Diakov</cp:lastModifiedBy>
  <cp:revision>26</cp:revision>
  <dcterms:created xsi:type="dcterms:W3CDTF">2016-10-27T15:43:38Z</dcterms:created>
  <dcterms:modified xsi:type="dcterms:W3CDTF">2017-06-29T14:27:31Z</dcterms:modified>
</cp:coreProperties>
</file>