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1"/>
  </p:notesMasterIdLst>
  <p:sldIdLst>
    <p:sldId id="256" r:id="rId2"/>
    <p:sldId id="257" r:id="rId3"/>
    <p:sldId id="258" r:id="rId4"/>
    <p:sldId id="261" r:id="rId5"/>
    <p:sldId id="263" r:id="rId6"/>
    <p:sldId id="279" r:id="rId7"/>
    <p:sldId id="265" r:id="rId8"/>
    <p:sldId id="310" r:id="rId9"/>
    <p:sldId id="266" r:id="rId10"/>
    <p:sldId id="280" r:id="rId11"/>
    <p:sldId id="304" r:id="rId12"/>
    <p:sldId id="305" r:id="rId13"/>
    <p:sldId id="306" r:id="rId14"/>
    <p:sldId id="311" r:id="rId15"/>
    <p:sldId id="271" r:id="rId16"/>
    <p:sldId id="272" r:id="rId17"/>
    <p:sldId id="286" r:id="rId18"/>
    <p:sldId id="282" r:id="rId19"/>
    <p:sldId id="309" r:id="rId20"/>
    <p:sldId id="288" r:id="rId21"/>
    <p:sldId id="289" r:id="rId22"/>
    <p:sldId id="293" r:id="rId23"/>
    <p:sldId id="300" r:id="rId24"/>
    <p:sldId id="301" r:id="rId25"/>
    <p:sldId id="302" r:id="rId26"/>
    <p:sldId id="312" r:id="rId27"/>
    <p:sldId id="276" r:id="rId28"/>
    <p:sldId id="277" r:id="rId29"/>
    <p:sldId id="287" r:id="rId30"/>
    <p:sldId id="290" r:id="rId31"/>
    <p:sldId id="291" r:id="rId32"/>
    <p:sldId id="294" r:id="rId33"/>
    <p:sldId id="299" r:id="rId34"/>
    <p:sldId id="297" r:id="rId35"/>
    <p:sldId id="298" r:id="rId36"/>
    <p:sldId id="296" r:id="rId37"/>
    <p:sldId id="295" r:id="rId38"/>
    <p:sldId id="307" r:id="rId39"/>
    <p:sldId id="30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 autoAdjust="0"/>
  </p:normalViewPr>
  <p:slideViewPr>
    <p:cSldViewPr>
      <p:cViewPr varScale="1">
        <p:scale>
          <a:sx n="69" d="100"/>
          <a:sy n="69" d="100"/>
        </p:scale>
        <p:origin x="13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2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372"/>
    </p:cViewPr>
  </p:sorterViewPr>
  <p:notesViewPr>
    <p:cSldViewPr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52019110905831"/>
          <c:y val="2.0678717977154263E-2"/>
          <c:w val="0.87197853499610134"/>
          <c:h val="0.815389718410678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Cucumbers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Luminous lamp</c:v>
                </c:pt>
                <c:pt idx="1">
                  <c:v>Diode lamp</c:v>
                </c:pt>
                <c:pt idx="2">
                  <c:v>Filament lamp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12.2</c:v>
                </c:pt>
                <c:pt idx="1">
                  <c:v>14.6</c:v>
                </c:pt>
                <c:pt idx="2">
                  <c:v>33.1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89-4CB8-8391-B3C48E2CD60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Parsley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Luminous lamp</c:v>
                </c:pt>
                <c:pt idx="1">
                  <c:v>Diode lamp</c:v>
                </c:pt>
                <c:pt idx="2">
                  <c:v>Filament lamp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6.8</c:v>
                </c:pt>
                <c:pt idx="1">
                  <c:v>7.5</c:v>
                </c:pt>
                <c:pt idx="2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89-4CB8-8391-B3C48E2CD60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Small radish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Luminous lamp</c:v>
                </c:pt>
                <c:pt idx="1">
                  <c:v>Diode lamp</c:v>
                </c:pt>
                <c:pt idx="2">
                  <c:v>Filament lamp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8.3000000000000007</c:v>
                </c:pt>
                <c:pt idx="1">
                  <c:v>9.1</c:v>
                </c:pt>
                <c:pt idx="2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89-4CB8-8391-B3C48E2CD6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5837816"/>
        <c:axId val="345838144"/>
      </c:barChart>
      <c:catAx>
        <c:axId val="345837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5838144"/>
        <c:crosses val="autoZero"/>
        <c:auto val="1"/>
        <c:lblAlgn val="ctr"/>
        <c:lblOffset val="100"/>
        <c:noMultiLvlLbl val="0"/>
      </c:catAx>
      <c:valAx>
        <c:axId val="345838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Length of stem,</a:t>
                </a:r>
                <a:r>
                  <a:rPr lang="en-US" baseline="0" dirty="0" smtClean="0"/>
                  <a:t> cm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1.7520537657015747E-2"/>
              <c:y val="0.274545051266799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5837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Cucumbers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Red</c:v>
                </c:pt>
                <c:pt idx="1">
                  <c:v>Orange</c:v>
                </c:pt>
                <c:pt idx="2">
                  <c:v>Blue</c:v>
                </c:pt>
                <c:pt idx="3">
                  <c:v>Purple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16.3</c:v>
                </c:pt>
                <c:pt idx="1">
                  <c:v>14.5</c:v>
                </c:pt>
                <c:pt idx="2">
                  <c:v>12.2</c:v>
                </c:pt>
                <c:pt idx="3">
                  <c:v>11.6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FE-4180-B008-C2A215BD083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Parsley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Red</c:v>
                </c:pt>
                <c:pt idx="1">
                  <c:v>Orange</c:v>
                </c:pt>
                <c:pt idx="2">
                  <c:v>Blue</c:v>
                </c:pt>
                <c:pt idx="3">
                  <c:v>Purple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8.1</c:v>
                </c:pt>
                <c:pt idx="1">
                  <c:v>7.8</c:v>
                </c:pt>
                <c:pt idx="2">
                  <c:v>7.1</c:v>
                </c:pt>
                <c:pt idx="3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FE-4180-B008-C2A215BD083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Small radish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Red</c:v>
                </c:pt>
                <c:pt idx="1">
                  <c:v>Orange</c:v>
                </c:pt>
                <c:pt idx="2">
                  <c:v>Blue</c:v>
                </c:pt>
                <c:pt idx="3">
                  <c:v>Purple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11.3</c:v>
                </c:pt>
                <c:pt idx="1">
                  <c:v>10.5</c:v>
                </c:pt>
                <c:pt idx="2">
                  <c:v>9.9</c:v>
                </c:pt>
                <c:pt idx="3">
                  <c:v>9.1999999999999993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FE-4180-B008-C2A215BD0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6663944"/>
        <c:axId val="266668536"/>
      </c:barChart>
      <c:catAx>
        <c:axId val="266663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6668536"/>
        <c:crosses val="autoZero"/>
        <c:auto val="1"/>
        <c:lblAlgn val="ctr"/>
        <c:lblOffset val="100"/>
        <c:noMultiLvlLbl val="0"/>
      </c:catAx>
      <c:valAx>
        <c:axId val="266668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0" cap="none" spc="0" dirty="0" smtClean="0">
                    <a:ln w="0"/>
                    <a:solidFill>
                      <a:schemeClr val="tx1"/>
                    </a:solidFill>
                    <a:effectLst/>
                  </a:rPr>
                  <a:t>Length of stem,</a:t>
                </a:r>
                <a:r>
                  <a:rPr lang="en-US" b="0" cap="none" spc="0" baseline="0" dirty="0" smtClean="0">
                    <a:ln w="0"/>
                    <a:solidFill>
                      <a:schemeClr val="tx1"/>
                    </a:solidFill>
                    <a:effectLst/>
                  </a:rPr>
                  <a:t> cm</a:t>
                </a:r>
                <a:endParaRPr lang="ru-RU" b="0" cap="none" spc="0" dirty="0">
                  <a:ln w="0"/>
                  <a:solidFill>
                    <a:schemeClr val="tx1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6663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BF4AE-6746-4065-B7D7-13089672CE7A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28879-20BC-4C4C-8FD2-13588F4D2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052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28879-20BC-4C4C-8FD2-13588F4D279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83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CE4B-FFAB-4C4F-80F8-F289B66FE219}" type="datetime1">
              <a:rPr lang="ru-RU" smtClean="0"/>
              <a:t>29.06.2017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0D187-173A-4345-AB63-2992BAB9DDC6}" type="datetime1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87AA-7C15-40B1-9FB6-C29735CC9053}" type="datetime1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8D6D7-BF3E-4E8F-855B-62CABF7044DB}" type="datetime1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0DFA-1FAC-40A4-8CAF-78A12DD4F66B}" type="datetime1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8423-3CD2-47DE-8CEA-0DBE2DE4AA01}" type="datetime1">
              <a:rPr lang="ru-RU" smtClean="0"/>
              <a:t>29.06.2017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70C95-DBA6-41BC-A3B7-71CC2155FC7F}" type="datetime1">
              <a:rPr lang="ru-RU" smtClean="0"/>
              <a:t>29.06.2017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6813-C4A8-4D02-9F32-C14E89155E63}" type="datetime1">
              <a:rPr lang="ru-RU" smtClean="0"/>
              <a:t>29.06.2017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BEEF-13E5-4615-BE30-6C6ED21C7A1B}" type="datetime1">
              <a:rPr lang="ru-RU" smtClean="0"/>
              <a:t>29.06.2017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86C9-C1C4-48A9-8B2C-89EE79680721}" type="datetime1">
              <a:rPr lang="ru-RU" smtClean="0"/>
              <a:t>29.06.2017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8366-8DAF-4E40-BFC8-5508C1172913}" type="datetime1">
              <a:rPr lang="ru-RU" smtClean="0"/>
              <a:t>29.06.2017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5E996F8-5442-4EF5-819F-18519D1E5DB2}" type="datetime1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lorophyll" TargetMode="External"/><Relationship Id="rId2" Type="http://schemas.openxmlformats.org/officeDocument/2006/relationships/hyperlink" Target="https://en.wikipedia.org/wiki/Photosynthesi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Chloroplast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Problem</a:t>
            </a:r>
            <a:r>
              <a:rPr lang="ru-RU" dirty="0"/>
              <a:t> №11</a:t>
            </a:r>
            <a:br>
              <a:rPr lang="ru-RU" dirty="0"/>
            </a:br>
            <a:r>
              <a:rPr lang="en-US" dirty="0"/>
              <a:t>“Grow </a:t>
            </a:r>
            <a:r>
              <a:rPr lang="en-US" dirty="0" smtClean="0"/>
              <a:t>lamp”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83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place of experiment conducting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00" y="1700808"/>
            <a:ext cx="3807000" cy="5076000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9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of seeds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71509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Diode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lamp.</a:t>
            </a:r>
          </a:p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end of the experiment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00" y="1268760"/>
            <a:ext cx="3348000" cy="4464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00" y="1197000"/>
            <a:ext cx="3348000" cy="45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3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of seeds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715094"/>
          </a:xfrm>
        </p:spPr>
        <p:txBody>
          <a:bodyPr>
            <a:normAutofit/>
          </a:bodyPr>
          <a:lstStyle/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Luminous lamp.</a:t>
            </a:r>
            <a:endParaRPr lang="ru-RU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 of the experiment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00" y="1197000"/>
            <a:ext cx="3348000" cy="4464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11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of seeds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715094"/>
          </a:xfrm>
        </p:spPr>
        <p:txBody>
          <a:bodyPr>
            <a:normAutofit/>
          </a:bodyPr>
          <a:lstStyle/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Filament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lamp.</a:t>
            </a:r>
            <a:endParaRPr lang="ru-RU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 of the experiment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00" y="1196752"/>
            <a:ext cx="3348000" cy="4464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39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experiment: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576014653"/>
              </p:ext>
            </p:extLst>
          </p:nvPr>
        </p:nvGraphicFramePr>
        <p:xfrm>
          <a:off x="647564" y="1604326"/>
          <a:ext cx="7848872" cy="495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058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Cucumbers and parsley grew </a:t>
            </a:r>
            <a:r>
              <a:rPr lang="en-US" dirty="0">
                <a:solidFill>
                  <a:sysClr val="windowText" lastClr="000000"/>
                </a:solidFill>
              </a:rPr>
              <a:t>better </a:t>
            </a:r>
            <a:r>
              <a:rPr lang="en-US" dirty="0" smtClean="0">
                <a:solidFill>
                  <a:sysClr val="windowText" lastClr="000000"/>
                </a:solidFill>
              </a:rPr>
              <a:t>under the filament </a:t>
            </a:r>
            <a:r>
              <a:rPr lang="en-US" dirty="0">
                <a:solidFill>
                  <a:sysClr val="windowText" lastClr="000000"/>
                </a:solidFill>
              </a:rPr>
              <a:t>lamp </a:t>
            </a:r>
            <a:r>
              <a:rPr lang="en-US" dirty="0" smtClean="0">
                <a:solidFill>
                  <a:sysClr val="windowText" lastClr="000000"/>
                </a:solidFill>
              </a:rPr>
              <a:t>likely because that </a:t>
            </a:r>
            <a:r>
              <a:rPr lang="en-US" dirty="0">
                <a:solidFill>
                  <a:sysClr val="windowText" lastClr="000000"/>
                </a:solidFill>
              </a:rPr>
              <a:t>filament </a:t>
            </a:r>
            <a:r>
              <a:rPr lang="en-US" dirty="0" smtClean="0">
                <a:solidFill>
                  <a:sysClr val="windowText" lastClr="000000"/>
                </a:solidFill>
              </a:rPr>
              <a:t>lamp radiates more infrared light than other lamps in our experiment.</a:t>
            </a:r>
            <a:r>
              <a:rPr lang="ru-RU" dirty="0" smtClean="0">
                <a:solidFill>
                  <a:sysClr val="windowText" lastClr="000000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Plants under the luminous lamp grew worse than other plants in research because the blue light dominates in lamp emission.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62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frequencies of light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ysClr val="windowText" lastClr="000000"/>
                </a:solidFill>
              </a:rPr>
              <a:t>We used 4 various frequencies of light: red, blue, purple and orange.</a:t>
            </a:r>
            <a:r>
              <a:rPr lang="ru-RU" sz="3200" dirty="0" smtClean="0">
                <a:solidFill>
                  <a:sysClr val="windowText" lastClr="000000"/>
                </a:solidFill>
              </a:rPr>
              <a:t> </a:t>
            </a:r>
            <a:r>
              <a:rPr lang="en-US" sz="3200" dirty="0" smtClean="0">
                <a:solidFill>
                  <a:sysClr val="windowText" lastClr="000000"/>
                </a:solidFill>
              </a:rPr>
              <a:t>Chlorophyll a and chlorophyll b don’t absorb green light so green color-filter wasn’t used in the experiment. </a:t>
            </a:r>
            <a:r>
              <a:rPr lang="en-US" sz="3200" dirty="0">
                <a:solidFill>
                  <a:sysClr val="windowText" lastClr="000000"/>
                </a:solidFill>
              </a:rPr>
              <a:t>Duration of the experiment was 25 days.</a:t>
            </a:r>
            <a:endParaRPr lang="ru-RU" sz="3200" dirty="0">
              <a:solidFill>
                <a:sysClr val="windowText" lastClr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71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Instruments and matters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75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Instruments and </a:t>
            </a:r>
            <a:r>
              <a:rPr lang="en-US" dirty="0" smtClean="0"/>
              <a:t>matters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591048"/>
            <a:ext cx="4525963" cy="2545854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place </a:t>
            </a:r>
            <a:r>
              <a:rPr lang="en-US" dirty="0" smtClean="0"/>
              <a:t>of experiment conducting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0" y="1700808"/>
            <a:ext cx="7808000" cy="4392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0" y="1701296"/>
            <a:ext cx="7808000" cy="43920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95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of the problem: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n w="0"/>
                <a:solidFill>
                  <a:schemeClr val="tx1"/>
                </a:solidFill>
              </a:rPr>
              <a:t>Investigate how different types of artificial lights affect plant growth. What is the role of light spectrum</a:t>
            </a:r>
            <a:r>
              <a:rPr lang="en-US" sz="3600" dirty="0" smtClean="0">
                <a:ln w="0"/>
                <a:solidFill>
                  <a:schemeClr val="tx1"/>
                </a:solidFill>
              </a:rPr>
              <a:t>?</a:t>
            </a:r>
            <a:endParaRPr lang="ru-RU" sz="3600" dirty="0">
              <a:solidFill>
                <a:sysClr val="windowText" lastClr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90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of seeds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810249"/>
            <a:ext cx="5711824" cy="911225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Natural light and orange </a:t>
            </a:r>
            <a:endParaRPr lang="ru-RU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day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0" y="1233000"/>
            <a:ext cx="7808000" cy="4392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of seeds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810249"/>
            <a:ext cx="5711824" cy="911225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purple and blue</a:t>
            </a:r>
            <a:endParaRPr lang="ru-RU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day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0" y="1233000"/>
            <a:ext cx="7808000" cy="439200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of seeds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810249"/>
            <a:ext cx="5711824" cy="911225"/>
          </a:xfrm>
        </p:spPr>
        <p:txBody>
          <a:bodyPr>
            <a:normAutofit/>
          </a:bodyPr>
          <a:lstStyle/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</a:t>
            </a:r>
          </a:p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 of the experiment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0" y="1196752"/>
            <a:ext cx="7808000" cy="4392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00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of seeds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810249"/>
            <a:ext cx="5711824" cy="911225"/>
          </a:xfrm>
        </p:spPr>
        <p:txBody>
          <a:bodyPr>
            <a:normAutofit/>
          </a:bodyPr>
          <a:lstStyle/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Purple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(2) 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blue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(3)</a:t>
            </a:r>
          </a:p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 of the experiment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0" y="1269248"/>
            <a:ext cx="7808000" cy="4392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6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of seeds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810249"/>
            <a:ext cx="5711824" cy="911225"/>
          </a:xfrm>
        </p:spPr>
        <p:txBody>
          <a:bodyPr>
            <a:normAutofit/>
          </a:bodyPr>
          <a:lstStyle/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Orange</a:t>
            </a:r>
            <a:endParaRPr lang="ru-RU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 of the experiment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0" y="1269248"/>
            <a:ext cx="7808000" cy="4392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30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of seeds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810249"/>
            <a:ext cx="5711824" cy="911225"/>
          </a:xfrm>
        </p:spPr>
        <p:txBody>
          <a:bodyPr>
            <a:normAutofit/>
          </a:bodyPr>
          <a:lstStyle/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Natural light</a:t>
            </a:r>
            <a:endParaRPr lang="ru-RU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 of the experiment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0" y="1233000"/>
            <a:ext cx="7808000" cy="4392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94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experiment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94437590"/>
              </p:ext>
            </p:extLst>
          </p:nvPr>
        </p:nvGraphicFramePr>
        <p:xfrm>
          <a:off x="1355812" y="1600200"/>
          <a:ext cx="6432376" cy="4588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932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ysClr val="windowText" lastClr="000000"/>
                </a:solidFill>
              </a:rPr>
              <a:t>Plants, which were grown under red and orange light, had bigger leaves and longer stems than plants which were grown under blue and purple light had small leaves on short stems.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66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S.</a:t>
            </a:r>
            <a:r>
              <a:rPr lang="ru-RU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solidFill>
                  <a:sysClr val="windowText" lastClr="000000"/>
                </a:solidFill>
              </a:rPr>
              <a:t>Mamontov</a:t>
            </a:r>
            <a:r>
              <a:rPr lang="ru-RU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“</a:t>
            </a:r>
            <a:r>
              <a:rPr lang="en-US" dirty="0" smtClean="0">
                <a:solidFill>
                  <a:sysClr val="windowText" lastClr="000000"/>
                </a:solidFill>
              </a:rPr>
              <a:t>Biology</a:t>
            </a:r>
            <a:r>
              <a:rPr lang="en-US" b="1" dirty="0" smtClean="0">
                <a:solidFill>
                  <a:sysClr val="windowText" lastClr="000000"/>
                </a:solidFill>
              </a:rPr>
              <a:t>”</a:t>
            </a:r>
            <a:endParaRPr lang="ru-RU" b="1" dirty="0">
              <a:solidFill>
                <a:sysClr val="windowText" lastClr="000000"/>
              </a:solidFill>
            </a:endParaRPr>
          </a:p>
          <a:p>
            <a:pPr lvl="0"/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://en.wikipedia.org/wiki/Photosynthesis</a:t>
            </a:r>
            <a:endParaRPr lang="ru-RU" dirty="0"/>
          </a:p>
          <a:p>
            <a:pPr lvl="0"/>
            <a:r>
              <a:rPr lang="en-US" u="sng" dirty="0">
                <a:hlinkClick r:id="rId3"/>
              </a:rPr>
              <a:t>https://en.wikipedia.org/wiki/Chlorophyll</a:t>
            </a:r>
            <a:endParaRPr lang="ru-RU" dirty="0"/>
          </a:p>
          <a:p>
            <a:pPr lvl="0"/>
            <a:r>
              <a:rPr lang="en-US" u="sng" dirty="0">
                <a:hlinkClick r:id="rId4"/>
              </a:rPr>
              <a:t>https://en.wikipedia.org/wiki/Chloroplast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36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Приборы и материалы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0" y="1773304"/>
            <a:ext cx="7808000" cy="4392000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95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of the problem: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>
                <a:ln w="0"/>
                <a:solidFill>
                  <a:schemeClr val="tx1"/>
                </a:solidFill>
              </a:rPr>
              <a:t>Research how plants are growing by using different types of lamps </a:t>
            </a:r>
            <a:endParaRPr lang="ru-RU" sz="3600" dirty="0">
              <a:ln w="0"/>
              <a:solidFill>
                <a:schemeClr val="tx1"/>
              </a:solidFill>
            </a:endParaRPr>
          </a:p>
          <a:p>
            <a:pPr lvl="0"/>
            <a:r>
              <a:rPr lang="en-US" sz="3600" dirty="0">
                <a:ln w="0"/>
                <a:solidFill>
                  <a:schemeClr val="tx1"/>
                </a:solidFill>
              </a:rPr>
              <a:t>Research how different frequencies of </a:t>
            </a:r>
            <a:r>
              <a:rPr lang="en-US" sz="3600" dirty="0" smtClean="0">
                <a:ln w="0"/>
                <a:solidFill>
                  <a:schemeClr val="tx1"/>
                </a:solidFill>
              </a:rPr>
              <a:t>light influence plants</a:t>
            </a:r>
            <a:endParaRPr lang="ru-RU" sz="3600" dirty="0">
              <a:ln w="0"/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63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Прорастание семян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810249"/>
            <a:ext cx="5711824" cy="911225"/>
          </a:xfrm>
        </p:spPr>
        <p:txBody>
          <a:bodyPr>
            <a:normAutofit/>
          </a:bodyPr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Красный</a:t>
            </a:r>
          </a:p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7-ой день</a:t>
            </a:r>
          </a:p>
          <a:p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8001" y="1233000"/>
            <a:ext cx="7807998" cy="4392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08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Прорастание семян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810249"/>
            <a:ext cx="5711824" cy="911225"/>
          </a:xfrm>
        </p:spPr>
        <p:txBody>
          <a:bodyPr>
            <a:normAutofit/>
          </a:bodyPr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Фиолетовый</a:t>
            </a:r>
          </a:p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7-ой день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1" y="1233000"/>
            <a:ext cx="7807999" cy="4392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1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Прорастание семян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810249"/>
            <a:ext cx="5711824" cy="911225"/>
          </a:xfrm>
        </p:spPr>
        <p:txBody>
          <a:bodyPr>
            <a:normAutofit/>
          </a:bodyPr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Голубой</a:t>
            </a:r>
          </a:p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7-ой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0" y="1233000"/>
            <a:ext cx="7808000" cy="4392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89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Прорастание семян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810249"/>
            <a:ext cx="5711824" cy="911225"/>
          </a:xfrm>
        </p:spPr>
        <p:txBody>
          <a:bodyPr>
            <a:normAutofit/>
          </a:bodyPr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Оранжевый</a:t>
            </a:r>
          </a:p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7-ой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1" y="1233000"/>
            <a:ext cx="7807999" cy="4392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9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Прорастание семян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810249"/>
            <a:ext cx="5711824" cy="911225"/>
          </a:xfrm>
        </p:spPr>
        <p:txBody>
          <a:bodyPr>
            <a:normAutofit/>
          </a:bodyPr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Красный</a:t>
            </a:r>
          </a:p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12-ый день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8002" y="1233000"/>
            <a:ext cx="7807998" cy="4392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3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Прорастание семян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758135"/>
            <a:ext cx="5711824" cy="911225"/>
          </a:xfrm>
        </p:spPr>
        <p:txBody>
          <a:bodyPr>
            <a:normAutofit/>
          </a:bodyPr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Фиолетовый</a:t>
            </a:r>
          </a:p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12-ый день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0" y="1233000"/>
            <a:ext cx="7808000" cy="4392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89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Прорастание семян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810249"/>
            <a:ext cx="5711824" cy="911225"/>
          </a:xfrm>
        </p:spPr>
        <p:txBody>
          <a:bodyPr>
            <a:normAutofit/>
          </a:bodyPr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Голубой</a:t>
            </a:r>
          </a:p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12-ый день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8001" y="1233000"/>
            <a:ext cx="7807999" cy="4392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2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Прорастание семян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6" y="5810249"/>
            <a:ext cx="5711824" cy="911225"/>
          </a:xfrm>
        </p:spPr>
        <p:txBody>
          <a:bodyPr>
            <a:normAutofit/>
          </a:bodyPr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Оранжевый</a:t>
            </a:r>
          </a:p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12-ый день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0" y="1233000"/>
            <a:ext cx="7808000" cy="4392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68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эксперимента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91132"/>
              </p:ext>
            </p:extLst>
          </p:nvPr>
        </p:nvGraphicFramePr>
        <p:xfrm>
          <a:off x="827584" y="1829048"/>
          <a:ext cx="7488832" cy="4480272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58182662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4253644899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788484696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738459466"/>
                    </a:ext>
                  </a:extLst>
                </a:gridCol>
              </a:tblGrid>
              <a:tr h="1120068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Вид лампы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Растение</a:t>
                      </a:r>
                      <a:endParaRPr lang="ru-RU" dirty="0"/>
                    </a:p>
                  </a:txBody>
                  <a:tcPr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Люминесцентная</a:t>
                      </a:r>
                      <a:r>
                        <a:rPr lang="ru-RU" baseline="0" dirty="0" smtClean="0"/>
                        <a:t> лампа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Диодная</a:t>
                      </a:r>
                      <a:r>
                        <a:rPr lang="ru-RU" baseline="0" dirty="0" smtClean="0"/>
                        <a:t> лампа</a:t>
                      </a:r>
                      <a:endParaRPr lang="ru-RU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Лампа</a:t>
                      </a:r>
                      <a:r>
                        <a:rPr lang="ru-RU" baseline="0" dirty="0" smtClean="0"/>
                        <a:t> накаливания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400219"/>
                  </a:ext>
                </a:extLst>
              </a:tr>
              <a:tr h="1120068">
                <a:tc>
                  <a:txBody>
                    <a:bodyPr/>
                    <a:lstStyle/>
                    <a:p>
                      <a:r>
                        <a:rPr lang="ru-RU" dirty="0" smtClean="0"/>
                        <a:t>Редис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8,3 см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9,1</a:t>
                      </a:r>
                      <a:r>
                        <a:rPr lang="ru-RU" baseline="0" dirty="0" smtClean="0"/>
                        <a:t> см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7,9 см</a:t>
                      </a:r>
                      <a:endParaRPr lang="ru-RU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99281314"/>
                  </a:ext>
                </a:extLst>
              </a:tr>
              <a:tr h="1120068">
                <a:tc>
                  <a:txBody>
                    <a:bodyPr/>
                    <a:lstStyle/>
                    <a:p>
                      <a:r>
                        <a:rPr lang="ru-RU" dirty="0" smtClean="0"/>
                        <a:t>Огурцы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12,2 см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14,6 см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33,1  см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408814"/>
                  </a:ext>
                </a:extLst>
              </a:tr>
              <a:tr h="1120068">
                <a:tc>
                  <a:txBody>
                    <a:bodyPr/>
                    <a:lstStyle/>
                    <a:p>
                      <a:r>
                        <a:rPr lang="ru-RU" dirty="0" smtClean="0"/>
                        <a:t>Петрушка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6,8 см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7,5 см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8,2 см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709278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7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эксперимента</a:t>
            </a:r>
            <a:r>
              <a:rPr lang="en-US" dirty="0" smtClean="0"/>
              <a:t>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366383"/>
              </p:ext>
            </p:extLst>
          </p:nvPr>
        </p:nvGraphicFramePr>
        <p:xfrm>
          <a:off x="230933" y="1732776"/>
          <a:ext cx="8748000" cy="472056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749600">
                  <a:extLst>
                    <a:ext uri="{9D8B030D-6E8A-4147-A177-3AD203B41FA5}">
                      <a16:colId xmlns:a16="http://schemas.microsoft.com/office/drawing/2014/main" val="2279332277"/>
                    </a:ext>
                  </a:extLst>
                </a:gridCol>
                <a:gridCol w="1749600">
                  <a:extLst>
                    <a:ext uri="{9D8B030D-6E8A-4147-A177-3AD203B41FA5}">
                      <a16:colId xmlns:a16="http://schemas.microsoft.com/office/drawing/2014/main" val="1209741386"/>
                    </a:ext>
                  </a:extLst>
                </a:gridCol>
                <a:gridCol w="1749600">
                  <a:extLst>
                    <a:ext uri="{9D8B030D-6E8A-4147-A177-3AD203B41FA5}">
                      <a16:colId xmlns:a16="http://schemas.microsoft.com/office/drawing/2014/main" val="1098612866"/>
                    </a:ext>
                  </a:extLst>
                </a:gridCol>
                <a:gridCol w="1749600">
                  <a:extLst>
                    <a:ext uri="{9D8B030D-6E8A-4147-A177-3AD203B41FA5}">
                      <a16:colId xmlns:a16="http://schemas.microsoft.com/office/drawing/2014/main" val="1537488736"/>
                    </a:ext>
                  </a:extLst>
                </a:gridCol>
                <a:gridCol w="1749600">
                  <a:extLst>
                    <a:ext uri="{9D8B030D-6E8A-4147-A177-3AD203B41FA5}">
                      <a16:colId xmlns:a16="http://schemas.microsoft.com/office/drawing/2014/main" val="1617021696"/>
                    </a:ext>
                  </a:extLst>
                </a:gridCol>
              </a:tblGrid>
              <a:tr h="1177280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Цвет</a:t>
                      </a:r>
                      <a:r>
                        <a:rPr lang="ru-RU" baseline="0" dirty="0" smtClean="0"/>
                        <a:t>                 </a:t>
                      </a:r>
                    </a:p>
                    <a:p>
                      <a:r>
                        <a:rPr lang="ru-RU" baseline="0" dirty="0" smtClean="0"/>
                        <a:t>             </a:t>
                      </a:r>
                      <a:r>
                        <a:rPr lang="ru-RU" baseline="0" dirty="0" err="1" smtClean="0"/>
                        <a:t>излуче</a:t>
                      </a:r>
                      <a:endParaRPr lang="ru-RU" baseline="0" dirty="0" smtClean="0"/>
                    </a:p>
                    <a:p>
                      <a:r>
                        <a:rPr lang="ru-RU" baseline="0" dirty="0" smtClean="0"/>
                        <a:t>                   </a:t>
                      </a:r>
                      <a:r>
                        <a:rPr lang="ru-RU" baseline="0" dirty="0" err="1" smtClean="0"/>
                        <a:t>ния</a:t>
                      </a:r>
                      <a:endParaRPr lang="ru-RU" baseline="0" dirty="0" smtClean="0"/>
                    </a:p>
                    <a:p>
                      <a:r>
                        <a:rPr lang="ru-RU" baseline="0" dirty="0" smtClean="0"/>
                        <a:t>Растение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Красный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Фиолетовый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Голубой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Оранжевый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629180"/>
                  </a:ext>
                </a:extLst>
              </a:tr>
              <a:tr h="117728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Редис</a:t>
                      </a:r>
                      <a:endParaRPr lang="ru-RU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11,3 см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9,2 см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9,9 см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10,5</a:t>
                      </a:r>
                      <a:r>
                        <a:rPr lang="ru-RU" baseline="0" dirty="0" smtClean="0"/>
                        <a:t> см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223535"/>
                  </a:ext>
                </a:extLst>
              </a:tr>
              <a:tr h="1177280">
                <a:tc>
                  <a:txBody>
                    <a:bodyPr/>
                    <a:lstStyle/>
                    <a:p>
                      <a:r>
                        <a:rPr lang="ru-RU" dirty="0" smtClean="0"/>
                        <a:t>Огурцы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16,3см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11,6 см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12,2 см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14,5</a:t>
                      </a:r>
                      <a:r>
                        <a:rPr lang="ru-RU" baseline="0" dirty="0" smtClean="0"/>
                        <a:t> см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671224"/>
                  </a:ext>
                </a:extLst>
              </a:tr>
              <a:tr h="1177280">
                <a:tc>
                  <a:txBody>
                    <a:bodyPr/>
                    <a:lstStyle/>
                    <a:p>
                      <a:r>
                        <a:rPr lang="ru-RU" dirty="0" smtClean="0"/>
                        <a:t>Петрушка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 ,1см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6,5 см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7,1 см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7,8 см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31744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30933" y="2924944"/>
            <a:ext cx="17487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1979712" y="1732776"/>
            <a:ext cx="0" cy="11921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2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AutoShape 6" descr="Image result for листок на солнышк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Image result for листок на солнышк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Image result for листок на солнышк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1907"/>
            <a:ext cx="4634019" cy="259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302" y="3429000"/>
            <a:ext cx="436769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068960"/>
            <a:ext cx="4248472" cy="318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94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Photosynthesis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ru-RU" smtClean="0">
                          <a:solidFill>
                            <a:schemeClr val="tx1"/>
                          </a:solidFill>
                        </a:rPr>
                        <m:t>4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</a:rPr>
                        <m:t>O</m:t>
                      </m:r>
                      <m:r>
                        <m:rPr>
                          <m:nor/>
                        </m:rPr>
                        <a:rPr lang="en-US" smtClean="0">
                          <a:solidFill>
                            <a:schemeClr val="tx1"/>
                          </a:solidFill>
                        </a:rPr>
                        <m:t>H</m:t>
                      </m:r>
                      <m:r>
                        <m:rPr>
                          <m:nor/>
                        </m:rPr>
                        <a:rPr lang="ru-RU" smtClean="0">
                          <a:solidFill>
                            <a:schemeClr val="tx1"/>
                          </a:solidFill>
                        </a:rPr>
                        <m:t> → 2</m:t>
                      </m:r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𝑂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6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𝐶</m:t>
                      </m:r>
                      <m:sSub>
                        <m:sSub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+24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𝐻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  <m:sSub>
                        <m:sSub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+6</m:t>
                      </m:r>
                      <m:sSub>
                        <m:sSub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𝑂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pic>
        <p:nvPicPr>
          <p:cNvPr id="1026" name="Picture 2" descr="Картинки по запросу photosynthesi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20887"/>
            <a:ext cx="53340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29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chloroplast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pic>
        <p:nvPicPr>
          <p:cNvPr id="1026" name="Picture 2" descr="Картинки по запросу chloropl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897" y="1809312"/>
            <a:ext cx="5786206" cy="44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3/Chlorophyll_ab_spectra-en.svg/710px-Chlorophyll_ab_spectra-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48" y="1813233"/>
            <a:ext cx="5786205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91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077072"/>
          </a:xfrm>
        </p:spPr>
        <p:txBody>
          <a:bodyPr/>
          <a:lstStyle/>
          <a:p>
            <a:r>
              <a:rPr lang="en-US" sz="4000" dirty="0" smtClean="0"/>
              <a:t>Experimental part</a:t>
            </a:r>
            <a:r>
              <a:rPr lang="ru-RU" sz="4000" dirty="0" smtClean="0"/>
              <a:t>.</a:t>
            </a:r>
            <a:br>
              <a:rPr lang="ru-RU" sz="4000" dirty="0" smtClean="0"/>
            </a:br>
            <a:r>
              <a:rPr lang="en-US" sz="4000" dirty="0" smtClean="0"/>
              <a:t>The influence of artificial light and different frequencies of light on plants’ growth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586408" cy="1468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24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en-US" dirty="0" smtClean="0"/>
              <a:t>Objects of researc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sprouts of cucumbers, small radish and parsley were used as objects of our research 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pic>
        <p:nvPicPr>
          <p:cNvPr id="1026" name="Picture 2" descr="Картинки по запросу огурцы на гряд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433" y="2277360"/>
            <a:ext cx="5935135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редис на грядк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433" y="2262320"/>
            <a:ext cx="5935135" cy="440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петрушка на грядк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876" y="2262320"/>
            <a:ext cx="5937692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1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light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ysClr val="windowText" lastClr="000000"/>
                </a:solidFill>
              </a:rPr>
              <a:t>Three different types of lamps were used in this part of experiment: luminous</a:t>
            </a:r>
            <a:r>
              <a:rPr lang="ru-RU" sz="3200" dirty="0" smtClean="0">
                <a:solidFill>
                  <a:sysClr val="windowText" lastClr="000000"/>
                </a:solidFill>
              </a:rPr>
              <a:t> </a:t>
            </a:r>
            <a:r>
              <a:rPr lang="en-US" sz="3200" dirty="0" smtClean="0">
                <a:solidFill>
                  <a:sysClr val="windowText" lastClr="000000"/>
                </a:solidFill>
              </a:rPr>
              <a:t>lamp</a:t>
            </a:r>
            <a:r>
              <a:rPr lang="ru-RU" sz="3200" dirty="0" smtClean="0">
                <a:solidFill>
                  <a:sysClr val="windowText" lastClr="000000"/>
                </a:solidFill>
              </a:rPr>
              <a:t> (4200К</a:t>
            </a:r>
            <a:r>
              <a:rPr lang="ru-RU" sz="3200" dirty="0">
                <a:solidFill>
                  <a:sysClr val="windowText" lastClr="000000"/>
                </a:solidFill>
              </a:rPr>
              <a:t>), </a:t>
            </a:r>
            <a:r>
              <a:rPr lang="en-US" sz="3200" dirty="0" smtClean="0">
                <a:solidFill>
                  <a:sysClr val="windowText" lastClr="000000"/>
                </a:solidFill>
              </a:rPr>
              <a:t>filament lamp</a:t>
            </a:r>
            <a:r>
              <a:rPr lang="ru-RU" sz="3200" dirty="0" smtClean="0">
                <a:solidFill>
                  <a:sysClr val="windowText" lastClr="000000"/>
                </a:solidFill>
              </a:rPr>
              <a:t> (2700К</a:t>
            </a:r>
            <a:r>
              <a:rPr lang="ru-RU" sz="3200" dirty="0">
                <a:solidFill>
                  <a:sysClr val="windowText" lastClr="000000"/>
                </a:solidFill>
              </a:rPr>
              <a:t>) </a:t>
            </a:r>
            <a:r>
              <a:rPr lang="en-US" sz="3200" dirty="0" smtClean="0">
                <a:solidFill>
                  <a:sysClr val="windowText" lastClr="000000"/>
                </a:solidFill>
              </a:rPr>
              <a:t>and diode lamp</a:t>
            </a:r>
            <a:r>
              <a:rPr lang="ru-RU" sz="3200" dirty="0" smtClean="0">
                <a:solidFill>
                  <a:sysClr val="windowText" lastClr="000000"/>
                </a:solidFill>
              </a:rPr>
              <a:t> (2700К</a:t>
            </a:r>
            <a:r>
              <a:rPr lang="ru-RU" sz="3200" dirty="0" smtClean="0">
                <a:solidFill>
                  <a:sysClr val="windowText" lastClr="000000"/>
                </a:solidFill>
              </a:rPr>
              <a:t>).</a:t>
            </a:r>
            <a:r>
              <a:rPr lang="en-US" sz="3200" dirty="0" smtClean="0">
                <a:solidFill>
                  <a:sysClr val="windowText" lastClr="000000"/>
                </a:solidFill>
              </a:rPr>
              <a:t> </a:t>
            </a:r>
            <a:r>
              <a:rPr lang="en-US" sz="3200" dirty="0" smtClean="0">
                <a:solidFill>
                  <a:sysClr val="windowText" lastClr="000000"/>
                </a:solidFill>
              </a:rPr>
              <a:t>Duration of the experiment was 25 days.</a:t>
            </a:r>
            <a:endParaRPr lang="ru-RU" sz="32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7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2047</TotalTime>
  <Words>553</Words>
  <Application>Microsoft Office PowerPoint</Application>
  <PresentationFormat>Экран (4:3)</PresentationFormat>
  <Paragraphs>170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Cambria Math</vt:lpstr>
      <vt:lpstr>Century Gothic</vt:lpstr>
      <vt:lpstr>Courier New</vt:lpstr>
      <vt:lpstr>Palatino Linotype</vt:lpstr>
      <vt:lpstr>Исполнительная</vt:lpstr>
      <vt:lpstr>Problem №11 “Grow lamp”</vt:lpstr>
      <vt:lpstr>Text of the problem:</vt:lpstr>
      <vt:lpstr>Aims of the problem:</vt:lpstr>
      <vt:lpstr>Презентация PowerPoint</vt:lpstr>
      <vt:lpstr>Photosynthesis</vt:lpstr>
      <vt:lpstr>Structure of chloroplast</vt:lpstr>
      <vt:lpstr>Experimental part. The influence of artificial light and different frequencies of light on plants’ growth.</vt:lpstr>
      <vt:lpstr>Objects of research</vt:lpstr>
      <vt:lpstr>Artificial light</vt:lpstr>
      <vt:lpstr>The place of experiment conducting</vt:lpstr>
      <vt:lpstr>Growing of seeds</vt:lpstr>
      <vt:lpstr>Growing of seeds</vt:lpstr>
      <vt:lpstr>Growing of seeds</vt:lpstr>
      <vt:lpstr>Results of experiment:</vt:lpstr>
      <vt:lpstr>Conclusions:</vt:lpstr>
      <vt:lpstr>Different frequencies of light</vt:lpstr>
      <vt:lpstr>Instruments and matters</vt:lpstr>
      <vt:lpstr>Instruments and matters</vt:lpstr>
      <vt:lpstr>The place of experiment conducting</vt:lpstr>
      <vt:lpstr>Growing of seeds</vt:lpstr>
      <vt:lpstr>Growing of seeds</vt:lpstr>
      <vt:lpstr>Growing of seeds</vt:lpstr>
      <vt:lpstr>Growing of seeds</vt:lpstr>
      <vt:lpstr>Growing of seeds</vt:lpstr>
      <vt:lpstr>Growing of seeds</vt:lpstr>
      <vt:lpstr>Results of experiment</vt:lpstr>
      <vt:lpstr>Conclusion:</vt:lpstr>
      <vt:lpstr>Resources:</vt:lpstr>
      <vt:lpstr>Приборы и материалы</vt:lpstr>
      <vt:lpstr>Прорастание семян</vt:lpstr>
      <vt:lpstr>Прорастание семян</vt:lpstr>
      <vt:lpstr>Прорастание семян</vt:lpstr>
      <vt:lpstr>Прорастание семян</vt:lpstr>
      <vt:lpstr>Прорастание семян</vt:lpstr>
      <vt:lpstr>Прорастание семян</vt:lpstr>
      <vt:lpstr>Прорастание семян</vt:lpstr>
      <vt:lpstr>Прорастание семян</vt:lpstr>
      <vt:lpstr>Результаты эксперимента:</vt:lpstr>
      <vt:lpstr>Результаты эксперимента: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Задача №11 “Фитолампа”</dc:title>
  <dc:creator>Гоша</dc:creator>
  <cp:lastModifiedBy>Пользователь</cp:lastModifiedBy>
  <cp:revision>91</cp:revision>
  <dcterms:created xsi:type="dcterms:W3CDTF">2016-10-15T17:50:15Z</dcterms:created>
  <dcterms:modified xsi:type="dcterms:W3CDTF">2017-06-29T20:22:16Z</dcterms:modified>
</cp:coreProperties>
</file>