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7" r:id="rId5"/>
    <p:sldId id="260" r:id="rId6"/>
    <p:sldId id="270" r:id="rId7"/>
    <p:sldId id="262" r:id="rId8"/>
    <p:sldId id="263" r:id="rId9"/>
    <p:sldId id="269" r:id="rId10"/>
    <p:sldId id="261" r:id="rId11"/>
    <p:sldId id="268" r:id="rId12"/>
    <p:sldId id="264"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626"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a:t>Образец заголовка</a:t>
            </a:r>
            <a:endParaRPr kumimoji="0" lang="en-US"/>
          </a:p>
        </p:txBody>
      </p:sp>
      <p:sp>
        <p:nvSpPr>
          <p:cNvPr id="28" name="Дата 27"/>
          <p:cNvSpPr>
            <a:spLocks noGrp="1"/>
          </p:cNvSpPr>
          <p:nvPr>
            <p:ph type="dt" sz="half" idx="10"/>
          </p:nvPr>
        </p:nvSpPr>
        <p:spPr/>
        <p:txBody>
          <a:bodyPr/>
          <a:lstStyle/>
          <a:p>
            <a:fld id="{DCDDE570-E7B8-4943-B2D8-F8A8913B012A}" type="datetimeFigureOut">
              <a:rPr lang="ru-RU" smtClean="0"/>
              <a:t>22.06.2017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02D7E750-5D32-4CF5-AFFC-A9DDCDA0E80E}"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DDE570-E7B8-4943-B2D8-F8A8913B012A}" type="datetimeFigureOut">
              <a:rPr lang="ru-RU" smtClean="0"/>
              <a:t>22.06.2017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DDE570-E7B8-4943-B2D8-F8A8913B012A}" type="datetimeFigureOut">
              <a:rPr lang="ru-RU" smtClean="0"/>
              <a:t>22.06.2017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DDE570-E7B8-4943-B2D8-F8A8913B012A}" type="datetimeFigureOut">
              <a:rPr lang="ru-RU" smtClean="0"/>
              <a:t>22.06.2017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CDDE570-E7B8-4943-B2D8-F8A8913B012A}" type="datetimeFigureOut">
              <a:rPr lang="ru-RU" smtClean="0"/>
              <a:t>22.06.2017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02D7E750-5D32-4CF5-AFFC-A9DDCDA0E80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CDDE570-E7B8-4943-B2D8-F8A8913B012A}" type="datetimeFigureOut">
              <a:rPr lang="ru-RU" smtClean="0"/>
              <a:t>22.06.2017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CDDE570-E7B8-4943-B2D8-F8A8913B012A}" type="datetimeFigureOut">
              <a:rPr lang="ru-RU" smtClean="0"/>
              <a:t>22.06.2017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CDDE570-E7B8-4943-B2D8-F8A8913B012A}" type="datetimeFigureOut">
              <a:rPr lang="ru-RU" smtClean="0"/>
              <a:t>22.06.2017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DDE570-E7B8-4943-B2D8-F8A8913B012A}" type="datetimeFigureOut">
              <a:rPr lang="ru-RU" smtClean="0"/>
              <a:t>22.06.2017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CDDE570-E7B8-4943-B2D8-F8A8913B012A}" type="datetimeFigureOut">
              <a:rPr lang="ru-RU" smtClean="0"/>
              <a:t>22.06.2017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DCDDE570-E7B8-4943-B2D8-F8A8913B012A}" type="datetimeFigureOut">
              <a:rPr lang="ru-RU" smtClean="0"/>
              <a:t>22.06.2017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D7E750-5D32-4CF5-AFFC-A9DDCDA0E80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CDDE570-E7B8-4943-B2D8-F8A8913B012A}" type="datetimeFigureOut">
              <a:rPr lang="ru-RU" smtClean="0"/>
              <a:t>22.06.2017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2D7E750-5D32-4CF5-AFFC-A9DDCDA0E80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fourok.ru/go.html?href=http://ru.wikipedia.org/wiki/%D0%9C%D0%BE%D0%BB%D0%BE%D0%BA%D0%BE" TargetMode="External"/><Relationship Id="rId2" Type="http://schemas.openxmlformats.org/officeDocument/2006/relationships/hyperlink" Target="https://infourok.ru/go.html?href=http://www.gallinablanca.ru/ingredients/milk/moloko.html" TargetMode="External"/><Relationship Id="rId1" Type="http://schemas.openxmlformats.org/officeDocument/2006/relationships/slideLayout" Target="../slideLayouts/slideLayout2.xml"/><Relationship Id="rId4" Type="http://schemas.openxmlformats.org/officeDocument/2006/relationships/hyperlink" Target="https://infourok.ru/go.html?href=http://nsportal.ru/ap/nauchno-tekhnicheskoe-tvorchestvo/issledovatelskaya-rabota-na-npk-kak-opredelit-kachestv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229600" cy="1337320"/>
          </a:xfrm>
        </p:spPr>
        <p:txBody>
          <a:bodyPr/>
          <a:lstStyle/>
          <a:p>
            <a:r>
              <a:rPr lang="en-US" dirty="0"/>
              <a:t>Milk</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en-US" dirty="0"/>
              <a:t>Develop simple methods allowing determination of some of the important properties of milk. Suggest an investigation requiring comparison of various milk samples. </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Starch</a:t>
            </a:r>
            <a:endParaRPr lang="ru-RU" dirty="0"/>
          </a:p>
        </p:txBody>
      </p:sp>
      <p:sp>
        <p:nvSpPr>
          <p:cNvPr id="3" name="Содержимое 2"/>
          <p:cNvSpPr>
            <a:spLocks noGrp="1"/>
          </p:cNvSpPr>
          <p:nvPr>
            <p:ph idx="1"/>
          </p:nvPr>
        </p:nvSpPr>
        <p:spPr/>
        <p:txBody>
          <a:bodyPr/>
          <a:lstStyle/>
          <a:p>
            <a:r>
              <a:rPr lang="en-US" dirty="0" smtClean="0"/>
              <a:t>We added some iodine solution into the small amounts of milk</a:t>
            </a:r>
            <a:endParaRPr lang="ru-RU" dirty="0"/>
          </a:p>
        </p:txBody>
      </p:sp>
      <p:pic>
        <p:nvPicPr>
          <p:cNvPr id="17412" name="Picture 4" descr="Amylopektin Sessel.svg"/>
          <p:cNvPicPr>
            <a:picLocks noChangeAspect="1" noChangeArrowheads="1"/>
          </p:cNvPicPr>
          <p:nvPr/>
        </p:nvPicPr>
        <p:blipFill>
          <a:blip r:embed="rId2" cstate="print">
            <a:lum contrast="100000"/>
          </a:blip>
          <a:srcRect/>
          <a:stretch>
            <a:fillRect/>
          </a:stretch>
        </p:blipFill>
        <p:spPr bwMode="auto">
          <a:xfrm>
            <a:off x="0" y="2924944"/>
            <a:ext cx="3079588" cy="2448272"/>
          </a:xfrm>
          <a:prstGeom prst="rect">
            <a:avLst/>
          </a:prstGeom>
          <a:noFill/>
        </p:spPr>
      </p:pic>
      <p:pic>
        <p:nvPicPr>
          <p:cNvPr id="6146" name="Picture 2" descr="https://pp.userapi.com/c841323/v841323987/5bc2/24ZIXSfVQ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618910"/>
            <a:ext cx="4536504" cy="3402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Industrial methods</a:t>
            </a:r>
            <a:endParaRPr lang="ru-RU" dirty="0"/>
          </a:p>
        </p:txBody>
      </p:sp>
      <p:sp>
        <p:nvSpPr>
          <p:cNvPr id="3" name="Содержимое 2"/>
          <p:cNvSpPr>
            <a:spLocks noGrp="1"/>
          </p:cNvSpPr>
          <p:nvPr>
            <p:ph idx="1"/>
          </p:nvPr>
        </p:nvSpPr>
        <p:spPr/>
        <p:txBody>
          <a:bodyPr/>
          <a:lstStyle/>
          <a:p>
            <a:r>
              <a:rPr lang="en-US" dirty="0" smtClean="0"/>
              <a:t>Atomic absorption spectroscopy</a:t>
            </a:r>
            <a:endParaRPr lang="ru-RU" dirty="0"/>
          </a:p>
          <a:p>
            <a:r>
              <a:rPr lang="en-US" dirty="0" smtClean="0"/>
              <a:t>Mass spectroscopy</a:t>
            </a:r>
            <a:endParaRPr lang="ru-RU" dirty="0"/>
          </a:p>
        </p:txBody>
      </p:sp>
      <p:pic>
        <p:nvPicPr>
          <p:cNvPr id="21506" name="Picture 2" descr="https://cs7058.userapi.com/c637329/v637329987/48dbe/yaG0IXuyViw.jpg"/>
          <p:cNvPicPr>
            <a:picLocks noChangeAspect="1" noChangeArrowheads="1"/>
          </p:cNvPicPr>
          <p:nvPr/>
        </p:nvPicPr>
        <p:blipFill>
          <a:blip r:embed="rId2" cstate="print"/>
          <a:srcRect/>
          <a:stretch>
            <a:fillRect/>
          </a:stretch>
        </p:blipFill>
        <p:spPr bwMode="auto">
          <a:xfrm>
            <a:off x="5508104" y="2132856"/>
            <a:ext cx="3635896" cy="4666336"/>
          </a:xfrm>
          <a:prstGeom prst="rect">
            <a:avLst/>
          </a:prstGeom>
          <a:noFill/>
        </p:spPr>
      </p:pic>
      <p:pic>
        <p:nvPicPr>
          <p:cNvPr id="21508" name="Picture 4" descr="http://www.kz.all.biz/img/kz/catalog/427962.png"/>
          <p:cNvPicPr>
            <a:picLocks noChangeAspect="1" noChangeArrowheads="1"/>
          </p:cNvPicPr>
          <p:nvPr/>
        </p:nvPicPr>
        <p:blipFill>
          <a:blip r:embed="rId3" cstate="print"/>
          <a:srcRect/>
          <a:stretch>
            <a:fillRect/>
          </a:stretch>
        </p:blipFill>
        <p:spPr bwMode="auto">
          <a:xfrm>
            <a:off x="107504" y="3918872"/>
            <a:ext cx="5220072" cy="28803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Содержимое 2"/>
          <p:cNvSpPr>
            <a:spLocks noGrp="1"/>
          </p:cNvSpPr>
          <p:nvPr>
            <p:ph idx="1"/>
          </p:nvPr>
        </p:nvSpPr>
        <p:spPr/>
        <p:txBody>
          <a:bodyPr/>
          <a:lstStyle/>
          <a:p>
            <a:r>
              <a:rPr lang="en-US" dirty="0" smtClean="0"/>
              <a:t>We have </a:t>
            </a:r>
            <a:r>
              <a:rPr lang="en-US" dirty="0" smtClean="0"/>
              <a:t>determined main properties of milk, that we can examine easily</a:t>
            </a:r>
            <a:endParaRPr lang="ru-RU" dirty="0"/>
          </a:p>
          <a:p>
            <a:r>
              <a:rPr lang="en-US" dirty="0" smtClean="0"/>
              <a:t>We have </a:t>
            </a:r>
            <a:r>
              <a:rPr lang="en-US" dirty="0" smtClean="0"/>
              <a:t>offered some methods of determination of density, dilution and freshness</a:t>
            </a:r>
            <a:endParaRPr lang="ru-RU" dirty="0"/>
          </a:p>
          <a:p>
            <a:r>
              <a:rPr lang="en-US" dirty="0" smtClean="0"/>
              <a:t>We have </a:t>
            </a:r>
            <a:r>
              <a:rPr lang="en-US" dirty="0" smtClean="0"/>
              <a:t>examined 3 most popular types of milk, and didn’t find any deviations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Sources</a:t>
            </a:r>
            <a:endParaRPr lang="ru-RU" dirty="0"/>
          </a:p>
        </p:txBody>
      </p:sp>
      <p:sp>
        <p:nvSpPr>
          <p:cNvPr id="3" name="Содержимое 2"/>
          <p:cNvSpPr>
            <a:spLocks noGrp="1"/>
          </p:cNvSpPr>
          <p:nvPr>
            <p:ph idx="1"/>
          </p:nvPr>
        </p:nvSpPr>
        <p:spPr/>
        <p:txBody>
          <a:bodyPr/>
          <a:lstStyle/>
          <a:p>
            <a:r>
              <a:rPr lang="ru-RU" dirty="0"/>
              <a:t>Молоко. Полезные свойства. [Электронный ресурс]. –URL: </a:t>
            </a:r>
            <a:r>
              <a:rPr lang="ru-RU" u="sng" dirty="0">
                <a:hlinkClick r:id="rId2"/>
              </a:rPr>
              <a:t>http://chudesalegko.ru/moloko-poleznye-svojstva-i-protivopokazaniya/</a:t>
            </a:r>
            <a:endParaRPr lang="ru-RU" u="sng" dirty="0"/>
          </a:p>
          <a:p>
            <a:r>
              <a:rPr lang="ru-RU" dirty="0" err="1"/>
              <a:t>Википедия</a:t>
            </a:r>
            <a:r>
              <a:rPr lang="ru-RU" dirty="0"/>
              <a:t>. Молоко. [Электронный ресурс]. – URL:</a:t>
            </a:r>
            <a:r>
              <a:rPr lang="ru-RU" dirty="0">
                <a:hlinkClick r:id="rId3"/>
              </a:rPr>
              <a:t>http://ru.wikipedia.org/wiki/</a:t>
            </a:r>
            <a:endParaRPr lang="ru-RU" dirty="0"/>
          </a:p>
          <a:p>
            <a:r>
              <a:rPr lang="ru-RU" dirty="0"/>
              <a:t>Как определить качество молока в домашних условиях [Электронный ресурс]. – URL: </a:t>
            </a:r>
            <a:r>
              <a:rPr lang="ru-RU" dirty="0">
                <a:hlinkClick r:id="rId4"/>
              </a:rPr>
              <a:t>http://nsportal.ru/ap/nauchno-tekhnicheskoe-tvorchestvo/issledovatelskaya-rabota-na-npk-kak-opredelit-kachestvo</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Aims of work</a:t>
            </a:r>
            <a:endParaRPr lang="ru-RU" dirty="0"/>
          </a:p>
        </p:txBody>
      </p:sp>
      <p:sp>
        <p:nvSpPr>
          <p:cNvPr id="3" name="Содержимое 2"/>
          <p:cNvSpPr>
            <a:spLocks noGrp="1"/>
          </p:cNvSpPr>
          <p:nvPr>
            <p:ph idx="1"/>
          </p:nvPr>
        </p:nvSpPr>
        <p:spPr/>
        <p:txBody>
          <a:bodyPr/>
          <a:lstStyle/>
          <a:p>
            <a:r>
              <a:rPr lang="en-US" dirty="0" smtClean="0"/>
              <a:t>Identify the main properties of milk</a:t>
            </a:r>
            <a:endParaRPr lang="ru-RU" dirty="0"/>
          </a:p>
          <a:p>
            <a:r>
              <a:rPr lang="en-US" dirty="0" smtClean="0"/>
              <a:t>Find or develop methods of </a:t>
            </a:r>
            <a:r>
              <a:rPr lang="en-US" dirty="0" smtClean="0"/>
              <a:t>determination of </a:t>
            </a:r>
            <a:r>
              <a:rPr lang="en-US" dirty="0" smtClean="0"/>
              <a:t>these properties</a:t>
            </a:r>
            <a:endParaRPr lang="ru-RU" dirty="0"/>
          </a:p>
          <a:p>
            <a:r>
              <a:rPr lang="en-US" dirty="0" smtClean="0"/>
              <a:t>Examine some samples of milk</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Milk</a:t>
            </a:r>
            <a:endParaRPr lang="ru-RU" dirty="0"/>
          </a:p>
        </p:txBody>
      </p:sp>
      <p:sp>
        <p:nvSpPr>
          <p:cNvPr id="3" name="Содержимое 2"/>
          <p:cNvSpPr>
            <a:spLocks noGrp="1"/>
          </p:cNvSpPr>
          <p:nvPr>
            <p:ph idx="1"/>
          </p:nvPr>
        </p:nvSpPr>
        <p:spPr/>
        <p:txBody>
          <a:bodyPr>
            <a:normAutofit/>
          </a:bodyPr>
          <a:lstStyle/>
          <a:p>
            <a:r>
              <a:rPr lang="en-US" sz="2000" b="1" dirty="0"/>
              <a:t>Milk</a:t>
            </a:r>
            <a:r>
              <a:rPr lang="en-US" sz="2000" dirty="0"/>
              <a:t> is a pale liquid produced by the mammary glands of mammals. It is the primary source of nutrition for infant mammals (including humans who breastfeed) before they are able to digest other types of food</a:t>
            </a:r>
            <a:r>
              <a:rPr lang="ru-RU" sz="2000" dirty="0" smtClean="0"/>
              <a:t>. </a:t>
            </a:r>
            <a:r>
              <a:rPr lang="en-US" sz="2000" dirty="0" smtClean="0"/>
              <a:t>Nowadays it’s included into lots of products</a:t>
            </a:r>
            <a:r>
              <a:rPr lang="ru-RU" sz="2000" dirty="0" smtClean="0"/>
              <a:t>, </a:t>
            </a:r>
            <a:r>
              <a:rPr lang="en-US" sz="2000" dirty="0" smtClean="0"/>
              <a:t>and its producing became a large industry</a:t>
            </a:r>
            <a:endParaRPr lang="ru-RU" sz="2000" dirty="0"/>
          </a:p>
          <a:p>
            <a:r>
              <a:rPr lang="en-US" sz="2000" dirty="0" smtClean="0"/>
              <a:t>Milk includes 87-88% of water</a:t>
            </a:r>
            <a:endParaRPr lang="ru-RU" sz="2000" dirty="0" smtClean="0"/>
          </a:p>
          <a:p>
            <a:r>
              <a:rPr lang="en-US" sz="2000" dirty="0" smtClean="0"/>
              <a:t>We took 3 samples, one of them is ultra-pasteurized</a:t>
            </a:r>
            <a:endParaRPr lang="ru-RU" sz="2000" dirty="0"/>
          </a:p>
        </p:txBody>
      </p:sp>
      <p:pic>
        <p:nvPicPr>
          <p:cNvPr id="16388" name="Picture 4" descr="http://kartadohoda.ru/wp-content/uploads/2012/11/moloko-na-dom.jpg"/>
          <p:cNvPicPr>
            <a:picLocks noChangeAspect="1" noChangeArrowheads="1"/>
          </p:cNvPicPr>
          <p:nvPr/>
        </p:nvPicPr>
        <p:blipFill>
          <a:blip r:embed="rId2" cstate="print"/>
          <a:srcRect/>
          <a:stretch>
            <a:fillRect/>
          </a:stretch>
        </p:blipFill>
        <p:spPr bwMode="auto">
          <a:xfrm>
            <a:off x="5170458" y="4005064"/>
            <a:ext cx="3960440" cy="2852936"/>
          </a:xfrm>
          <a:prstGeom prst="rect">
            <a:avLst/>
          </a:prstGeom>
          <a:noFill/>
        </p:spPr>
      </p:pic>
      <p:pic>
        <p:nvPicPr>
          <p:cNvPr id="1026" name="Picture 2" descr="https://pp.userapi.com/c841323/v841323987/5bfd/VHtelHKhB8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04" y="4157700"/>
            <a:ext cx="3816424" cy="2700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Properties</a:t>
            </a:r>
            <a:endParaRPr lang="ru-RU" dirty="0"/>
          </a:p>
        </p:txBody>
      </p:sp>
      <p:sp>
        <p:nvSpPr>
          <p:cNvPr id="3" name="Содержимое 2"/>
          <p:cNvSpPr>
            <a:spLocks noGrp="1"/>
          </p:cNvSpPr>
          <p:nvPr>
            <p:ph idx="1"/>
          </p:nvPr>
        </p:nvSpPr>
        <p:spPr/>
        <p:txBody>
          <a:bodyPr/>
          <a:lstStyle/>
          <a:p>
            <a:r>
              <a:rPr lang="en-US" dirty="0" smtClean="0"/>
              <a:t>Purity</a:t>
            </a:r>
            <a:endParaRPr lang="ru-RU" dirty="0" smtClean="0"/>
          </a:p>
          <a:p>
            <a:r>
              <a:rPr lang="en-US" dirty="0"/>
              <a:t>D</a:t>
            </a:r>
            <a:r>
              <a:rPr lang="en-US" dirty="0" smtClean="0"/>
              <a:t>ensity</a:t>
            </a:r>
            <a:endParaRPr lang="ru-RU" dirty="0"/>
          </a:p>
          <a:p>
            <a:r>
              <a:rPr lang="en-US" dirty="0" smtClean="0"/>
              <a:t>Dilution with water</a:t>
            </a:r>
            <a:endParaRPr lang="ru-RU" dirty="0"/>
          </a:p>
          <a:p>
            <a:r>
              <a:rPr lang="en-US" dirty="0" smtClean="0"/>
              <a:t>Dilution with starch</a:t>
            </a:r>
            <a:endParaRPr lang="ru-RU" dirty="0"/>
          </a:p>
          <a:p>
            <a:r>
              <a:rPr lang="en-US" dirty="0" smtClean="0"/>
              <a:t>Freshness</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Purity</a:t>
            </a:r>
            <a:endParaRPr lang="ru-RU" dirty="0"/>
          </a:p>
        </p:txBody>
      </p:sp>
      <p:sp>
        <p:nvSpPr>
          <p:cNvPr id="3" name="Содержимое 2"/>
          <p:cNvSpPr>
            <a:spLocks noGrp="1"/>
          </p:cNvSpPr>
          <p:nvPr>
            <p:ph idx="1"/>
          </p:nvPr>
        </p:nvSpPr>
        <p:spPr/>
        <p:txBody>
          <a:bodyPr/>
          <a:lstStyle/>
          <a:p>
            <a:r>
              <a:rPr lang="en-US" dirty="0" smtClean="0"/>
              <a:t>We compared </a:t>
            </a:r>
            <a:r>
              <a:rPr lang="en-US" dirty="0" err="1" smtClean="0"/>
              <a:t>colours</a:t>
            </a:r>
            <a:r>
              <a:rPr lang="en-US" dirty="0" smtClean="0"/>
              <a:t> of samples</a:t>
            </a:r>
            <a:endParaRPr lang="ru-RU" dirty="0"/>
          </a:p>
          <a:p>
            <a:r>
              <a:rPr lang="en-US" dirty="0" smtClean="0"/>
              <a:t>Milk was settled for 1 hour</a:t>
            </a:r>
            <a:endParaRPr lang="ru-RU" dirty="0"/>
          </a:p>
          <a:p>
            <a:endParaRPr lang="ru-RU" dirty="0"/>
          </a:p>
        </p:txBody>
      </p:sp>
      <p:pic>
        <p:nvPicPr>
          <p:cNvPr id="1026" name="Picture 2" descr="https://pp.userapi.com/c837324/v837324987/3f6a1/FrOFefNhS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50" y="2708919"/>
            <a:ext cx="2615182" cy="39604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p.userapi.com/c841323/v841323987/5bfd/VHtelHKhB8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6018" y="2708920"/>
            <a:ext cx="5597422" cy="3960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Density</a:t>
            </a:r>
            <a:endParaRPr lang="ru-RU" dirty="0"/>
          </a:p>
        </p:txBody>
      </p:sp>
      <p:sp>
        <p:nvSpPr>
          <p:cNvPr id="3" name="Объект 2"/>
          <p:cNvSpPr>
            <a:spLocks noGrp="1"/>
          </p:cNvSpPr>
          <p:nvPr>
            <p:ph idx="1"/>
          </p:nvPr>
        </p:nvSpPr>
        <p:spPr>
          <a:xfrm>
            <a:off x="421196" y="1628800"/>
            <a:ext cx="8229600" cy="4709160"/>
          </a:xfrm>
        </p:spPr>
        <p:txBody>
          <a:bodyPr/>
          <a:lstStyle/>
          <a:p>
            <a:r>
              <a:rPr lang="ru-RU" dirty="0" smtClean="0"/>
              <a:t>1) 1,032</a:t>
            </a:r>
          </a:p>
          <a:p>
            <a:r>
              <a:rPr lang="ru-RU" dirty="0" smtClean="0"/>
              <a:t>2) 1,034</a:t>
            </a:r>
            <a:r>
              <a:rPr lang="en-US" dirty="0" smtClean="0"/>
              <a:t>  (</a:t>
            </a:r>
            <a:r>
              <a:rPr lang="en-US" dirty="0" err="1" smtClean="0"/>
              <a:t>gramms</a:t>
            </a:r>
            <a:r>
              <a:rPr lang="en-US" dirty="0" smtClean="0"/>
              <a:t>/cm3)</a:t>
            </a:r>
            <a:endParaRPr lang="ru-RU" dirty="0" smtClean="0"/>
          </a:p>
          <a:p>
            <a:r>
              <a:rPr lang="ru-RU" dirty="0" smtClean="0"/>
              <a:t>3) 1,030</a:t>
            </a:r>
          </a:p>
        </p:txBody>
      </p:sp>
      <p:pic>
        <p:nvPicPr>
          <p:cNvPr id="5122" name="Picture 2" descr="https://pp.userapi.com/c841323/v841323987/5bf3/k8lhW20Hr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62145"/>
            <a:ext cx="3672408"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0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a:bodyPr>
          <a:lstStyle/>
          <a:p>
            <a:r>
              <a:rPr lang="en-US" dirty="0" smtClean="0"/>
              <a:t>Dilution with water</a:t>
            </a:r>
            <a:endParaRPr lang="ru-RU" dirty="0"/>
          </a:p>
        </p:txBody>
      </p:sp>
      <p:sp>
        <p:nvSpPr>
          <p:cNvPr id="3" name="Содержимое 2"/>
          <p:cNvSpPr>
            <a:spLocks noGrp="1"/>
          </p:cNvSpPr>
          <p:nvPr>
            <p:ph idx="1"/>
          </p:nvPr>
        </p:nvSpPr>
        <p:spPr>
          <a:xfrm>
            <a:off x="457200" y="1600200"/>
            <a:ext cx="8579296" cy="4709160"/>
          </a:xfrm>
        </p:spPr>
        <p:txBody>
          <a:bodyPr/>
          <a:lstStyle/>
          <a:p>
            <a:r>
              <a:rPr lang="en-US" dirty="0" smtClean="0"/>
              <a:t>We added ethyl alcohol into the sample(2p to 1p)</a:t>
            </a:r>
            <a:endParaRPr lang="ru-RU" dirty="0"/>
          </a:p>
          <a:p>
            <a:r>
              <a:rPr lang="en-US" dirty="0" smtClean="0"/>
              <a:t>The mixture is quickly stirred and then we wait for the precipitate</a:t>
            </a:r>
            <a:r>
              <a:rPr lang="ru-RU" dirty="0" smtClean="0"/>
              <a:t>. </a:t>
            </a:r>
            <a:r>
              <a:rPr lang="en-US" dirty="0" smtClean="0"/>
              <a:t>For good milk you’ll </a:t>
            </a:r>
            <a:r>
              <a:rPr lang="en-US" dirty="0" smtClean="0"/>
              <a:t>wait for </a:t>
            </a:r>
            <a:r>
              <a:rPr lang="en-US" dirty="0" smtClean="0"/>
              <a:t>5-7 seconds</a:t>
            </a:r>
            <a:endParaRPr lang="ru-RU" dirty="0"/>
          </a:p>
        </p:txBody>
      </p:sp>
      <p:pic>
        <p:nvPicPr>
          <p:cNvPr id="2050" name="Picture 2" descr="https://pp.userapi.com/c841323/v841323987/5bcc/eu5El-7Ml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53" y="3789040"/>
            <a:ext cx="2794087" cy="20955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pp.userapi.com/c841323/v841323987/5bd6/jXyTVJU4aP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0940" y="3789041"/>
            <a:ext cx="2209961" cy="20955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p.userapi.com/c841323/v841323987/5c7b/Xyyyc8csA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565" y="3289125"/>
            <a:ext cx="3096344" cy="3021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Freshness</a:t>
            </a:r>
            <a:r>
              <a:rPr lang="ru-RU" dirty="0" smtClean="0"/>
              <a:t> </a:t>
            </a:r>
            <a:endParaRPr lang="ru-RU" dirty="0"/>
          </a:p>
        </p:txBody>
      </p:sp>
      <p:sp>
        <p:nvSpPr>
          <p:cNvPr id="3" name="Содержимое 2"/>
          <p:cNvSpPr>
            <a:spLocks noGrp="1"/>
          </p:cNvSpPr>
          <p:nvPr>
            <p:ph idx="1"/>
          </p:nvPr>
        </p:nvSpPr>
        <p:spPr>
          <a:xfrm>
            <a:off x="457200" y="1199080"/>
            <a:ext cx="5959590" cy="5398272"/>
          </a:xfrm>
        </p:spPr>
        <p:txBody>
          <a:bodyPr>
            <a:normAutofit lnSpcReduction="10000"/>
          </a:bodyPr>
          <a:lstStyle/>
          <a:p>
            <a:r>
              <a:rPr lang="en-US" dirty="0" smtClean="0"/>
              <a:t>During the souring of milk the                        lactic acid is produced</a:t>
            </a:r>
            <a:endParaRPr lang="ru-RU" dirty="0"/>
          </a:p>
          <a:p>
            <a:r>
              <a:rPr lang="en-US" dirty="0" smtClean="0"/>
              <a:t>We can detect it using </a:t>
            </a:r>
          </a:p>
          <a:p>
            <a:pPr marL="137160" indent="0">
              <a:buNone/>
            </a:pPr>
            <a:r>
              <a:rPr lang="en-US" dirty="0" smtClean="0"/>
              <a:t>pH indicators</a:t>
            </a:r>
            <a:endParaRPr lang="ru-RU" dirty="0"/>
          </a:p>
          <a:p>
            <a:r>
              <a:rPr lang="en-US" dirty="0" smtClean="0"/>
              <a:t>The value is from 6 to 6,9 pH</a:t>
            </a:r>
          </a:p>
          <a:p>
            <a:pPr marL="137160" indent="0">
              <a:buNone/>
            </a:pPr>
            <a:r>
              <a:rPr lang="en-US" dirty="0" smtClean="0"/>
              <a:t>(experimentally, from the literature)</a:t>
            </a:r>
            <a:endParaRPr lang="ru-RU" dirty="0" smtClean="0"/>
          </a:p>
          <a:p>
            <a:r>
              <a:rPr lang="en-US" dirty="0" smtClean="0"/>
              <a:t>If we add sodium carbonate in</a:t>
            </a:r>
            <a:r>
              <a:rPr lang="en-US" dirty="0"/>
              <a:t> </a:t>
            </a:r>
            <a:r>
              <a:rPr lang="en-US" dirty="0" smtClean="0"/>
              <a:t>the sample with acid, we’ll see the gas </a:t>
            </a:r>
            <a:r>
              <a:rPr lang="en-US" dirty="0" smtClean="0"/>
              <a:t>exhalation</a:t>
            </a:r>
          </a:p>
          <a:p>
            <a:r>
              <a:rPr lang="en-US" dirty="0" smtClean="0"/>
              <a:t>In the examined samples of milk the gas hasn’t been </a:t>
            </a:r>
            <a:r>
              <a:rPr lang="en-US" dirty="0" err="1" smtClean="0"/>
              <a:t>exhalated</a:t>
            </a:r>
            <a:endParaRPr lang="en-US" dirty="0" smtClean="0"/>
          </a:p>
        </p:txBody>
      </p:sp>
      <p:pic>
        <p:nvPicPr>
          <p:cNvPr id="19458" name="Picture 2" descr="Lactic-acid-skeletal.png"/>
          <p:cNvPicPr>
            <a:picLocks noChangeAspect="1" noChangeArrowheads="1"/>
          </p:cNvPicPr>
          <p:nvPr/>
        </p:nvPicPr>
        <p:blipFill>
          <a:blip r:embed="rId2" cstate="print"/>
          <a:srcRect/>
          <a:stretch>
            <a:fillRect/>
          </a:stretch>
        </p:blipFill>
        <p:spPr bwMode="auto">
          <a:xfrm>
            <a:off x="6416790" y="1199080"/>
            <a:ext cx="2481064" cy="2282579"/>
          </a:xfrm>
          <a:prstGeom prst="rect">
            <a:avLst/>
          </a:prstGeom>
          <a:noFill/>
        </p:spPr>
      </p:pic>
      <p:pic>
        <p:nvPicPr>
          <p:cNvPr id="3074" name="Picture 2" descr="https://pp.userapi.com/c837324/v837324987/3f6ba/e5GdE9ViH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790" y="3481659"/>
            <a:ext cx="2481064" cy="3308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Time of souring</a:t>
            </a:r>
            <a:endParaRPr lang="ru-RU" dirty="0"/>
          </a:p>
        </p:txBody>
      </p:sp>
      <p:sp>
        <p:nvSpPr>
          <p:cNvPr id="3" name="Объект 2"/>
          <p:cNvSpPr>
            <a:spLocks noGrp="1"/>
          </p:cNvSpPr>
          <p:nvPr>
            <p:ph idx="1"/>
          </p:nvPr>
        </p:nvSpPr>
        <p:spPr/>
        <p:txBody>
          <a:bodyPr/>
          <a:lstStyle/>
          <a:p>
            <a:r>
              <a:rPr lang="ru-RU" dirty="0" smtClean="0"/>
              <a:t>1) 22 </a:t>
            </a:r>
            <a:r>
              <a:rPr lang="en-US" dirty="0" smtClean="0"/>
              <a:t>hours</a:t>
            </a:r>
            <a:r>
              <a:rPr lang="ru-RU" dirty="0" smtClean="0"/>
              <a:t>, 2) </a:t>
            </a:r>
            <a:r>
              <a:rPr lang="en-US" dirty="0" smtClean="0"/>
              <a:t>more than</a:t>
            </a:r>
            <a:r>
              <a:rPr lang="ru-RU" dirty="0" smtClean="0"/>
              <a:t> 3 </a:t>
            </a:r>
            <a:r>
              <a:rPr lang="en-US" dirty="0" smtClean="0"/>
              <a:t>days</a:t>
            </a:r>
            <a:r>
              <a:rPr lang="ru-RU" dirty="0" smtClean="0"/>
              <a:t>, 3) 45-46 </a:t>
            </a:r>
            <a:r>
              <a:rPr lang="en-US" dirty="0" smtClean="0"/>
              <a:t>hours</a:t>
            </a:r>
            <a:endParaRPr lang="ru-RU" dirty="0" smtClean="0"/>
          </a:p>
          <a:p>
            <a:endParaRPr lang="ru-RU" dirty="0"/>
          </a:p>
        </p:txBody>
      </p:sp>
      <p:pic>
        <p:nvPicPr>
          <p:cNvPr id="4098" name="Picture 2" descr="https://pp.userapi.com/c841323/v841323987/5bb8/qnseyMQQvt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28455"/>
            <a:ext cx="6167897" cy="46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355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307</TotalTime>
  <Words>266</Words>
  <Application>Microsoft Office PowerPoint</Application>
  <PresentationFormat>Экран (4:3)</PresentationFormat>
  <Paragraphs>49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Апекс</vt:lpstr>
      <vt:lpstr>Milk</vt:lpstr>
      <vt:lpstr>Aims of work</vt:lpstr>
      <vt:lpstr>Milk</vt:lpstr>
      <vt:lpstr>Properties</vt:lpstr>
      <vt:lpstr>Purity</vt:lpstr>
      <vt:lpstr>Density</vt:lpstr>
      <vt:lpstr>Dilution with water</vt:lpstr>
      <vt:lpstr>Freshness </vt:lpstr>
      <vt:lpstr>Time of souring</vt:lpstr>
      <vt:lpstr>Starch</vt:lpstr>
      <vt:lpstr>Industrial methods</vt:lpstr>
      <vt:lpstr>Conclusion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Молоко</dc:title>
  <dc:creator>Den</dc:creator>
  <cp:lastModifiedBy>Перешивкина Н. А.</cp:lastModifiedBy>
  <cp:revision>23</cp:revision>
  <dcterms:created xsi:type="dcterms:W3CDTF">2017-05-02T10:51:54Z</dcterms:created>
  <dcterms:modified xsi:type="dcterms:W3CDTF">2017-06-22T07:16:02Z</dcterms:modified>
</cp:coreProperties>
</file>