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828FDF-1E51-40A8-A243-570D9945479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6301D9-1555-4A28-B517-9F451EEBBF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</a:t>
            </a:r>
            <a:r>
              <a:rPr lang="ru-RU" dirty="0" smtClean="0"/>
              <a:t>: 5 </a:t>
            </a:r>
            <a:r>
              <a:rPr lang="en-US" dirty="0" err="1" smtClean="0"/>
              <a:t>luceum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8280920" cy="1793167"/>
          </a:xfrm>
        </p:spPr>
        <p:txBody>
          <a:bodyPr/>
          <a:lstStyle/>
          <a:p>
            <a:r>
              <a:rPr lang="en-US" dirty="0" smtClean="0"/>
              <a:t>Task</a:t>
            </a:r>
            <a:r>
              <a:rPr lang="ru-RU" dirty="0" smtClean="0"/>
              <a:t> №9.</a:t>
            </a:r>
            <a:br>
              <a:rPr lang="ru-RU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en-US" dirty="0"/>
              <a:t>Salt production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8923"/>
            <a:ext cx="12041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6.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First ice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580112" cy="57343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55077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2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272808" cy="47174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7. </a:t>
            </a:r>
            <a:r>
              <a:rPr lang="en-US" b="1" i="1" dirty="0" smtClean="0"/>
              <a:t>More ice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60432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8. </a:t>
            </a:r>
            <a:r>
              <a:rPr lang="en-US" b="1" i="1" dirty="0" smtClean="0"/>
              <a:t>More 301 grams of ice</a:t>
            </a:r>
            <a:endParaRPr lang="ru-RU" dirty="0"/>
          </a:p>
          <a:p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1934"/>
            <a:ext cx="5400600" cy="56516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4152" y="119675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After an hour we remove ice from the pan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4328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9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9. </a:t>
            </a:r>
            <a:r>
              <a:rPr lang="en-US" b="1" i="1" dirty="0" smtClean="0"/>
              <a:t>Start boiling of solution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4" y="764704"/>
            <a:ext cx="4852733" cy="59509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44408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1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11. </a:t>
            </a:r>
            <a:r>
              <a:rPr lang="en-US" b="1" i="1" dirty="0" smtClean="0"/>
              <a:t>We have 17 grams of </a:t>
            </a:r>
            <a:r>
              <a:rPr lang="en-US" b="1" i="1" dirty="0" err="1" smtClean="0"/>
              <a:t>NaCl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8" y="812980"/>
            <a:ext cx="5377254" cy="55487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2440" y="6361774"/>
            <a:ext cx="611560" cy="37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806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salt pure</a:t>
            </a:r>
            <a:r>
              <a:rPr lang="ru-RU" sz="2800" dirty="0" smtClean="0"/>
              <a:t>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If we take sea water, we’ll detect other salts, </a:t>
            </a:r>
            <a:r>
              <a:rPr lang="en-US" sz="2800" b="1" i="1" dirty="0" err="1" smtClean="0"/>
              <a:t>sulphates</a:t>
            </a:r>
            <a:r>
              <a:rPr lang="en-US" sz="2800" b="1" i="1" dirty="0" smtClean="0"/>
              <a:t> of sodium, magnesium, chlorides of magnesium and potassium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517232"/>
            <a:ext cx="696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</a:t>
            </a:r>
            <a:r>
              <a:rPr lang="ru-RU" dirty="0" smtClean="0"/>
              <a:t>:</a:t>
            </a:r>
          </a:p>
          <a:p>
            <a:r>
              <a:rPr lang="ru-RU" dirty="0" smtClean="0"/>
              <a:t>17 </a:t>
            </a:r>
            <a:r>
              <a:rPr lang="en-US" dirty="0" smtClean="0"/>
              <a:t>grams of salt from 1 </a:t>
            </a:r>
            <a:r>
              <a:rPr lang="en-US" dirty="0" err="1" smtClean="0"/>
              <a:t>litre</a:t>
            </a:r>
            <a:r>
              <a:rPr lang="en-US" dirty="0" smtClean="0"/>
              <a:t> of </a:t>
            </a:r>
            <a:r>
              <a:rPr lang="en-US" dirty="0" smtClean="0"/>
              <a:t>sea water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237312"/>
            <a:ext cx="616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spent 5 hours, </a:t>
            </a:r>
            <a:r>
              <a:rPr lang="en-US" dirty="0" smtClean="0"/>
              <a:t>so one day later </a:t>
            </a:r>
            <a:r>
              <a:rPr lang="en-US" dirty="0" smtClean="0"/>
              <a:t>we have got </a:t>
            </a:r>
            <a:r>
              <a:rPr lang="en-US" dirty="0" smtClean="0"/>
              <a:t>7</a:t>
            </a:r>
            <a:r>
              <a:rPr lang="ru-RU" dirty="0" smtClean="0"/>
              <a:t>4 </a:t>
            </a:r>
            <a:r>
              <a:rPr lang="en-US" dirty="0" smtClean="0"/>
              <a:t>grams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50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second method, using minerals</a:t>
            </a:r>
            <a:endParaRPr lang="ru-RU" sz="2400" dirty="0"/>
          </a:p>
        </p:txBody>
      </p:sp>
      <p:pic>
        <p:nvPicPr>
          <p:cNvPr id="1026" name="Picture 2" descr="https://pp.userapi.com/c837136/v837136987/3a5ee/LBxXwdqEpx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230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34076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Barium chloride (we can take it from barium minerals, or </a:t>
            </a:r>
            <a:r>
              <a:rPr lang="en-US" dirty="0" smtClean="0"/>
              <a:t>prepare </a:t>
            </a:r>
            <a:r>
              <a:rPr lang="en-US" dirty="0" smtClean="0"/>
              <a:t>using BaCO3 from </a:t>
            </a:r>
            <a:r>
              <a:rPr lang="en-US" dirty="0" err="1" smtClean="0"/>
              <a:t>witterite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8" name="Picture 4" descr="https://pp.userapi.com/c837136/v837136987/3a5f8/6h1HhZ-kF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0704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933" y="4293096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 carbonate from</a:t>
            </a:r>
          </a:p>
          <a:p>
            <a:r>
              <a:rPr lang="en-US" dirty="0" err="1" smtClean="0"/>
              <a:t>natrite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7136/v837136987/3a602/2Kr1xcyu4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" y="-40500"/>
            <a:ext cx="5173875" cy="68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620688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we can see the precipitate</a:t>
            </a:r>
          </a:p>
          <a:p>
            <a:r>
              <a:rPr lang="en-US" dirty="0" smtClean="0"/>
              <a:t>Of BaCO3 and </a:t>
            </a:r>
            <a:r>
              <a:rPr lang="en-US" dirty="0" err="1" smtClean="0"/>
              <a:t>NaCl</a:t>
            </a:r>
            <a:r>
              <a:rPr lang="en-US" dirty="0" smtClean="0"/>
              <a:t> in the solution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84445" y="1516142"/>
            <a:ext cx="342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use filter and then boil the </a:t>
            </a:r>
          </a:p>
          <a:p>
            <a:r>
              <a:rPr lang="en-US" dirty="0" smtClean="0"/>
              <a:t>Solution.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708920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produced 110grams of salt</a:t>
            </a:r>
          </a:p>
          <a:p>
            <a:r>
              <a:rPr lang="en-US" dirty="0" smtClean="0"/>
              <a:t>Using 100 grams of carbonate </a:t>
            </a:r>
          </a:p>
          <a:p>
            <a:r>
              <a:rPr lang="en-US" dirty="0" smtClean="0"/>
              <a:t>And 195 grams of barium chloride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37136/v837136987/3a616/4eXvEz9Wd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2" y="0"/>
            <a:ext cx="4373518" cy="45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54868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 after paper filter</a:t>
            </a:r>
            <a:endParaRPr lang="ru-RU" dirty="0"/>
          </a:p>
        </p:txBody>
      </p:sp>
      <p:pic>
        <p:nvPicPr>
          <p:cNvPr id="3076" name="Picture 4" descr="https://pp.userapi.com/c837136/v837136987/3a620/hj6jTgdto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10" y="3476592"/>
            <a:ext cx="4508543" cy="33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296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Produced salt (the sample)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 книги Кукушкина Юрия Николаевича "Химия вокруг нас</a:t>
            </a:r>
            <a:r>
              <a:rPr lang="ru-RU" dirty="0" smtClean="0"/>
              <a:t>", </a:t>
            </a:r>
            <a:r>
              <a:rPr lang="ru-RU" dirty="0"/>
              <a:t>1992.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630932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9</a:t>
            </a:r>
            <a:r>
              <a:rPr lang="ru-RU" sz="2400" dirty="0"/>
              <a:t>. </a:t>
            </a:r>
            <a:r>
              <a:rPr lang="en-US" sz="2400" b="1" dirty="0" smtClean="0"/>
              <a:t>Salt production</a:t>
            </a:r>
          </a:p>
          <a:p>
            <a:pPr algn="just"/>
            <a:r>
              <a:rPr lang="en-US" sz="2400" dirty="0"/>
              <a:t>Solar evaporation of seawater or salt mining are common methods to produce common salt (</a:t>
            </a:r>
            <a:r>
              <a:rPr lang="en-US" sz="2400" dirty="0" err="1"/>
              <a:t>NaCl</a:t>
            </a:r>
            <a:r>
              <a:rPr lang="en-US" sz="2400" dirty="0"/>
              <a:t>). Propose a method to extract salt from a natural source and determine both productive capacity of your method and purity of the product. Demonstrate an amount of salt produced by your method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ctr"/>
            <a:r>
              <a:rPr lang="en-US" sz="2400" dirty="0" smtClean="0"/>
              <a:t>Aim</a:t>
            </a:r>
            <a:endParaRPr lang="ru-RU" sz="2400" dirty="0"/>
          </a:p>
          <a:p>
            <a:pPr algn="just"/>
            <a:r>
              <a:rPr lang="en-US" sz="2400" dirty="0"/>
              <a:t>Produce </a:t>
            </a:r>
            <a:r>
              <a:rPr lang="en-US" sz="2400" dirty="0" smtClean="0"/>
              <a:t>salt </a:t>
            </a:r>
            <a:r>
              <a:rPr lang="en-US" sz="2400" dirty="0"/>
              <a:t>using natural materials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100392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Facts about salt</a:t>
            </a:r>
          </a:p>
          <a:p>
            <a:pPr algn="just"/>
            <a:r>
              <a:rPr lang="ru-RU" sz="2400" dirty="0" smtClean="0"/>
              <a:t>1)</a:t>
            </a:r>
          </a:p>
          <a:p>
            <a:pPr algn="just"/>
            <a:r>
              <a:rPr lang="en-US" sz="2400" dirty="0" smtClean="0"/>
              <a:t>A long time ago people detected the salty taste of some plants</a:t>
            </a:r>
            <a:r>
              <a:rPr lang="ru-RU" sz="2400" dirty="0" smtClean="0"/>
              <a:t>. </a:t>
            </a:r>
            <a:r>
              <a:rPr lang="en-US" sz="2400" dirty="0" smtClean="0"/>
              <a:t>They dried </a:t>
            </a:r>
            <a:r>
              <a:rPr lang="en-US" sz="2400" dirty="0" smtClean="0"/>
              <a:t>those </a:t>
            </a:r>
            <a:r>
              <a:rPr lang="en-US" sz="2400" dirty="0" smtClean="0"/>
              <a:t>plants and burned them in the campfire.</a:t>
            </a:r>
            <a:r>
              <a:rPr lang="ru-RU" sz="2400" dirty="0" smtClean="0"/>
              <a:t> </a:t>
            </a:r>
            <a:r>
              <a:rPr lang="en-US" sz="2400" dirty="0" smtClean="0"/>
              <a:t>Ash was </a:t>
            </a:r>
            <a:r>
              <a:rPr lang="en-US" sz="2400" dirty="0" smtClean="0"/>
              <a:t>used as spices for food</a:t>
            </a:r>
            <a:endParaRPr lang="ru-RU" sz="2400" dirty="0" smtClean="0"/>
          </a:p>
          <a:p>
            <a:pPr algn="just"/>
            <a:r>
              <a:rPr lang="ru-RU" sz="2400" dirty="0" smtClean="0"/>
              <a:t>2)</a:t>
            </a:r>
            <a:endParaRPr lang="en-US" sz="2400" dirty="0" smtClean="0"/>
          </a:p>
          <a:p>
            <a:pPr algn="just"/>
            <a:r>
              <a:rPr lang="en-US" sz="2400" dirty="0" smtClean="0"/>
              <a:t>Later people started pouring burning pieces of wood with salty water </a:t>
            </a:r>
            <a:r>
              <a:rPr lang="en-US" sz="2400" dirty="0" smtClean="0"/>
              <a:t>from the </a:t>
            </a:r>
            <a:r>
              <a:rPr lang="en-US" sz="2400" dirty="0" smtClean="0"/>
              <a:t>seas. </a:t>
            </a:r>
            <a:r>
              <a:rPr lang="en-US" sz="2400" dirty="0" smtClean="0"/>
              <a:t>They used that ash the </a:t>
            </a:r>
            <a:r>
              <a:rPr lang="en-US" sz="2400" dirty="0" smtClean="0"/>
              <a:t>same way</a:t>
            </a:r>
            <a:endParaRPr lang="ru-RU" sz="2400" dirty="0" smtClean="0"/>
          </a:p>
          <a:p>
            <a:pPr algn="just"/>
            <a:r>
              <a:rPr lang="ru-RU" sz="2400" dirty="0" smtClean="0"/>
              <a:t>3)</a:t>
            </a:r>
          </a:p>
          <a:p>
            <a:r>
              <a:rPr lang="en-US" sz="2400" dirty="0" smtClean="0"/>
              <a:t>People with increased acidity of stomach can use sodium </a:t>
            </a:r>
            <a:r>
              <a:rPr lang="en-US" sz="2400" dirty="0" err="1" smtClean="0"/>
              <a:t>hydrocarbonate</a:t>
            </a:r>
            <a:r>
              <a:rPr lang="ru-RU" sz="2400" dirty="0" smtClean="0"/>
              <a:t>. </a:t>
            </a:r>
            <a:r>
              <a:rPr lang="en-US" sz="2400" dirty="0" smtClean="0"/>
              <a:t>It reacts with acid and </a:t>
            </a:r>
            <a:r>
              <a:rPr lang="en-US" sz="2400" dirty="0" smtClean="0"/>
              <a:t>produces some </a:t>
            </a:r>
            <a:r>
              <a:rPr lang="en-US" sz="2400" dirty="0" smtClean="0"/>
              <a:t>salt</a:t>
            </a:r>
            <a:r>
              <a:rPr lang="ru-RU" sz="2400" dirty="0" smtClean="0"/>
              <a:t>:</a:t>
            </a:r>
          </a:p>
          <a:p>
            <a:pPr algn="just"/>
            <a:r>
              <a:rPr lang="en-US" sz="2400" dirty="0" err="1" smtClean="0"/>
              <a:t>HCl</a:t>
            </a:r>
            <a:r>
              <a:rPr lang="en-US" sz="2400" dirty="0" smtClean="0"/>
              <a:t> + NaHCO3 = </a:t>
            </a:r>
            <a:r>
              <a:rPr lang="en-US" sz="2400" dirty="0" err="1" smtClean="0"/>
              <a:t>NaCl</a:t>
            </a:r>
            <a:r>
              <a:rPr lang="en-US" sz="2400" dirty="0" smtClean="0"/>
              <a:t> + CO2 + H2O </a:t>
            </a:r>
          </a:p>
          <a:p>
            <a:pPr algn="just"/>
            <a:r>
              <a:rPr lang="en-US" sz="2400" dirty="0" smtClean="0"/>
              <a:t>One of the products of the reaction is </a:t>
            </a:r>
            <a:r>
              <a:rPr lang="en-US" sz="2400" dirty="0" err="1" smtClean="0"/>
              <a:t>NaCl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32440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4) </a:t>
            </a:r>
            <a:endParaRPr lang="en-US" sz="3200" i="1" dirty="0" smtClean="0"/>
          </a:p>
          <a:p>
            <a:r>
              <a:rPr lang="en-US" sz="2400" dirty="0" smtClean="0"/>
              <a:t>People noticed, that ice, produced of salty water </a:t>
            </a:r>
            <a:r>
              <a:rPr lang="en-US" sz="2400" dirty="0" smtClean="0"/>
              <a:t>was </a:t>
            </a:r>
            <a:r>
              <a:rPr lang="en-US" sz="2400" dirty="0" smtClean="0"/>
              <a:t>not salty, and water </a:t>
            </a:r>
            <a:r>
              <a:rPr lang="en-US" sz="2400" dirty="0" smtClean="0"/>
              <a:t>became </a:t>
            </a:r>
            <a:r>
              <a:rPr lang="en-US" sz="2400" dirty="0" smtClean="0"/>
              <a:t>more salty. If you melt the ice you can produce pure water, and boiling the cold, but not crystalized water you’ll produce salt.</a:t>
            </a:r>
          </a:p>
          <a:p>
            <a:r>
              <a:rPr lang="en-US" sz="2400" dirty="0" smtClean="0"/>
              <a:t>We simulated the water of the White Sea, where we have 26gramms of salt in 1 </a:t>
            </a:r>
            <a:r>
              <a:rPr lang="en-US" sz="2400" dirty="0" err="1" smtClean="0"/>
              <a:t>litre</a:t>
            </a:r>
            <a:r>
              <a:rPr lang="en-US" sz="2400" dirty="0" smtClean="0"/>
              <a:t> of water</a:t>
            </a:r>
          </a:p>
          <a:p>
            <a:endParaRPr lang="en-US" sz="2400" dirty="0"/>
          </a:p>
          <a:p>
            <a:r>
              <a:rPr lang="en-US" sz="2400" dirty="0" smtClean="0"/>
              <a:t>We used: freezer, 2 pans, heater and </a:t>
            </a:r>
            <a:r>
              <a:rPr lang="en-US" sz="2400" dirty="0" smtClean="0"/>
              <a:t>scal</a:t>
            </a:r>
            <a:r>
              <a:rPr lang="en-US" sz="2400" dirty="0" smtClean="0"/>
              <a:t>es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604448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38653"/>
            <a:ext cx="4534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1.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We put a pan with ‘sea water’ in the freezer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8809"/>
            <a:ext cx="8075026" cy="54726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0472" y="63093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34035"/>
            <a:ext cx="3609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2.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Temperature in the freezer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- 18° С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9" y="980728"/>
            <a:ext cx="4343400" cy="48656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4565"/>
            <a:ext cx="2646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3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After</a:t>
            </a:r>
            <a:r>
              <a:rPr kumimoji="0" lang="en-US" altLang="ru-RU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4 hours </a:t>
            </a:r>
            <a:r>
              <a:rPr lang="en-US" altLang="ru-RU" b="1" i="1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of freezing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084658" cy="59241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4565"/>
            <a:ext cx="1422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4.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Our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scales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228184" cy="59636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067"/>
            <a:ext cx="17620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5.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The ice</a:t>
            </a:r>
            <a:r>
              <a:rPr kumimoji="0" lang="en-US" altLang="ru-RU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(pure)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2995"/>
            <a:ext cx="7911705" cy="51222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76" y="5805264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After 4 hours of freezing we have 403 grams of ice. We put </a:t>
            </a:r>
            <a:r>
              <a:rPr lang="en-US" b="1" dirty="0" smtClean="0"/>
              <a:t>the remaining </a:t>
            </a:r>
            <a:r>
              <a:rPr lang="en-US" b="1" dirty="0" smtClean="0"/>
              <a:t>solution into the freezer for 1 more hour.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519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Task №9.   Salt production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№9.   Производство соли</dc:title>
  <dc:creator>Кузьмичева Ирина А.</dc:creator>
  <cp:lastModifiedBy>Перешивкина Н. А.</cp:lastModifiedBy>
  <cp:revision>22</cp:revision>
  <dcterms:created xsi:type="dcterms:W3CDTF">2017-05-02T10:09:39Z</dcterms:created>
  <dcterms:modified xsi:type="dcterms:W3CDTF">2017-06-22T07:15:59Z</dcterms:modified>
</cp:coreProperties>
</file>