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81" r:id="rId17"/>
    <p:sldId id="273" r:id="rId18"/>
    <p:sldId id="282" r:id="rId19"/>
    <p:sldId id="276" r:id="rId20"/>
    <p:sldId id="274" r:id="rId21"/>
    <p:sldId id="283" r:id="rId22"/>
    <p:sldId id="275" r:id="rId23"/>
    <p:sldId id="277" r:id="rId24"/>
    <p:sldId id="284" r:id="rId25"/>
    <p:sldId id="285" r:id="rId26"/>
    <p:sldId id="286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0"/>
  </p:normalViewPr>
  <p:slideViewPr>
    <p:cSldViewPr>
      <p:cViewPr>
        <p:scale>
          <a:sx n="70" d="100"/>
          <a:sy n="70" d="100"/>
        </p:scale>
        <p:origin x="-136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519B5-05EA-4714-A79D-21927BED756B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558A5-AE0B-4F4C-9E34-9DABD7514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3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558A5-AE0B-4F4C-9E34-9DABD7514E7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hem21.info/" TargetMode="External"/><Relationship Id="rId2" Type="http://schemas.openxmlformats.org/officeDocument/2006/relationships/hyperlink" Target="http://dic.academic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0%B4%D0%BE%D1%80%D0%BE%D0%B4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ru.wikipedia.org/wiki/%D0%A3%D0%B3%D0%BB%D0%B5%D1%80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ru.wikipedia.org/wiki/%D0%9A%D0%B8%D1%81%D0%BB%D0%BE%D1%80%D0%BE%D0%B4" TargetMode="External"/><Relationship Id="rId4" Type="http://schemas.openxmlformats.org/officeDocument/2006/relationships/hyperlink" Target="https://ru.wikipedia.org/wiki/%D0%90%D0%B7%D0%BE%D1%8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VID_20170425_122717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780108"/>
          </a:xfrm>
        </p:spPr>
        <p:txBody>
          <a:bodyPr/>
          <a:lstStyle/>
          <a:p>
            <a:r>
              <a:rPr lang="ru-RU" dirty="0"/>
              <a:t>Задача №8</a:t>
            </a:r>
            <a:br>
              <a:rPr lang="ru-RU" dirty="0"/>
            </a:br>
            <a:r>
              <a:rPr lang="ru-RU" dirty="0"/>
              <a:t>Тоник в ультрафиолете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Команда: Пятый лицей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689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492896"/>
                <a:ext cx="8532440" cy="20882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Почему именно хлорид натрия «гасит» свечение тоника? Хлорид натрия в воде </a:t>
                </a:r>
                <a:r>
                  <a:rPr lang="ru-RU" dirty="0" err="1" smtClean="0"/>
                  <a:t>диссоциирует</a:t>
                </a:r>
                <a:r>
                  <a:rPr lang="ru-RU" dirty="0" smtClean="0"/>
                  <a:t> </a:t>
                </a:r>
                <a:r>
                  <a:rPr lang="ru-RU" dirty="0"/>
                  <a:t>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ru-RU" b="0" i="0" smtClean="0">
                        <a:latin typeface="Cambria Math"/>
                      </a:rPr>
                      <m:t>, а значит один из этих ионов вызывает этот эффект</m:t>
                    </m:r>
                    <m:r>
                      <a:rPr lang="ru-RU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492896"/>
                <a:ext cx="8532440" cy="2088232"/>
              </a:xfrm>
              <a:blipFill rotWithShape="1">
                <a:blip r:embed="rId2"/>
                <a:stretch>
                  <a:fillRect l="-1071" t="-2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Гашение свечения тоника</a:t>
            </a:r>
          </a:p>
        </p:txBody>
      </p:sp>
      <p:pic>
        <p:nvPicPr>
          <p:cNvPr id="2050" name="Picture 2" descr="Картинки по запросу натр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01106"/>
            <a:ext cx="3275856" cy="24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хл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86198"/>
            <a:ext cx="2771800" cy="27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291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232667" y="2492896"/>
                <a:ext cx="8568952" cy="35227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Добавим в </a:t>
                </a:r>
                <a:r>
                  <a:rPr lang="ru-RU" dirty="0" smtClean="0"/>
                  <a:t>тоник водные растворы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𝐵𝑎𝐶𝑙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𝑍𝑛𝐶𝑙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поместим получившиеся растворы под ультрафиолетовый свет.</a:t>
                </a:r>
              </a:p>
              <a:p>
                <a:pPr marL="0" indent="0">
                  <a:buNone/>
                </a:pPr>
                <a:r>
                  <a:rPr lang="ru-RU" dirty="0"/>
                  <a:t>Проверим, что </a:t>
                </a:r>
                <a:r>
                  <a:rPr lang="en-US" dirty="0"/>
                  <a:t>pH </a:t>
                </a:r>
                <a:r>
                  <a:rPr lang="ru-RU" dirty="0"/>
                  <a:t>раствора не </a:t>
                </a:r>
                <a:r>
                  <a:rPr lang="ru-RU" dirty="0" smtClean="0"/>
                  <a:t>изменился значительно, </a:t>
                </a:r>
                <a:r>
                  <a:rPr lang="ru-RU" dirty="0"/>
                  <a:t>так как на </a:t>
                </a:r>
                <a:r>
                  <a:rPr lang="ru-RU" dirty="0" smtClean="0"/>
                  <a:t>флуоресценцию </a:t>
                </a:r>
                <a:r>
                  <a:rPr lang="ru-RU" dirty="0"/>
                  <a:t>может влиять изменение </a:t>
                </a:r>
                <a:r>
                  <a:rPr lang="en-US" dirty="0" smtClean="0"/>
                  <a:t>pH</a:t>
                </a:r>
                <a:r>
                  <a:rPr lang="ru-RU" dirty="0"/>
                  <a:t>. Гашение, в нашем случае, не связанно с изменением </a:t>
                </a:r>
                <a:r>
                  <a:rPr lang="en-US" dirty="0"/>
                  <a:t>pH</a:t>
                </a:r>
                <a:r>
                  <a:rPr lang="ru-RU" dirty="0"/>
                  <a:t> среды.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667" y="2492896"/>
                <a:ext cx="8568952" cy="3522704"/>
              </a:xfrm>
              <a:blipFill rotWithShape="1">
                <a:blip r:embed="rId2"/>
                <a:stretch>
                  <a:fillRect l="-1067" t="-1384" r="-9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Ионы натрия</a:t>
            </a:r>
          </a:p>
        </p:txBody>
      </p:sp>
      <p:pic>
        <p:nvPicPr>
          <p:cNvPr id="4100" name="Picture 4" descr="https://pp.userapi.com/c637622/v637622830/3ebed/QEBkC9rEB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r="15700" b="17208"/>
          <a:stretch/>
        </p:blipFill>
        <p:spPr bwMode="auto">
          <a:xfrm>
            <a:off x="5220072" y="4409294"/>
            <a:ext cx="3893899" cy="24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userapi.com/c637622/v637622830/3ebcf/RBYkwbYo_Y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21923" r="16130"/>
          <a:stretch/>
        </p:blipFill>
        <p:spPr bwMode="auto">
          <a:xfrm>
            <a:off x="251521" y="4410740"/>
            <a:ext cx="3672408" cy="24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650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dirty="0"/>
                  <a:t>Эксперимент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𝑍𝑛𝐶𝑙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b="-39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Максим\Desktop\ej1cJB8mIH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6" t="4544" r="12733" b="16430"/>
          <a:stretch/>
        </p:blipFill>
        <p:spPr bwMode="auto">
          <a:xfrm>
            <a:off x="0" y="1343237"/>
            <a:ext cx="3047633" cy="55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аксим\Desktop\QTyZT9SQYQc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 b="33295"/>
          <a:stretch/>
        </p:blipFill>
        <p:spPr bwMode="auto">
          <a:xfrm>
            <a:off x="3087775" y="2420889"/>
            <a:ext cx="6056226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64286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715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988840"/>
            <a:ext cx="5184056" cy="3450696"/>
          </a:xfrm>
        </p:spPr>
        <p:txBody>
          <a:bodyPr/>
          <a:lstStyle/>
          <a:p>
            <a:r>
              <a:rPr lang="ru-RU" dirty="0"/>
              <a:t>Вывод из эксперимента: гашение вызвано ионами хлора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Эксперимент</a:t>
                </a:r>
                <a:r>
                  <a:rPr lang="en-US" dirty="0"/>
                  <a:t> (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𝐵𝑎</m:t>
                        </m:r>
                        <m:r>
                          <a:rPr lang="en-US" i="1">
                            <a:latin typeface="Cambria Math"/>
                          </a:rPr>
                          <m:t>𝐶𝑙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39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https://pp.userapi.com/c637622/v637622830/3ec79/rL3bSJKN5BU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" r="9754"/>
          <a:stretch/>
        </p:blipFill>
        <p:spPr bwMode="auto">
          <a:xfrm>
            <a:off x="0" y="3501008"/>
            <a:ext cx="5390279" cy="33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userapi.com/c637622/v637622830/3ebf7/35unQ6LrNa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t="13279" b="12378"/>
          <a:stretch/>
        </p:blipFill>
        <p:spPr bwMode="auto">
          <a:xfrm>
            <a:off x="5363568" y="1621262"/>
            <a:ext cx="3778857" cy="521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702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348880"/>
                <a:ext cx="8640960" cy="4248472"/>
              </a:xfrm>
            </p:spPr>
            <p:txBody>
              <a:bodyPr/>
              <a:lstStyle/>
              <a:p>
                <a:pPr marL="457200" indent="-457200">
                  <a:buAutoNum type="arabicParenR"/>
                </a:pPr>
                <a:r>
                  <a:rPr lang="ru-RU" dirty="0"/>
                  <a:t>Ионы других галогенов также «гасят» свечение тоника в ультрафиолете</a:t>
                </a: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𝐶𝑙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dirty="0"/>
                  <a:t> вступает в реакцию с сульфатом хинина</a:t>
                </a: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𝐶𝑙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dirty="0"/>
                  <a:t> поглощает один из спектров света, </a:t>
                </a:r>
                <a:r>
                  <a:rPr lang="ru-RU" dirty="0" smtClean="0"/>
                  <a:t>вызывающих флуоресценцию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348880"/>
                <a:ext cx="8640960" cy="4248472"/>
              </a:xfrm>
              <a:blipFill rotWithShape="1">
                <a:blip r:embed="rId2"/>
                <a:stretch>
                  <a:fillRect l="-1058" t="-1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Гипотезы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5186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8784975" cy="3450696"/>
          </a:xfrm>
        </p:spPr>
        <p:txBody>
          <a:bodyPr/>
          <a:lstStyle/>
          <a:p>
            <a:r>
              <a:rPr lang="ru-RU" dirty="0" smtClean="0"/>
              <a:t>Ионы других </a:t>
            </a:r>
            <a:r>
              <a:rPr lang="ru-RU" dirty="0"/>
              <a:t>галогенов также вызывают «гашение» свечения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Галогены</a:t>
            </a:r>
          </a:p>
        </p:txBody>
      </p:sp>
      <p:pic>
        <p:nvPicPr>
          <p:cNvPr id="7170" name="Picture 2" descr="https://pp.userapi.com/c837321/v837321987/381c5/9AJ5YwnLYU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1939" b="21166"/>
          <a:stretch/>
        </p:blipFill>
        <p:spPr bwMode="auto">
          <a:xfrm>
            <a:off x="2156345" y="2736821"/>
            <a:ext cx="6990637" cy="22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userapi.com/c837321/v837321987/381bb/d4b6JIxQlb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4" b="31591"/>
          <a:stretch/>
        </p:blipFill>
        <p:spPr bwMode="auto">
          <a:xfrm>
            <a:off x="-19758" y="5029645"/>
            <a:ext cx="6896013" cy="17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3127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492896"/>
                <a:ext cx="8784976" cy="374441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1)Часть энергии предназначенной для возбуждения электрона в молекуле сульфата хинина передается к ионам галогенов, переходя в кинетическую, таким образом, они препятствуют флуоресценции сульфата хинина. </a:t>
                </a:r>
                <a:r>
                  <a:rPr lang="ru-RU" dirty="0" smtClean="0"/>
                  <a:t>Ион галогена</a:t>
                </a:r>
                <a:r>
                  <a:rPr lang="ru-RU" dirty="0" smtClean="0"/>
                  <a:t> </a:t>
                </a:r>
                <a:r>
                  <a:rPr lang="ru-RU" dirty="0" smtClean="0"/>
                  <a:t>при этом не флуоресцирует в связи с тем, что его энергия возбуждения значительно выше, чем сможет передать ультрафиолетовый свет с длиной волны </a:t>
                </a:r>
                <a:r>
                  <a:rPr lang="en-US" dirty="0" smtClean="0"/>
                  <a:t>~400</a:t>
                </a:r>
                <a:r>
                  <a:rPr lang="ru-RU" dirty="0" err="1" smtClean="0"/>
                  <a:t>нм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 smtClean="0"/>
                  <a:t>2)«Гашение» тоника вызвано именно ионами галогенов</a:t>
                </a:r>
              </a:p>
              <a:p>
                <a:pPr marL="0" indent="0">
                  <a:buNone/>
                </a:pPr>
                <a:r>
                  <a:rPr lang="ru-RU" dirty="0" smtClean="0"/>
                  <a:t>3)«Тушители</a:t>
                </a:r>
                <a:r>
                  <a:rPr lang="ru-RU" dirty="0" smtClean="0"/>
                  <a:t>» свечения тоника не </a:t>
                </a:r>
                <a:r>
                  <a:rPr lang="ru-RU" dirty="0" smtClean="0"/>
                  <a:t>универсальны и не гасят свечение таких веществ, как хлорофилл, </a:t>
                </a:r>
                <a:r>
                  <a:rPr lang="en-US" dirty="0" smtClean="0"/>
                  <a:t>B12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/>
                  <a:t>-каротин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4) Именно хинин флуоресцирует в тонике под лучами ультрафиолета</a:t>
                </a:r>
                <a:endParaRPr lang="ru-RU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492896"/>
                <a:ext cx="8784976" cy="3744416"/>
              </a:xfrm>
              <a:blipFill rotWithShape="1">
                <a:blip r:embed="rId3"/>
                <a:stretch>
                  <a:fillRect l="-833" t="-977" r="-1319" b="-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Научные статьи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690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564904"/>
                <a:ext cx="8640960" cy="410445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AutoNum type="arabicParenR"/>
                </a:pPr>
                <a:r>
                  <a:rPr lang="ru-RU" dirty="0"/>
                  <a:t>Хлорофилл /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/>
                  <a:t>-каротин</a:t>
                </a:r>
              </a:p>
              <a:p>
                <a:pPr marL="457200" indent="-457200">
                  <a:buAutoNum type="arabicParenR"/>
                </a:pPr>
                <a:r>
                  <a:rPr lang="ru-RU" dirty="0"/>
                  <a:t>Флюорит</a:t>
                </a:r>
              </a:p>
              <a:p>
                <a:pPr marL="457200" indent="-457200">
                  <a:buAutoNum type="arabicParenR"/>
                </a:pPr>
                <a:r>
                  <a:rPr lang="ru-RU" dirty="0"/>
                  <a:t>Стиральный </a:t>
                </a:r>
                <a:r>
                  <a:rPr lang="ru-RU" dirty="0" smtClean="0"/>
                  <a:t>порошок</a:t>
                </a:r>
                <a:endParaRPr lang="ru-RU" dirty="0"/>
              </a:p>
              <a:p>
                <a:pPr marL="457200" indent="-457200">
                  <a:buAutoNum type="arabicParenR"/>
                </a:pPr>
                <a:r>
                  <a:rPr lang="ru-RU" dirty="0"/>
                  <a:t>Бумага</a:t>
                </a:r>
              </a:p>
              <a:p>
                <a:pPr marL="457200" indent="-457200">
                  <a:buAutoNum type="arabicParenR"/>
                </a:pPr>
                <a:r>
                  <a:rPr lang="ru-RU" dirty="0" err="1"/>
                  <a:t>Термоклей</a:t>
                </a:r>
                <a:endParaRPr lang="ru-RU" dirty="0"/>
              </a:p>
              <a:p>
                <a:pPr marL="457200" indent="-457200">
                  <a:buAutoNum type="arabicParenR"/>
                </a:pPr>
                <a:r>
                  <a:rPr lang="ru-RU" dirty="0"/>
                  <a:t>Ткани </a:t>
                </a:r>
                <a:r>
                  <a:rPr lang="ru-RU" dirty="0" smtClean="0"/>
                  <a:t>(отбеливатель)</a:t>
                </a:r>
                <a:endParaRPr lang="ru-RU" dirty="0"/>
              </a:p>
              <a:p>
                <a:pPr marL="457200" indent="-457200">
                  <a:buAutoNum type="arabicParenR"/>
                </a:pPr>
                <a:r>
                  <a:rPr lang="ru-RU" dirty="0"/>
                  <a:t>Урановые соединения( урановое стекло)</a:t>
                </a:r>
              </a:p>
              <a:p>
                <a:pPr marL="457200" indent="-457200">
                  <a:buFont typeface="Symbol" pitchFamily="18" charset="2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endParaRPr lang="ru-RU" dirty="0"/>
              </a:p>
              <a:p>
                <a:pPr marL="457200" indent="-457200">
                  <a:buFont typeface="Symbol" pitchFamily="18" charset="2"/>
                  <a:buAutoNum type="arabicParenR"/>
                </a:pPr>
                <a:r>
                  <a:rPr lang="ru-RU" dirty="0" err="1"/>
                  <a:t>Флуоресцеин</a:t>
                </a:r>
                <a:r>
                  <a:rPr lang="ru-RU" dirty="0"/>
                  <a:t> </a:t>
                </a:r>
                <a:r>
                  <a:rPr lang="ru-RU" dirty="0" smtClean="0"/>
                  <a:t>(раствор </a:t>
                </a:r>
                <a:r>
                  <a:rPr lang="ru-RU" dirty="0"/>
                  <a:t>в нейтральной </a:t>
                </a:r>
                <a:r>
                  <a:rPr lang="ru-RU" dirty="0" smtClean="0"/>
                  <a:t>среде)</a:t>
                </a:r>
                <a:endParaRPr lang="ru-RU" dirty="0"/>
              </a:p>
              <a:p>
                <a:pPr marL="457200" indent="-457200">
                  <a:buFont typeface="Symbol" pitchFamily="18" charset="2"/>
                  <a:buAutoNum type="arabicParenR"/>
                </a:pPr>
                <a:r>
                  <a:rPr lang="ru-RU" dirty="0"/>
                  <a:t>Колбаса</a:t>
                </a:r>
              </a:p>
              <a:p>
                <a:pPr marL="457200" indent="-457200">
                  <a:buAutoNum type="arabicParenR"/>
                </a:pPr>
                <a:endParaRPr lang="ru-RU" dirty="0"/>
              </a:p>
              <a:p>
                <a:pPr marL="457200" indent="-457200">
                  <a:buAutoNum type="arabicParenR"/>
                </a:pPr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564904"/>
                <a:ext cx="8640960" cy="4104456"/>
              </a:xfrm>
              <a:blipFill rotWithShape="1">
                <a:blip r:embed="rId2"/>
                <a:stretch>
                  <a:fillRect l="-1058" t="-2229" b="-1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объекты исследования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031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ксим\Desktop\qA8veJTeXN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4" r="8788"/>
          <a:stretch/>
        </p:blipFill>
        <p:spPr bwMode="auto">
          <a:xfrm>
            <a:off x="5074" y="2920841"/>
            <a:ext cx="3419872" cy="396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ксим\Desktop\MMqNRWN2Q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76" y="2636911"/>
            <a:ext cx="2376079" cy="42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ксим\Desktop\DSC_01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21383" r="29456" b="23161"/>
          <a:stretch/>
        </p:blipFill>
        <p:spPr bwMode="auto">
          <a:xfrm>
            <a:off x="0" y="22679"/>
            <a:ext cx="3995936" cy="28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ксим\Desktop\IMG_20170503_23084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46" y="2416475"/>
            <a:ext cx="3331143" cy="44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08567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1235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8" r="28004"/>
          <a:stretch/>
        </p:blipFill>
        <p:spPr bwMode="auto">
          <a:xfrm>
            <a:off x="-252536" y="27302"/>
            <a:ext cx="4752528" cy="36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7663" r="19032" b="8898"/>
          <a:stretch/>
        </p:blipFill>
        <p:spPr bwMode="auto">
          <a:xfrm>
            <a:off x="0" y="3653684"/>
            <a:ext cx="4447867" cy="319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https://pp.userapi.com/c626127/v626127639/893aa/Ow2tCD3HMg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 descr="https://pp.userapi.com/c626127/v626127639/893aa/Ow2tCD3HMg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3" r="35448"/>
          <a:stretch/>
        </p:blipFill>
        <p:spPr bwMode="auto">
          <a:xfrm>
            <a:off x="4499992" y="2708920"/>
            <a:ext cx="34023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ксим\Desktop\IMG_20170503_2305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" t="41095" r="449" b="7532"/>
          <a:stretch/>
        </p:blipFill>
        <p:spPr bwMode="auto">
          <a:xfrm>
            <a:off x="4577864" y="160339"/>
            <a:ext cx="3720700" cy="25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145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7" y="2675467"/>
            <a:ext cx="8021093" cy="3450696"/>
          </a:xfrm>
        </p:spPr>
        <p:txBody>
          <a:bodyPr/>
          <a:lstStyle/>
          <a:p>
            <a:r>
              <a:rPr lang="ru-RU" dirty="0"/>
              <a:t>Тоник ярко светится в ультрафиолетовом свете. Однако, свечение можно легко «погасить», добавив в тоник соль. Изучите этот эффект. Какие еще вещества светятся под действием ультрафиолетового света, и как можно повлиять на их свечение?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Условие задачи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03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2492896"/>
                <a:ext cx="8784976" cy="3450696"/>
              </a:xfrm>
            </p:spPr>
            <p:txBody>
              <a:bodyPr/>
              <a:lstStyle/>
              <a:p>
                <a:pPr marL="457200" indent="-457200">
                  <a:buAutoNum type="arabicParenR"/>
                </a:pPr>
                <a:r>
                  <a:rPr lang="ru-RU" sz="2800" dirty="0"/>
                  <a:t>Хлорофилл</a:t>
                </a: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sz="2800" dirty="0"/>
                  <a:t>-каротин</a:t>
                </a: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endParaRPr lang="ru-RU" sz="2800" dirty="0"/>
              </a:p>
              <a:p>
                <a:pPr marL="457200" indent="-457200">
                  <a:buAutoNum type="arabicParenR"/>
                </a:pPr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2492896"/>
                <a:ext cx="8784976" cy="3450696"/>
              </a:xfrm>
              <a:blipFill rotWithShape="1">
                <a:blip r:embed="rId2"/>
                <a:stretch>
                  <a:fillRect l="-1457" t="-1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Список </a:t>
            </a:r>
            <a:r>
              <a:rPr lang="ru-RU" dirty="0" smtClean="0"/>
              <a:t>исследуемых объектов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2701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5" b="11187"/>
          <a:stretch/>
        </p:blipFill>
        <p:spPr bwMode="auto">
          <a:xfrm>
            <a:off x="2743543" y="3564370"/>
            <a:ext cx="2346910" cy="326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88840"/>
            <a:ext cx="9036495" cy="1584176"/>
          </a:xfrm>
        </p:spPr>
        <p:txBody>
          <a:bodyPr/>
          <a:lstStyle/>
          <a:p>
            <a:r>
              <a:rPr lang="ru-RU" dirty="0" smtClean="0"/>
              <a:t>Хлорофилл – вещество содержащееся в листьях растений. Получен путем экстракции из петрушки.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Хлорофилл</a:t>
            </a:r>
          </a:p>
        </p:txBody>
      </p:sp>
      <p:pic>
        <p:nvPicPr>
          <p:cNvPr id="5122" name="Picture 2" descr="C:\Users\Максим\Desktop\dohv5yIG3U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r="25971"/>
          <a:stretch/>
        </p:blipFill>
        <p:spPr bwMode="auto">
          <a:xfrm>
            <a:off x="5145599" y="3457526"/>
            <a:ext cx="3969283" cy="340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pp.userapi.com/c626127/v626127639/893be/KuaV-yjf-K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2" b="14210"/>
          <a:stretch/>
        </p:blipFill>
        <p:spPr bwMode="auto">
          <a:xfrm>
            <a:off x="107504" y="3356992"/>
            <a:ext cx="251436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4671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426576"/>
            <a:ext cx="7408333" cy="3450696"/>
          </a:xfrm>
        </p:spPr>
        <p:txBody>
          <a:bodyPr/>
          <a:lstStyle/>
          <a:p>
            <a:r>
              <a:rPr lang="ru-RU" dirty="0" smtClean="0"/>
              <a:t>Флуоресцирует </a:t>
            </a:r>
            <a:r>
              <a:rPr lang="ru-RU" dirty="0"/>
              <a:t>с излучением красного света. Разрушается при действии смеси серной и азотной </a:t>
            </a:r>
            <a:r>
              <a:rPr lang="ru-RU" dirty="0" smtClean="0"/>
              <a:t>кислоты(концентрированные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Хлорофилл</a:t>
            </a:r>
          </a:p>
        </p:txBody>
      </p:sp>
      <p:pic>
        <p:nvPicPr>
          <p:cNvPr id="9218" name="Picture 2" descr="https://pp.userapi.com/c626127/v626127639/893aa/Ow2tCD3HMg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5" r="32754"/>
          <a:stretch/>
        </p:blipFill>
        <p:spPr bwMode="auto">
          <a:xfrm>
            <a:off x="611560" y="4005063"/>
            <a:ext cx="2251989" cy="285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p.userapi.com/c626127/v626127639/89396/oxcT0AuIWy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r="11917"/>
          <a:stretch/>
        </p:blipFill>
        <p:spPr bwMode="auto">
          <a:xfrm>
            <a:off x="5417711" y="3645024"/>
            <a:ext cx="3726289" cy="32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2297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48880"/>
            <a:ext cx="8568951" cy="3450696"/>
          </a:xfrm>
        </p:spPr>
        <p:txBody>
          <a:bodyPr/>
          <a:lstStyle/>
          <a:p>
            <a:r>
              <a:rPr lang="ru-RU" dirty="0"/>
              <a:t>После кипячения хлорофилла со смесью серной и азотной кислоты хлорофилл сменил окраску на более бледную и перестал флуоресцировать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Хлорофилл</a:t>
            </a:r>
          </a:p>
        </p:txBody>
      </p:sp>
      <p:pic>
        <p:nvPicPr>
          <p:cNvPr id="4098" name="Picture 2" descr="C:\Users\Максим\Desktop\Hi39uS0I1Z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1" t="10509" r="39918" b="7060"/>
          <a:stretch/>
        </p:blipFill>
        <p:spPr bwMode="auto">
          <a:xfrm>
            <a:off x="5940152" y="3063294"/>
            <a:ext cx="3174337" cy="37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ксим\Desktop\RaulB2bEP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t="12498" r="11910" b="35495"/>
          <a:stretch/>
        </p:blipFill>
        <p:spPr bwMode="auto">
          <a:xfrm>
            <a:off x="1547664" y="3549676"/>
            <a:ext cx="2756846" cy="333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2067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1" y="2400883"/>
                <a:ext cx="4932039" cy="445711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(</a:t>
                </a:r>
                <a:r>
                  <a:rPr lang="ru-RU" dirty="0" err="1"/>
                  <a:t>цианокобаламин</a:t>
                </a:r>
                <a:r>
                  <a:rPr lang="ru-RU" dirty="0"/>
                  <a:t>)- один из водорастворимых витаминов человека.</a:t>
                </a:r>
                <a:endParaRPr lang="ru-RU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флуоресцирует </a:t>
                </a:r>
                <a:r>
                  <a:rPr lang="ru-RU" dirty="0"/>
                  <a:t>красным в ультрафиолете. Его </a:t>
                </a:r>
                <a:r>
                  <a:rPr lang="ru-RU" dirty="0" smtClean="0"/>
                  <a:t>свечение можно </a:t>
                </a:r>
                <a:r>
                  <a:rPr lang="ru-RU" dirty="0"/>
                  <a:t>погасить, окислив смесью серной и азотной кислоты (концентрированные)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2400883"/>
                <a:ext cx="4932039" cy="4457117"/>
              </a:xfrm>
              <a:blipFill rotWithShape="1">
                <a:blip r:embed="rId2"/>
                <a:stretch>
                  <a:fillRect l="-1854" t="-1505" r="-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Users\Максим\Desktop\герои\DSC_0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6270" y="4255512"/>
            <a:ext cx="3363334" cy="189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ксим\Desktop\герои\DSC_02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r="26503"/>
          <a:stretch/>
        </p:blipFill>
        <p:spPr bwMode="auto">
          <a:xfrm rot="5400000">
            <a:off x="6167766" y="3886325"/>
            <a:ext cx="3267785" cy="26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26</a:t>
            </a:r>
          </a:p>
        </p:txBody>
      </p:sp>
      <p:pic>
        <p:nvPicPr>
          <p:cNvPr id="7" name="Picture 2" descr="C:\Users\Максим\Desktop\DSC_017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r="23248"/>
          <a:stretch/>
        </p:blipFill>
        <p:spPr bwMode="auto">
          <a:xfrm rot="5400000">
            <a:off x="5831754" y="304549"/>
            <a:ext cx="3573019" cy="299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6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marL="457200" indent="-457200"/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/>
                  <a:t>-каротин</a:t>
                </a: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9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Максим\Desktop\герои\DSC_018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8" r="37688" b="41328"/>
          <a:stretch/>
        </p:blipFill>
        <p:spPr bwMode="auto">
          <a:xfrm>
            <a:off x="1" y="2838252"/>
            <a:ext cx="4092868" cy="401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ксим\Desktop\герои\DSC_01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t="12860" r="16770"/>
          <a:stretch/>
        </p:blipFill>
        <p:spPr bwMode="auto">
          <a:xfrm rot="5400000">
            <a:off x="5809962" y="3500080"/>
            <a:ext cx="3995863" cy="267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Максим\Desktop\Screenshot_2017-05-03-23-38-01_com.android.browse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8" b="41620"/>
          <a:stretch/>
        </p:blipFill>
        <p:spPr bwMode="auto">
          <a:xfrm>
            <a:off x="15077" y="1294568"/>
            <a:ext cx="4700939" cy="15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139952" y="2828016"/>
                <a:ext cx="23318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/>
                  <a:t>-</a:t>
                </a:r>
                <a:r>
                  <a:rPr lang="ru-RU" dirty="0" smtClean="0"/>
                  <a:t>каротин – желто-оранжевый пигмент. Получен нами из моркови</a:t>
                </a:r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828016"/>
                <a:ext cx="2331836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2089" t="-2538" r="-1044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5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420888"/>
                <a:ext cx="7408333" cy="345069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m:rPr>
                        <m:nor/>
                      </m:rPr>
                      <a:rPr lang="ru-RU" dirty="0"/>
                      <m:t>−каротин</m:t>
                    </m:r>
                  </m:oMath>
                </a14:m>
                <a:r>
                  <a:rPr lang="ru-RU" dirty="0"/>
                  <a:t> в ультрафиолете светится желтым светом. Его можно разрушить, окислив смесью серной и азотной кислотой (концентрированные)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420888"/>
                <a:ext cx="7408333" cy="3450696"/>
              </a:xfrm>
              <a:blipFill rotWithShape="1">
                <a:blip r:embed="rId2"/>
                <a:stretch>
                  <a:fillRect t="-1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/>
                  <a:t>-каротин</a:t>
                </a: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39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 descr="C:\Users\Максим\Desktop\герои\DSC_02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t="25585" r="38864" b="22394"/>
          <a:stretch/>
        </p:blipFill>
        <p:spPr bwMode="auto">
          <a:xfrm rot="5400000">
            <a:off x="1712670" y="4346778"/>
            <a:ext cx="3302759" cy="176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аксим\Desktop\герои\DSC_02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9" t="22640" r="20929" b="12897"/>
          <a:stretch/>
        </p:blipFill>
        <p:spPr bwMode="auto">
          <a:xfrm rot="5400000">
            <a:off x="4427039" y="4296706"/>
            <a:ext cx="3302759" cy="186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6145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75467"/>
            <a:ext cx="8640959" cy="3450696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ru-RU" dirty="0"/>
              <a:t>«Гашение» свечения тоника вызвано поглощением энергии ионами галогенов</a:t>
            </a:r>
          </a:p>
          <a:p>
            <a:pPr marL="457200" indent="-457200">
              <a:buAutoNum type="arabicParenR"/>
            </a:pPr>
            <a:r>
              <a:rPr lang="ru-RU" dirty="0"/>
              <a:t>Вокруг нас множество веществ, которые флуоресцируют в ультрафиолете</a:t>
            </a:r>
          </a:p>
          <a:p>
            <a:pPr marL="457200" indent="-457200">
              <a:buAutoNum type="arabicParenR"/>
            </a:pPr>
            <a:r>
              <a:rPr lang="ru-RU" dirty="0"/>
              <a:t>Погасить свечение можно двумя способами: разрушить само вещество, либо использовать специфичный </a:t>
            </a:r>
            <a:r>
              <a:rPr lang="ru-RU" dirty="0" smtClean="0"/>
              <a:t>реактив, подходящий для данного вещества (они не универсальны)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875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675467"/>
            <a:ext cx="8028880" cy="3450696"/>
          </a:xfrm>
        </p:spPr>
        <p:txBody>
          <a:bodyPr/>
          <a:lstStyle/>
          <a:p>
            <a:r>
              <a:rPr lang="en-US" dirty="0">
                <a:hlinkClick r:id="rId2"/>
              </a:rPr>
              <a:t>http://dic.academic.ru</a:t>
            </a:r>
            <a:endParaRPr lang="ru-RU" dirty="0"/>
          </a:p>
          <a:p>
            <a:r>
              <a:rPr lang="en-US" dirty="0">
                <a:hlinkClick r:id="rId3"/>
              </a:rPr>
              <a:t>http://chem21.info</a:t>
            </a:r>
            <a:endParaRPr lang="ru-RU" dirty="0"/>
          </a:p>
          <a:p>
            <a:r>
              <a:rPr lang="ru-RU" dirty="0"/>
              <a:t>Основы и применения фотохимии </a:t>
            </a:r>
            <a:r>
              <a:rPr lang="ru-RU" dirty="0" err="1"/>
              <a:t>Уэйн.Р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Ссылки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0467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496943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1) Изучить состав тоника, добиться его свечения </a:t>
            </a:r>
          </a:p>
          <a:p>
            <a:pPr marL="0" indent="0">
              <a:buNone/>
            </a:pPr>
            <a:r>
              <a:rPr lang="ru-RU" dirty="0"/>
              <a:t>2) Исследовать причины «гашения» свечения тоника</a:t>
            </a:r>
          </a:p>
          <a:p>
            <a:pPr marL="0" indent="0">
              <a:buNone/>
            </a:pPr>
            <a:r>
              <a:rPr lang="ru-RU" dirty="0"/>
              <a:t>3)Найти вещества, которые светятся в ультрафиолетовом свете, и выбрать из них те, на свечение которых мы можем </a:t>
            </a:r>
            <a:r>
              <a:rPr lang="ru-RU" dirty="0" smtClean="0"/>
              <a:t>повлиять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4) Найти способы влияния на свечение этих веществ и объяснить их механизм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37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швепса то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77480"/>
            <a:ext cx="468051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08920"/>
            <a:ext cx="5328592" cy="3450696"/>
          </a:xfrm>
        </p:spPr>
        <p:txBody>
          <a:bodyPr/>
          <a:lstStyle/>
          <a:p>
            <a:r>
              <a:rPr lang="ru-RU" b="1" i="1" dirty="0"/>
              <a:t>Состав:</a:t>
            </a:r>
            <a:r>
              <a:rPr lang="ru-RU" i="1" dirty="0"/>
              <a:t> очищенная газированная вода, сахар, регулятор кислотности лимонная кислота, натуральные </a:t>
            </a:r>
            <a:r>
              <a:rPr lang="ru-RU" i="1" dirty="0" err="1"/>
              <a:t>ароматизаторы</a:t>
            </a:r>
            <a:r>
              <a:rPr lang="ru-RU" i="1" dirty="0"/>
              <a:t>, </a:t>
            </a:r>
            <a:r>
              <a:rPr lang="ru-RU" b="1" i="1" dirty="0"/>
              <a:t>хинин</a:t>
            </a:r>
            <a:r>
              <a:rPr lang="ru-RU" i="1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тоника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152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916832"/>
            <a:ext cx="4392488" cy="4941168"/>
          </a:xfrm>
        </p:spPr>
        <p:txBody>
          <a:bodyPr>
            <a:normAutofit/>
          </a:bodyPr>
          <a:lstStyle/>
          <a:p>
            <a:r>
              <a:rPr lang="ru-RU" b="1" dirty="0" err="1"/>
              <a:t>Хини́н</a:t>
            </a:r>
            <a:r>
              <a:rPr lang="ru-RU" dirty="0"/>
              <a:t> (</a:t>
            </a:r>
            <a:r>
              <a:rPr lang="ru-RU" b="1" dirty="0">
                <a:hlinkClick r:id="rId2" tooltip="Углерод"/>
              </a:rPr>
              <a:t>C</a:t>
            </a:r>
            <a:r>
              <a:rPr lang="ru-RU" baseline="-25000" dirty="0"/>
              <a:t>20</a:t>
            </a:r>
            <a:r>
              <a:rPr lang="ru-RU" b="1" dirty="0">
                <a:hlinkClick r:id="rId3" tooltip="Водород"/>
              </a:rPr>
              <a:t>H</a:t>
            </a:r>
            <a:r>
              <a:rPr lang="ru-RU" baseline="-25000" dirty="0"/>
              <a:t>24</a:t>
            </a:r>
            <a:r>
              <a:rPr lang="ru-RU" b="1" dirty="0">
                <a:hlinkClick r:id="rId4" tooltip="Азот"/>
              </a:rPr>
              <a:t>N</a:t>
            </a:r>
            <a:r>
              <a:rPr lang="ru-RU" baseline="-25000" dirty="0"/>
              <a:t>2</a:t>
            </a:r>
            <a:r>
              <a:rPr lang="ru-RU" b="1" dirty="0">
                <a:hlinkClick r:id="rId5" tooltip="Кислород"/>
              </a:rPr>
              <a:t>O</a:t>
            </a:r>
            <a:r>
              <a:rPr lang="ru-RU" baseline="-25000" dirty="0"/>
              <a:t>2</a:t>
            </a:r>
            <a:r>
              <a:rPr lang="ru-RU" dirty="0"/>
              <a:t>) — </a:t>
            </a:r>
            <a:r>
              <a:rPr lang="ru-RU" dirty="0" smtClean="0"/>
              <a:t>вещество, выделенное из коры </a:t>
            </a:r>
            <a:r>
              <a:rPr lang="ru-RU" dirty="0" err="1" smtClean="0"/>
              <a:t>хининого</a:t>
            </a:r>
            <a:r>
              <a:rPr lang="ru-RU" dirty="0" smtClean="0"/>
              <a:t> дерева. Обладает горьким вкусом, выраженным действием против малярии.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Хинин</a:t>
            </a:r>
          </a:p>
        </p:txBody>
      </p:sp>
      <p:pic>
        <p:nvPicPr>
          <p:cNvPr id="2052" name="Picture 4" descr="Хини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03087"/>
            <a:ext cx="3384376" cy="410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inin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8981"/>
            <a:ext cx="4000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202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04864"/>
            <a:ext cx="7408333" cy="3450696"/>
          </a:xfrm>
        </p:spPr>
        <p:txBody>
          <a:bodyPr/>
          <a:lstStyle/>
          <a:p>
            <a:r>
              <a:rPr lang="ru-RU" dirty="0"/>
              <a:t>Лазер излучающий свет в </a:t>
            </a:r>
            <a:r>
              <a:rPr lang="ru-RU" dirty="0" err="1"/>
              <a:t>ультфафиолетовом</a:t>
            </a:r>
            <a:r>
              <a:rPr lang="ru-RU" dirty="0"/>
              <a:t> диапазоне(</a:t>
            </a:r>
            <a:r>
              <a:rPr lang="en-US" dirty="0"/>
              <a:t>~</a:t>
            </a:r>
            <a:r>
              <a:rPr lang="ru-RU" dirty="0"/>
              <a:t>400 </a:t>
            </a:r>
            <a:r>
              <a:rPr lang="ru-RU" dirty="0" err="1"/>
              <a:t>нм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/>
              <a:t>Шкаф с светонепроницаемой тканью</a:t>
            </a:r>
          </a:p>
          <a:p>
            <a:r>
              <a:rPr lang="ru-RU" dirty="0"/>
              <a:t>Пластиковые стаканчики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оборудования </a:t>
            </a:r>
          </a:p>
        </p:txBody>
      </p:sp>
      <p:pic>
        <p:nvPicPr>
          <p:cNvPr id="1026" name="Picture 2" descr="C:\Users\Максим\Desktop\DSC_01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8" b="12570"/>
          <a:stretch/>
        </p:blipFill>
        <p:spPr bwMode="auto">
          <a:xfrm rot="5400000">
            <a:off x="4886765" y="3646567"/>
            <a:ext cx="4149079" cy="23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им\Desktop\IMG_20170503_234119_BURST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2"/>
          <a:stretch/>
        </p:blipFill>
        <p:spPr bwMode="auto">
          <a:xfrm>
            <a:off x="1043608" y="3803532"/>
            <a:ext cx="2946396" cy="30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129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8976" y="2067979"/>
            <a:ext cx="3045024" cy="340704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Установка:</a:t>
            </a:r>
          </a:p>
          <a:p>
            <a:pPr marL="0" indent="0" algn="ctr">
              <a:buNone/>
            </a:pPr>
            <a:r>
              <a:rPr lang="ru-RU" dirty="0"/>
              <a:t>Шкаф</a:t>
            </a:r>
          </a:p>
          <a:p>
            <a:pPr marL="0" indent="0" algn="ctr">
              <a:buNone/>
            </a:pPr>
            <a:r>
              <a:rPr lang="ru-RU" dirty="0"/>
              <a:t>УФ-лампа</a:t>
            </a:r>
          </a:p>
          <a:p>
            <a:pPr marL="0" indent="0" algn="ctr">
              <a:buNone/>
            </a:pPr>
            <a:r>
              <a:rPr lang="ru-RU" dirty="0"/>
              <a:t>Пластиковые стаканчики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Свечение тоника</a:t>
            </a:r>
          </a:p>
        </p:txBody>
      </p:sp>
      <p:pic>
        <p:nvPicPr>
          <p:cNvPr id="3074" name="Picture 2" descr="https://pp.userapi.com/c837321/v837321987/3821f/hg2sfh3DsW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5" r="16548"/>
          <a:stretch/>
        </p:blipFill>
        <p:spPr bwMode="auto">
          <a:xfrm>
            <a:off x="6083956" y="4221088"/>
            <a:ext cx="2626484" cy="26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837321/v837321987/38251/i_bJDkSC2W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1" r="15469"/>
          <a:stretch/>
        </p:blipFill>
        <p:spPr bwMode="auto">
          <a:xfrm>
            <a:off x="2753970" y="2219997"/>
            <a:ext cx="3329986" cy="46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ксим\Desktop\20170505_0858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0556"/>
          <a:stretch/>
        </p:blipFill>
        <p:spPr bwMode="auto">
          <a:xfrm>
            <a:off x="0" y="4101369"/>
            <a:ext cx="2753970" cy="27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37104" y="61653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628263"/>
            <a:ext cx="1944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очищенная газированная вода, сахар, регулятор кислотности лимонная кислота, натуральные </a:t>
            </a:r>
            <a:r>
              <a:rPr lang="ru-RU" i="1" dirty="0" err="1"/>
              <a:t>ароматизаторы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7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76872"/>
            <a:ext cx="5436096" cy="458112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ФЛУОРЕСЦЕНЦИЯ</a:t>
            </a:r>
            <a:r>
              <a:rPr lang="ru-RU" dirty="0"/>
              <a:t>-выделение излучения, </a:t>
            </a:r>
            <a:r>
              <a:rPr lang="ru-RU" dirty="0" smtClean="0"/>
              <a:t>видимого</a:t>
            </a:r>
            <a:r>
              <a:rPr lang="ru-RU" dirty="0"/>
              <a:t> </a:t>
            </a:r>
            <a:r>
              <a:rPr lang="ru-RU" dirty="0" err="1" smtClean="0"/>
              <a:t>светаизвещества</a:t>
            </a:r>
            <a:r>
              <a:rPr lang="ru-RU" dirty="0" smtClean="0"/>
              <a:t>,</a:t>
            </a:r>
            <a:r>
              <a:rPr lang="ru-RU" dirty="0"/>
              <a:t> атомы которого получили избыточное </a:t>
            </a:r>
            <a:r>
              <a:rPr lang="ru-RU" dirty="0" smtClean="0"/>
              <a:t>количество энергии</a:t>
            </a:r>
            <a:r>
              <a:rPr lang="ru-RU" dirty="0"/>
              <a:t> при </a:t>
            </a:r>
            <a:r>
              <a:rPr lang="ru-RU" dirty="0" smtClean="0"/>
              <a:t>поглощении света (в нашем случаем поглощается ультрафиолет).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Флуоресценция </a:t>
            </a:r>
          </a:p>
        </p:txBody>
      </p:sp>
      <p:pic>
        <p:nvPicPr>
          <p:cNvPr id="1026" name="Picture 2" descr="Stokes shift 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23" y="4044404"/>
            <a:ext cx="3835645" cy="278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Максим\Desktop\DSC_01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9"/>
          <a:stretch/>
        </p:blipFill>
        <p:spPr bwMode="auto">
          <a:xfrm>
            <a:off x="395536" y="4967785"/>
            <a:ext cx="3888432" cy="18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520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Гашение свечения тоника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3920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Перейдем к видео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7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4009</TotalTime>
  <Words>692</Words>
  <Application>Microsoft Office PowerPoint</Application>
  <PresentationFormat>Экран (4:3)</PresentationFormat>
  <Paragraphs>112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Задача №8 Тоник в ультрафиолете</vt:lpstr>
      <vt:lpstr>Условие задачи</vt:lpstr>
      <vt:lpstr>Задачи</vt:lpstr>
      <vt:lpstr>Состав тоника</vt:lpstr>
      <vt:lpstr>Хинин</vt:lpstr>
      <vt:lpstr>Подготовка оборудования </vt:lpstr>
      <vt:lpstr>Свечение тоника</vt:lpstr>
      <vt:lpstr>Флуоресценция </vt:lpstr>
      <vt:lpstr>Гашение свечения тоника</vt:lpstr>
      <vt:lpstr>Гашение свечения тоника</vt:lpstr>
      <vt:lpstr>Ионы натрия</vt:lpstr>
      <vt:lpstr>Эксперимент ( 〖ZnCl〗_2)</vt:lpstr>
      <vt:lpstr>Эксперимент ( 〖BaCl〗_2)</vt:lpstr>
      <vt:lpstr>Гипотезы</vt:lpstr>
      <vt:lpstr>Галогены</vt:lpstr>
      <vt:lpstr>Научные статьи</vt:lpstr>
      <vt:lpstr>Другие объекты исследования</vt:lpstr>
      <vt:lpstr>Презентация PowerPoint</vt:lpstr>
      <vt:lpstr>Презентация PowerPoint</vt:lpstr>
      <vt:lpstr>Список исследуемых объектов </vt:lpstr>
      <vt:lpstr>Хлорофилл</vt:lpstr>
      <vt:lpstr>Хлорофилл</vt:lpstr>
      <vt:lpstr>Хлорофилл</vt:lpstr>
      <vt:lpstr>B_12</vt:lpstr>
      <vt:lpstr>β-каротин</vt:lpstr>
      <vt:lpstr>β-каротин</vt:lpstr>
      <vt:lpstr>Выводы</vt:lpstr>
      <vt:lpstr>Ссылки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Давыдов</dc:creator>
  <cp:lastModifiedBy>RePack by Diakov</cp:lastModifiedBy>
  <cp:revision>82</cp:revision>
  <dcterms:created xsi:type="dcterms:W3CDTF">2017-04-27T21:00:37Z</dcterms:created>
  <dcterms:modified xsi:type="dcterms:W3CDTF">2017-05-07T06:52:39Z</dcterms:modified>
</cp:coreProperties>
</file>