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76" r:id="rId10"/>
    <p:sldId id="264" r:id="rId11"/>
    <p:sldId id="275" r:id="rId12"/>
    <p:sldId id="265" r:id="rId13"/>
    <p:sldId id="274" r:id="rId14"/>
    <p:sldId id="266" r:id="rId15"/>
    <p:sldId id="267" r:id="rId16"/>
    <p:sldId id="268" r:id="rId17"/>
    <p:sldId id="269" r:id="rId18"/>
    <p:sldId id="270" r:id="rId19"/>
    <p:sldId id="271" r:id="rId20"/>
    <p:sldId id="273"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12CDC-7C59-4E1A-A36E-03FC5C2850DD}" type="datetimeFigureOut">
              <a:rPr lang="ru-RU" smtClean="0"/>
              <a:t>29.06.2017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7837E-26A0-44AD-AA4F-DF9CD2B63A98}" type="slidenum">
              <a:rPr lang="ru-RU" smtClean="0"/>
              <a:t>‹#›</a:t>
            </a:fld>
            <a:endParaRPr lang="ru-RU"/>
          </a:p>
        </p:txBody>
      </p:sp>
    </p:spTree>
    <p:extLst>
      <p:ext uri="{BB962C8B-B14F-4D97-AF65-F5344CB8AC3E}">
        <p14:creationId xmlns:p14="http://schemas.microsoft.com/office/powerpoint/2010/main" val="415007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67837E-26A0-44AD-AA4F-DF9CD2B63A98}" type="slidenum">
              <a:rPr lang="ru-RU" smtClean="0"/>
              <a:t>12</a:t>
            </a:fld>
            <a:endParaRPr lang="ru-RU"/>
          </a:p>
        </p:txBody>
      </p:sp>
    </p:spTree>
    <p:extLst>
      <p:ext uri="{BB962C8B-B14F-4D97-AF65-F5344CB8AC3E}">
        <p14:creationId xmlns:p14="http://schemas.microsoft.com/office/powerpoint/2010/main" val="42910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29.06.2017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29.06.2017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29.06.2017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Tornado machine</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83018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276872"/>
            <a:ext cx="4392487" cy="4293096"/>
          </a:xfrm>
        </p:spPr>
        <p:txBody>
          <a:bodyPr>
            <a:normAutofit/>
          </a:bodyPr>
          <a:lstStyle/>
          <a:p>
            <a:r>
              <a:rPr lang="en-US" dirty="0" smtClean="0"/>
              <a:t>We had to change the construction, because previous version of smoke emitter had low capacity. Then smoke got in one of the entry gaps faster. Also extra rotational moment was added to the swirl.</a:t>
            </a:r>
            <a:endParaRPr lang="ru-RU" dirty="0"/>
          </a:p>
        </p:txBody>
      </p:sp>
      <p:sp>
        <p:nvSpPr>
          <p:cNvPr id="3" name="Заголовок 2"/>
          <p:cNvSpPr>
            <a:spLocks noGrp="1"/>
          </p:cNvSpPr>
          <p:nvPr>
            <p:ph type="title"/>
          </p:nvPr>
        </p:nvSpPr>
        <p:spPr/>
        <p:txBody>
          <a:bodyPr>
            <a:normAutofit/>
          </a:bodyPr>
          <a:lstStyle/>
          <a:p>
            <a:r>
              <a:rPr lang="en-US" dirty="0" smtClean="0"/>
              <a:t>Crafting</a:t>
            </a:r>
            <a:endParaRPr lang="ru-RU" dirty="0"/>
          </a:p>
        </p:txBody>
      </p:sp>
      <p:pic>
        <p:nvPicPr>
          <p:cNvPr id="6148" name="Picture 4" descr="https://pp.userapi.com/c841323/v841323987/7f59/SewYilFsV5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93" b="24514"/>
          <a:stretch/>
        </p:blipFill>
        <p:spPr bwMode="auto">
          <a:xfrm>
            <a:off x="4716016" y="1371607"/>
            <a:ext cx="4248472" cy="27268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pp.userapi.com/c841323/v841323987/7f6d/AzD5ziVGws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073447"/>
            <a:ext cx="3685183" cy="27638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pp.userapi.com/c841323/v841323987/7f3b/kmjhQ0ioEO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4872945"/>
            <a:ext cx="2664296" cy="19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13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err="1" smtClean="0"/>
              <a:t>видос</a:t>
            </a:r>
            <a:endParaRPr lang="ru-RU" dirty="0"/>
          </a:p>
        </p:txBody>
      </p:sp>
      <p:sp>
        <p:nvSpPr>
          <p:cNvPr id="3" name="Заголовок 2"/>
          <p:cNvSpPr>
            <a:spLocks noGrp="1"/>
          </p:cNvSpPr>
          <p:nvPr>
            <p:ph type="title"/>
          </p:nvPr>
        </p:nvSpPr>
        <p:spPr/>
        <p:txBody>
          <a:bodyPr/>
          <a:lstStyle/>
          <a:p>
            <a:r>
              <a:rPr lang="en-US" dirty="0" smtClean="0"/>
              <a:t>Tornadoes  </a:t>
            </a:r>
            <a:endParaRPr lang="ru-RU" dirty="0"/>
          </a:p>
        </p:txBody>
      </p:sp>
    </p:spTree>
    <p:extLst>
      <p:ext uri="{BB962C8B-B14F-4D97-AF65-F5344CB8AC3E}">
        <p14:creationId xmlns:p14="http://schemas.microsoft.com/office/powerpoint/2010/main" val="383328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2675467"/>
            <a:ext cx="6408711" cy="3450696"/>
          </a:xfrm>
        </p:spPr>
        <p:txBody>
          <a:bodyPr/>
          <a:lstStyle/>
          <a:p>
            <a:endParaRPr lang="ru-RU" dirty="0"/>
          </a:p>
        </p:txBody>
      </p:sp>
      <p:sp>
        <p:nvSpPr>
          <p:cNvPr id="3" name="Заголовок 2"/>
          <p:cNvSpPr>
            <a:spLocks noGrp="1"/>
          </p:cNvSpPr>
          <p:nvPr>
            <p:ph type="title"/>
          </p:nvPr>
        </p:nvSpPr>
        <p:spPr/>
        <p:txBody>
          <a:bodyPr>
            <a:normAutofit/>
          </a:bodyPr>
          <a:lstStyle/>
          <a:p>
            <a:r>
              <a:rPr lang="en-US" dirty="0" smtClean="0"/>
              <a:t>Tornadoes</a:t>
            </a:r>
            <a:endParaRPr lang="ru-RU" dirty="0"/>
          </a:p>
        </p:txBody>
      </p:sp>
      <p:pic>
        <p:nvPicPr>
          <p:cNvPr id="717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202" r="8669" b="9104"/>
          <a:stretch/>
        </p:blipFill>
        <p:spPr bwMode="auto">
          <a:xfrm>
            <a:off x="1331640" y="2348880"/>
            <a:ext cx="6931163" cy="397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flipV="1">
            <a:off x="5004048" y="2813522"/>
            <a:ext cx="864096" cy="29197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6012160" y="3140968"/>
            <a:ext cx="1656184" cy="2736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flipV="1">
            <a:off x="5004048" y="5733256"/>
            <a:ext cx="1008112"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868144" y="2813522"/>
            <a:ext cx="1800200" cy="327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207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a:bodyPr>
          <a:lstStyle/>
          <a:p>
            <a:r>
              <a:rPr lang="en-US" dirty="0" smtClean="0"/>
              <a:t>Tornadoes</a:t>
            </a:r>
            <a:endParaRPr lang="ru-RU" dirty="0"/>
          </a:p>
        </p:txBody>
      </p:sp>
      <p:pic>
        <p:nvPicPr>
          <p:cNvPr id="819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2950" r="8081" b="9896"/>
          <a:stretch/>
        </p:blipFill>
        <p:spPr bwMode="auto">
          <a:xfrm>
            <a:off x="1094510" y="1988840"/>
            <a:ext cx="7437930" cy="477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3131840" y="3429000"/>
            <a:ext cx="1584176" cy="29523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4716016" y="6381328"/>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flipV="1">
            <a:off x="4283968" y="2996952"/>
            <a:ext cx="1008112" cy="33843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3131840" y="2996952"/>
            <a:ext cx="1152128" cy="432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635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2570592"/>
            <a:ext cx="7884864" cy="3450696"/>
          </a:xfrm>
        </p:spPr>
        <p:txBody>
          <a:bodyPr/>
          <a:lstStyle/>
          <a:p>
            <a:pPr marL="457200" indent="-457200">
              <a:buAutoNum type="arabicParenR"/>
            </a:pPr>
            <a:r>
              <a:rPr lang="en-US" dirty="0" smtClean="0"/>
              <a:t>Portability of machine </a:t>
            </a:r>
          </a:p>
          <a:p>
            <a:pPr marL="457200" indent="-457200">
              <a:buAutoNum type="arabicParenR"/>
            </a:pPr>
            <a:r>
              <a:rPr lang="en-US" dirty="0" smtClean="0"/>
              <a:t>Tornado life time</a:t>
            </a:r>
            <a:endParaRPr lang="ru-RU" dirty="0" smtClean="0"/>
          </a:p>
          <a:p>
            <a:pPr marL="457200" indent="-457200">
              <a:buAutoNum type="arabicParenR"/>
            </a:pPr>
            <a:r>
              <a:rPr lang="en-US" dirty="0" smtClean="0"/>
              <a:t>Tornado’s height</a:t>
            </a:r>
            <a:endParaRPr lang="ru-RU" dirty="0" smtClean="0"/>
          </a:p>
          <a:p>
            <a:pPr marL="457200" indent="-457200">
              <a:buAutoNum type="arabicParenR"/>
            </a:pPr>
            <a:r>
              <a:rPr lang="en-US" dirty="0" smtClean="0"/>
              <a:t>Approximate velocity of updraft</a:t>
            </a:r>
          </a:p>
          <a:p>
            <a:pPr marL="457200" indent="-457200">
              <a:buAutoNum type="arabicParenR"/>
            </a:pPr>
            <a:r>
              <a:rPr lang="en-US" dirty="0" smtClean="0"/>
              <a:t>Temperature</a:t>
            </a:r>
          </a:p>
          <a:p>
            <a:pPr marL="457200" indent="-457200">
              <a:buAutoNum type="arabicParenR"/>
            </a:pPr>
            <a:r>
              <a:rPr lang="en-US" dirty="0" smtClean="0"/>
              <a:t>Pressure in the different parts of tornado</a:t>
            </a:r>
            <a:endParaRPr lang="ru-RU" dirty="0" smtClean="0"/>
          </a:p>
          <a:p>
            <a:pPr marL="0" indent="0">
              <a:buNone/>
            </a:pPr>
            <a:endParaRPr lang="ru-RU" dirty="0" smtClean="0"/>
          </a:p>
          <a:p>
            <a:pPr marL="457200" indent="-457200">
              <a:buAutoNum type="arabicParenR"/>
            </a:pPr>
            <a:endParaRPr lang="ru-RU" dirty="0"/>
          </a:p>
        </p:txBody>
      </p:sp>
      <p:sp>
        <p:nvSpPr>
          <p:cNvPr id="3" name="Заголовок 2"/>
          <p:cNvSpPr>
            <a:spLocks noGrp="1"/>
          </p:cNvSpPr>
          <p:nvPr>
            <p:ph type="title"/>
          </p:nvPr>
        </p:nvSpPr>
        <p:spPr/>
        <p:txBody>
          <a:bodyPr/>
          <a:lstStyle/>
          <a:p>
            <a:r>
              <a:rPr lang="en-US" dirty="0" smtClean="0"/>
              <a:t>Parameters </a:t>
            </a:r>
            <a:endParaRPr lang="ru-RU" dirty="0"/>
          </a:p>
        </p:txBody>
      </p:sp>
    </p:spTree>
    <p:extLst>
      <p:ext uri="{BB962C8B-B14F-4D97-AF65-F5344CB8AC3E}">
        <p14:creationId xmlns:p14="http://schemas.microsoft.com/office/powerpoint/2010/main" val="56710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675467"/>
            <a:ext cx="3240360" cy="3450696"/>
          </a:xfrm>
        </p:spPr>
        <p:txBody>
          <a:bodyPr/>
          <a:lstStyle/>
          <a:p>
            <a:r>
              <a:rPr lang="en-US" dirty="0" smtClean="0"/>
              <a:t>Machine is portable because the biggest part we can easily into the luggage. (the biggest part is the circle which </a:t>
            </a:r>
            <a:r>
              <a:rPr lang="en-US" dirty="0" smtClean="0"/>
              <a:t>diameter</a:t>
            </a:r>
            <a:r>
              <a:rPr lang="en-US" dirty="0" smtClean="0"/>
              <a:t> </a:t>
            </a:r>
            <a:r>
              <a:rPr lang="en-US" dirty="0" smtClean="0"/>
              <a:t>is 43 cm)</a:t>
            </a:r>
          </a:p>
          <a:p>
            <a:endParaRPr lang="ru-RU" dirty="0"/>
          </a:p>
        </p:txBody>
      </p:sp>
      <p:sp>
        <p:nvSpPr>
          <p:cNvPr id="3" name="Заголовок 2"/>
          <p:cNvSpPr>
            <a:spLocks noGrp="1"/>
          </p:cNvSpPr>
          <p:nvPr>
            <p:ph type="title"/>
          </p:nvPr>
        </p:nvSpPr>
        <p:spPr/>
        <p:txBody>
          <a:bodyPr>
            <a:normAutofit/>
          </a:bodyPr>
          <a:lstStyle/>
          <a:p>
            <a:r>
              <a:rPr lang="en-US" dirty="0"/>
              <a:t>Portability of machine </a:t>
            </a:r>
            <a:endParaRPr lang="ru-RU"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760" t="20271" r="10371" b="15978"/>
          <a:stretch/>
        </p:blipFill>
        <p:spPr bwMode="auto">
          <a:xfrm>
            <a:off x="6059595" y="3140968"/>
            <a:ext cx="3097526"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s://pp.userapi.com/c841323/v841323987/8139/QGI7RRObBKw.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10" t="17889" r="30206"/>
          <a:stretch/>
        </p:blipFill>
        <p:spPr bwMode="auto">
          <a:xfrm>
            <a:off x="3121837" y="3398292"/>
            <a:ext cx="2937757" cy="345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29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348880"/>
            <a:ext cx="4104455" cy="4320479"/>
          </a:xfrm>
        </p:spPr>
        <p:txBody>
          <a:bodyPr>
            <a:normAutofit/>
          </a:bodyPr>
          <a:lstStyle/>
          <a:p>
            <a:pPr marL="0" indent="0">
              <a:buNone/>
            </a:pPr>
            <a:r>
              <a:rPr lang="en-US" dirty="0" smtClean="0"/>
              <a:t>The swirl was no constant because it was too much smoke. We measured tornado life time via video. It life time was 14 shots(~0,58 second)</a:t>
            </a:r>
            <a:endParaRPr lang="ru-RU" dirty="0" smtClean="0"/>
          </a:p>
        </p:txBody>
      </p:sp>
      <p:sp>
        <p:nvSpPr>
          <p:cNvPr id="3" name="Заголовок 2"/>
          <p:cNvSpPr>
            <a:spLocks noGrp="1"/>
          </p:cNvSpPr>
          <p:nvPr>
            <p:ph type="title"/>
          </p:nvPr>
        </p:nvSpPr>
        <p:spPr/>
        <p:txBody>
          <a:bodyPr/>
          <a:lstStyle/>
          <a:p>
            <a:r>
              <a:rPr lang="en-US" dirty="0" smtClean="0"/>
              <a:t>Tornado life time</a:t>
            </a:r>
            <a:endParaRPr lang="ru-RU" dirty="0"/>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202" r="8669" b="9104"/>
          <a:stretch/>
        </p:blipFill>
        <p:spPr bwMode="auto">
          <a:xfrm>
            <a:off x="4283968" y="2348880"/>
            <a:ext cx="4860031" cy="278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2950" r="8081" b="9896"/>
          <a:stretch/>
        </p:blipFill>
        <p:spPr bwMode="auto">
          <a:xfrm>
            <a:off x="-22222" y="4293096"/>
            <a:ext cx="3998240"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46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708920"/>
            <a:ext cx="2952327" cy="3993894"/>
          </a:xfrm>
        </p:spPr>
        <p:txBody>
          <a:bodyPr/>
          <a:lstStyle/>
          <a:p>
            <a:r>
              <a:rPr lang="en-US" dirty="0" smtClean="0"/>
              <a:t>We measured tornado’s height of the biggest and  most observable tornado(via video). It was approximately 29 cm</a:t>
            </a:r>
            <a:endParaRPr lang="ru-RU" dirty="0"/>
          </a:p>
        </p:txBody>
      </p:sp>
      <p:sp>
        <p:nvSpPr>
          <p:cNvPr id="3" name="Заголовок 2"/>
          <p:cNvSpPr>
            <a:spLocks noGrp="1"/>
          </p:cNvSpPr>
          <p:nvPr>
            <p:ph type="title"/>
          </p:nvPr>
        </p:nvSpPr>
        <p:spPr/>
        <p:txBody>
          <a:bodyPr/>
          <a:lstStyle/>
          <a:p>
            <a:r>
              <a:rPr lang="en-US" dirty="0" smtClean="0"/>
              <a:t>Tornado’s height</a:t>
            </a:r>
            <a:endParaRPr lang="ru-RU"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172" t="21512" r="12524" b="20555"/>
          <a:stretch/>
        </p:blipFill>
        <p:spPr bwMode="auto">
          <a:xfrm>
            <a:off x="3005670" y="3429000"/>
            <a:ext cx="613833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Прямая со стрелкой 10"/>
          <p:cNvCxnSpPr/>
          <p:nvPr/>
        </p:nvCxnSpPr>
        <p:spPr>
          <a:xfrm flipH="1">
            <a:off x="7092272" y="3717032"/>
            <a:ext cx="230529" cy="273630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46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708920"/>
            <a:ext cx="4118091" cy="4032448"/>
          </a:xfrm>
        </p:spPr>
        <p:txBody>
          <a:bodyPr/>
          <a:lstStyle/>
          <a:p>
            <a:r>
              <a:rPr lang="en-US" dirty="0" smtClean="0"/>
              <a:t>Speed can be easily measured: it was 20 cm for 5 video shots. We know that it’s 1 m/s.</a:t>
            </a:r>
            <a:endParaRPr lang="ru-RU" dirty="0"/>
          </a:p>
        </p:txBody>
      </p:sp>
      <p:sp>
        <p:nvSpPr>
          <p:cNvPr id="3" name="Заголовок 2"/>
          <p:cNvSpPr>
            <a:spLocks noGrp="1"/>
          </p:cNvSpPr>
          <p:nvPr>
            <p:ph type="title"/>
          </p:nvPr>
        </p:nvSpPr>
        <p:spPr/>
        <p:txBody>
          <a:bodyPr/>
          <a:lstStyle/>
          <a:p>
            <a:r>
              <a:rPr lang="en-US" dirty="0" smtClean="0"/>
              <a:t>Velocity of tornado updraft</a:t>
            </a:r>
            <a:endParaRPr lang="ru-RU" dirty="0"/>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202" r="8669" b="9104"/>
          <a:stretch/>
        </p:blipFill>
        <p:spPr bwMode="auto">
          <a:xfrm>
            <a:off x="4158643" y="3953806"/>
            <a:ext cx="502347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021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Объект 1"/>
              <p:cNvSpPr>
                <a:spLocks noGrp="1"/>
              </p:cNvSpPr>
              <p:nvPr>
                <p:ph idx="1"/>
              </p:nvPr>
            </p:nvSpPr>
            <p:spPr>
              <a:xfrm>
                <a:off x="251520" y="2348880"/>
                <a:ext cx="6534472" cy="4149080"/>
              </a:xfrm>
            </p:spPr>
            <p:txBody>
              <a:bodyPr/>
              <a:lstStyle/>
              <a:p>
                <a:r>
                  <a:rPr lang="en-US" dirty="0" smtClean="0">
                    <a:ea typeface="Cambria Math"/>
                  </a:rPr>
                  <a:t>We put thermometer into the center of tornado. It showed that temperature in the center of the tornado was 102.2 </a:t>
                </a:r>
                <a14:m>
                  <m:oMath xmlns:m="http://schemas.openxmlformats.org/officeDocument/2006/math">
                    <m:r>
                      <a:rPr lang="ru-RU" i="1" smtClean="0">
                        <a:latin typeface="Cambria Math"/>
                        <a:ea typeface="Cambria Math"/>
                      </a:rPr>
                      <m:t>℃</m:t>
                    </m:r>
                  </m:oMath>
                </a14:m>
                <a:endParaRPr lang="ru-RU" dirty="0"/>
              </a:p>
            </p:txBody>
          </p:sp>
        </mc:Choice>
        <mc:Fallback xmlns="">
          <p:sp>
            <p:nvSpPr>
              <p:cNvPr id="2" name="Объект 1"/>
              <p:cNvSpPr>
                <a:spLocks noGrp="1" noRot="1" noChangeAspect="1" noMove="1" noResize="1" noEditPoints="1" noAdjustHandles="1" noChangeArrowheads="1" noChangeShapeType="1" noTextEdit="1"/>
              </p:cNvSpPr>
              <p:nvPr>
                <p:ph idx="1"/>
              </p:nvPr>
            </p:nvSpPr>
            <p:spPr>
              <a:xfrm>
                <a:off x="251520" y="2348880"/>
                <a:ext cx="6534472" cy="4149080"/>
              </a:xfrm>
              <a:blipFill rotWithShape="1">
                <a:blip r:embed="rId2"/>
                <a:stretch>
                  <a:fillRect l="-1399" t="-1615"/>
                </a:stretch>
              </a:blipFill>
            </p:spPr>
            <p:txBody>
              <a:bodyPr/>
              <a:lstStyle/>
              <a:p>
                <a:r>
                  <a:rPr lang="ru-RU">
                    <a:noFill/>
                  </a:rPr>
                  <a:t> </a:t>
                </a:r>
              </a:p>
            </p:txBody>
          </p:sp>
        </mc:Fallback>
      </mc:AlternateContent>
      <p:sp>
        <p:nvSpPr>
          <p:cNvPr id="3" name="Заголовок 2"/>
          <p:cNvSpPr>
            <a:spLocks noGrp="1"/>
          </p:cNvSpPr>
          <p:nvPr>
            <p:ph type="title"/>
          </p:nvPr>
        </p:nvSpPr>
        <p:spPr/>
        <p:txBody>
          <a:bodyPr/>
          <a:lstStyle/>
          <a:p>
            <a:r>
              <a:rPr lang="en-US" dirty="0" smtClean="0"/>
              <a:t>Temperature </a:t>
            </a:r>
            <a:endParaRPr lang="ru-RU" dirty="0"/>
          </a:p>
        </p:txBody>
      </p:sp>
      <p:pic>
        <p:nvPicPr>
          <p:cNvPr id="2050" name="Picture 2" descr="https://pp.userapi.com/c841323/v841323987/81f2/_lilFMfPTVA.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75" r="11612" b="25742"/>
          <a:stretch/>
        </p:blipFill>
        <p:spPr bwMode="auto">
          <a:xfrm>
            <a:off x="4427984" y="3533948"/>
            <a:ext cx="4716017" cy="3358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p.userapi.com/c841323/v841323987/8382/03cNf8ZMjR0.jpg"/>
          <p:cNvPicPr>
            <a:picLocks noChangeAspect="1" noChangeArrowheads="1"/>
          </p:cNvPicPr>
          <p:nvPr/>
        </p:nvPicPr>
        <p:blipFill rotWithShape="1">
          <a:blip r:embed="rId4">
            <a:extLst>
              <a:ext uri="{28A0092B-C50C-407E-A947-70E740481C1C}">
                <a14:useLocalDpi xmlns:a14="http://schemas.microsoft.com/office/drawing/2010/main" val="0"/>
              </a:ext>
            </a:extLst>
          </a:blip>
          <a:srcRect l="21352" t="36198" r="17462"/>
          <a:stretch/>
        </p:blipFill>
        <p:spPr bwMode="auto">
          <a:xfrm>
            <a:off x="17810" y="3552815"/>
            <a:ext cx="4211960" cy="329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77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75467"/>
            <a:ext cx="8640959" cy="3450696"/>
          </a:xfrm>
        </p:spPr>
        <p:txBody>
          <a:bodyPr/>
          <a:lstStyle/>
          <a:p>
            <a:r>
              <a:rPr lang="en-US" dirty="0"/>
              <a:t>Build a machine to produce an indoor air tornado. Investigate the properties and stability of the tornado. Is the machine portative enough to be demonstrated at a Science Fight room of the 5th IYNT? </a:t>
            </a:r>
            <a:endParaRPr lang="ru-RU" dirty="0"/>
          </a:p>
        </p:txBody>
      </p:sp>
      <p:sp>
        <p:nvSpPr>
          <p:cNvPr id="3" name="Заголовок 2"/>
          <p:cNvSpPr>
            <a:spLocks noGrp="1"/>
          </p:cNvSpPr>
          <p:nvPr>
            <p:ph type="title"/>
          </p:nvPr>
        </p:nvSpPr>
        <p:spPr/>
        <p:txBody>
          <a:bodyPr/>
          <a:lstStyle/>
          <a:p>
            <a:r>
              <a:rPr lang="en-US" dirty="0" smtClean="0"/>
              <a:t>Problem</a:t>
            </a:r>
            <a:endParaRPr lang="ru-RU" dirty="0"/>
          </a:p>
        </p:txBody>
      </p:sp>
    </p:spTree>
    <p:extLst>
      <p:ext uri="{BB962C8B-B14F-4D97-AF65-F5344CB8AC3E}">
        <p14:creationId xmlns:p14="http://schemas.microsoft.com/office/powerpoint/2010/main" val="347820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492896"/>
            <a:ext cx="8424936" cy="1257513"/>
          </a:xfrm>
        </p:spPr>
        <p:txBody>
          <a:bodyPr/>
          <a:lstStyle/>
          <a:p>
            <a:r>
              <a:rPr lang="en-US" dirty="0" smtClean="0"/>
              <a:t>We have measured pressure in different parts of tornado</a:t>
            </a:r>
            <a:r>
              <a:rPr lang="ru-RU" dirty="0" smtClean="0"/>
              <a:t>.</a:t>
            </a:r>
            <a:r>
              <a:rPr lang="en-US" dirty="0" smtClean="0"/>
              <a:t> In bottom part pressure has been 99.003 </a:t>
            </a:r>
            <a:r>
              <a:rPr lang="en-US" dirty="0" err="1" smtClean="0"/>
              <a:t>kPa</a:t>
            </a:r>
            <a:r>
              <a:rPr lang="en-US" dirty="0" smtClean="0"/>
              <a:t>, in the middle part- 98.850 </a:t>
            </a:r>
            <a:r>
              <a:rPr lang="en-US" dirty="0" err="1" smtClean="0"/>
              <a:t>kPa</a:t>
            </a:r>
            <a:r>
              <a:rPr lang="en-US" dirty="0" smtClean="0"/>
              <a:t> and in the upper part- 98.725 </a:t>
            </a:r>
            <a:r>
              <a:rPr lang="en-US" dirty="0" err="1" smtClean="0"/>
              <a:t>kPa</a:t>
            </a:r>
            <a:r>
              <a:rPr lang="en-US" dirty="0" smtClean="0"/>
              <a:t>.</a:t>
            </a:r>
            <a:endParaRPr lang="ru-RU" dirty="0"/>
          </a:p>
        </p:txBody>
      </p:sp>
      <p:sp>
        <p:nvSpPr>
          <p:cNvPr id="3" name="Заголовок 2"/>
          <p:cNvSpPr>
            <a:spLocks noGrp="1"/>
          </p:cNvSpPr>
          <p:nvPr>
            <p:ph type="title"/>
          </p:nvPr>
        </p:nvSpPr>
        <p:spPr/>
        <p:txBody>
          <a:bodyPr/>
          <a:lstStyle/>
          <a:p>
            <a:r>
              <a:rPr lang="en-US" dirty="0" smtClean="0"/>
              <a:t>Pressure</a:t>
            </a:r>
            <a:endParaRPr lang="ru-RU" dirty="0"/>
          </a:p>
        </p:txBody>
      </p:sp>
      <p:pic>
        <p:nvPicPr>
          <p:cNvPr id="3074" name="Picture 2" descr="https://pp.userapi.com/c841323/v841323987/83a0/dg7ellrBxRY.jpg"/>
          <p:cNvPicPr>
            <a:picLocks noChangeAspect="1" noChangeArrowheads="1"/>
          </p:cNvPicPr>
          <p:nvPr/>
        </p:nvPicPr>
        <p:blipFill rotWithShape="1">
          <a:blip r:embed="rId2">
            <a:extLst>
              <a:ext uri="{28A0092B-C50C-407E-A947-70E740481C1C}">
                <a14:useLocalDpi xmlns:a14="http://schemas.microsoft.com/office/drawing/2010/main" val="0"/>
              </a:ext>
            </a:extLst>
          </a:blip>
          <a:srcRect l="32561" t="18622" r="18251" b="14892"/>
          <a:stretch/>
        </p:blipFill>
        <p:spPr bwMode="auto">
          <a:xfrm>
            <a:off x="6156781" y="3815960"/>
            <a:ext cx="2989684" cy="3030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p.userapi.com/c841323/v841323987/82ec/0v5Zver53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16" t="14155" r="13471"/>
          <a:stretch/>
        </p:blipFill>
        <p:spPr bwMode="auto">
          <a:xfrm>
            <a:off x="3466282" y="3815960"/>
            <a:ext cx="2129727" cy="31367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p.userapi.com/c841323/v841323987/82f6/PF0rXyK44m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979" r="23182" b="22042"/>
          <a:stretch/>
        </p:blipFill>
        <p:spPr bwMode="auto">
          <a:xfrm>
            <a:off x="467544" y="3894425"/>
            <a:ext cx="2998738" cy="29798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p.userapi.com/c841323/v841323987/83be/2h2VSu5sBx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15" t="13146" r="14580" b="5453"/>
          <a:stretch/>
        </p:blipFill>
        <p:spPr bwMode="auto">
          <a:xfrm>
            <a:off x="179511" y="53430"/>
            <a:ext cx="2304257" cy="25029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pp.userapi.com/c841323/v841323987/83dc/NxxTgbG2g8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86" r="33699" b="8365"/>
          <a:stretch/>
        </p:blipFill>
        <p:spPr bwMode="auto">
          <a:xfrm rot="10800000">
            <a:off x="5689051" y="0"/>
            <a:ext cx="2001451" cy="263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23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675467"/>
            <a:ext cx="8028880" cy="3450696"/>
          </a:xfrm>
        </p:spPr>
        <p:txBody>
          <a:bodyPr/>
          <a:lstStyle/>
          <a:p>
            <a:pPr marL="457200" indent="-457200">
              <a:buFont typeface="+mj-lt"/>
              <a:buAutoNum type="arabicParenR"/>
            </a:pPr>
            <a:r>
              <a:rPr lang="en-US" dirty="0" smtClean="0"/>
              <a:t>We’ve built machine which can make tornadoes</a:t>
            </a:r>
          </a:p>
          <a:p>
            <a:pPr marL="457200" indent="-457200">
              <a:buFont typeface="+mj-lt"/>
              <a:buAutoNum type="arabicParenR"/>
            </a:pPr>
            <a:r>
              <a:rPr lang="en-US" dirty="0" smtClean="0"/>
              <a:t>Tornado life time was short (0, 58 second), but they formed constantly</a:t>
            </a:r>
          </a:p>
          <a:p>
            <a:pPr marL="457200" indent="-457200">
              <a:buFont typeface="+mj-lt"/>
              <a:buAutoNum type="arabicParenR"/>
            </a:pPr>
            <a:r>
              <a:rPr lang="en-US" dirty="0" smtClean="0"/>
              <a:t>This machine is very similar to natural tornado formation</a:t>
            </a:r>
            <a:endParaRPr lang="ru-RU" dirty="0" smtClean="0"/>
          </a:p>
          <a:p>
            <a:pPr marL="457200" indent="-457200">
              <a:buFont typeface="+mj-lt"/>
              <a:buAutoNum type="arabicParenR"/>
            </a:pPr>
            <a:endParaRPr lang="ru-RU" dirty="0" smtClean="0"/>
          </a:p>
          <a:p>
            <a:pPr marL="457200" indent="-457200">
              <a:buFont typeface="+mj-lt"/>
              <a:buAutoNum type="arabicParenR"/>
            </a:pPr>
            <a:endParaRPr lang="ru-RU" dirty="0" smtClean="0"/>
          </a:p>
          <a:p>
            <a:pPr marL="457200" indent="-457200">
              <a:buFont typeface="+mj-lt"/>
              <a:buAutoNum type="arabicParenR"/>
            </a:pPr>
            <a:endParaRPr lang="ru-RU" dirty="0"/>
          </a:p>
        </p:txBody>
      </p:sp>
      <p:sp>
        <p:nvSpPr>
          <p:cNvPr id="3" name="Заголовок 2"/>
          <p:cNvSpPr>
            <a:spLocks noGrp="1"/>
          </p:cNvSpPr>
          <p:nvPr>
            <p:ph type="title"/>
          </p:nvPr>
        </p:nvSpPr>
        <p:spPr/>
        <p:txBody>
          <a:bodyPr/>
          <a:lstStyle/>
          <a:p>
            <a:r>
              <a:rPr lang="en-US" dirty="0" smtClean="0"/>
              <a:t>Conclusions </a:t>
            </a:r>
            <a:endParaRPr lang="ru-RU" dirty="0"/>
          </a:p>
        </p:txBody>
      </p:sp>
    </p:spTree>
    <p:extLst>
      <p:ext uri="{BB962C8B-B14F-4D97-AF65-F5344CB8AC3E}">
        <p14:creationId xmlns:p14="http://schemas.microsoft.com/office/powerpoint/2010/main" val="257684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457200" indent="-457200">
              <a:buFont typeface="+mj-lt"/>
              <a:buAutoNum type="arabicParenR"/>
            </a:pPr>
            <a:r>
              <a:rPr lang="en-US" dirty="0" smtClean="0"/>
              <a:t>To understand what tornado is and to investigate how it appears naturally</a:t>
            </a:r>
            <a:endParaRPr lang="ru-RU" dirty="0" smtClean="0"/>
          </a:p>
          <a:p>
            <a:pPr marL="457200" indent="-457200">
              <a:buFont typeface="+mj-lt"/>
              <a:buAutoNum type="arabicParenR"/>
            </a:pPr>
            <a:r>
              <a:rPr lang="en-US" dirty="0" smtClean="0"/>
              <a:t>To project tornado machine as close as it works in nature</a:t>
            </a:r>
            <a:endParaRPr lang="ru-RU" dirty="0" smtClean="0"/>
          </a:p>
          <a:p>
            <a:pPr marL="457200" indent="-457200">
              <a:buFont typeface="+mj-lt"/>
              <a:buAutoNum type="arabicParenR"/>
            </a:pPr>
            <a:r>
              <a:rPr lang="en-US" dirty="0" smtClean="0"/>
              <a:t>To make tornado machine work</a:t>
            </a:r>
          </a:p>
          <a:p>
            <a:pPr marL="457200" indent="-457200">
              <a:buFont typeface="+mj-lt"/>
              <a:buAutoNum type="arabicParenR"/>
            </a:pPr>
            <a:r>
              <a:rPr lang="en-US" dirty="0" smtClean="0"/>
              <a:t>To investigate the properties and stability of the tornado</a:t>
            </a:r>
          </a:p>
        </p:txBody>
      </p:sp>
      <p:sp>
        <p:nvSpPr>
          <p:cNvPr id="3" name="Заголовок 2"/>
          <p:cNvSpPr>
            <a:spLocks noGrp="1"/>
          </p:cNvSpPr>
          <p:nvPr>
            <p:ph type="title"/>
          </p:nvPr>
        </p:nvSpPr>
        <p:spPr/>
        <p:txBody>
          <a:bodyPr/>
          <a:lstStyle/>
          <a:p>
            <a:r>
              <a:rPr lang="en-US" dirty="0" smtClean="0"/>
              <a:t>Aims</a:t>
            </a:r>
            <a:endParaRPr lang="ru-RU" dirty="0"/>
          </a:p>
        </p:txBody>
      </p:sp>
    </p:spTree>
    <p:extLst>
      <p:ext uri="{BB962C8B-B14F-4D97-AF65-F5344CB8AC3E}">
        <p14:creationId xmlns:p14="http://schemas.microsoft.com/office/powerpoint/2010/main" val="2775283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675466"/>
            <a:ext cx="3600400" cy="4065901"/>
          </a:xfrm>
        </p:spPr>
        <p:txBody>
          <a:bodyPr>
            <a:normAutofit/>
          </a:bodyPr>
          <a:lstStyle/>
          <a:p>
            <a:r>
              <a:rPr lang="en-US" dirty="0" smtClean="0"/>
              <a:t>A </a:t>
            </a:r>
            <a:r>
              <a:rPr lang="en-US" b="1" dirty="0" smtClean="0"/>
              <a:t>tornado</a:t>
            </a:r>
            <a:r>
              <a:rPr lang="en-US" dirty="0" smtClean="0"/>
              <a:t> is a rapidly rotating column of air that is in contact with both the surface of the Earth and a cumulonimbus cloud or, in rare cases, the base of a cumulus cloud.</a:t>
            </a:r>
            <a:endParaRPr lang="ru-RU" dirty="0"/>
          </a:p>
        </p:txBody>
      </p:sp>
      <p:sp>
        <p:nvSpPr>
          <p:cNvPr id="3" name="Заголовок 2"/>
          <p:cNvSpPr>
            <a:spLocks noGrp="1"/>
          </p:cNvSpPr>
          <p:nvPr>
            <p:ph type="title"/>
          </p:nvPr>
        </p:nvSpPr>
        <p:spPr/>
        <p:txBody>
          <a:bodyPr/>
          <a:lstStyle/>
          <a:p>
            <a:r>
              <a:rPr lang="en-US" dirty="0" smtClean="0"/>
              <a:t>Tornado in nature</a:t>
            </a:r>
            <a:endParaRPr lang="ru-RU" dirty="0"/>
          </a:p>
        </p:txBody>
      </p:sp>
      <p:pic>
        <p:nvPicPr>
          <p:cNvPr id="1028" name="Picture 4" descr="http://ohrana-bgd.ru/bgddeti/ris/bgddeti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81249"/>
            <a:ext cx="5010150"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51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6398" y="2276872"/>
            <a:ext cx="4833634" cy="4464496"/>
          </a:xfrm>
        </p:spPr>
        <p:txBody>
          <a:bodyPr>
            <a:normAutofit/>
          </a:bodyPr>
          <a:lstStyle/>
          <a:p>
            <a:pPr marL="0" indent="0">
              <a:buNone/>
            </a:pPr>
            <a:r>
              <a:rPr lang="en-US" dirty="0"/>
              <a:t>They are often referred to as </a:t>
            </a:r>
            <a:r>
              <a:rPr lang="en-US" b="1" dirty="0"/>
              <a:t>twisters</a:t>
            </a:r>
            <a:r>
              <a:rPr lang="en-US" dirty="0"/>
              <a:t>, </a:t>
            </a:r>
            <a:r>
              <a:rPr lang="en-US" b="1" dirty="0"/>
              <a:t>whirlwinds</a:t>
            </a:r>
            <a:r>
              <a:rPr lang="en-US" dirty="0"/>
              <a:t> or </a:t>
            </a:r>
            <a:r>
              <a:rPr lang="en-US" b="1" dirty="0"/>
              <a:t>cyclones</a:t>
            </a:r>
            <a:r>
              <a:rPr lang="en-US" dirty="0" smtClean="0"/>
              <a:t>,</a:t>
            </a:r>
            <a:r>
              <a:rPr lang="en-US" dirty="0"/>
              <a:t> although the word cyclone is used in meteorology to name a weather system with a low-pressure area in the center around which winds blow counterclockwise in the Northern Hemisphere and clockwise in the Southern</a:t>
            </a:r>
            <a:endParaRPr lang="ru-RU" dirty="0"/>
          </a:p>
        </p:txBody>
      </p:sp>
      <p:sp>
        <p:nvSpPr>
          <p:cNvPr id="3" name="Заголовок 2"/>
          <p:cNvSpPr>
            <a:spLocks noGrp="1"/>
          </p:cNvSpPr>
          <p:nvPr>
            <p:ph type="title"/>
          </p:nvPr>
        </p:nvSpPr>
        <p:spPr/>
        <p:txBody>
          <a:bodyPr/>
          <a:lstStyle/>
          <a:p>
            <a:r>
              <a:rPr lang="en-US" dirty="0" smtClean="0"/>
              <a:t>Tornado in nature</a:t>
            </a:r>
            <a:endParaRPr lang="ru-RU" dirty="0"/>
          </a:p>
        </p:txBody>
      </p:sp>
      <p:pic>
        <p:nvPicPr>
          <p:cNvPr id="2050" name="Picture 2" descr="https://upload.wikimedia.org/wikipedia/commons/thumb/9/98/F5_tornado_Elie_Manitoba_2007.jpg/280px-F5_tornado_Elie_Manitoba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276872"/>
            <a:ext cx="4087091" cy="306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00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4725144"/>
            <a:ext cx="8640959" cy="1944216"/>
          </a:xfrm>
        </p:spPr>
        <p:txBody>
          <a:bodyPr/>
          <a:lstStyle/>
          <a:p>
            <a:r>
              <a:rPr lang="en-US" dirty="0" smtClean="0"/>
              <a:t>We need to create the main updraft by means of warm air moving and </a:t>
            </a:r>
            <a:r>
              <a:rPr lang="en-US" dirty="0" smtClean="0"/>
              <a:t>to make vortex - to impart rotate moment to the main updraft</a:t>
            </a:r>
            <a:r>
              <a:rPr lang="en-US" dirty="0" smtClean="0"/>
              <a:t>.</a:t>
            </a:r>
            <a:endParaRPr lang="ru-RU" dirty="0"/>
          </a:p>
        </p:txBody>
      </p:sp>
      <p:sp>
        <p:nvSpPr>
          <p:cNvPr id="3" name="Заголовок 2"/>
          <p:cNvSpPr>
            <a:spLocks noGrp="1"/>
          </p:cNvSpPr>
          <p:nvPr>
            <p:ph type="title"/>
          </p:nvPr>
        </p:nvSpPr>
        <p:spPr/>
        <p:txBody>
          <a:bodyPr/>
          <a:lstStyle/>
          <a:p>
            <a:r>
              <a:rPr lang="en-US" dirty="0" smtClean="0"/>
              <a:t>Tornado machine project</a:t>
            </a:r>
            <a:endParaRPr lang="ru-RU" dirty="0"/>
          </a:p>
        </p:txBody>
      </p:sp>
      <p:pic>
        <p:nvPicPr>
          <p:cNvPr id="3076" name="Picture 4" descr="Картинки по запросу смерч схематич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99792"/>
            <a:ext cx="6048672" cy="322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6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675467"/>
            <a:ext cx="8028880" cy="3450696"/>
          </a:xfrm>
        </p:spPr>
        <p:txBody>
          <a:bodyPr/>
          <a:lstStyle/>
          <a:p>
            <a:endParaRPr lang="ru-RU" dirty="0"/>
          </a:p>
        </p:txBody>
      </p:sp>
      <p:sp>
        <p:nvSpPr>
          <p:cNvPr id="3" name="Заголовок 2"/>
          <p:cNvSpPr>
            <a:spLocks noGrp="1"/>
          </p:cNvSpPr>
          <p:nvPr>
            <p:ph type="title"/>
          </p:nvPr>
        </p:nvSpPr>
        <p:spPr/>
        <p:txBody>
          <a:bodyPr/>
          <a:lstStyle/>
          <a:p>
            <a:r>
              <a:rPr lang="en-US" dirty="0" smtClean="0"/>
              <a:t>Project </a:t>
            </a:r>
            <a:r>
              <a:rPr lang="en-US" dirty="0" smtClean="0"/>
              <a:t>of the </a:t>
            </a:r>
            <a:r>
              <a:rPr lang="en-US" dirty="0" smtClean="0"/>
              <a:t>tornado machine</a:t>
            </a:r>
            <a:endParaRPr lang="ru-RU" dirty="0"/>
          </a:p>
        </p:txBody>
      </p:sp>
      <p:pic>
        <p:nvPicPr>
          <p:cNvPr id="4098" name="Picture 2" descr="http://vortexengine.ca/LM3/HP%20Side%20View.jpg"/>
          <p:cNvPicPr>
            <a:picLocks noChangeAspect="1" noChangeArrowheads="1"/>
          </p:cNvPicPr>
          <p:nvPr/>
        </p:nvPicPr>
        <p:blipFill rotWithShape="1">
          <a:blip r:embed="rId2">
            <a:extLst>
              <a:ext uri="{28A0092B-C50C-407E-A947-70E740481C1C}">
                <a14:useLocalDpi xmlns:a14="http://schemas.microsoft.com/office/drawing/2010/main" val="0"/>
              </a:ext>
            </a:extLst>
          </a:blip>
          <a:srcRect b="9918"/>
          <a:stretch/>
        </p:blipFill>
        <p:spPr bwMode="auto">
          <a:xfrm>
            <a:off x="147394" y="1946920"/>
            <a:ext cx="4572700" cy="44239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vortexengine.ca/LM3/HP%20Bottom%20Plate.jpg"/>
          <p:cNvPicPr>
            <a:picLocks noChangeAspect="1" noChangeArrowheads="1"/>
          </p:cNvPicPr>
          <p:nvPr/>
        </p:nvPicPr>
        <p:blipFill rotWithShape="1">
          <a:blip r:embed="rId3">
            <a:extLst>
              <a:ext uri="{28A0092B-C50C-407E-A947-70E740481C1C}">
                <a14:useLocalDpi xmlns:a14="http://schemas.microsoft.com/office/drawing/2010/main" val="0"/>
              </a:ext>
            </a:extLst>
          </a:blip>
          <a:srcRect b="15418"/>
          <a:stretch/>
        </p:blipFill>
        <p:spPr bwMode="auto">
          <a:xfrm>
            <a:off x="4860033" y="1946919"/>
            <a:ext cx="3909258" cy="4470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53419" y="2806790"/>
            <a:ext cx="79208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5" name="Прямоугольник 4"/>
          <p:cNvSpPr/>
          <p:nvPr/>
        </p:nvSpPr>
        <p:spPr>
          <a:xfrm>
            <a:off x="2267744" y="1946919"/>
            <a:ext cx="166000" cy="54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267744" y="3212976"/>
            <a:ext cx="166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39552" y="5229200"/>
            <a:ext cx="288032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95536" y="5157192"/>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527884" y="5877272"/>
            <a:ext cx="68407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47394" y="6309320"/>
            <a:ext cx="435259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935596" y="4581128"/>
            <a:ext cx="1800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25606" y="4797152"/>
            <a:ext cx="1800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245365" y="5110751"/>
            <a:ext cx="436126" cy="126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7" name="Прямоугольник 16"/>
          <p:cNvSpPr/>
          <p:nvPr/>
        </p:nvSpPr>
        <p:spPr>
          <a:xfrm>
            <a:off x="6747861" y="1946920"/>
            <a:ext cx="133602" cy="401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383639" y="2348880"/>
            <a:ext cx="2520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8172400" y="249289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72200" y="3429000"/>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6372200" y="5157192"/>
            <a:ext cx="14401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6681060" y="6027181"/>
            <a:ext cx="13360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221187" y="4167888"/>
            <a:ext cx="144016" cy="206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491779" y="4468348"/>
            <a:ext cx="181499" cy="180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6649744" y="1932456"/>
            <a:ext cx="545335" cy="215444"/>
          </a:xfrm>
          <a:prstGeom prst="rect">
            <a:avLst/>
          </a:prstGeom>
          <a:noFill/>
        </p:spPr>
        <p:txBody>
          <a:bodyPr wrap="square" rtlCol="0">
            <a:spAutoFit/>
          </a:bodyPr>
          <a:lstStyle/>
          <a:p>
            <a:r>
              <a:rPr lang="en-US" sz="800" dirty="0" smtClean="0"/>
              <a:t>cm</a:t>
            </a:r>
            <a:endParaRPr lang="ru-RU" sz="800" dirty="0"/>
          </a:p>
        </p:txBody>
      </p:sp>
      <p:sp>
        <p:nvSpPr>
          <p:cNvPr id="29" name="TextBox 28"/>
          <p:cNvSpPr txBox="1"/>
          <p:nvPr/>
        </p:nvSpPr>
        <p:spPr>
          <a:xfrm>
            <a:off x="6650108" y="2111284"/>
            <a:ext cx="545335" cy="215444"/>
          </a:xfrm>
          <a:prstGeom prst="rect">
            <a:avLst/>
          </a:prstGeom>
          <a:noFill/>
        </p:spPr>
        <p:txBody>
          <a:bodyPr wrap="square" rtlCol="0">
            <a:spAutoFit/>
          </a:bodyPr>
          <a:lstStyle/>
          <a:p>
            <a:r>
              <a:rPr lang="en-US" sz="800" dirty="0" smtClean="0"/>
              <a:t>cm</a:t>
            </a:r>
            <a:endParaRPr lang="ru-RU" sz="800" dirty="0"/>
          </a:p>
        </p:txBody>
      </p:sp>
      <p:sp>
        <p:nvSpPr>
          <p:cNvPr id="30" name="TextBox 29"/>
          <p:cNvSpPr txBox="1"/>
          <p:nvPr/>
        </p:nvSpPr>
        <p:spPr>
          <a:xfrm>
            <a:off x="7293195" y="2326728"/>
            <a:ext cx="545335" cy="215444"/>
          </a:xfrm>
          <a:prstGeom prst="rect">
            <a:avLst/>
          </a:prstGeom>
          <a:noFill/>
        </p:spPr>
        <p:txBody>
          <a:bodyPr wrap="square" rtlCol="0">
            <a:spAutoFit/>
          </a:bodyPr>
          <a:lstStyle/>
          <a:p>
            <a:r>
              <a:rPr lang="en-US" sz="800" dirty="0" smtClean="0"/>
              <a:t>cm</a:t>
            </a:r>
            <a:endParaRPr lang="ru-RU" sz="800" dirty="0"/>
          </a:p>
        </p:txBody>
      </p:sp>
      <p:sp>
        <p:nvSpPr>
          <p:cNvPr id="31" name="TextBox 30"/>
          <p:cNvSpPr txBox="1"/>
          <p:nvPr/>
        </p:nvSpPr>
        <p:spPr>
          <a:xfrm>
            <a:off x="8091407" y="2452753"/>
            <a:ext cx="545335" cy="215444"/>
          </a:xfrm>
          <a:prstGeom prst="rect">
            <a:avLst/>
          </a:prstGeom>
          <a:noFill/>
        </p:spPr>
        <p:txBody>
          <a:bodyPr wrap="square" rtlCol="0">
            <a:spAutoFit/>
          </a:bodyPr>
          <a:lstStyle/>
          <a:p>
            <a:r>
              <a:rPr lang="en-US" sz="800" dirty="0" smtClean="0"/>
              <a:t>cm</a:t>
            </a:r>
            <a:endParaRPr lang="ru-RU" sz="800" dirty="0"/>
          </a:p>
        </p:txBody>
      </p:sp>
      <p:sp>
        <p:nvSpPr>
          <p:cNvPr id="32" name="TextBox 31"/>
          <p:cNvSpPr txBox="1"/>
          <p:nvPr/>
        </p:nvSpPr>
        <p:spPr>
          <a:xfrm>
            <a:off x="6281640" y="3429000"/>
            <a:ext cx="545335" cy="215444"/>
          </a:xfrm>
          <a:prstGeom prst="rect">
            <a:avLst/>
          </a:prstGeom>
          <a:noFill/>
        </p:spPr>
        <p:txBody>
          <a:bodyPr wrap="square" rtlCol="0">
            <a:spAutoFit/>
          </a:bodyPr>
          <a:lstStyle/>
          <a:p>
            <a:r>
              <a:rPr lang="en-US" sz="800" dirty="0" smtClean="0"/>
              <a:t>cm</a:t>
            </a:r>
            <a:endParaRPr lang="ru-RU" sz="800" dirty="0"/>
          </a:p>
        </p:txBody>
      </p:sp>
      <p:sp>
        <p:nvSpPr>
          <p:cNvPr id="33" name="TextBox 32"/>
          <p:cNvSpPr txBox="1"/>
          <p:nvPr/>
        </p:nvSpPr>
        <p:spPr>
          <a:xfrm>
            <a:off x="6288459" y="5149754"/>
            <a:ext cx="545335" cy="215444"/>
          </a:xfrm>
          <a:prstGeom prst="rect">
            <a:avLst/>
          </a:prstGeom>
          <a:noFill/>
        </p:spPr>
        <p:txBody>
          <a:bodyPr wrap="square" rtlCol="0">
            <a:spAutoFit/>
          </a:bodyPr>
          <a:lstStyle/>
          <a:p>
            <a:r>
              <a:rPr lang="en-US" sz="800" dirty="0" smtClean="0"/>
              <a:t>cm</a:t>
            </a:r>
            <a:endParaRPr lang="ru-RU" sz="800" dirty="0"/>
          </a:p>
        </p:txBody>
      </p:sp>
      <p:sp>
        <p:nvSpPr>
          <p:cNvPr id="34" name="TextBox 33"/>
          <p:cNvSpPr txBox="1"/>
          <p:nvPr/>
        </p:nvSpPr>
        <p:spPr>
          <a:xfrm>
            <a:off x="7110971" y="4146105"/>
            <a:ext cx="545335" cy="215444"/>
          </a:xfrm>
          <a:prstGeom prst="rect">
            <a:avLst/>
          </a:prstGeom>
          <a:noFill/>
        </p:spPr>
        <p:txBody>
          <a:bodyPr wrap="square" rtlCol="0">
            <a:spAutoFit/>
          </a:bodyPr>
          <a:lstStyle/>
          <a:p>
            <a:r>
              <a:rPr lang="en-US" sz="800" dirty="0" smtClean="0"/>
              <a:t>cm</a:t>
            </a:r>
            <a:endParaRPr lang="ru-RU" sz="800" dirty="0"/>
          </a:p>
        </p:txBody>
      </p:sp>
      <p:sp>
        <p:nvSpPr>
          <p:cNvPr id="35" name="TextBox 34"/>
          <p:cNvSpPr txBox="1"/>
          <p:nvPr/>
        </p:nvSpPr>
        <p:spPr>
          <a:xfrm>
            <a:off x="6608795" y="5991467"/>
            <a:ext cx="545335" cy="215444"/>
          </a:xfrm>
          <a:prstGeom prst="rect">
            <a:avLst/>
          </a:prstGeom>
          <a:noFill/>
        </p:spPr>
        <p:txBody>
          <a:bodyPr wrap="square" rtlCol="0">
            <a:spAutoFit/>
          </a:bodyPr>
          <a:lstStyle/>
          <a:p>
            <a:r>
              <a:rPr lang="en-US" sz="800" dirty="0" smtClean="0"/>
              <a:t>cm</a:t>
            </a:r>
            <a:endParaRPr lang="ru-RU" sz="800" dirty="0"/>
          </a:p>
        </p:txBody>
      </p:sp>
      <p:sp>
        <p:nvSpPr>
          <p:cNvPr id="36" name="TextBox 35"/>
          <p:cNvSpPr txBox="1"/>
          <p:nvPr/>
        </p:nvSpPr>
        <p:spPr>
          <a:xfrm>
            <a:off x="4408823" y="4404087"/>
            <a:ext cx="545335" cy="246221"/>
          </a:xfrm>
          <a:prstGeom prst="rect">
            <a:avLst/>
          </a:prstGeom>
          <a:noFill/>
        </p:spPr>
        <p:txBody>
          <a:bodyPr wrap="square" rtlCol="0">
            <a:spAutoFit/>
          </a:bodyPr>
          <a:lstStyle/>
          <a:p>
            <a:r>
              <a:rPr lang="en-US" sz="1000" dirty="0" smtClean="0"/>
              <a:t>cm</a:t>
            </a:r>
            <a:endParaRPr lang="ru-RU" sz="1000" dirty="0"/>
          </a:p>
        </p:txBody>
      </p:sp>
      <p:sp>
        <p:nvSpPr>
          <p:cNvPr id="38" name="TextBox 37"/>
          <p:cNvSpPr txBox="1"/>
          <p:nvPr/>
        </p:nvSpPr>
        <p:spPr>
          <a:xfrm>
            <a:off x="2182078" y="1942950"/>
            <a:ext cx="545335" cy="246221"/>
          </a:xfrm>
          <a:prstGeom prst="rect">
            <a:avLst/>
          </a:prstGeom>
          <a:noFill/>
        </p:spPr>
        <p:txBody>
          <a:bodyPr wrap="square" rtlCol="0">
            <a:spAutoFit/>
          </a:bodyPr>
          <a:lstStyle/>
          <a:p>
            <a:r>
              <a:rPr lang="en-US" sz="1000" dirty="0" smtClean="0"/>
              <a:t>cm</a:t>
            </a:r>
            <a:endParaRPr lang="ru-RU" sz="1000" dirty="0"/>
          </a:p>
        </p:txBody>
      </p:sp>
      <p:sp>
        <p:nvSpPr>
          <p:cNvPr id="39" name="TextBox 38"/>
          <p:cNvSpPr txBox="1"/>
          <p:nvPr/>
        </p:nvSpPr>
        <p:spPr>
          <a:xfrm>
            <a:off x="2198715" y="2246675"/>
            <a:ext cx="545335" cy="246221"/>
          </a:xfrm>
          <a:prstGeom prst="rect">
            <a:avLst/>
          </a:prstGeom>
          <a:noFill/>
        </p:spPr>
        <p:txBody>
          <a:bodyPr wrap="square" rtlCol="0">
            <a:spAutoFit/>
          </a:bodyPr>
          <a:lstStyle/>
          <a:p>
            <a:r>
              <a:rPr lang="en-US" sz="1000" dirty="0" smtClean="0"/>
              <a:t>cm</a:t>
            </a:r>
            <a:endParaRPr lang="ru-RU" sz="1000" dirty="0"/>
          </a:p>
        </p:txBody>
      </p:sp>
      <p:sp>
        <p:nvSpPr>
          <p:cNvPr id="40" name="TextBox 39"/>
          <p:cNvSpPr txBox="1"/>
          <p:nvPr/>
        </p:nvSpPr>
        <p:spPr>
          <a:xfrm>
            <a:off x="2198714" y="3166830"/>
            <a:ext cx="545335" cy="246221"/>
          </a:xfrm>
          <a:prstGeom prst="rect">
            <a:avLst/>
          </a:prstGeom>
          <a:noFill/>
        </p:spPr>
        <p:txBody>
          <a:bodyPr wrap="square" rtlCol="0">
            <a:spAutoFit/>
          </a:bodyPr>
          <a:lstStyle/>
          <a:p>
            <a:r>
              <a:rPr lang="en-US" sz="1000" dirty="0" smtClean="0"/>
              <a:t>cm</a:t>
            </a:r>
            <a:endParaRPr lang="ru-RU" sz="1000" dirty="0"/>
          </a:p>
        </p:txBody>
      </p:sp>
      <p:sp>
        <p:nvSpPr>
          <p:cNvPr id="41" name="TextBox 40"/>
          <p:cNvSpPr txBox="1"/>
          <p:nvPr/>
        </p:nvSpPr>
        <p:spPr>
          <a:xfrm>
            <a:off x="842948" y="4550931"/>
            <a:ext cx="545335" cy="246221"/>
          </a:xfrm>
          <a:prstGeom prst="rect">
            <a:avLst/>
          </a:prstGeom>
          <a:noFill/>
        </p:spPr>
        <p:txBody>
          <a:bodyPr wrap="square" rtlCol="0">
            <a:spAutoFit/>
          </a:bodyPr>
          <a:lstStyle/>
          <a:p>
            <a:r>
              <a:rPr lang="en-US" sz="1000" dirty="0" smtClean="0"/>
              <a:t>cm</a:t>
            </a:r>
            <a:endParaRPr lang="ru-RU" sz="1000" dirty="0"/>
          </a:p>
        </p:txBody>
      </p:sp>
      <p:sp>
        <p:nvSpPr>
          <p:cNvPr id="42" name="TextBox 41"/>
          <p:cNvSpPr txBox="1"/>
          <p:nvPr/>
        </p:nvSpPr>
        <p:spPr>
          <a:xfrm>
            <a:off x="904212" y="4766954"/>
            <a:ext cx="545335" cy="246221"/>
          </a:xfrm>
          <a:prstGeom prst="rect">
            <a:avLst/>
          </a:prstGeom>
          <a:noFill/>
        </p:spPr>
        <p:txBody>
          <a:bodyPr wrap="square" rtlCol="0">
            <a:spAutoFit/>
          </a:bodyPr>
          <a:lstStyle/>
          <a:p>
            <a:r>
              <a:rPr lang="en-US" sz="1000" dirty="0" smtClean="0"/>
              <a:t>cm</a:t>
            </a:r>
            <a:endParaRPr lang="ru-RU" sz="1000" dirty="0"/>
          </a:p>
        </p:txBody>
      </p:sp>
      <p:sp>
        <p:nvSpPr>
          <p:cNvPr id="27" name="Скругленный прямоугольник 26"/>
          <p:cNvSpPr/>
          <p:nvPr/>
        </p:nvSpPr>
        <p:spPr>
          <a:xfrm>
            <a:off x="2155398" y="6171197"/>
            <a:ext cx="295567" cy="546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8" name="Прямоугольник 27"/>
          <p:cNvSpPr/>
          <p:nvPr/>
        </p:nvSpPr>
        <p:spPr>
          <a:xfrm>
            <a:off x="2267744" y="5826212"/>
            <a:ext cx="55949" cy="344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Равнобедренный треугольник 44"/>
          <p:cNvSpPr/>
          <p:nvPr/>
        </p:nvSpPr>
        <p:spPr>
          <a:xfrm rot="10800000">
            <a:off x="2169885" y="5622335"/>
            <a:ext cx="251666" cy="236972"/>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2513601" y="6312131"/>
            <a:ext cx="1035862" cy="307777"/>
          </a:xfrm>
          <a:prstGeom prst="rect">
            <a:avLst/>
          </a:prstGeom>
          <a:noFill/>
        </p:spPr>
        <p:txBody>
          <a:bodyPr wrap="square" rtlCol="0">
            <a:spAutoFit/>
          </a:bodyPr>
          <a:lstStyle/>
          <a:p>
            <a:r>
              <a:rPr lang="en-US" sz="1400" dirty="0" smtClean="0">
                <a:latin typeface="Traditional Arabic" panose="02020603050405020304" pitchFamily="18" charset="-78"/>
                <a:cs typeface="Traditional Arabic" panose="02020603050405020304" pitchFamily="18" charset="-78"/>
              </a:rPr>
              <a:t>Burner</a:t>
            </a:r>
            <a:endParaRPr lang="ru-RU" sz="1400" dirty="0">
              <a:cs typeface="Traditional Arabic" panose="02020603050405020304" pitchFamily="18" charset="-78"/>
            </a:endParaRPr>
          </a:p>
        </p:txBody>
      </p:sp>
      <p:cxnSp>
        <p:nvCxnSpPr>
          <p:cNvPr id="48" name="Прямая со стрелкой 47"/>
          <p:cNvCxnSpPr/>
          <p:nvPr/>
        </p:nvCxnSpPr>
        <p:spPr>
          <a:xfrm flipV="1">
            <a:off x="2421552" y="5257476"/>
            <a:ext cx="1646392" cy="364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2295718" y="5257476"/>
            <a:ext cx="0" cy="364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endCxn id="8" idx="1"/>
          </p:cNvCxnSpPr>
          <p:nvPr/>
        </p:nvCxnSpPr>
        <p:spPr>
          <a:xfrm flipH="1" flipV="1">
            <a:off x="395536" y="5301208"/>
            <a:ext cx="1907645" cy="321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513601" y="5686330"/>
            <a:ext cx="822050" cy="276999"/>
          </a:xfrm>
          <a:prstGeom prst="rect">
            <a:avLst/>
          </a:prstGeom>
          <a:noFill/>
        </p:spPr>
        <p:txBody>
          <a:bodyPr wrap="square" rtlCol="0">
            <a:spAutoFit/>
          </a:bodyPr>
          <a:lstStyle/>
          <a:p>
            <a:r>
              <a:rPr lang="en-US" sz="1200" dirty="0" smtClean="0">
                <a:latin typeface="Traditional Arabic" panose="02020603050405020304" pitchFamily="18" charset="-78"/>
                <a:cs typeface="Traditional Arabic" panose="02020603050405020304" pitchFamily="18" charset="-78"/>
              </a:rPr>
              <a:t>Hot air</a:t>
            </a:r>
            <a:endParaRPr lang="ru-RU" sz="1200" dirty="0">
              <a:cs typeface="Traditional Arabic" panose="02020603050405020304" pitchFamily="18" charset="-78"/>
            </a:endParaRPr>
          </a:p>
        </p:txBody>
      </p:sp>
      <p:cxnSp>
        <p:nvCxnSpPr>
          <p:cNvPr id="15" name="Прямая со стрелкой 14"/>
          <p:cNvCxnSpPr/>
          <p:nvPr/>
        </p:nvCxnSpPr>
        <p:spPr>
          <a:xfrm flipH="1">
            <a:off x="3945507" y="6309320"/>
            <a:ext cx="774587" cy="2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0" y="6370891"/>
            <a:ext cx="84294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00014" y="6371455"/>
            <a:ext cx="1440160" cy="307777"/>
          </a:xfrm>
          <a:prstGeom prst="rect">
            <a:avLst/>
          </a:prstGeom>
          <a:noFill/>
        </p:spPr>
        <p:txBody>
          <a:bodyPr wrap="square" rtlCol="0">
            <a:spAutoFit/>
          </a:bodyPr>
          <a:lstStyle/>
          <a:p>
            <a:r>
              <a:rPr lang="en-US" sz="1400" dirty="0" smtClean="0">
                <a:latin typeface="Traditional Arabic" panose="02020603050405020304" pitchFamily="18" charset="-78"/>
                <a:cs typeface="Traditional Arabic" panose="02020603050405020304" pitchFamily="18" charset="-78"/>
              </a:rPr>
              <a:t>Cold air</a:t>
            </a:r>
            <a:endParaRPr lang="ru-RU" sz="1400" dirty="0">
              <a:cs typeface="Traditional Arabic" panose="02020603050405020304" pitchFamily="18" charset="-78"/>
            </a:endParaRPr>
          </a:p>
        </p:txBody>
      </p:sp>
    </p:spTree>
    <p:extLst>
      <p:ext uri="{BB962C8B-B14F-4D97-AF65-F5344CB8AC3E}">
        <p14:creationId xmlns:p14="http://schemas.microsoft.com/office/powerpoint/2010/main" val="408052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339" y="2636912"/>
            <a:ext cx="4896544" cy="3876968"/>
          </a:xfrm>
        </p:spPr>
        <p:txBody>
          <a:bodyPr>
            <a:normAutofit/>
          </a:bodyPr>
          <a:lstStyle/>
          <a:p>
            <a:r>
              <a:rPr lang="en-US" dirty="0" smtClean="0"/>
              <a:t>We changed the project a bit. We replaced aluminum deflectors for carton ones for safety and easiness. Also we had problems with smoke emitter. </a:t>
            </a:r>
            <a:endParaRPr lang="ru-RU" dirty="0"/>
          </a:p>
        </p:txBody>
      </p:sp>
      <p:sp>
        <p:nvSpPr>
          <p:cNvPr id="3" name="Заголовок 2"/>
          <p:cNvSpPr>
            <a:spLocks noGrp="1"/>
          </p:cNvSpPr>
          <p:nvPr>
            <p:ph type="title"/>
          </p:nvPr>
        </p:nvSpPr>
        <p:spPr/>
        <p:txBody>
          <a:bodyPr>
            <a:normAutofit/>
          </a:bodyPr>
          <a:lstStyle/>
          <a:p>
            <a:r>
              <a:rPr lang="en-US" dirty="0" smtClean="0"/>
              <a:t>Crafting </a:t>
            </a:r>
            <a:endParaRPr lang="ru-RU" dirty="0"/>
          </a:p>
        </p:txBody>
      </p:sp>
      <p:pic>
        <p:nvPicPr>
          <p:cNvPr id="5122" name="Picture 2" descr="https://pp.userapi.com/c841323/v841323987/7f8b/yPko6MMrzp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40" r="5200"/>
          <a:stretch/>
        </p:blipFill>
        <p:spPr bwMode="auto">
          <a:xfrm>
            <a:off x="4961759" y="2636912"/>
            <a:ext cx="417570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6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en-US" dirty="0" smtClean="0"/>
              <a:t>Crafting</a:t>
            </a:r>
            <a:endParaRPr lang="ru-RU" dirty="0"/>
          </a:p>
        </p:txBody>
      </p:sp>
      <p:pic>
        <p:nvPicPr>
          <p:cNvPr id="4098" name="Picture 2" descr="https://pp.userapi.com/c841323/v841323987/80f3/GLPPywBNgO8.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11" t="14599" r="26168" b="14164"/>
          <a:stretch/>
        </p:blipFill>
        <p:spPr bwMode="auto">
          <a:xfrm>
            <a:off x="0" y="3391468"/>
            <a:ext cx="3589361" cy="34665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pp.userapi.com/c841323/v841323987/812f/nAbN23xR8ME.jpg"/>
          <p:cNvPicPr>
            <a:picLocks noChangeAspect="1" noChangeArrowheads="1"/>
          </p:cNvPicPr>
          <p:nvPr/>
        </p:nvPicPr>
        <p:blipFill rotWithShape="1">
          <a:blip r:embed="rId3">
            <a:extLst>
              <a:ext uri="{28A0092B-C50C-407E-A947-70E740481C1C}">
                <a14:useLocalDpi xmlns:a14="http://schemas.microsoft.com/office/drawing/2010/main" val="0"/>
              </a:ext>
            </a:extLst>
          </a:blip>
          <a:srcRect t="3563" b="16426"/>
          <a:stretch/>
        </p:blipFill>
        <p:spPr bwMode="auto">
          <a:xfrm>
            <a:off x="4781886" y="2227527"/>
            <a:ext cx="4354700" cy="46457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pp.userapi.com/c841323/v841323987/8139/QGI7RRObBKw.jpg"/>
          <p:cNvPicPr>
            <a:picLocks noChangeAspect="1" noChangeArrowheads="1"/>
          </p:cNvPicPr>
          <p:nvPr/>
        </p:nvPicPr>
        <p:blipFill rotWithShape="1">
          <a:blip r:embed="rId4">
            <a:extLst>
              <a:ext uri="{28A0092B-C50C-407E-A947-70E740481C1C}">
                <a14:useLocalDpi xmlns:a14="http://schemas.microsoft.com/office/drawing/2010/main" val="0"/>
              </a:ext>
            </a:extLst>
          </a:blip>
          <a:srcRect l="17410" t="17889" r="30206"/>
          <a:stretch/>
        </p:blipFill>
        <p:spPr bwMode="auto">
          <a:xfrm>
            <a:off x="-1" y="43301"/>
            <a:ext cx="2848059" cy="334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71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4494</TotalTime>
  <Words>437</Words>
  <Application>Microsoft Office PowerPoint</Application>
  <PresentationFormat>Экран (4:3)</PresentationFormat>
  <Paragraphs>66</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Волна</vt:lpstr>
      <vt:lpstr>Tornado machine</vt:lpstr>
      <vt:lpstr>Problem</vt:lpstr>
      <vt:lpstr>Aims</vt:lpstr>
      <vt:lpstr>Tornado in nature</vt:lpstr>
      <vt:lpstr>Tornado in nature</vt:lpstr>
      <vt:lpstr>Tornado machine project</vt:lpstr>
      <vt:lpstr>Project of the tornado machine</vt:lpstr>
      <vt:lpstr>Crafting </vt:lpstr>
      <vt:lpstr>Crafting</vt:lpstr>
      <vt:lpstr>Crafting</vt:lpstr>
      <vt:lpstr>Tornadoes  </vt:lpstr>
      <vt:lpstr>Tornadoes</vt:lpstr>
      <vt:lpstr>Tornadoes</vt:lpstr>
      <vt:lpstr>Parameters </vt:lpstr>
      <vt:lpstr>Portability of machine </vt:lpstr>
      <vt:lpstr>Tornado life time</vt:lpstr>
      <vt:lpstr>Tornado’s height</vt:lpstr>
      <vt:lpstr>Velocity of tornado updraft</vt:lpstr>
      <vt:lpstr>Temperature </vt:lpstr>
      <vt:lpstr>Pressure</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Торнадо-машина </dc:title>
  <dc:creator>Максим Давыдов</dc:creator>
  <cp:lastModifiedBy>RePack by Diakov</cp:lastModifiedBy>
  <cp:revision>57</cp:revision>
  <dcterms:created xsi:type="dcterms:W3CDTF">2017-06-25T11:45:09Z</dcterms:created>
  <dcterms:modified xsi:type="dcterms:W3CDTF">2017-06-29T09:02:55Z</dcterms:modified>
</cp:coreProperties>
</file>