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2"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5A0AE94C-3EF1-473C-99F9-4F5A1EA79E68}" type="datetimeFigureOut">
              <a:rPr lang="bg-BG" smtClean="0"/>
              <a:t>4.7.2018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379718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5A0AE94C-3EF1-473C-99F9-4F5A1EA79E68}" type="datetimeFigureOut">
              <a:rPr lang="bg-BG" smtClean="0"/>
              <a:t>4.7.2018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277095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5A0AE94C-3EF1-473C-99F9-4F5A1EA79E68}" type="datetimeFigureOut">
              <a:rPr lang="bg-BG" smtClean="0"/>
              <a:t>4.7.2018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23510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5A0AE94C-3EF1-473C-99F9-4F5A1EA79E68}" type="datetimeFigureOut">
              <a:rPr lang="bg-BG" smtClean="0"/>
              <a:t>4.7.2018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298618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0AE94C-3EF1-473C-99F9-4F5A1EA79E68}" type="datetimeFigureOut">
              <a:rPr lang="bg-BG" smtClean="0"/>
              <a:t>4.7.2018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86960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5A0AE94C-3EF1-473C-99F9-4F5A1EA79E68}" type="datetimeFigureOut">
              <a:rPr lang="bg-BG" smtClean="0"/>
              <a:t>4.7.2018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301885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5A0AE94C-3EF1-473C-99F9-4F5A1EA79E68}" type="datetimeFigureOut">
              <a:rPr lang="bg-BG" smtClean="0"/>
              <a:t>4.7.2018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426545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5A0AE94C-3EF1-473C-99F9-4F5A1EA79E68}" type="datetimeFigureOut">
              <a:rPr lang="bg-BG" smtClean="0"/>
              <a:t>4.7.2018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301609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AE94C-3EF1-473C-99F9-4F5A1EA79E68}" type="datetimeFigureOut">
              <a:rPr lang="bg-BG" smtClean="0"/>
              <a:t>4.7.2018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295252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0AE94C-3EF1-473C-99F9-4F5A1EA79E68}" type="datetimeFigureOut">
              <a:rPr lang="bg-BG" smtClean="0"/>
              <a:t>4.7.2018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280309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0AE94C-3EF1-473C-99F9-4F5A1EA79E68}" type="datetimeFigureOut">
              <a:rPr lang="bg-BG" smtClean="0"/>
              <a:t>4.7.2018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E4B5E77-4A39-490D-8A25-97EAB9A257DF}" type="slidenum">
              <a:rPr lang="bg-BG" smtClean="0"/>
              <a:t>‹#›</a:t>
            </a:fld>
            <a:endParaRPr lang="bg-BG"/>
          </a:p>
        </p:txBody>
      </p:sp>
    </p:spTree>
    <p:extLst>
      <p:ext uri="{BB962C8B-B14F-4D97-AF65-F5344CB8AC3E}">
        <p14:creationId xmlns:p14="http://schemas.microsoft.com/office/powerpoint/2010/main" val="39588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AE94C-3EF1-473C-99F9-4F5A1EA79E68}" type="datetimeFigureOut">
              <a:rPr lang="bg-BG" smtClean="0"/>
              <a:t>4.7.2018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B5E77-4A39-490D-8A25-97EAB9A257DF}" type="slidenum">
              <a:rPr lang="bg-BG" smtClean="0"/>
              <a:t>‹#›</a:t>
            </a:fld>
            <a:endParaRPr lang="bg-BG"/>
          </a:p>
        </p:txBody>
      </p:sp>
    </p:spTree>
    <p:extLst>
      <p:ext uri="{BB962C8B-B14F-4D97-AF65-F5344CB8AC3E}">
        <p14:creationId xmlns:p14="http://schemas.microsoft.com/office/powerpoint/2010/main" val="363803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iffen.com/difference/Dominant_vs_Recessive" TargetMode="External"/><Relationship Id="rId2" Type="http://schemas.openxmlformats.org/officeDocument/2006/relationships/hyperlink" Target="https://genetics.thetech.org/ask/ask316" TargetMode="External"/><Relationship Id="rId1" Type="http://schemas.openxmlformats.org/officeDocument/2006/relationships/slideLayout" Target="../slideLayouts/slideLayout2.xml"/><Relationship Id="rId5" Type="http://schemas.openxmlformats.org/officeDocument/2006/relationships/hyperlink" Target="https://ghr.nlm.nih.gov/primer/traits/eyecolor" TargetMode="External"/><Relationship Id="rId4" Type="http://schemas.openxmlformats.org/officeDocument/2006/relationships/hyperlink" Target="https://www.eupedia.com/europe/maps_of_europe.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85396" y="2497976"/>
            <a:ext cx="7421209" cy="1862048"/>
          </a:xfrm>
          <a:prstGeom prst="rect">
            <a:avLst/>
          </a:prstGeom>
        </p:spPr>
        <p:txBody>
          <a:bodyPr wrap="square">
            <a:spAutoFit/>
          </a:bodyPr>
          <a:lstStyle/>
          <a:p>
            <a:r>
              <a:rPr lang="en-GB" sz="11500" b="1" dirty="0" smtClean="0">
                <a:effectLst>
                  <a:glow rad="228600">
                    <a:schemeClr val="bg1">
                      <a:alpha val="40000"/>
                    </a:schemeClr>
                  </a:glow>
                  <a:outerShdw blurRad="38100" dist="38100" dir="2700000" algn="tl">
                    <a:srgbClr val="000000">
                      <a:alpha val="43137"/>
                    </a:srgbClr>
                  </a:outerShdw>
                </a:effectLst>
              </a:rPr>
              <a:t>6.</a:t>
            </a:r>
            <a:r>
              <a:rPr lang="en-US" sz="9600" dirty="0" smtClean="0"/>
              <a:t> </a:t>
            </a:r>
            <a:r>
              <a:rPr lang="en-US" sz="11500" b="1" dirty="0" smtClean="0"/>
              <a:t>Eye color</a:t>
            </a:r>
            <a:endParaRPr lang="en-GB" sz="11500" b="1" dirty="0">
              <a:effectLst>
                <a:glow rad="228600">
                  <a:schemeClr val="bg1">
                    <a:alpha val="40000"/>
                  </a:schemeClr>
                </a:glow>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7692" y="406298"/>
            <a:ext cx="1784308" cy="1463446"/>
          </a:xfrm>
          <a:prstGeom prst="rect">
            <a:avLst/>
          </a:prstGeom>
        </p:spPr>
      </p:pic>
      <p:sp>
        <p:nvSpPr>
          <p:cNvPr id="7" name="Rectangle 6"/>
          <p:cNvSpPr/>
          <p:nvPr/>
        </p:nvSpPr>
        <p:spPr>
          <a:xfrm>
            <a:off x="8530357" y="-2899"/>
            <a:ext cx="3661643" cy="954107"/>
          </a:xfrm>
          <a:prstGeom prst="rect">
            <a:avLst/>
          </a:prstGeom>
        </p:spPr>
        <p:txBody>
          <a:bodyPr wrap="none">
            <a:spAutoFit/>
          </a:bodyPr>
          <a:lstStyle/>
          <a:p>
            <a:r>
              <a:rPr lang="en-US" sz="2800" b="1" dirty="0"/>
              <a:t>Team Awkward Turtles </a:t>
            </a:r>
            <a:endParaRPr lang="en-US" sz="2800" b="1" dirty="0" smtClean="0"/>
          </a:p>
          <a:p>
            <a:r>
              <a:rPr lang="en-US" sz="2800" b="1" dirty="0" smtClean="0"/>
              <a:t>Bulgaria</a:t>
            </a:r>
            <a:endParaRPr lang="en-US" sz="2800"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230" y="3943445"/>
            <a:ext cx="2470770" cy="2914555"/>
          </a:xfrm>
          <a:prstGeom prst="rect">
            <a:avLst/>
          </a:prstGeom>
        </p:spPr>
      </p:pic>
    </p:spTree>
    <p:extLst>
      <p:ext uri="{BB962C8B-B14F-4D97-AF65-F5344CB8AC3E}">
        <p14:creationId xmlns:p14="http://schemas.microsoft.com/office/powerpoint/2010/main" val="33208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8690" y="1643205"/>
            <a:ext cx="4450438" cy="1777334"/>
          </a:xfrm>
          <a:prstGeom prst="rect">
            <a:avLst/>
          </a:prstGeom>
        </p:spPr>
      </p:pic>
      <p:sp>
        <p:nvSpPr>
          <p:cNvPr id="3" name="TextBox 2"/>
          <p:cNvSpPr txBox="1"/>
          <p:nvPr/>
        </p:nvSpPr>
        <p:spPr>
          <a:xfrm>
            <a:off x="958690" y="998694"/>
            <a:ext cx="9808048" cy="369332"/>
          </a:xfrm>
          <a:prstGeom prst="rect">
            <a:avLst/>
          </a:prstGeom>
          <a:noFill/>
        </p:spPr>
        <p:txBody>
          <a:bodyPr wrap="square" rtlCol="0">
            <a:spAutoFit/>
          </a:bodyPr>
          <a:lstStyle/>
          <a:p>
            <a:r>
              <a:rPr lang="en-US" b="1" dirty="0" smtClean="0"/>
              <a:t>Eye color distribution of our generation (team members and their siblings)</a:t>
            </a:r>
            <a:endParaRPr lang="bg-BG" b="1" dirty="0"/>
          </a:p>
        </p:txBody>
      </p:sp>
      <p:sp>
        <p:nvSpPr>
          <p:cNvPr id="9" name="TextBox 8"/>
          <p:cNvSpPr txBox="1"/>
          <p:nvPr/>
        </p:nvSpPr>
        <p:spPr>
          <a:xfrm>
            <a:off x="958690" y="3695718"/>
            <a:ext cx="9808048" cy="369332"/>
          </a:xfrm>
          <a:prstGeom prst="rect">
            <a:avLst/>
          </a:prstGeom>
          <a:noFill/>
        </p:spPr>
        <p:txBody>
          <a:bodyPr wrap="square" rtlCol="0">
            <a:spAutoFit/>
          </a:bodyPr>
          <a:lstStyle/>
          <a:p>
            <a:r>
              <a:rPr lang="en-US" b="1" dirty="0" smtClean="0"/>
              <a:t>Eye color distribution of all population </a:t>
            </a:r>
            <a:r>
              <a:rPr lang="en-US" b="1" dirty="0" smtClean="0"/>
              <a:t>(ancestors and team members and siblings) </a:t>
            </a:r>
            <a:endParaRPr lang="bg-BG" b="1" dirty="0"/>
          </a:p>
        </p:txBody>
      </p:sp>
      <p:pic>
        <p:nvPicPr>
          <p:cNvPr id="5" name="Picture 4"/>
          <p:cNvPicPr>
            <a:picLocks noChangeAspect="1"/>
          </p:cNvPicPr>
          <p:nvPr/>
        </p:nvPicPr>
        <p:blipFill>
          <a:blip r:embed="rId3"/>
          <a:stretch>
            <a:fillRect/>
          </a:stretch>
        </p:blipFill>
        <p:spPr>
          <a:xfrm>
            <a:off x="958690" y="4185746"/>
            <a:ext cx="4450438" cy="1777334"/>
          </a:xfrm>
          <a:prstGeom prst="rect">
            <a:avLst/>
          </a:prstGeom>
        </p:spPr>
      </p:pic>
      <p:sp>
        <p:nvSpPr>
          <p:cNvPr id="7" name="TextBox 6"/>
          <p:cNvSpPr txBox="1"/>
          <p:nvPr/>
        </p:nvSpPr>
        <p:spPr>
          <a:xfrm>
            <a:off x="406403" y="200297"/>
            <a:ext cx="12192000" cy="523220"/>
          </a:xfrm>
          <a:prstGeom prst="rect">
            <a:avLst/>
          </a:prstGeom>
          <a:noFill/>
        </p:spPr>
        <p:txBody>
          <a:bodyPr wrap="square" rtlCol="0">
            <a:spAutoFit/>
          </a:bodyPr>
          <a:lstStyle/>
          <a:p>
            <a:pPr indent="625475"/>
            <a:r>
              <a:rPr lang="en-US" sz="2800" b="1" dirty="0" smtClean="0"/>
              <a:t>4. Results and discussion</a:t>
            </a:r>
            <a:endParaRPr lang="en-GB" sz="2800" b="1" dirty="0"/>
          </a:p>
        </p:txBody>
      </p:sp>
      <p:grpSp>
        <p:nvGrpSpPr>
          <p:cNvPr id="8" name="Group 7"/>
          <p:cNvGrpSpPr/>
          <p:nvPr/>
        </p:nvGrpSpPr>
        <p:grpSpPr>
          <a:xfrm>
            <a:off x="406403" y="200297"/>
            <a:ext cx="540000" cy="540000"/>
            <a:chOff x="406403" y="1403754"/>
            <a:chExt cx="540000" cy="540000"/>
          </a:xfrm>
        </p:grpSpPr>
        <p:sp>
          <p:nvSpPr>
            <p:cNvPr id="10" name="Oval 9"/>
            <p:cNvSpPr/>
            <p:nvPr/>
          </p:nvSpPr>
          <p:spPr>
            <a:xfrm>
              <a:off x="406403" y="1403754"/>
              <a:ext cx="540000" cy="540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Oval 10"/>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1885447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6403" y="830057"/>
            <a:ext cx="11523372" cy="5777220"/>
          </a:xfrm>
          <a:prstGeom prst="rect">
            <a:avLst/>
          </a:prstGeom>
        </p:spPr>
      </p:pic>
      <p:sp>
        <p:nvSpPr>
          <p:cNvPr id="6" name="TextBox 5"/>
          <p:cNvSpPr txBox="1"/>
          <p:nvPr/>
        </p:nvSpPr>
        <p:spPr>
          <a:xfrm>
            <a:off x="406403" y="200297"/>
            <a:ext cx="12192000" cy="523220"/>
          </a:xfrm>
          <a:prstGeom prst="rect">
            <a:avLst/>
          </a:prstGeom>
          <a:noFill/>
        </p:spPr>
        <p:txBody>
          <a:bodyPr wrap="square" rtlCol="0">
            <a:spAutoFit/>
          </a:bodyPr>
          <a:lstStyle/>
          <a:p>
            <a:pPr indent="625475"/>
            <a:r>
              <a:rPr lang="en-US" sz="2800" b="1" dirty="0" smtClean="0"/>
              <a:t>4. Results and discussion</a:t>
            </a:r>
            <a:endParaRPr lang="en-GB" sz="2800" b="1" dirty="0"/>
          </a:p>
        </p:txBody>
      </p:sp>
      <p:grpSp>
        <p:nvGrpSpPr>
          <p:cNvPr id="7" name="Group 6"/>
          <p:cNvGrpSpPr/>
          <p:nvPr/>
        </p:nvGrpSpPr>
        <p:grpSpPr>
          <a:xfrm>
            <a:off x="406403" y="200297"/>
            <a:ext cx="540000" cy="540000"/>
            <a:chOff x="406403" y="1403754"/>
            <a:chExt cx="540000" cy="540000"/>
          </a:xfrm>
        </p:grpSpPr>
        <p:sp>
          <p:nvSpPr>
            <p:cNvPr id="8" name="Oval 7"/>
            <p:cNvSpPr/>
            <p:nvPr/>
          </p:nvSpPr>
          <p:spPr>
            <a:xfrm>
              <a:off x="406403" y="1403754"/>
              <a:ext cx="540000" cy="540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Oval 8"/>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3537788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8690" y="1643205"/>
            <a:ext cx="4450438" cy="1777334"/>
          </a:xfrm>
          <a:prstGeom prst="rect">
            <a:avLst/>
          </a:prstGeom>
        </p:spPr>
      </p:pic>
      <p:sp>
        <p:nvSpPr>
          <p:cNvPr id="3" name="TextBox 2"/>
          <p:cNvSpPr txBox="1"/>
          <p:nvPr/>
        </p:nvSpPr>
        <p:spPr>
          <a:xfrm>
            <a:off x="958690" y="998694"/>
            <a:ext cx="9808048" cy="369332"/>
          </a:xfrm>
          <a:prstGeom prst="rect">
            <a:avLst/>
          </a:prstGeom>
          <a:noFill/>
        </p:spPr>
        <p:txBody>
          <a:bodyPr wrap="square" rtlCol="0">
            <a:spAutoFit/>
          </a:bodyPr>
          <a:lstStyle/>
          <a:p>
            <a:r>
              <a:rPr lang="en-US" b="1" dirty="0" smtClean="0"/>
              <a:t>Eye color distribution of our generation (team members and their siblings)</a:t>
            </a:r>
            <a:endParaRPr lang="bg-BG" b="1" dirty="0"/>
          </a:p>
        </p:txBody>
      </p:sp>
      <p:sp>
        <p:nvSpPr>
          <p:cNvPr id="9" name="TextBox 8"/>
          <p:cNvSpPr txBox="1"/>
          <p:nvPr/>
        </p:nvSpPr>
        <p:spPr>
          <a:xfrm>
            <a:off x="958690" y="3695718"/>
            <a:ext cx="9808048" cy="369332"/>
          </a:xfrm>
          <a:prstGeom prst="rect">
            <a:avLst/>
          </a:prstGeom>
          <a:noFill/>
        </p:spPr>
        <p:txBody>
          <a:bodyPr wrap="square" rtlCol="0">
            <a:spAutoFit/>
          </a:bodyPr>
          <a:lstStyle/>
          <a:p>
            <a:r>
              <a:rPr lang="en-US" b="1" dirty="0" smtClean="0"/>
              <a:t>Eye color distribution of all population (ancestors) €</a:t>
            </a:r>
            <a:endParaRPr lang="bg-BG" b="1" dirty="0"/>
          </a:p>
        </p:txBody>
      </p:sp>
      <p:pic>
        <p:nvPicPr>
          <p:cNvPr id="5" name="Picture 4"/>
          <p:cNvPicPr>
            <a:picLocks noChangeAspect="1"/>
          </p:cNvPicPr>
          <p:nvPr/>
        </p:nvPicPr>
        <p:blipFill>
          <a:blip r:embed="rId3"/>
          <a:stretch>
            <a:fillRect/>
          </a:stretch>
        </p:blipFill>
        <p:spPr>
          <a:xfrm>
            <a:off x="958690" y="4340229"/>
            <a:ext cx="4450438" cy="1777334"/>
          </a:xfrm>
          <a:prstGeom prst="rect">
            <a:avLst/>
          </a:prstGeom>
        </p:spPr>
      </p:pic>
      <p:sp>
        <p:nvSpPr>
          <p:cNvPr id="6" name="Oval 5"/>
          <p:cNvSpPr/>
          <p:nvPr/>
        </p:nvSpPr>
        <p:spPr>
          <a:xfrm>
            <a:off x="3945423" y="2186529"/>
            <a:ext cx="1917291" cy="914400"/>
          </a:xfrm>
          <a:prstGeom prst="ellipse">
            <a:avLst/>
          </a:prstGeom>
          <a:noFill/>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bg-BG" b="1" dirty="0" smtClean="0">
              <a:solidFill>
                <a:schemeClr val="tx1"/>
              </a:solidFill>
            </a:endParaRPr>
          </a:p>
        </p:txBody>
      </p:sp>
      <p:sp>
        <p:nvSpPr>
          <p:cNvPr id="8" name="Oval 7"/>
          <p:cNvSpPr/>
          <p:nvPr/>
        </p:nvSpPr>
        <p:spPr>
          <a:xfrm>
            <a:off x="3967776" y="4971421"/>
            <a:ext cx="1917291" cy="914400"/>
          </a:xfrm>
          <a:prstGeom prst="ellipse">
            <a:avLst/>
          </a:prstGeom>
          <a:noFill/>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bg-BG" b="1" dirty="0" smtClean="0">
              <a:solidFill>
                <a:schemeClr val="tx1"/>
              </a:solidFill>
            </a:endParaRPr>
          </a:p>
        </p:txBody>
      </p:sp>
      <p:sp>
        <p:nvSpPr>
          <p:cNvPr id="7" name="TextBox 6"/>
          <p:cNvSpPr txBox="1"/>
          <p:nvPr/>
        </p:nvSpPr>
        <p:spPr>
          <a:xfrm>
            <a:off x="6813754" y="1987558"/>
            <a:ext cx="4689988" cy="3785652"/>
          </a:xfrm>
          <a:prstGeom prst="rect">
            <a:avLst/>
          </a:prstGeom>
          <a:noFill/>
          <a:ln>
            <a:solidFill>
              <a:srgbClr val="FFC000"/>
            </a:solidFill>
          </a:ln>
        </p:spPr>
        <p:txBody>
          <a:bodyPr wrap="square" rtlCol="0">
            <a:spAutoFit/>
          </a:bodyPr>
          <a:lstStyle/>
          <a:p>
            <a:pPr algn="just"/>
            <a:r>
              <a:rPr lang="en-US" sz="2400" dirty="0" smtClean="0"/>
              <a:t>Distribution for eyes color of ancestors is similar to distribution of colors for </a:t>
            </a:r>
            <a:r>
              <a:rPr lang="en-US" sz="2400" dirty="0"/>
              <a:t>their </a:t>
            </a:r>
            <a:r>
              <a:rPr lang="en-US" sz="2400" dirty="0" smtClean="0"/>
              <a:t>successors. That proves genetic theory. Also if we compare the distributions we can see slightly decreasing of blue color eyes, respectively increasing of brown color eyes. This tendency is expected because of </a:t>
            </a:r>
            <a:r>
              <a:rPr lang="en-US" sz="2400" dirty="0"/>
              <a:t>the genetically </a:t>
            </a:r>
            <a:r>
              <a:rPr lang="en-US" sz="2400" dirty="0" smtClean="0"/>
              <a:t>dominance of brown color gens</a:t>
            </a:r>
            <a:r>
              <a:rPr lang="en-US" dirty="0" smtClean="0"/>
              <a:t>. </a:t>
            </a:r>
            <a:endParaRPr lang="bg-BG" dirty="0"/>
          </a:p>
        </p:txBody>
      </p:sp>
      <p:sp>
        <p:nvSpPr>
          <p:cNvPr id="10" name="TextBox 9"/>
          <p:cNvSpPr txBox="1"/>
          <p:nvPr/>
        </p:nvSpPr>
        <p:spPr>
          <a:xfrm>
            <a:off x="406403" y="200297"/>
            <a:ext cx="12192000" cy="523220"/>
          </a:xfrm>
          <a:prstGeom prst="rect">
            <a:avLst/>
          </a:prstGeom>
          <a:noFill/>
        </p:spPr>
        <p:txBody>
          <a:bodyPr wrap="square" rtlCol="0">
            <a:spAutoFit/>
          </a:bodyPr>
          <a:lstStyle/>
          <a:p>
            <a:pPr indent="625475"/>
            <a:r>
              <a:rPr lang="en-US" sz="2800" b="1" dirty="0" smtClean="0"/>
              <a:t>4. Results and discussion</a:t>
            </a:r>
            <a:endParaRPr lang="en-GB" sz="2800" b="1" dirty="0"/>
          </a:p>
        </p:txBody>
      </p:sp>
      <p:grpSp>
        <p:nvGrpSpPr>
          <p:cNvPr id="11" name="Group 10"/>
          <p:cNvGrpSpPr/>
          <p:nvPr/>
        </p:nvGrpSpPr>
        <p:grpSpPr>
          <a:xfrm>
            <a:off x="406403" y="200297"/>
            <a:ext cx="540000" cy="540000"/>
            <a:chOff x="406403" y="1403754"/>
            <a:chExt cx="540000" cy="540000"/>
          </a:xfrm>
        </p:grpSpPr>
        <p:sp>
          <p:nvSpPr>
            <p:cNvPr id="12" name="Oval 11"/>
            <p:cNvSpPr/>
            <p:nvPr/>
          </p:nvSpPr>
          <p:spPr>
            <a:xfrm>
              <a:off x="406403" y="1403754"/>
              <a:ext cx="540000" cy="540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Oval 12"/>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2801899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403" y="200297"/>
            <a:ext cx="12192000" cy="523220"/>
          </a:xfrm>
          <a:prstGeom prst="rect">
            <a:avLst/>
          </a:prstGeom>
          <a:noFill/>
        </p:spPr>
        <p:txBody>
          <a:bodyPr wrap="square" rtlCol="0">
            <a:spAutoFit/>
          </a:bodyPr>
          <a:lstStyle/>
          <a:p>
            <a:pPr indent="625475"/>
            <a:r>
              <a:rPr lang="en-US" sz="2800" b="1" dirty="0" smtClean="0"/>
              <a:t>5. </a:t>
            </a:r>
            <a:r>
              <a:rPr lang="en-US" sz="2800" b="1" dirty="0"/>
              <a:t>Conclusions</a:t>
            </a:r>
            <a:endParaRPr lang="en-GB" sz="2800" b="1" dirty="0"/>
          </a:p>
        </p:txBody>
      </p:sp>
      <p:sp>
        <p:nvSpPr>
          <p:cNvPr id="4" name="TextBox 3"/>
          <p:cNvSpPr txBox="1"/>
          <p:nvPr/>
        </p:nvSpPr>
        <p:spPr>
          <a:xfrm>
            <a:off x="406403" y="1076632"/>
            <a:ext cx="11377558" cy="3108543"/>
          </a:xfrm>
          <a:prstGeom prst="rect">
            <a:avLst/>
          </a:prstGeom>
          <a:noFill/>
        </p:spPr>
        <p:txBody>
          <a:bodyPr wrap="square" rtlCol="0">
            <a:spAutoFit/>
          </a:bodyPr>
          <a:lstStyle/>
          <a:p>
            <a:r>
              <a:rPr lang="en-US" sz="2800" dirty="0" smtClean="0"/>
              <a:t>1. Eyes color of successors can reveal information about eyes </a:t>
            </a:r>
            <a:r>
              <a:rPr lang="en-US" sz="2800" dirty="0"/>
              <a:t>color of </a:t>
            </a:r>
            <a:r>
              <a:rPr lang="en-US" sz="2800" dirty="0" smtClean="0"/>
              <a:t>their ancestors. </a:t>
            </a:r>
          </a:p>
          <a:p>
            <a:endParaRPr lang="en-US" sz="2800" dirty="0"/>
          </a:p>
          <a:p>
            <a:r>
              <a:rPr lang="en-US" sz="2800" dirty="0" smtClean="0"/>
              <a:t>2. Expected decreasing of number of recessive blue color eyes is proven in our small population.</a:t>
            </a:r>
          </a:p>
          <a:p>
            <a:endParaRPr lang="en-US" sz="2800" dirty="0"/>
          </a:p>
          <a:p>
            <a:r>
              <a:rPr lang="en-US" sz="2800" dirty="0" smtClean="0"/>
              <a:t>3. The map of color distribution is correct for </a:t>
            </a:r>
            <a:r>
              <a:rPr lang="en-US" sz="2800" dirty="0" err="1" smtClean="0"/>
              <a:t>Pirdop</a:t>
            </a:r>
            <a:r>
              <a:rPr lang="en-US" sz="2800" dirty="0" smtClean="0"/>
              <a:t> area. </a:t>
            </a:r>
            <a:endParaRPr lang="bg-BG" sz="2800" dirty="0"/>
          </a:p>
        </p:txBody>
      </p:sp>
      <p:grpSp>
        <p:nvGrpSpPr>
          <p:cNvPr id="5" name="Group 4"/>
          <p:cNvGrpSpPr/>
          <p:nvPr/>
        </p:nvGrpSpPr>
        <p:grpSpPr>
          <a:xfrm>
            <a:off x="406403" y="183517"/>
            <a:ext cx="540000" cy="540000"/>
            <a:chOff x="406403" y="1403754"/>
            <a:chExt cx="540000" cy="540000"/>
          </a:xfrm>
        </p:grpSpPr>
        <p:sp>
          <p:nvSpPr>
            <p:cNvPr id="6" name="Oval 5"/>
            <p:cNvSpPr/>
            <p:nvPr/>
          </p:nvSpPr>
          <p:spPr>
            <a:xfrm>
              <a:off x="406403" y="1403754"/>
              <a:ext cx="540000" cy="540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Oval 7"/>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3016207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4" y="2257649"/>
            <a:ext cx="11805093" cy="923330"/>
          </a:xfrm>
          <a:prstGeom prst="rect">
            <a:avLst/>
          </a:prstGeom>
          <a:noFill/>
        </p:spPr>
        <p:txBody>
          <a:bodyPr wrap="square" rtlCol="0">
            <a:spAutoFit/>
          </a:bodyPr>
          <a:lstStyle/>
          <a:p>
            <a:pPr algn="ctr"/>
            <a:r>
              <a:rPr lang="en-US" sz="5400" b="1" dirty="0" smtClean="0"/>
              <a:t>THANK YOU FOR YOUR ATTENTION!</a:t>
            </a:r>
            <a:endParaRPr lang="en-US" sz="5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122" y="3180979"/>
            <a:ext cx="3073875" cy="25211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09" y="3180978"/>
            <a:ext cx="2459626" cy="2521117"/>
          </a:xfrm>
          <a:prstGeom prst="rect">
            <a:avLst/>
          </a:prstGeom>
        </p:spPr>
      </p:pic>
    </p:spTree>
    <p:extLst>
      <p:ext uri="{BB962C8B-B14F-4D97-AF65-F5344CB8AC3E}">
        <p14:creationId xmlns:p14="http://schemas.microsoft.com/office/powerpoint/2010/main" val="313569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46" y="171151"/>
            <a:ext cx="11600597" cy="2677656"/>
          </a:xfrm>
          <a:prstGeom prst="rect">
            <a:avLst/>
          </a:prstGeom>
          <a:noFill/>
        </p:spPr>
        <p:txBody>
          <a:bodyPr wrap="square" rtlCol="0">
            <a:spAutoFit/>
          </a:bodyPr>
          <a:lstStyle/>
          <a:p>
            <a:pPr indent="625475"/>
            <a:r>
              <a:rPr lang="en-US" sz="2800" b="1" dirty="0" smtClean="0"/>
              <a:t>Used literature</a:t>
            </a:r>
          </a:p>
          <a:p>
            <a:pPr indent="625475"/>
            <a:endParaRPr lang="en-US" sz="2800" b="1" dirty="0"/>
          </a:p>
          <a:p>
            <a:r>
              <a:rPr lang="en-US" sz="2800" dirty="0"/>
              <a:t>[1</a:t>
            </a:r>
            <a:r>
              <a:rPr lang="en-US" sz="2800" dirty="0" smtClean="0"/>
              <a:t>] </a:t>
            </a:r>
            <a:r>
              <a:rPr lang="en-US" sz="2800" dirty="0" smtClean="0">
                <a:hlinkClick r:id="rId2"/>
              </a:rPr>
              <a:t>https://genetics.thetech.org/ask/ask316</a:t>
            </a:r>
            <a:endParaRPr lang="en-US" sz="2800" dirty="0" smtClean="0"/>
          </a:p>
          <a:p>
            <a:r>
              <a:rPr lang="en-US" sz="2800" dirty="0" smtClean="0"/>
              <a:t>[2] </a:t>
            </a:r>
            <a:r>
              <a:rPr lang="en-US" sz="2800" dirty="0" smtClean="0">
                <a:hlinkClick r:id="rId3"/>
              </a:rPr>
              <a:t>https://www.diffen.com/difference/Dominant_vs_Recessive</a:t>
            </a:r>
            <a:r>
              <a:rPr lang="en-US" sz="2800" dirty="0" smtClean="0"/>
              <a:t> </a:t>
            </a:r>
          </a:p>
          <a:p>
            <a:r>
              <a:rPr lang="en-US" sz="2800" dirty="0" smtClean="0"/>
              <a:t>[3] </a:t>
            </a:r>
            <a:r>
              <a:rPr lang="en-US" sz="2800" dirty="0" smtClean="0">
                <a:hlinkClick r:id="rId4"/>
              </a:rPr>
              <a:t>https://www.eupedia.com/europe/maps_of_europe.shtml</a:t>
            </a:r>
            <a:r>
              <a:rPr lang="en-US" sz="2800" dirty="0" smtClean="0"/>
              <a:t>?</a:t>
            </a:r>
          </a:p>
          <a:p>
            <a:r>
              <a:rPr lang="en-US" sz="2800" dirty="0" smtClean="0"/>
              <a:t>[4] </a:t>
            </a:r>
            <a:r>
              <a:rPr lang="en-US" sz="2800" dirty="0" smtClean="0">
                <a:hlinkClick r:id="rId5"/>
              </a:rPr>
              <a:t>https://ghr.nlm.nih.gov/primer/traits/eyecolor</a:t>
            </a:r>
            <a:r>
              <a:rPr lang="en-US" sz="2800" dirty="0" smtClean="0"/>
              <a:t> </a:t>
            </a:r>
            <a:endParaRPr lang="en-GB" sz="2800" dirty="0"/>
          </a:p>
        </p:txBody>
      </p:sp>
    </p:spTree>
    <p:extLst>
      <p:ext uri="{BB962C8B-B14F-4D97-AF65-F5344CB8AC3E}">
        <p14:creationId xmlns:p14="http://schemas.microsoft.com/office/powerpoint/2010/main" val="203124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403" y="200297"/>
            <a:ext cx="12192000" cy="523220"/>
          </a:xfrm>
          <a:prstGeom prst="rect">
            <a:avLst/>
          </a:prstGeom>
          <a:noFill/>
        </p:spPr>
        <p:txBody>
          <a:bodyPr wrap="square" rtlCol="0">
            <a:spAutoFit/>
          </a:bodyPr>
          <a:lstStyle/>
          <a:p>
            <a:pPr indent="625475"/>
            <a:r>
              <a:rPr lang="en-US" sz="2800" b="1" dirty="0" smtClean="0"/>
              <a:t>5. </a:t>
            </a:r>
            <a:r>
              <a:rPr lang="en-US" sz="2800" b="1" dirty="0"/>
              <a:t>Conclusions</a:t>
            </a:r>
            <a:endParaRPr lang="en-GB" sz="2800" b="1" dirty="0"/>
          </a:p>
        </p:txBody>
      </p:sp>
      <p:sp>
        <p:nvSpPr>
          <p:cNvPr id="4" name="TextBox 3"/>
          <p:cNvSpPr txBox="1"/>
          <p:nvPr/>
        </p:nvSpPr>
        <p:spPr>
          <a:xfrm>
            <a:off x="406403" y="1076632"/>
            <a:ext cx="11377558" cy="3108543"/>
          </a:xfrm>
          <a:prstGeom prst="rect">
            <a:avLst/>
          </a:prstGeom>
          <a:noFill/>
        </p:spPr>
        <p:txBody>
          <a:bodyPr wrap="square" rtlCol="0">
            <a:spAutoFit/>
          </a:bodyPr>
          <a:lstStyle/>
          <a:p>
            <a:r>
              <a:rPr lang="en-US" sz="2800" dirty="0" smtClean="0"/>
              <a:t>1. Eyes color of successors can reveal information about eyes </a:t>
            </a:r>
            <a:r>
              <a:rPr lang="en-US" sz="2800" dirty="0"/>
              <a:t>color of </a:t>
            </a:r>
            <a:r>
              <a:rPr lang="en-US" sz="2800" dirty="0" smtClean="0"/>
              <a:t>their ancestors. </a:t>
            </a:r>
          </a:p>
          <a:p>
            <a:endParaRPr lang="en-US" sz="2800" dirty="0"/>
          </a:p>
          <a:p>
            <a:r>
              <a:rPr lang="en-US" sz="2800" dirty="0" smtClean="0"/>
              <a:t>2. Expected decreasing of number of recessive blue color eyes is proven in our small population.</a:t>
            </a:r>
          </a:p>
          <a:p>
            <a:endParaRPr lang="en-US" sz="2800" dirty="0"/>
          </a:p>
          <a:p>
            <a:r>
              <a:rPr lang="en-US" sz="2800" dirty="0" smtClean="0"/>
              <a:t>3. The map of color distribution is correct for </a:t>
            </a:r>
            <a:r>
              <a:rPr lang="en-US" sz="2800" dirty="0" err="1" smtClean="0"/>
              <a:t>Pirdop</a:t>
            </a:r>
            <a:r>
              <a:rPr lang="en-US" sz="2800" dirty="0" smtClean="0"/>
              <a:t> area. </a:t>
            </a:r>
            <a:endParaRPr lang="bg-BG" sz="2800" dirty="0"/>
          </a:p>
        </p:txBody>
      </p:sp>
      <p:grpSp>
        <p:nvGrpSpPr>
          <p:cNvPr id="5" name="Group 4"/>
          <p:cNvGrpSpPr/>
          <p:nvPr/>
        </p:nvGrpSpPr>
        <p:grpSpPr>
          <a:xfrm>
            <a:off x="406403" y="183517"/>
            <a:ext cx="540000" cy="540000"/>
            <a:chOff x="406403" y="1403754"/>
            <a:chExt cx="540000" cy="540000"/>
          </a:xfrm>
        </p:grpSpPr>
        <p:sp>
          <p:nvSpPr>
            <p:cNvPr id="6" name="Oval 5"/>
            <p:cNvSpPr/>
            <p:nvPr/>
          </p:nvSpPr>
          <p:spPr>
            <a:xfrm>
              <a:off x="406403" y="1403754"/>
              <a:ext cx="540000" cy="540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Oval 7"/>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587707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491"/>
            <a:ext cx="12192000" cy="523220"/>
          </a:xfrm>
          <a:prstGeom prst="rect">
            <a:avLst/>
          </a:prstGeom>
          <a:noFill/>
        </p:spPr>
        <p:txBody>
          <a:bodyPr wrap="square" rtlCol="0">
            <a:spAutoFit/>
          </a:bodyPr>
          <a:lstStyle/>
          <a:p>
            <a:pPr algn="ctr"/>
            <a:r>
              <a:rPr lang="en-US" sz="2800" b="1" dirty="0" smtClean="0"/>
              <a:t>Summary</a:t>
            </a:r>
            <a:endParaRPr lang="en-GB" sz="2800" b="1" dirty="0"/>
          </a:p>
        </p:txBody>
      </p:sp>
      <p:sp>
        <p:nvSpPr>
          <p:cNvPr id="5" name="TextBox 4"/>
          <p:cNvSpPr txBox="1"/>
          <p:nvPr/>
        </p:nvSpPr>
        <p:spPr>
          <a:xfrm>
            <a:off x="406403" y="1403754"/>
            <a:ext cx="12192000" cy="523220"/>
          </a:xfrm>
          <a:prstGeom prst="rect">
            <a:avLst/>
          </a:prstGeom>
          <a:noFill/>
        </p:spPr>
        <p:txBody>
          <a:bodyPr wrap="square" rtlCol="0">
            <a:spAutoFit/>
          </a:bodyPr>
          <a:lstStyle/>
          <a:p>
            <a:pPr indent="625475"/>
            <a:r>
              <a:rPr lang="en-US" sz="2800" b="1" dirty="0" smtClean="0"/>
              <a:t>1. Problem statement</a:t>
            </a:r>
            <a:endParaRPr lang="en-GB" sz="2800" b="1" dirty="0"/>
          </a:p>
        </p:txBody>
      </p:sp>
      <p:sp>
        <p:nvSpPr>
          <p:cNvPr id="6" name="TextBox 5"/>
          <p:cNvSpPr txBox="1"/>
          <p:nvPr/>
        </p:nvSpPr>
        <p:spPr>
          <a:xfrm>
            <a:off x="406403" y="2108120"/>
            <a:ext cx="12192000" cy="523220"/>
          </a:xfrm>
          <a:prstGeom prst="rect">
            <a:avLst/>
          </a:prstGeom>
          <a:noFill/>
        </p:spPr>
        <p:txBody>
          <a:bodyPr wrap="square" rtlCol="0">
            <a:spAutoFit/>
          </a:bodyPr>
          <a:lstStyle/>
          <a:p>
            <a:pPr indent="625475"/>
            <a:r>
              <a:rPr lang="en-US" sz="2800" b="1" dirty="0" smtClean="0"/>
              <a:t>2. Introduction</a:t>
            </a:r>
            <a:endParaRPr lang="en-GB" sz="2800" b="1" dirty="0"/>
          </a:p>
        </p:txBody>
      </p:sp>
      <p:sp>
        <p:nvSpPr>
          <p:cNvPr id="7" name="TextBox 6"/>
          <p:cNvSpPr txBox="1"/>
          <p:nvPr/>
        </p:nvSpPr>
        <p:spPr>
          <a:xfrm>
            <a:off x="406403" y="2812486"/>
            <a:ext cx="12192000" cy="523220"/>
          </a:xfrm>
          <a:prstGeom prst="rect">
            <a:avLst/>
          </a:prstGeom>
          <a:noFill/>
        </p:spPr>
        <p:txBody>
          <a:bodyPr wrap="square" rtlCol="0">
            <a:spAutoFit/>
          </a:bodyPr>
          <a:lstStyle/>
          <a:p>
            <a:pPr indent="625475"/>
            <a:r>
              <a:rPr lang="en-US" sz="2800" b="1" dirty="0" smtClean="0"/>
              <a:t>3. Materials, methods and experiment</a:t>
            </a:r>
            <a:endParaRPr lang="en-GB" sz="2800" b="1" dirty="0"/>
          </a:p>
        </p:txBody>
      </p:sp>
      <p:sp>
        <p:nvSpPr>
          <p:cNvPr id="9" name="TextBox 8"/>
          <p:cNvSpPr txBox="1"/>
          <p:nvPr/>
        </p:nvSpPr>
        <p:spPr>
          <a:xfrm>
            <a:off x="406403" y="3516852"/>
            <a:ext cx="12192000" cy="523220"/>
          </a:xfrm>
          <a:prstGeom prst="rect">
            <a:avLst/>
          </a:prstGeom>
          <a:noFill/>
        </p:spPr>
        <p:txBody>
          <a:bodyPr wrap="square" rtlCol="0">
            <a:spAutoFit/>
          </a:bodyPr>
          <a:lstStyle/>
          <a:p>
            <a:pPr indent="625475"/>
            <a:r>
              <a:rPr lang="en-US" sz="2800" b="1" dirty="0"/>
              <a:t>4</a:t>
            </a:r>
            <a:r>
              <a:rPr lang="en-US" sz="2800" b="1" dirty="0" smtClean="0"/>
              <a:t>. Results and discussion</a:t>
            </a:r>
            <a:endParaRPr lang="en-GB" sz="2800" b="1" dirty="0"/>
          </a:p>
        </p:txBody>
      </p:sp>
      <p:sp>
        <p:nvSpPr>
          <p:cNvPr id="10" name="TextBox 9"/>
          <p:cNvSpPr txBox="1"/>
          <p:nvPr/>
        </p:nvSpPr>
        <p:spPr>
          <a:xfrm>
            <a:off x="406403" y="4221218"/>
            <a:ext cx="12192000" cy="523220"/>
          </a:xfrm>
          <a:prstGeom prst="rect">
            <a:avLst/>
          </a:prstGeom>
          <a:noFill/>
        </p:spPr>
        <p:txBody>
          <a:bodyPr wrap="square" rtlCol="0">
            <a:spAutoFit/>
          </a:bodyPr>
          <a:lstStyle/>
          <a:p>
            <a:pPr indent="625475"/>
            <a:r>
              <a:rPr lang="en-US" sz="2800" b="1" dirty="0"/>
              <a:t>5</a:t>
            </a:r>
            <a:r>
              <a:rPr lang="en-US" sz="2800" b="1" dirty="0" smtClean="0"/>
              <a:t>. Conclusions</a:t>
            </a:r>
            <a:endParaRPr lang="en-GB" sz="2800" b="1" dirty="0"/>
          </a:p>
        </p:txBody>
      </p:sp>
      <p:grpSp>
        <p:nvGrpSpPr>
          <p:cNvPr id="4" name="Group 3"/>
          <p:cNvGrpSpPr/>
          <p:nvPr/>
        </p:nvGrpSpPr>
        <p:grpSpPr>
          <a:xfrm>
            <a:off x="406403" y="1403754"/>
            <a:ext cx="540000" cy="540000"/>
            <a:chOff x="406403" y="1403754"/>
            <a:chExt cx="540000" cy="540000"/>
          </a:xfrm>
        </p:grpSpPr>
        <p:sp>
          <p:nvSpPr>
            <p:cNvPr id="3" name="Oval 2"/>
            <p:cNvSpPr/>
            <p:nvPr/>
          </p:nvSpPr>
          <p:spPr>
            <a:xfrm>
              <a:off x="406403" y="1403754"/>
              <a:ext cx="540000" cy="5400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Oval 10"/>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2" name="Group 11"/>
          <p:cNvGrpSpPr/>
          <p:nvPr/>
        </p:nvGrpSpPr>
        <p:grpSpPr>
          <a:xfrm>
            <a:off x="406403" y="2094797"/>
            <a:ext cx="540000" cy="540000"/>
            <a:chOff x="406403" y="1403754"/>
            <a:chExt cx="540000" cy="540000"/>
          </a:xfrm>
        </p:grpSpPr>
        <p:sp>
          <p:nvSpPr>
            <p:cNvPr id="13" name="Oval 12"/>
            <p:cNvSpPr/>
            <p:nvPr/>
          </p:nvSpPr>
          <p:spPr>
            <a:xfrm>
              <a:off x="406403" y="1403754"/>
              <a:ext cx="540000" cy="54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Oval 13"/>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5" name="Group 14"/>
          <p:cNvGrpSpPr/>
          <p:nvPr/>
        </p:nvGrpSpPr>
        <p:grpSpPr>
          <a:xfrm>
            <a:off x="406403" y="2785839"/>
            <a:ext cx="540000" cy="540000"/>
            <a:chOff x="406403" y="1403754"/>
            <a:chExt cx="540000" cy="540000"/>
          </a:xfrm>
        </p:grpSpPr>
        <p:sp>
          <p:nvSpPr>
            <p:cNvPr id="16" name="Oval 15"/>
            <p:cNvSpPr/>
            <p:nvPr/>
          </p:nvSpPr>
          <p:spPr>
            <a:xfrm>
              <a:off x="406403" y="1403754"/>
              <a:ext cx="540000" cy="540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Oval 16"/>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18" name="Group 17"/>
          <p:cNvGrpSpPr/>
          <p:nvPr/>
        </p:nvGrpSpPr>
        <p:grpSpPr>
          <a:xfrm>
            <a:off x="406403" y="3476881"/>
            <a:ext cx="540000" cy="540000"/>
            <a:chOff x="406403" y="1403754"/>
            <a:chExt cx="540000" cy="540000"/>
          </a:xfrm>
        </p:grpSpPr>
        <p:sp>
          <p:nvSpPr>
            <p:cNvPr id="19" name="Oval 18"/>
            <p:cNvSpPr/>
            <p:nvPr/>
          </p:nvSpPr>
          <p:spPr>
            <a:xfrm>
              <a:off x="406403" y="1403754"/>
              <a:ext cx="540000" cy="540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Oval 19"/>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nvGrpSpPr>
          <p:cNvPr id="21" name="Group 20"/>
          <p:cNvGrpSpPr/>
          <p:nvPr/>
        </p:nvGrpSpPr>
        <p:grpSpPr>
          <a:xfrm>
            <a:off x="406403" y="4167924"/>
            <a:ext cx="540000" cy="540000"/>
            <a:chOff x="406403" y="1403754"/>
            <a:chExt cx="540000" cy="540000"/>
          </a:xfrm>
        </p:grpSpPr>
        <p:sp>
          <p:nvSpPr>
            <p:cNvPr id="22" name="Oval 21"/>
            <p:cNvSpPr/>
            <p:nvPr/>
          </p:nvSpPr>
          <p:spPr>
            <a:xfrm>
              <a:off x="406403" y="1403754"/>
              <a:ext cx="540000" cy="540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Oval 22"/>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2308954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2465" y="814500"/>
            <a:ext cx="9396295" cy="5632311"/>
          </a:xfrm>
          <a:prstGeom prst="rect">
            <a:avLst/>
          </a:prstGeom>
        </p:spPr>
        <p:txBody>
          <a:bodyPr wrap="square">
            <a:spAutoFit/>
          </a:bodyPr>
          <a:lstStyle/>
          <a:p>
            <a:pPr algn="just"/>
            <a:r>
              <a:rPr lang="en-US" sz="4000" dirty="0"/>
              <a:t>In certain human populations, genetics allows predicting inheritance of eye color among family members. In other populations of the present day World, nearly everyone has the same eye color. What information is it possible to determine about the eye colors in both distant and close ancestors, descendants, and relatives of one living person?</a:t>
            </a:r>
            <a:endParaRPr lang="en-GB" sz="4000" b="1" dirty="0"/>
          </a:p>
        </p:txBody>
      </p:sp>
      <p:sp>
        <p:nvSpPr>
          <p:cNvPr id="12" name="TextBox 11"/>
          <p:cNvSpPr txBox="1"/>
          <p:nvPr/>
        </p:nvSpPr>
        <p:spPr>
          <a:xfrm>
            <a:off x="383825" y="241426"/>
            <a:ext cx="12192000" cy="523220"/>
          </a:xfrm>
          <a:prstGeom prst="rect">
            <a:avLst/>
          </a:prstGeom>
          <a:noFill/>
        </p:spPr>
        <p:txBody>
          <a:bodyPr wrap="square" rtlCol="0">
            <a:spAutoFit/>
          </a:bodyPr>
          <a:lstStyle/>
          <a:p>
            <a:pPr indent="625475"/>
            <a:r>
              <a:rPr lang="en-US" sz="2800" b="1" dirty="0" smtClean="0"/>
              <a:t>1. Problem statement</a:t>
            </a:r>
            <a:endParaRPr lang="en-GB" sz="2800" b="1" dirty="0"/>
          </a:p>
        </p:txBody>
      </p:sp>
      <p:grpSp>
        <p:nvGrpSpPr>
          <p:cNvPr id="5" name="Group 4"/>
          <p:cNvGrpSpPr/>
          <p:nvPr/>
        </p:nvGrpSpPr>
        <p:grpSpPr>
          <a:xfrm>
            <a:off x="383825" y="224646"/>
            <a:ext cx="540000" cy="540000"/>
            <a:chOff x="406403" y="1403754"/>
            <a:chExt cx="540000" cy="540000"/>
          </a:xfrm>
        </p:grpSpPr>
        <p:sp>
          <p:nvSpPr>
            <p:cNvPr id="6" name="Oval 5"/>
            <p:cNvSpPr/>
            <p:nvPr/>
          </p:nvSpPr>
          <p:spPr>
            <a:xfrm>
              <a:off x="406403" y="1403754"/>
              <a:ext cx="540000" cy="5400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Oval 6"/>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68836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403" y="200297"/>
            <a:ext cx="12192000" cy="523220"/>
          </a:xfrm>
          <a:prstGeom prst="rect">
            <a:avLst/>
          </a:prstGeom>
          <a:noFill/>
        </p:spPr>
        <p:txBody>
          <a:bodyPr wrap="square" rtlCol="0">
            <a:spAutoFit/>
          </a:bodyPr>
          <a:lstStyle/>
          <a:p>
            <a:pPr indent="625475"/>
            <a:r>
              <a:rPr lang="en-US" sz="2800" b="1" dirty="0" smtClean="0"/>
              <a:t>2. Introduction</a:t>
            </a:r>
            <a:endParaRPr lang="en-GB" sz="2800" b="1" dirty="0"/>
          </a:p>
        </p:txBody>
      </p:sp>
      <p:sp>
        <p:nvSpPr>
          <p:cNvPr id="11" name="Rectangle 3"/>
          <p:cNvSpPr/>
          <p:nvPr/>
        </p:nvSpPr>
        <p:spPr>
          <a:xfrm>
            <a:off x="1006559" y="773371"/>
            <a:ext cx="9396295" cy="646331"/>
          </a:xfrm>
          <a:prstGeom prst="rect">
            <a:avLst/>
          </a:prstGeom>
        </p:spPr>
        <p:txBody>
          <a:bodyPr wrap="square">
            <a:spAutoFit/>
          </a:bodyPr>
          <a:lstStyle/>
          <a:p>
            <a:pPr algn="just"/>
            <a:endParaRPr lang="en-GB" sz="3600" b="1" dirty="0"/>
          </a:p>
        </p:txBody>
      </p:sp>
      <p:sp>
        <p:nvSpPr>
          <p:cNvPr id="4" name="AutoShape 4" descr="Ð ÐµÐ·ÑÐ»ÑÐ°Ñ Ñ Ð¸Ð·Ð¾Ð±ÑÐ°Ð¶ÐµÐ½Ð¸Ðµ Ð·Ð° buffon's needle circle"/>
          <p:cNvSpPr>
            <a:spLocks noChangeAspect="1" noChangeArrowheads="1"/>
          </p:cNvSpPr>
          <p:nvPr/>
        </p:nvSpPr>
        <p:spPr bwMode="auto">
          <a:xfrm>
            <a:off x="7843234" y="4685114"/>
            <a:ext cx="2083112" cy="20831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2" name="Текстово поле 1"/>
          <p:cNvSpPr txBox="1"/>
          <p:nvPr/>
        </p:nvSpPr>
        <p:spPr>
          <a:xfrm>
            <a:off x="515155" y="773371"/>
            <a:ext cx="10921284" cy="6124754"/>
          </a:xfrm>
          <a:prstGeom prst="rect">
            <a:avLst/>
          </a:prstGeom>
          <a:noFill/>
        </p:spPr>
        <p:txBody>
          <a:bodyPr wrap="square" rtlCol="0">
            <a:spAutoFit/>
          </a:bodyPr>
          <a:lstStyle/>
          <a:p>
            <a:pPr algn="just"/>
            <a:r>
              <a:rPr lang="en-US" sz="2800" dirty="0"/>
              <a:t>Did you know that no two people have the ‘exact’ same eye color</a:t>
            </a:r>
            <a:r>
              <a:rPr lang="en-US" sz="2800" dirty="0" smtClean="0"/>
              <a:t>?</a:t>
            </a:r>
          </a:p>
          <a:p>
            <a:pPr algn="just"/>
            <a:r>
              <a:rPr lang="en-US" sz="2800" dirty="0"/>
              <a:t>Or that every person with blue eyes can be traced back to the same ancestor that lived in the black sea region about 10,000 years ago? It’s true. Everyone alive today with blue eyes has a very specific DNA sequence. </a:t>
            </a:r>
          </a:p>
          <a:p>
            <a:pPr algn="just"/>
            <a:endParaRPr lang="en-US" sz="2800" dirty="0" smtClean="0"/>
          </a:p>
          <a:p>
            <a:pPr algn="just"/>
            <a:r>
              <a:rPr lang="en-US" sz="2800" dirty="0"/>
              <a:t>The iris color is determined by the amount of </a:t>
            </a:r>
            <a:r>
              <a:rPr lang="en-US" sz="2800" b="1" dirty="0"/>
              <a:t>melanin pigmentation</a:t>
            </a:r>
            <a:r>
              <a:rPr lang="en-US" sz="2800" dirty="0"/>
              <a:t>. The more pigment there is, the darker the iris will be. Blue, gray, and green eyes are lighter because there is less melanin inside the iris</a:t>
            </a:r>
            <a:r>
              <a:rPr lang="en-US" sz="2800" dirty="0" smtClean="0"/>
              <a:t>.</a:t>
            </a:r>
          </a:p>
          <a:p>
            <a:pPr algn="just"/>
            <a:r>
              <a:rPr lang="en-US" sz="2800" dirty="0"/>
              <a:t>Depending on where a person is born, eye color demographics can vary wildly. For instance, nearly all persons of African and Asian ancestry have brown eyes. </a:t>
            </a:r>
          </a:p>
          <a:p>
            <a:pPr algn="just"/>
            <a:r>
              <a:rPr lang="en-US" sz="2800" dirty="0"/>
              <a:t>Among the genes that affect eye color, OCA2 and HERC2 stand out. Both of these genes are found in the human chromosome 15</a:t>
            </a:r>
            <a:r>
              <a:rPr lang="en-US" sz="2800" dirty="0" smtClean="0"/>
              <a:t>.</a:t>
            </a:r>
            <a:endParaRPr lang="bg-BG" dirty="0"/>
          </a:p>
        </p:txBody>
      </p:sp>
      <p:grpSp>
        <p:nvGrpSpPr>
          <p:cNvPr id="6" name="Group 5"/>
          <p:cNvGrpSpPr/>
          <p:nvPr/>
        </p:nvGrpSpPr>
        <p:grpSpPr>
          <a:xfrm>
            <a:off x="406403" y="183517"/>
            <a:ext cx="540000" cy="540000"/>
            <a:chOff x="406403" y="1403754"/>
            <a:chExt cx="540000" cy="540000"/>
          </a:xfrm>
        </p:grpSpPr>
        <p:sp>
          <p:nvSpPr>
            <p:cNvPr id="8" name="Oval 7"/>
            <p:cNvSpPr/>
            <p:nvPr/>
          </p:nvSpPr>
          <p:spPr>
            <a:xfrm>
              <a:off x="406403" y="1403754"/>
              <a:ext cx="540000" cy="54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Oval 8"/>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407884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645" y="2206481"/>
            <a:ext cx="5179355" cy="3539226"/>
          </a:xfrm>
          <a:prstGeom prst="rect">
            <a:avLst/>
          </a:prstGeom>
        </p:spPr>
      </p:pic>
      <p:sp>
        <p:nvSpPr>
          <p:cNvPr id="4" name="TextBox 3"/>
          <p:cNvSpPr txBox="1"/>
          <p:nvPr/>
        </p:nvSpPr>
        <p:spPr>
          <a:xfrm>
            <a:off x="406403" y="200297"/>
            <a:ext cx="12192000" cy="523220"/>
          </a:xfrm>
          <a:prstGeom prst="rect">
            <a:avLst/>
          </a:prstGeom>
          <a:noFill/>
        </p:spPr>
        <p:txBody>
          <a:bodyPr wrap="square" rtlCol="0">
            <a:spAutoFit/>
          </a:bodyPr>
          <a:lstStyle/>
          <a:p>
            <a:pPr indent="625475"/>
            <a:r>
              <a:rPr lang="en-US" sz="2800" b="1" dirty="0" smtClean="0"/>
              <a:t>2. Introduction</a:t>
            </a:r>
            <a:endParaRPr lang="en-GB" sz="2800" b="1" dirty="0"/>
          </a:p>
        </p:txBody>
      </p:sp>
      <p:grpSp>
        <p:nvGrpSpPr>
          <p:cNvPr id="5" name="Group 4"/>
          <p:cNvGrpSpPr/>
          <p:nvPr/>
        </p:nvGrpSpPr>
        <p:grpSpPr>
          <a:xfrm>
            <a:off x="406403" y="183517"/>
            <a:ext cx="540000" cy="540000"/>
            <a:chOff x="406403" y="1403754"/>
            <a:chExt cx="540000" cy="540000"/>
          </a:xfrm>
        </p:grpSpPr>
        <p:sp>
          <p:nvSpPr>
            <p:cNvPr id="6" name="Oval 5"/>
            <p:cNvSpPr/>
            <p:nvPr/>
          </p:nvSpPr>
          <p:spPr>
            <a:xfrm>
              <a:off x="406403" y="1403754"/>
              <a:ext cx="540000" cy="54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Oval 6"/>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9" name="Rectangle 8"/>
          <p:cNvSpPr/>
          <p:nvPr/>
        </p:nvSpPr>
        <p:spPr>
          <a:xfrm>
            <a:off x="406402" y="947466"/>
            <a:ext cx="11467149" cy="5693866"/>
          </a:xfrm>
          <a:prstGeom prst="rect">
            <a:avLst/>
          </a:prstGeom>
        </p:spPr>
        <p:txBody>
          <a:bodyPr wrap="square">
            <a:spAutoFit/>
          </a:bodyPr>
          <a:lstStyle/>
          <a:p>
            <a:r>
              <a:rPr lang="en-US" sz="2800" dirty="0" smtClean="0"/>
              <a:t>Human </a:t>
            </a:r>
            <a:r>
              <a:rPr lang="en-US" sz="2800" dirty="0"/>
              <a:t>cells carry two copies of each </a:t>
            </a:r>
            <a:r>
              <a:rPr lang="en-US" sz="2800" dirty="0" smtClean="0"/>
              <a:t>chromosome. These </a:t>
            </a:r>
            <a:r>
              <a:rPr lang="en-US" sz="2800" dirty="0"/>
              <a:t>different versions of a gene are called </a:t>
            </a:r>
            <a:r>
              <a:rPr lang="en-US" sz="2800" b="1" dirty="0" smtClean="0"/>
              <a:t>alleles</a:t>
            </a:r>
            <a:r>
              <a:rPr lang="en-US" sz="2800" dirty="0" smtClean="0"/>
              <a:t>.</a:t>
            </a:r>
            <a:endParaRPr lang="en-US" sz="2800" dirty="0"/>
          </a:p>
          <a:p>
            <a:r>
              <a:rPr lang="en-US" sz="2800" dirty="0" smtClean="0"/>
              <a:t>Alleles can be </a:t>
            </a:r>
            <a:r>
              <a:rPr lang="en-US" sz="2800" b="1" dirty="0" smtClean="0"/>
              <a:t>dominant</a:t>
            </a:r>
            <a:r>
              <a:rPr lang="en-US" sz="2800" dirty="0" smtClean="0"/>
              <a:t> or </a:t>
            </a:r>
            <a:r>
              <a:rPr lang="en-US" sz="2800" b="1" dirty="0" smtClean="0"/>
              <a:t>recessive</a:t>
            </a:r>
            <a:r>
              <a:rPr lang="en-US" sz="2800" dirty="0" smtClean="0"/>
              <a:t>.</a:t>
            </a:r>
          </a:p>
          <a:p>
            <a:endParaRPr lang="en-US" sz="2800" dirty="0"/>
          </a:p>
          <a:p>
            <a:r>
              <a:rPr lang="en-US" sz="2800" b="1" dirty="0" smtClean="0"/>
              <a:t>Dominant</a:t>
            </a:r>
            <a:r>
              <a:rPr lang="en-US" sz="2800" dirty="0" smtClean="0"/>
              <a:t> - show their effect even if the</a:t>
            </a:r>
          </a:p>
          <a:p>
            <a:r>
              <a:rPr lang="en-US" sz="2800" dirty="0" smtClean="0"/>
              <a:t>individual only has one copy of the allele</a:t>
            </a:r>
          </a:p>
          <a:p>
            <a:r>
              <a:rPr lang="en-US" sz="2800" b="1" dirty="0" smtClean="0"/>
              <a:t>Recessive</a:t>
            </a:r>
            <a:r>
              <a:rPr lang="en-US" sz="2800" dirty="0" smtClean="0"/>
              <a:t> - show their effect if the individual</a:t>
            </a:r>
          </a:p>
          <a:p>
            <a:r>
              <a:rPr lang="en-US" sz="2800" dirty="0" smtClean="0"/>
              <a:t>has two copies of the allele</a:t>
            </a:r>
          </a:p>
          <a:p>
            <a:endParaRPr lang="en-US" sz="2800" dirty="0"/>
          </a:p>
          <a:p>
            <a:r>
              <a:rPr lang="en-US" sz="2800" dirty="0" smtClean="0"/>
              <a:t>The alleles for </a:t>
            </a:r>
            <a:r>
              <a:rPr lang="en-US" sz="2800" b="1" dirty="0" smtClean="0">
                <a:solidFill>
                  <a:schemeClr val="accent2">
                    <a:lumMod val="50000"/>
                  </a:schemeClr>
                </a:solidFill>
              </a:rPr>
              <a:t>brown</a:t>
            </a:r>
            <a:r>
              <a:rPr lang="en-US" sz="2800" dirty="0" smtClean="0"/>
              <a:t> eyes are dominant over</a:t>
            </a:r>
          </a:p>
          <a:p>
            <a:r>
              <a:rPr lang="en-US" sz="2800" dirty="0" smtClean="0">
                <a:solidFill>
                  <a:schemeClr val="accent5"/>
                </a:solidFill>
              </a:rPr>
              <a:t>blue</a:t>
            </a:r>
            <a:r>
              <a:rPr lang="en-US" sz="2800" dirty="0" smtClean="0"/>
              <a:t> and </a:t>
            </a:r>
            <a:r>
              <a:rPr lang="en-US" sz="2800" dirty="0" smtClean="0">
                <a:solidFill>
                  <a:schemeClr val="accent6">
                    <a:lumMod val="75000"/>
                  </a:schemeClr>
                </a:solidFill>
              </a:rPr>
              <a:t>green</a:t>
            </a:r>
            <a:r>
              <a:rPr lang="en-US" sz="2800" dirty="0" smtClean="0"/>
              <a:t>.</a:t>
            </a:r>
          </a:p>
          <a:p>
            <a:r>
              <a:rPr lang="en-US" sz="2800" b="1" dirty="0" smtClean="0">
                <a:solidFill>
                  <a:schemeClr val="accent6">
                    <a:lumMod val="75000"/>
                  </a:schemeClr>
                </a:solidFill>
              </a:rPr>
              <a:t>Green</a:t>
            </a:r>
            <a:r>
              <a:rPr lang="en-US" sz="2800" dirty="0" smtClean="0"/>
              <a:t> is dominant over </a:t>
            </a:r>
            <a:r>
              <a:rPr lang="en-US" sz="2800" dirty="0" smtClean="0">
                <a:solidFill>
                  <a:schemeClr val="accent5"/>
                </a:solidFill>
              </a:rPr>
              <a:t>blue</a:t>
            </a:r>
            <a:r>
              <a:rPr lang="en-US" sz="2800" dirty="0" smtClean="0"/>
              <a:t> but recessive </a:t>
            </a:r>
          </a:p>
          <a:p>
            <a:r>
              <a:rPr lang="en-US" sz="2800" dirty="0" smtClean="0"/>
              <a:t>to </a:t>
            </a:r>
            <a:r>
              <a:rPr lang="en-US" sz="2800" dirty="0" smtClean="0">
                <a:solidFill>
                  <a:schemeClr val="accent2">
                    <a:lumMod val="50000"/>
                  </a:schemeClr>
                </a:solidFill>
              </a:rPr>
              <a:t>brown</a:t>
            </a:r>
            <a:r>
              <a:rPr lang="en-US" sz="2800" dirty="0" smtClean="0"/>
              <a:t>.</a:t>
            </a:r>
          </a:p>
        </p:txBody>
      </p:sp>
    </p:spTree>
    <p:extLst>
      <p:ext uri="{BB962C8B-B14F-4D97-AF65-F5344CB8AC3E}">
        <p14:creationId xmlns:p14="http://schemas.microsoft.com/office/powerpoint/2010/main" val="4057658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403" y="200297"/>
            <a:ext cx="12192000" cy="523220"/>
          </a:xfrm>
          <a:prstGeom prst="rect">
            <a:avLst/>
          </a:prstGeom>
          <a:noFill/>
        </p:spPr>
        <p:txBody>
          <a:bodyPr wrap="square" rtlCol="0">
            <a:spAutoFit/>
          </a:bodyPr>
          <a:lstStyle/>
          <a:p>
            <a:pPr indent="625475"/>
            <a:r>
              <a:rPr lang="en-US" sz="2800" b="1" dirty="0" smtClean="0"/>
              <a:t>2. Introduction</a:t>
            </a:r>
            <a:endParaRPr lang="en-GB" sz="2800" b="1" dirty="0"/>
          </a:p>
        </p:txBody>
      </p:sp>
      <p:pic>
        <p:nvPicPr>
          <p:cNvPr id="1028" name="Picture 4" descr="Note that this chart only takes into account parentsâ eye colors. Because it only factors in the phenotype (i.e. what color the eyes appear) and not the genes themselves, it is not going to be 100% accurate in every case. Credit: SittingA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23517"/>
            <a:ext cx="11410950" cy="589622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06403" y="191907"/>
            <a:ext cx="540000" cy="540000"/>
            <a:chOff x="406403" y="1403754"/>
            <a:chExt cx="540000" cy="540000"/>
          </a:xfrm>
        </p:grpSpPr>
        <p:sp>
          <p:nvSpPr>
            <p:cNvPr id="5" name="Oval 4"/>
            <p:cNvSpPr/>
            <p:nvPr/>
          </p:nvSpPr>
          <p:spPr>
            <a:xfrm>
              <a:off x="406403" y="1403754"/>
              <a:ext cx="540000" cy="54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Oval 5"/>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2304358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403" y="200297"/>
            <a:ext cx="12192000" cy="523220"/>
          </a:xfrm>
          <a:prstGeom prst="rect">
            <a:avLst/>
          </a:prstGeom>
          <a:noFill/>
        </p:spPr>
        <p:txBody>
          <a:bodyPr wrap="square" rtlCol="0">
            <a:spAutoFit/>
          </a:bodyPr>
          <a:lstStyle/>
          <a:p>
            <a:pPr indent="625475"/>
            <a:r>
              <a:rPr lang="en-US" sz="2800" b="1" dirty="0" smtClean="0"/>
              <a:t>2. Introduction</a:t>
            </a:r>
            <a:endParaRPr lang="en-GB" sz="2800" b="1" dirty="0"/>
          </a:p>
        </p:txBody>
      </p:sp>
      <p:pic>
        <p:nvPicPr>
          <p:cNvPr id="5" name="Контейнер за съдържание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946403" y="1263517"/>
            <a:ext cx="5465187" cy="5457378"/>
          </a:xfrm>
          <a:prstGeom prst="rect">
            <a:avLst/>
          </a:prstGeom>
        </p:spPr>
      </p:pic>
      <p:sp>
        <p:nvSpPr>
          <p:cNvPr id="3" name="TextBox 2"/>
          <p:cNvSpPr txBox="1"/>
          <p:nvPr/>
        </p:nvSpPr>
        <p:spPr>
          <a:xfrm>
            <a:off x="1206957" y="740297"/>
            <a:ext cx="5542186" cy="523220"/>
          </a:xfrm>
          <a:prstGeom prst="rect">
            <a:avLst/>
          </a:prstGeom>
          <a:noFill/>
        </p:spPr>
        <p:txBody>
          <a:bodyPr wrap="square" rtlCol="0">
            <a:spAutoFit/>
          </a:bodyPr>
          <a:lstStyle/>
          <a:p>
            <a:r>
              <a:rPr lang="en-US" sz="2800" b="1" dirty="0" smtClean="0"/>
              <a:t>Eyes color distribution in Europe</a:t>
            </a:r>
            <a:endParaRPr lang="bg-BG" sz="2800" b="1" dirty="0"/>
          </a:p>
        </p:txBody>
      </p:sp>
      <p:grpSp>
        <p:nvGrpSpPr>
          <p:cNvPr id="6" name="Group 5"/>
          <p:cNvGrpSpPr/>
          <p:nvPr/>
        </p:nvGrpSpPr>
        <p:grpSpPr>
          <a:xfrm>
            <a:off x="406403" y="200297"/>
            <a:ext cx="540000" cy="540000"/>
            <a:chOff x="406403" y="1403754"/>
            <a:chExt cx="540000" cy="540000"/>
          </a:xfrm>
        </p:grpSpPr>
        <p:sp>
          <p:nvSpPr>
            <p:cNvPr id="8" name="Oval 7"/>
            <p:cNvSpPr/>
            <p:nvPr/>
          </p:nvSpPr>
          <p:spPr>
            <a:xfrm>
              <a:off x="406403" y="1403754"/>
              <a:ext cx="540000" cy="54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Oval 8"/>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10" name="Текстово поле 1"/>
          <p:cNvSpPr txBox="1"/>
          <p:nvPr/>
        </p:nvSpPr>
        <p:spPr>
          <a:xfrm>
            <a:off x="6502403" y="1452202"/>
            <a:ext cx="5486397" cy="4401205"/>
          </a:xfrm>
          <a:prstGeom prst="rect">
            <a:avLst/>
          </a:prstGeom>
          <a:noFill/>
        </p:spPr>
        <p:txBody>
          <a:bodyPr wrap="square" rtlCol="0">
            <a:spAutoFit/>
          </a:bodyPr>
          <a:lstStyle/>
          <a:p>
            <a:pPr algn="just"/>
            <a:r>
              <a:rPr lang="en-US" sz="2800" dirty="0" smtClean="0"/>
              <a:t>The map shows the percentage of people with blue eyes in Europe. The blues eyes are most common in northern Europe, while less common in the southern part.</a:t>
            </a:r>
          </a:p>
          <a:p>
            <a:pPr algn="just"/>
            <a:r>
              <a:rPr lang="en-US" sz="2800" dirty="0" smtClean="0"/>
              <a:t>The </a:t>
            </a:r>
            <a:r>
              <a:rPr lang="en-US" sz="2800" b="1" dirty="0" smtClean="0"/>
              <a:t>western part of Bulgaria </a:t>
            </a:r>
            <a:r>
              <a:rPr lang="en-US" sz="2800" dirty="0" smtClean="0"/>
              <a:t>has a higher percentage of blue eyed people (</a:t>
            </a:r>
            <a:r>
              <a:rPr lang="en-US" sz="2800" b="1" dirty="0" smtClean="0"/>
              <a:t>20-49%</a:t>
            </a:r>
            <a:r>
              <a:rPr lang="en-US" sz="2800" dirty="0" smtClean="0"/>
              <a:t>) and in the </a:t>
            </a:r>
            <a:r>
              <a:rPr lang="en-US" sz="2800" b="1" dirty="0" smtClean="0"/>
              <a:t>eastern part of the country</a:t>
            </a:r>
            <a:r>
              <a:rPr lang="en-US" sz="2800" dirty="0" smtClean="0"/>
              <a:t> blue eyes are less common (</a:t>
            </a:r>
            <a:r>
              <a:rPr lang="en-US" sz="2800" b="1" dirty="0" smtClean="0"/>
              <a:t>1-19%</a:t>
            </a:r>
            <a:r>
              <a:rPr lang="en-US" sz="2800" dirty="0" smtClean="0"/>
              <a:t>).</a:t>
            </a:r>
          </a:p>
        </p:txBody>
      </p:sp>
    </p:spTree>
    <p:extLst>
      <p:ext uri="{BB962C8B-B14F-4D97-AF65-F5344CB8AC3E}">
        <p14:creationId xmlns:p14="http://schemas.microsoft.com/office/powerpoint/2010/main" val="3834032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531" y="434054"/>
            <a:ext cx="12192000" cy="523220"/>
          </a:xfrm>
          <a:prstGeom prst="rect">
            <a:avLst/>
          </a:prstGeom>
          <a:noFill/>
        </p:spPr>
        <p:txBody>
          <a:bodyPr wrap="square" rtlCol="0">
            <a:spAutoFit/>
          </a:bodyPr>
          <a:lstStyle/>
          <a:p>
            <a:pPr indent="625475"/>
            <a:r>
              <a:rPr lang="en-US" sz="2800" b="1" dirty="0">
                <a:solidFill>
                  <a:prstClr val="black"/>
                </a:solidFill>
              </a:rPr>
              <a:t>3</a:t>
            </a:r>
            <a:r>
              <a:rPr lang="en-US" sz="2800" b="1" dirty="0" smtClean="0">
                <a:solidFill>
                  <a:prstClr val="black"/>
                </a:solidFill>
              </a:rPr>
              <a:t>. </a:t>
            </a:r>
            <a:r>
              <a:rPr lang="en-US" sz="2800" b="1" dirty="0" smtClean="0"/>
              <a:t>Materials, methods and experiment</a:t>
            </a:r>
            <a:endParaRPr lang="en-GB" sz="2800" b="1" dirty="0"/>
          </a:p>
        </p:txBody>
      </p:sp>
      <p:sp>
        <p:nvSpPr>
          <p:cNvPr id="14" name="TextBox 13"/>
          <p:cNvSpPr txBox="1"/>
          <p:nvPr/>
        </p:nvSpPr>
        <p:spPr>
          <a:xfrm>
            <a:off x="531531" y="957274"/>
            <a:ext cx="184731" cy="3539430"/>
          </a:xfrm>
          <a:prstGeom prst="rect">
            <a:avLst/>
          </a:prstGeom>
          <a:noFill/>
        </p:spPr>
        <p:txBody>
          <a:bodyPr wrap="none" rtlCol="0">
            <a:spAutoFit/>
          </a:bodyPr>
          <a:lstStyle/>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US"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sp>
        <p:nvSpPr>
          <p:cNvPr id="2" name="TextBox 1"/>
          <p:cNvSpPr txBox="1"/>
          <p:nvPr/>
        </p:nvSpPr>
        <p:spPr>
          <a:xfrm>
            <a:off x="716262" y="2322360"/>
            <a:ext cx="10545096" cy="175432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Everyone of our team tried to collect information about the color of eyes of their ancestors</a:t>
            </a:r>
          </a:p>
          <a:p>
            <a:endParaRPr lang="en-US" sz="2400" dirty="0" smtClean="0"/>
          </a:p>
          <a:p>
            <a:pPr marL="285750" indent="-285750">
              <a:buFont typeface="Arial" panose="020B0604020202020204" pitchFamily="34" charset="0"/>
              <a:buChar char="•"/>
            </a:pPr>
            <a:r>
              <a:rPr lang="en-US" sz="2800" dirty="0" smtClean="0"/>
              <a:t>Statistical approach was decided </a:t>
            </a:r>
            <a:endParaRPr lang="bg-BG" sz="2800" dirty="0"/>
          </a:p>
        </p:txBody>
      </p:sp>
      <p:grpSp>
        <p:nvGrpSpPr>
          <p:cNvPr id="5" name="Group 4"/>
          <p:cNvGrpSpPr/>
          <p:nvPr/>
        </p:nvGrpSpPr>
        <p:grpSpPr>
          <a:xfrm>
            <a:off x="531531" y="417274"/>
            <a:ext cx="540000" cy="540000"/>
            <a:chOff x="406403" y="1403754"/>
            <a:chExt cx="540000" cy="540000"/>
          </a:xfrm>
        </p:grpSpPr>
        <p:sp>
          <p:nvSpPr>
            <p:cNvPr id="6" name="Oval 5"/>
            <p:cNvSpPr/>
            <p:nvPr/>
          </p:nvSpPr>
          <p:spPr>
            <a:xfrm>
              <a:off x="406403" y="1403754"/>
              <a:ext cx="540000" cy="5400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Oval 6"/>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2905933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1531" y="957274"/>
            <a:ext cx="184731" cy="3539430"/>
          </a:xfrm>
          <a:prstGeom prst="rect">
            <a:avLst/>
          </a:prstGeom>
          <a:noFill/>
        </p:spPr>
        <p:txBody>
          <a:bodyPr wrap="none" rtlCol="0">
            <a:spAutoFit/>
          </a:bodyPr>
          <a:lstStyle/>
          <a:p>
            <a:endParaRPr lang="en-GB" sz="2800" dirty="0" smtClean="0">
              <a:solidFill>
                <a:prstClr val="black"/>
              </a:solidFill>
            </a:endParaRPr>
          </a:p>
          <a:p>
            <a:endParaRPr lang="en-GB"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US" sz="2800" dirty="0">
              <a:solidFill>
                <a:prstClr val="black"/>
              </a:solidFill>
            </a:endParaRPr>
          </a:p>
          <a:p>
            <a:endParaRPr lang="en-GB" sz="2800" dirty="0" smtClean="0">
              <a:solidFill>
                <a:prstClr val="black"/>
              </a:solidFill>
            </a:endParaRPr>
          </a:p>
          <a:p>
            <a:endParaRPr lang="en-GB" sz="2800" dirty="0">
              <a:solidFill>
                <a:prstClr val="black"/>
              </a:solidFill>
            </a:endParaRPr>
          </a:p>
          <a:p>
            <a:endParaRPr lang="en-GB" sz="2800" dirty="0">
              <a:solidFill>
                <a:prstClr val="black"/>
              </a:solidFill>
            </a:endParaRPr>
          </a:p>
        </p:txBody>
      </p:sp>
      <p:sp>
        <p:nvSpPr>
          <p:cNvPr id="8" name="TextBox 7"/>
          <p:cNvSpPr txBox="1"/>
          <p:nvPr/>
        </p:nvSpPr>
        <p:spPr>
          <a:xfrm>
            <a:off x="406403" y="200297"/>
            <a:ext cx="12192000" cy="523220"/>
          </a:xfrm>
          <a:prstGeom prst="rect">
            <a:avLst/>
          </a:prstGeom>
          <a:noFill/>
        </p:spPr>
        <p:txBody>
          <a:bodyPr wrap="square" rtlCol="0">
            <a:spAutoFit/>
          </a:bodyPr>
          <a:lstStyle/>
          <a:p>
            <a:pPr indent="625475"/>
            <a:r>
              <a:rPr lang="en-US" sz="2800" b="1" dirty="0" smtClean="0"/>
              <a:t>4. Results and discussion</a:t>
            </a:r>
            <a:endParaRPr lang="en-GB" sz="2800" b="1" dirty="0"/>
          </a:p>
        </p:txBody>
      </p:sp>
      <p:sp>
        <p:nvSpPr>
          <p:cNvPr id="2" name="TextBox 1"/>
          <p:cNvSpPr txBox="1"/>
          <p:nvPr/>
        </p:nvSpPr>
        <p:spPr>
          <a:xfrm>
            <a:off x="204273" y="773586"/>
            <a:ext cx="11175365" cy="523220"/>
          </a:xfrm>
          <a:prstGeom prst="rect">
            <a:avLst/>
          </a:prstGeom>
          <a:noFill/>
        </p:spPr>
        <p:txBody>
          <a:bodyPr wrap="square" rtlCol="0">
            <a:spAutoFit/>
          </a:bodyPr>
          <a:lstStyle/>
          <a:p>
            <a:r>
              <a:rPr lang="en-US" sz="2800" dirty="0" smtClean="0"/>
              <a:t>The result of our research is a genealogical tree of eyes.</a:t>
            </a:r>
            <a:endParaRPr lang="bg-BG" sz="2800" dirty="0"/>
          </a:p>
        </p:txBody>
      </p:sp>
      <p:pic>
        <p:nvPicPr>
          <p:cNvPr id="5" name="Picture 4"/>
          <p:cNvPicPr>
            <a:picLocks noChangeAspect="1"/>
          </p:cNvPicPr>
          <p:nvPr/>
        </p:nvPicPr>
        <p:blipFill rotWithShape="1">
          <a:blip r:embed="rId2"/>
          <a:srcRect t="21130" r="14495"/>
          <a:stretch/>
        </p:blipFill>
        <p:spPr>
          <a:xfrm>
            <a:off x="361160" y="1531189"/>
            <a:ext cx="4271749" cy="2391600"/>
          </a:xfrm>
          <a:prstGeom prst="rect">
            <a:avLst/>
          </a:prstGeom>
          <a:ln>
            <a:solidFill>
              <a:schemeClr val="tx1"/>
            </a:solidFill>
          </a:ln>
        </p:spPr>
      </p:pic>
      <p:pic>
        <p:nvPicPr>
          <p:cNvPr id="9" name="Picture 8"/>
          <p:cNvPicPr>
            <a:picLocks noChangeAspect="1"/>
          </p:cNvPicPr>
          <p:nvPr/>
        </p:nvPicPr>
        <p:blipFill rotWithShape="1">
          <a:blip r:embed="rId3"/>
          <a:srcRect l="16115" t="38126" r="19182" b="6537"/>
          <a:stretch/>
        </p:blipFill>
        <p:spPr>
          <a:xfrm>
            <a:off x="4896333" y="2095247"/>
            <a:ext cx="3120713" cy="1503411"/>
          </a:xfrm>
          <a:prstGeom prst="rect">
            <a:avLst/>
          </a:prstGeom>
          <a:ln>
            <a:solidFill>
              <a:schemeClr val="tx1"/>
            </a:solidFill>
          </a:ln>
        </p:spPr>
      </p:pic>
      <p:pic>
        <p:nvPicPr>
          <p:cNvPr id="10" name="Picture 9"/>
          <p:cNvPicPr>
            <a:picLocks noChangeAspect="1"/>
          </p:cNvPicPr>
          <p:nvPr/>
        </p:nvPicPr>
        <p:blipFill rotWithShape="1">
          <a:blip r:embed="rId4"/>
          <a:srcRect l="7359" t="13753" r="3553" b="7118"/>
          <a:stretch/>
        </p:blipFill>
        <p:spPr>
          <a:xfrm>
            <a:off x="8206856" y="1249045"/>
            <a:ext cx="3985144" cy="1992572"/>
          </a:xfrm>
          <a:prstGeom prst="rect">
            <a:avLst/>
          </a:prstGeom>
          <a:ln>
            <a:solidFill>
              <a:schemeClr val="tx1"/>
            </a:solidFill>
          </a:ln>
        </p:spPr>
      </p:pic>
      <p:pic>
        <p:nvPicPr>
          <p:cNvPr id="11" name="Picture 10"/>
          <p:cNvPicPr>
            <a:picLocks noChangeAspect="1"/>
          </p:cNvPicPr>
          <p:nvPr/>
        </p:nvPicPr>
        <p:blipFill rotWithShape="1">
          <a:blip r:embed="rId5"/>
          <a:srcRect t="14847"/>
          <a:stretch/>
        </p:blipFill>
        <p:spPr>
          <a:xfrm>
            <a:off x="163774" y="4339668"/>
            <a:ext cx="3598708" cy="2038399"/>
          </a:xfrm>
          <a:prstGeom prst="rect">
            <a:avLst/>
          </a:prstGeom>
          <a:ln>
            <a:solidFill>
              <a:schemeClr val="tx1"/>
            </a:solidFill>
          </a:ln>
        </p:spPr>
      </p:pic>
      <p:pic>
        <p:nvPicPr>
          <p:cNvPr id="12" name="Picture 11"/>
          <p:cNvPicPr>
            <a:picLocks noChangeAspect="1"/>
          </p:cNvPicPr>
          <p:nvPr/>
        </p:nvPicPr>
        <p:blipFill rotWithShape="1">
          <a:blip r:embed="rId6"/>
          <a:srcRect l="6970" t="22879" r="22663" b="9043"/>
          <a:stretch/>
        </p:blipFill>
        <p:spPr>
          <a:xfrm>
            <a:off x="3968139" y="4681855"/>
            <a:ext cx="3609705" cy="1964103"/>
          </a:xfrm>
          <a:prstGeom prst="rect">
            <a:avLst/>
          </a:prstGeom>
          <a:ln>
            <a:solidFill>
              <a:schemeClr val="tx1"/>
            </a:solidFill>
          </a:ln>
        </p:spPr>
      </p:pic>
      <p:pic>
        <p:nvPicPr>
          <p:cNvPr id="13" name="Picture 12"/>
          <p:cNvPicPr>
            <a:picLocks noChangeAspect="1"/>
          </p:cNvPicPr>
          <p:nvPr/>
        </p:nvPicPr>
        <p:blipFill>
          <a:blip r:embed="rId7"/>
          <a:stretch>
            <a:fillRect/>
          </a:stretch>
        </p:blipFill>
        <p:spPr>
          <a:xfrm>
            <a:off x="7783501" y="4051529"/>
            <a:ext cx="4244726" cy="2388186"/>
          </a:xfrm>
          <a:prstGeom prst="rect">
            <a:avLst/>
          </a:prstGeom>
          <a:ln>
            <a:solidFill>
              <a:schemeClr val="tx1"/>
            </a:solidFill>
          </a:ln>
        </p:spPr>
      </p:pic>
      <p:grpSp>
        <p:nvGrpSpPr>
          <p:cNvPr id="15" name="Group 14"/>
          <p:cNvGrpSpPr/>
          <p:nvPr/>
        </p:nvGrpSpPr>
        <p:grpSpPr>
          <a:xfrm>
            <a:off x="406403" y="200297"/>
            <a:ext cx="540000" cy="540000"/>
            <a:chOff x="406403" y="1403754"/>
            <a:chExt cx="540000" cy="540000"/>
          </a:xfrm>
        </p:grpSpPr>
        <p:sp>
          <p:nvSpPr>
            <p:cNvPr id="16" name="Oval 15"/>
            <p:cNvSpPr/>
            <p:nvPr/>
          </p:nvSpPr>
          <p:spPr>
            <a:xfrm>
              <a:off x="406403" y="1403754"/>
              <a:ext cx="540000" cy="540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Oval 16"/>
            <p:cNvSpPr/>
            <p:nvPr/>
          </p:nvSpPr>
          <p:spPr>
            <a:xfrm>
              <a:off x="544289" y="1538754"/>
              <a:ext cx="270000" cy="27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val="113720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621</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Irina Valtcheva</dc:creator>
  <cp:lastModifiedBy>Irina Valtcheva</cp:lastModifiedBy>
  <cp:revision>9</cp:revision>
  <dcterms:created xsi:type="dcterms:W3CDTF">2018-07-02T09:08:04Z</dcterms:created>
  <dcterms:modified xsi:type="dcterms:W3CDTF">2018-07-04T11:01:21Z</dcterms:modified>
</cp:coreProperties>
</file>