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13.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g-B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A0B190F2-DD84-4142-A152-78B3ABB78461}" type="datetimeFigureOut">
              <a:rPr lang="bg-BG" smtClean="0"/>
              <a:t>2.7.2018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282310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A0B190F2-DD84-4142-A152-78B3ABB78461}" type="datetimeFigureOut">
              <a:rPr lang="bg-BG" smtClean="0"/>
              <a:t>2.7.2018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77864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A0B190F2-DD84-4142-A152-78B3ABB78461}" type="datetimeFigureOut">
              <a:rPr lang="bg-BG" smtClean="0"/>
              <a:t>2.7.2018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313949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A0B190F2-DD84-4142-A152-78B3ABB78461}" type="datetimeFigureOut">
              <a:rPr lang="bg-BG" smtClean="0"/>
              <a:t>2.7.2018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344878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g-B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B190F2-DD84-4142-A152-78B3ABB78461}" type="datetimeFigureOut">
              <a:rPr lang="bg-BG" smtClean="0"/>
              <a:t>2.7.2018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93596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A0B190F2-DD84-4142-A152-78B3ABB78461}" type="datetimeFigureOut">
              <a:rPr lang="bg-BG" smtClean="0"/>
              <a:t>2.7.2018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218094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g-B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A0B190F2-DD84-4142-A152-78B3ABB78461}" type="datetimeFigureOut">
              <a:rPr lang="bg-BG" smtClean="0"/>
              <a:t>2.7.2018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309757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A0B190F2-DD84-4142-A152-78B3ABB78461}" type="datetimeFigureOut">
              <a:rPr lang="bg-BG" smtClean="0"/>
              <a:t>2.7.2018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87567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190F2-DD84-4142-A152-78B3ABB78461}" type="datetimeFigureOut">
              <a:rPr lang="bg-BG" smtClean="0"/>
              <a:t>2.7.2018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100457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g-B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B190F2-DD84-4142-A152-78B3ABB78461}" type="datetimeFigureOut">
              <a:rPr lang="bg-BG" smtClean="0"/>
              <a:t>2.7.2018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180343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g-B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B190F2-DD84-4142-A152-78B3ABB78461}" type="datetimeFigureOut">
              <a:rPr lang="bg-BG" smtClean="0"/>
              <a:t>2.7.2018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DB0BBAB-9E66-4B78-B78B-16D3533FAB46}" type="slidenum">
              <a:rPr lang="bg-BG" smtClean="0"/>
              <a:t>‹#›</a:t>
            </a:fld>
            <a:endParaRPr lang="bg-BG"/>
          </a:p>
        </p:txBody>
      </p:sp>
    </p:spTree>
    <p:extLst>
      <p:ext uri="{BB962C8B-B14F-4D97-AF65-F5344CB8AC3E}">
        <p14:creationId xmlns:p14="http://schemas.microsoft.com/office/powerpoint/2010/main" val="64757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190F2-DD84-4142-A152-78B3ABB78461}" type="datetimeFigureOut">
              <a:rPr lang="bg-BG" smtClean="0"/>
              <a:t>2.7.2018 г.</a:t>
            </a:fld>
            <a:endParaRPr lang="bg-B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0BBAB-9E66-4B78-B78B-16D3533FAB46}" type="slidenum">
              <a:rPr lang="bg-BG" smtClean="0"/>
              <a:t>‹#›</a:t>
            </a:fld>
            <a:endParaRPr lang="bg-BG"/>
          </a:p>
        </p:txBody>
      </p:sp>
    </p:spTree>
    <p:extLst>
      <p:ext uri="{BB962C8B-B14F-4D97-AF65-F5344CB8AC3E}">
        <p14:creationId xmlns:p14="http://schemas.microsoft.com/office/powerpoint/2010/main" val="3713384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hysicsclassroom.com/class/thermalP/Lesson-1/Methods-of-Heat-Transfer" TargetMode="External"/><Relationship Id="rId2" Type="http://schemas.openxmlformats.org/officeDocument/2006/relationships/hyperlink" Target="http://hyperphysics.phy-astr.gsu.edu/hbase/thermo/heatra.html" TargetMode="External"/><Relationship Id="rId1" Type="http://schemas.openxmlformats.org/officeDocument/2006/relationships/slideLayout" Target="../slideLayouts/slideLayout2.xml"/><Relationship Id="rId5" Type="http://schemas.openxmlformats.org/officeDocument/2006/relationships/hyperlink" Target="http://www.environment.gov.au/climate-change/climate-science-data/climate-science/greenhouse-effect" TargetMode="External"/><Relationship Id="rId4" Type="http://schemas.openxmlformats.org/officeDocument/2006/relationships/hyperlink" Target="https://www.nationalgeographic.org/encyclopedia/greenhouse-effec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5000" r="-5000"/>
          </a:stretch>
        </a:blipFill>
        <a:effectLst/>
      </p:bgPr>
    </p:bg>
    <p:spTree>
      <p:nvGrpSpPr>
        <p:cNvPr id="1" name=""/>
        <p:cNvGrpSpPr/>
        <p:nvPr/>
      </p:nvGrpSpPr>
      <p:grpSpPr>
        <a:xfrm>
          <a:off x="0" y="0"/>
          <a:ext cx="0" cy="0"/>
          <a:chOff x="0" y="0"/>
          <a:chExt cx="0" cy="0"/>
        </a:xfrm>
      </p:grpSpPr>
      <p:sp>
        <p:nvSpPr>
          <p:cNvPr id="4" name="Rectangle 3"/>
          <p:cNvSpPr/>
          <p:nvPr/>
        </p:nvSpPr>
        <p:spPr>
          <a:xfrm>
            <a:off x="0" y="2139563"/>
            <a:ext cx="12191999" cy="1862048"/>
          </a:xfrm>
          <a:prstGeom prst="rect">
            <a:avLst/>
          </a:prstGeom>
        </p:spPr>
        <p:txBody>
          <a:bodyPr wrap="square">
            <a:spAutoFit/>
          </a:bodyPr>
          <a:lstStyle/>
          <a:p>
            <a:pPr algn="ctr"/>
            <a:r>
              <a:rPr lang="en-GB" sz="11500" b="1" dirty="0" smtClean="0">
                <a:effectLst>
                  <a:glow rad="228600">
                    <a:schemeClr val="bg1">
                      <a:alpha val="40000"/>
                    </a:schemeClr>
                  </a:glow>
                </a:effectLst>
              </a:rPr>
              <a:t>10</a:t>
            </a:r>
            <a:r>
              <a:rPr lang="en-US" sz="11500" b="1" dirty="0" smtClean="0">
                <a:effectLst>
                  <a:glow rad="228600">
                    <a:schemeClr val="bg1">
                      <a:alpha val="40000"/>
                    </a:schemeClr>
                  </a:glow>
                </a:effectLst>
              </a:rPr>
              <a:t>. Greenhouse</a:t>
            </a:r>
            <a:endParaRPr lang="en-GB" sz="11500" b="1" dirty="0">
              <a:effectLst>
                <a:glow rad="228600">
                  <a:schemeClr val="bg1">
                    <a:alpha val="40000"/>
                  </a:schemeClr>
                </a:glow>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110" y="406298"/>
            <a:ext cx="1784308" cy="1463446"/>
          </a:xfrm>
          <a:prstGeom prst="rect">
            <a:avLst/>
          </a:prstGeom>
        </p:spPr>
      </p:pic>
      <p:sp>
        <p:nvSpPr>
          <p:cNvPr id="9" name="Rectangle 8"/>
          <p:cNvSpPr/>
          <p:nvPr/>
        </p:nvSpPr>
        <p:spPr>
          <a:xfrm>
            <a:off x="121110" y="0"/>
            <a:ext cx="3579891" cy="954107"/>
          </a:xfrm>
          <a:prstGeom prst="rect">
            <a:avLst/>
          </a:prstGeom>
        </p:spPr>
        <p:txBody>
          <a:bodyPr wrap="none">
            <a:spAutoFit/>
          </a:bodyPr>
          <a:lstStyle/>
          <a:p>
            <a:r>
              <a:rPr lang="en-US" sz="2800" b="1" dirty="0"/>
              <a:t>Team </a:t>
            </a:r>
            <a:r>
              <a:rPr lang="en-US" sz="2800" b="1"/>
              <a:t>Awkward </a:t>
            </a:r>
            <a:r>
              <a:rPr lang="en-US" sz="2800" b="1" smtClean="0"/>
              <a:t>Turtles</a:t>
            </a:r>
          </a:p>
          <a:p>
            <a:pPr algn="r"/>
            <a:r>
              <a:rPr lang="en-US" sz="2800" b="1" smtClean="0"/>
              <a:t>Bulgaria</a:t>
            </a:r>
            <a:endParaRPr lang="en-US" sz="2800" b="1"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1230" y="3943445"/>
            <a:ext cx="2470770" cy="2914555"/>
          </a:xfrm>
          <a:prstGeom prst="rect">
            <a:avLst/>
          </a:prstGeom>
        </p:spPr>
      </p:pic>
    </p:spTree>
    <p:extLst>
      <p:ext uri="{BB962C8B-B14F-4D97-AF65-F5344CB8AC3E}">
        <p14:creationId xmlns:p14="http://schemas.microsoft.com/office/powerpoint/2010/main" val="3063792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3" y="200297"/>
            <a:ext cx="11651713" cy="523220"/>
          </a:xfrm>
          <a:prstGeom prst="rect">
            <a:avLst/>
          </a:prstGeom>
          <a:noFill/>
        </p:spPr>
        <p:txBody>
          <a:bodyPr wrap="square" rtlCol="0">
            <a:spAutoFit/>
          </a:bodyPr>
          <a:lstStyle/>
          <a:p>
            <a:pPr indent="625475"/>
            <a:r>
              <a:rPr lang="en-US" sz="2800" b="1" dirty="0"/>
              <a:t>5. </a:t>
            </a:r>
            <a:r>
              <a:rPr lang="en-US" sz="2800" b="1" dirty="0" smtClean="0"/>
              <a:t>Results</a:t>
            </a:r>
            <a:endParaRPr lang="en-GB" sz="2800" b="1" dirty="0"/>
          </a:p>
        </p:txBody>
      </p:sp>
      <p:sp>
        <p:nvSpPr>
          <p:cNvPr id="7" name="Flowchart: Connector 14"/>
          <p:cNvSpPr/>
          <p:nvPr/>
        </p:nvSpPr>
        <p:spPr>
          <a:xfrm>
            <a:off x="570168" y="255674"/>
            <a:ext cx="423512" cy="423512"/>
          </a:xfrm>
          <a:prstGeom prst="flowChartConnector">
            <a:avLst/>
          </a:prstGeom>
          <a:gradFill>
            <a:gsLst>
              <a:gs pos="0">
                <a:schemeClr val="bg1"/>
              </a:gs>
              <a:gs pos="100000">
                <a:schemeClr val="accent2"/>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5" name="TextBox 4"/>
          <p:cNvSpPr txBox="1"/>
          <p:nvPr/>
        </p:nvSpPr>
        <p:spPr>
          <a:xfrm>
            <a:off x="406403" y="1082311"/>
            <a:ext cx="11451300" cy="4154984"/>
          </a:xfrm>
          <a:prstGeom prst="rect">
            <a:avLst/>
          </a:prstGeom>
          <a:noFill/>
        </p:spPr>
        <p:txBody>
          <a:bodyPr wrap="square" rtlCol="0">
            <a:spAutoFit/>
          </a:bodyPr>
          <a:lstStyle/>
          <a:p>
            <a:pPr marL="3322638" indent="-3322638"/>
            <a:r>
              <a:rPr lang="en-US" sz="2400" b="1" dirty="0" smtClean="0"/>
              <a:t>Velocity of heat loss:</a:t>
            </a:r>
          </a:p>
          <a:p>
            <a:pPr marL="354013" indent="-354013">
              <a:buFont typeface="Arial" panose="020B0604020202020204" pitchFamily="34" charset="0"/>
              <a:buChar char="•"/>
            </a:pPr>
            <a:r>
              <a:rPr lang="en-US" sz="2400" dirty="0" smtClean="0"/>
              <a:t>natural convection in open air – </a:t>
            </a:r>
            <a:r>
              <a:rPr lang="en-US" sz="2400" b="1" dirty="0" smtClean="0"/>
              <a:t>0.08 </a:t>
            </a:r>
            <a:r>
              <a:rPr lang="en-US" sz="2400" b="1" baseline="30000" dirty="0" err="1" smtClean="0"/>
              <a:t>o</a:t>
            </a:r>
            <a:r>
              <a:rPr lang="en-US" sz="2400" b="1" dirty="0" err="1" smtClean="0"/>
              <a:t>C</a:t>
            </a:r>
            <a:r>
              <a:rPr lang="en-US" sz="2400" b="1" dirty="0" smtClean="0"/>
              <a:t>/min</a:t>
            </a:r>
          </a:p>
          <a:p>
            <a:pPr marL="354013" indent="-354013">
              <a:buFont typeface="Arial" panose="020B0604020202020204" pitchFamily="34" charset="0"/>
              <a:buChar char="•"/>
            </a:pPr>
            <a:r>
              <a:rPr lang="en-US" sz="2400" dirty="0" smtClean="0"/>
              <a:t>natural convection in greenhouse – </a:t>
            </a:r>
            <a:r>
              <a:rPr lang="en-US" sz="2400" b="1" dirty="0" smtClean="0"/>
              <a:t>0.06 </a:t>
            </a:r>
            <a:r>
              <a:rPr lang="en-US" sz="2400" b="1" baseline="30000" dirty="0" err="1" smtClean="0"/>
              <a:t>o</a:t>
            </a:r>
            <a:r>
              <a:rPr lang="en-US" sz="2400" b="1" dirty="0" err="1" smtClean="0"/>
              <a:t>C</a:t>
            </a:r>
            <a:r>
              <a:rPr lang="en-US" sz="2400" b="1" dirty="0" smtClean="0"/>
              <a:t>/min</a:t>
            </a:r>
            <a:endParaRPr lang="en-US" sz="2400" dirty="0" smtClean="0"/>
          </a:p>
          <a:p>
            <a:pPr marL="354013" indent="-354013">
              <a:buFont typeface="Arial" panose="020B0604020202020204" pitchFamily="34" charset="0"/>
              <a:buChar char="•"/>
            </a:pPr>
            <a:r>
              <a:rPr lang="en-US" sz="2400" dirty="0" smtClean="0"/>
              <a:t>forced convection in greenhouse – </a:t>
            </a:r>
            <a:r>
              <a:rPr lang="en-US" sz="2400" b="1" dirty="0" smtClean="0"/>
              <a:t>0.25 </a:t>
            </a:r>
            <a:r>
              <a:rPr lang="en-US" sz="2400" b="1" baseline="30000" dirty="0" err="1" smtClean="0"/>
              <a:t>o</a:t>
            </a:r>
            <a:r>
              <a:rPr lang="en-US" sz="2400" b="1" dirty="0" err="1" smtClean="0"/>
              <a:t>C</a:t>
            </a:r>
            <a:r>
              <a:rPr lang="en-US" sz="2400" b="1" dirty="0" smtClean="0"/>
              <a:t>/min</a:t>
            </a:r>
            <a:endParaRPr lang="en-US" sz="2400" dirty="0" smtClean="0"/>
          </a:p>
          <a:p>
            <a:pPr marL="354013" indent="-354013">
              <a:buFont typeface="Arial" panose="020B0604020202020204" pitchFamily="34" charset="0"/>
              <a:buChar char="•"/>
            </a:pPr>
            <a:r>
              <a:rPr lang="en-US" sz="2400" dirty="0" smtClean="0"/>
              <a:t>natural convection in CO</a:t>
            </a:r>
            <a:r>
              <a:rPr lang="en-US" sz="2400" baseline="-25000" dirty="0" smtClean="0"/>
              <a:t>2</a:t>
            </a:r>
            <a:r>
              <a:rPr lang="en-US" sz="2400" dirty="0" smtClean="0"/>
              <a:t> medium </a:t>
            </a:r>
            <a:r>
              <a:rPr lang="en-US" sz="2400" dirty="0"/>
              <a:t>– </a:t>
            </a:r>
            <a:r>
              <a:rPr lang="en-US" sz="2400" b="1" dirty="0"/>
              <a:t>0.06 </a:t>
            </a:r>
            <a:r>
              <a:rPr lang="en-US" sz="2400" b="1" baseline="30000" dirty="0" err="1" smtClean="0"/>
              <a:t>o</a:t>
            </a:r>
            <a:r>
              <a:rPr lang="en-US" sz="2400" b="1" dirty="0" err="1" smtClean="0"/>
              <a:t>C</a:t>
            </a:r>
            <a:r>
              <a:rPr lang="en-US" sz="2400" b="1" dirty="0" smtClean="0"/>
              <a:t>/min</a:t>
            </a:r>
          </a:p>
          <a:p>
            <a:pPr marL="354013" indent="-354013">
              <a:buFont typeface="Arial" panose="020B0604020202020204" pitchFamily="34" charset="0"/>
              <a:buChar char="•"/>
            </a:pPr>
            <a:endParaRPr lang="en-US" sz="2400" b="1" dirty="0"/>
          </a:p>
          <a:p>
            <a:pPr marL="354013" indent="-354013">
              <a:buFont typeface="Arial" panose="020B0604020202020204" pitchFamily="34" charset="0"/>
              <a:buChar char="•"/>
            </a:pPr>
            <a:endParaRPr lang="en-US" sz="2400" b="1" dirty="0" smtClean="0"/>
          </a:p>
          <a:p>
            <a:r>
              <a:rPr lang="en-US" sz="2400" dirty="0" smtClean="0"/>
              <a:t>Natural convection in air and CO</a:t>
            </a:r>
            <a:r>
              <a:rPr lang="en-US" sz="2400" baseline="-25000" dirty="0" smtClean="0"/>
              <a:t>2</a:t>
            </a:r>
            <a:r>
              <a:rPr lang="en-US" sz="2400" dirty="0" smtClean="0"/>
              <a:t> medium had the same velocity of heat loss, although we expected that CO</a:t>
            </a:r>
            <a:r>
              <a:rPr lang="en-US" sz="2400" baseline="-25000" dirty="0" smtClean="0"/>
              <a:t>2</a:t>
            </a:r>
            <a:r>
              <a:rPr lang="en-US" sz="2400" dirty="0" smtClean="0"/>
              <a:t> will slow down the heat loss. This could be due to the fact that we used both CO</a:t>
            </a:r>
            <a:r>
              <a:rPr lang="en-US" sz="2400" baseline="-25000" dirty="0" smtClean="0"/>
              <a:t>2</a:t>
            </a:r>
            <a:r>
              <a:rPr lang="en-US" sz="2400" dirty="0" smtClean="0"/>
              <a:t> and greenhouse. If the object was left to cool down in CO</a:t>
            </a:r>
            <a:r>
              <a:rPr lang="en-US" sz="2400" baseline="-25000" dirty="0" smtClean="0"/>
              <a:t>2</a:t>
            </a:r>
            <a:r>
              <a:rPr lang="en-US" sz="2400" dirty="0" smtClean="0"/>
              <a:t> atmosphere, it should loose the heat slower than in air because the air will let heat through and CO</a:t>
            </a:r>
            <a:r>
              <a:rPr lang="en-US" sz="2400" baseline="-25000" dirty="0" smtClean="0"/>
              <a:t>2</a:t>
            </a:r>
            <a:r>
              <a:rPr lang="en-US" sz="2400" dirty="0" smtClean="0"/>
              <a:t> won’t.</a:t>
            </a:r>
            <a:endParaRPr lang="en-US" sz="2400" dirty="0"/>
          </a:p>
        </p:txBody>
      </p:sp>
    </p:spTree>
    <p:extLst>
      <p:ext uri="{BB962C8B-B14F-4D97-AF65-F5344CB8AC3E}">
        <p14:creationId xmlns:p14="http://schemas.microsoft.com/office/powerpoint/2010/main" val="2561235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6403" y="200297"/>
            <a:ext cx="11668804" cy="523220"/>
          </a:xfrm>
          <a:prstGeom prst="rect">
            <a:avLst/>
          </a:prstGeom>
          <a:noFill/>
        </p:spPr>
        <p:txBody>
          <a:bodyPr wrap="square" rtlCol="0">
            <a:spAutoFit/>
          </a:bodyPr>
          <a:lstStyle/>
          <a:p>
            <a:pPr indent="625475"/>
            <a:r>
              <a:rPr lang="en-US" sz="2800" b="1" dirty="0"/>
              <a:t>6. Conclusions</a:t>
            </a:r>
            <a:endParaRPr lang="en-GB" sz="2800" b="1" dirty="0"/>
          </a:p>
        </p:txBody>
      </p:sp>
      <p:sp>
        <p:nvSpPr>
          <p:cNvPr id="5" name="Flowchart: Connector 15"/>
          <p:cNvSpPr/>
          <p:nvPr/>
        </p:nvSpPr>
        <p:spPr>
          <a:xfrm>
            <a:off x="634562" y="250151"/>
            <a:ext cx="423512" cy="423512"/>
          </a:xfrm>
          <a:prstGeom prst="flowChartConnector">
            <a:avLst/>
          </a:prstGeom>
          <a:gradFill>
            <a:gsLst>
              <a:gs pos="0">
                <a:schemeClr val="bg1"/>
              </a:gs>
              <a:gs pos="100000">
                <a:srgbClr val="FF000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4" name="TextBox 3"/>
          <p:cNvSpPr txBox="1"/>
          <p:nvPr/>
        </p:nvSpPr>
        <p:spPr>
          <a:xfrm>
            <a:off x="353521" y="814133"/>
            <a:ext cx="11580225" cy="1569660"/>
          </a:xfrm>
          <a:prstGeom prst="rect">
            <a:avLst/>
          </a:prstGeom>
          <a:noFill/>
        </p:spPr>
        <p:txBody>
          <a:bodyPr wrap="square" rtlCol="0">
            <a:spAutoFit/>
          </a:bodyPr>
          <a:lstStyle/>
          <a:p>
            <a:r>
              <a:rPr lang="en-US" sz="2400" b="1" dirty="0" smtClean="0"/>
              <a:t>We observed 3 heat transfer phenomena </a:t>
            </a:r>
            <a:r>
              <a:rPr lang="bg-BG" sz="2400" b="1" dirty="0" smtClean="0"/>
              <a:t>– </a:t>
            </a:r>
            <a:r>
              <a:rPr lang="en-US" sz="2400" b="1" dirty="0" smtClean="0"/>
              <a:t>natural convection, forced convection and the greenhouse effect. </a:t>
            </a:r>
          </a:p>
          <a:p>
            <a:endParaRPr lang="en-US" sz="2400" b="1" dirty="0" smtClean="0"/>
          </a:p>
          <a:p>
            <a:r>
              <a:rPr lang="en-US" sz="2400" b="1" dirty="0" smtClean="0"/>
              <a:t>Velocity of heat loss was in the following order: </a:t>
            </a:r>
          </a:p>
        </p:txBody>
      </p:sp>
      <p:sp>
        <p:nvSpPr>
          <p:cNvPr id="68" name="TextBox 67"/>
          <p:cNvSpPr txBox="1"/>
          <p:nvPr/>
        </p:nvSpPr>
        <p:spPr>
          <a:xfrm>
            <a:off x="3781811" y="3935298"/>
            <a:ext cx="529312" cy="923330"/>
          </a:xfrm>
          <a:prstGeom prst="rect">
            <a:avLst/>
          </a:prstGeom>
          <a:noFill/>
        </p:spPr>
        <p:txBody>
          <a:bodyPr wrap="none" rtlCol="0">
            <a:spAutoFit/>
          </a:bodyPr>
          <a:lstStyle/>
          <a:p>
            <a:r>
              <a:rPr lang="en-US" sz="5400" dirty="0" smtClean="0"/>
              <a:t>&gt;</a:t>
            </a:r>
            <a:endParaRPr lang="bg-BG" sz="5400" dirty="0"/>
          </a:p>
        </p:txBody>
      </p:sp>
      <p:sp>
        <p:nvSpPr>
          <p:cNvPr id="69" name="TextBox 68"/>
          <p:cNvSpPr txBox="1"/>
          <p:nvPr/>
        </p:nvSpPr>
        <p:spPr>
          <a:xfrm>
            <a:off x="7899175" y="3935298"/>
            <a:ext cx="529312" cy="923330"/>
          </a:xfrm>
          <a:prstGeom prst="rect">
            <a:avLst/>
          </a:prstGeom>
          <a:noFill/>
        </p:spPr>
        <p:txBody>
          <a:bodyPr wrap="none" rtlCol="0">
            <a:spAutoFit/>
          </a:bodyPr>
          <a:lstStyle/>
          <a:p>
            <a:r>
              <a:rPr lang="en-US" sz="5400" dirty="0" smtClean="0"/>
              <a:t>&gt;</a:t>
            </a:r>
            <a:endParaRPr lang="bg-BG" sz="5400" dirty="0"/>
          </a:p>
        </p:txBody>
      </p:sp>
      <p:grpSp>
        <p:nvGrpSpPr>
          <p:cNvPr id="84" name="Group 83"/>
          <p:cNvGrpSpPr/>
          <p:nvPr/>
        </p:nvGrpSpPr>
        <p:grpSpPr>
          <a:xfrm>
            <a:off x="292513" y="2466975"/>
            <a:ext cx="3421909" cy="4229275"/>
            <a:chOff x="292513" y="2466975"/>
            <a:chExt cx="3421909" cy="4229275"/>
          </a:xfrm>
        </p:grpSpPr>
        <p:grpSp>
          <p:nvGrpSpPr>
            <p:cNvPr id="58" name="Group 57"/>
            <p:cNvGrpSpPr/>
            <p:nvPr/>
          </p:nvGrpSpPr>
          <p:grpSpPr>
            <a:xfrm>
              <a:off x="724637" y="3914950"/>
              <a:ext cx="2552700" cy="2781300"/>
              <a:chOff x="9534525" y="2114626"/>
              <a:chExt cx="2552700" cy="2781300"/>
            </a:xfrm>
          </p:grpSpPr>
          <p:grpSp>
            <p:nvGrpSpPr>
              <p:cNvPr id="59" name="Group 58"/>
              <p:cNvGrpSpPr/>
              <p:nvPr/>
            </p:nvGrpSpPr>
            <p:grpSpPr>
              <a:xfrm>
                <a:off x="9534525" y="2114626"/>
                <a:ext cx="2552700" cy="2781300"/>
                <a:chOff x="4819650" y="2038350"/>
                <a:chExt cx="2552700" cy="2781300"/>
              </a:xfrm>
            </p:grpSpPr>
            <p:pic>
              <p:nvPicPr>
                <p:cNvPr id="61" name="Picture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62" name="Oval 61"/>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pic>
            <p:nvPicPr>
              <p:cNvPr id="60" name="Picture 59"/>
              <p:cNvPicPr>
                <a:picLocks noChangeAspect="1"/>
              </p:cNvPicPr>
              <p:nvPr/>
            </p:nvPicPr>
            <p:blipFill>
              <a:blip r:embed="rId3" cstate="print">
                <a:extLst>
                  <a:ext uri="{BEBA8EAE-BF5A-486C-A8C5-ECC9F3942E4B}">
                    <a14:imgProps xmlns:a14="http://schemas.microsoft.com/office/drawing/2010/main">
                      <a14:imgLayer r:embed="rId4">
                        <a14:imgEffect>
                          <a14:backgroundRemoval t="0" b="97500" l="0" r="100000">
                            <a14:foregroundMark x1="19808" y1="51667" x2="16613" y2="54167"/>
                            <a14:foregroundMark x1="58147" y1="80000" x2="58147" y2="80000"/>
                            <a14:foregroundMark x1="78594" y1="54167" x2="78594" y2="54167"/>
                            <a14:foregroundMark x1="42812" y1="24167" x2="42812" y2="24167"/>
                            <a14:foregroundMark x1="72204" y1="47500" x2="72204" y2="47500"/>
                            <a14:foregroundMark x1="95847" y1="55833" x2="95847" y2="55833"/>
                            <a14:foregroundMark x1="5751" y1="43333" x2="5751" y2="43333"/>
                            <a14:foregroundMark x1="1597" y1="45833" x2="1597" y2="45833"/>
                          </a14:backgroundRemoval>
                        </a14:imgEffect>
                      </a14:imgLayer>
                    </a14:imgProps>
                  </a:ext>
                  <a:ext uri="{28A0092B-C50C-407E-A947-70E740481C1C}">
                    <a14:useLocalDpi xmlns:a14="http://schemas.microsoft.com/office/drawing/2010/main" val="0"/>
                  </a:ext>
                </a:extLst>
              </a:blip>
              <a:stretch>
                <a:fillRect/>
              </a:stretch>
            </p:blipFill>
            <p:spPr>
              <a:xfrm>
                <a:off x="10324550" y="4027784"/>
                <a:ext cx="933716" cy="357974"/>
              </a:xfrm>
              <a:prstGeom prst="rect">
                <a:avLst/>
              </a:prstGeom>
            </p:spPr>
          </p:pic>
        </p:grpSp>
        <p:sp>
          <p:nvSpPr>
            <p:cNvPr id="67" name="TextBox 66"/>
            <p:cNvSpPr txBox="1"/>
            <p:nvPr/>
          </p:nvSpPr>
          <p:spPr>
            <a:xfrm>
              <a:off x="359023" y="2615396"/>
              <a:ext cx="3288888" cy="1477328"/>
            </a:xfrm>
            <a:prstGeom prst="rect">
              <a:avLst/>
            </a:prstGeom>
            <a:noFill/>
          </p:spPr>
          <p:txBody>
            <a:bodyPr wrap="square" rtlCol="0">
              <a:spAutoFit/>
            </a:bodyPr>
            <a:lstStyle/>
            <a:p>
              <a:pPr algn="ctr"/>
              <a:r>
                <a:rPr lang="en-US" dirty="0" smtClean="0"/>
                <a:t>Heat transfer via forced convection is the fastest because the fan creates the motion of the air (not dependent on density) and cools the air.</a:t>
              </a:r>
              <a:endParaRPr lang="bg-BG" dirty="0"/>
            </a:p>
          </p:txBody>
        </p:sp>
        <p:sp>
          <p:nvSpPr>
            <p:cNvPr id="71" name="Rounded Rectangle 70"/>
            <p:cNvSpPr/>
            <p:nvPr/>
          </p:nvSpPr>
          <p:spPr>
            <a:xfrm>
              <a:off x="292513" y="2466975"/>
              <a:ext cx="3421909" cy="4162425"/>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grpSp>
        <p:nvGrpSpPr>
          <p:cNvPr id="85" name="Group 84"/>
          <p:cNvGrpSpPr/>
          <p:nvPr/>
        </p:nvGrpSpPr>
        <p:grpSpPr>
          <a:xfrm>
            <a:off x="4402176" y="2466974"/>
            <a:ext cx="3421909" cy="4162425"/>
            <a:chOff x="4273730" y="2466974"/>
            <a:chExt cx="3421909" cy="4162425"/>
          </a:xfrm>
        </p:grpSpPr>
        <p:grpSp>
          <p:nvGrpSpPr>
            <p:cNvPr id="47" name="Group 46"/>
            <p:cNvGrpSpPr/>
            <p:nvPr/>
          </p:nvGrpSpPr>
          <p:grpSpPr>
            <a:xfrm>
              <a:off x="4456174" y="4695187"/>
              <a:ext cx="3057020" cy="1145765"/>
              <a:chOff x="329439" y="2939735"/>
              <a:chExt cx="3057020" cy="1145765"/>
            </a:xfrm>
          </p:grpSpPr>
          <p:sp>
            <p:nvSpPr>
              <p:cNvPr id="8" name="Oval 7"/>
              <p:cNvSpPr>
                <a:spLocks noChangeAspect="1"/>
              </p:cNvSpPr>
              <p:nvPr/>
            </p:nvSpPr>
            <p:spPr>
              <a:xfrm>
                <a:off x="1619950" y="3241089"/>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0" name="Curved Up Arrow 39"/>
              <p:cNvSpPr/>
              <p:nvPr/>
            </p:nvSpPr>
            <p:spPr>
              <a:xfrm rot="16200000">
                <a:off x="785146" y="3184089"/>
                <a:ext cx="1070705" cy="581998"/>
              </a:xfrm>
              <a:prstGeom prst="curvedUpArrow">
                <a:avLst/>
              </a:prstGeom>
              <a:gradFill flip="none" rotWithShape="1">
                <a:gsLst>
                  <a:gs pos="0">
                    <a:srgbClr val="0070C0"/>
                  </a:gs>
                  <a:gs pos="100000">
                    <a:srgbClr val="C0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41" name="Curved Up Arrow 40"/>
              <p:cNvSpPr/>
              <p:nvPr/>
            </p:nvSpPr>
            <p:spPr>
              <a:xfrm rot="5400000" flipH="1">
                <a:off x="1852048" y="3184089"/>
                <a:ext cx="1070705" cy="581998"/>
              </a:xfrm>
              <a:prstGeom prst="curvedUpArrow">
                <a:avLst/>
              </a:prstGeom>
              <a:gradFill flip="none" rotWithShape="1">
                <a:gsLst>
                  <a:gs pos="0">
                    <a:srgbClr val="0070C0"/>
                  </a:gs>
                  <a:gs pos="100000">
                    <a:srgbClr val="C0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42" name="Right Arrow 41"/>
              <p:cNvSpPr/>
              <p:nvPr/>
            </p:nvSpPr>
            <p:spPr>
              <a:xfrm>
                <a:off x="329439" y="3847375"/>
                <a:ext cx="625500" cy="238125"/>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3" name="Right Arrow 42"/>
              <p:cNvSpPr/>
              <p:nvPr/>
            </p:nvSpPr>
            <p:spPr>
              <a:xfrm flipH="1">
                <a:off x="2760959" y="3847375"/>
                <a:ext cx="625500" cy="238125"/>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sp>
          <p:nvSpPr>
            <p:cNvPr id="48" name="TextBox 47"/>
            <p:cNvSpPr txBox="1"/>
            <p:nvPr/>
          </p:nvSpPr>
          <p:spPr>
            <a:xfrm>
              <a:off x="4400426" y="2615396"/>
              <a:ext cx="3168516" cy="1200329"/>
            </a:xfrm>
            <a:prstGeom prst="rect">
              <a:avLst/>
            </a:prstGeom>
            <a:noFill/>
          </p:spPr>
          <p:txBody>
            <a:bodyPr wrap="square" rtlCol="0">
              <a:spAutoFit/>
            </a:bodyPr>
            <a:lstStyle/>
            <a:p>
              <a:pPr algn="ctr"/>
              <a:r>
                <a:rPr lang="en-US" dirty="0" smtClean="0"/>
                <a:t>Heat transfer via natural convection in open air is slower because it is dependent on differences in air density.</a:t>
              </a:r>
              <a:endParaRPr lang="bg-BG" dirty="0"/>
            </a:p>
          </p:txBody>
        </p:sp>
        <p:sp>
          <p:nvSpPr>
            <p:cNvPr id="72" name="Rounded Rectangle 71"/>
            <p:cNvSpPr/>
            <p:nvPr/>
          </p:nvSpPr>
          <p:spPr>
            <a:xfrm>
              <a:off x="4273730" y="2466974"/>
              <a:ext cx="3421909" cy="4162425"/>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grpSp>
        <p:nvGrpSpPr>
          <p:cNvPr id="86" name="Group 85"/>
          <p:cNvGrpSpPr/>
          <p:nvPr/>
        </p:nvGrpSpPr>
        <p:grpSpPr>
          <a:xfrm>
            <a:off x="8511838" y="2466974"/>
            <a:ext cx="3421909" cy="4162425"/>
            <a:chOff x="8511838" y="2466974"/>
            <a:chExt cx="3421909" cy="4162425"/>
          </a:xfrm>
        </p:grpSpPr>
        <p:grpSp>
          <p:nvGrpSpPr>
            <p:cNvPr id="27" name="Group 26"/>
            <p:cNvGrpSpPr/>
            <p:nvPr/>
          </p:nvGrpSpPr>
          <p:grpSpPr>
            <a:xfrm>
              <a:off x="8946441" y="3817264"/>
              <a:ext cx="2552700" cy="2781300"/>
              <a:chOff x="4819650" y="2038350"/>
              <a:chExt cx="2552700" cy="2781300"/>
            </a:xfrm>
          </p:grpSpPr>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29" name="Oval 28"/>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sp>
          <p:nvSpPr>
            <p:cNvPr id="51" name="TextBox 50"/>
            <p:cNvSpPr txBox="1"/>
            <p:nvPr/>
          </p:nvSpPr>
          <p:spPr>
            <a:xfrm>
              <a:off x="8640761" y="2615396"/>
              <a:ext cx="3164061" cy="1477328"/>
            </a:xfrm>
            <a:prstGeom prst="rect">
              <a:avLst/>
            </a:prstGeom>
            <a:noFill/>
          </p:spPr>
          <p:txBody>
            <a:bodyPr wrap="square" rtlCol="0">
              <a:spAutoFit/>
            </a:bodyPr>
            <a:lstStyle/>
            <a:p>
              <a:pPr algn="ctr"/>
              <a:r>
                <a:rPr lang="en-US" dirty="0" smtClean="0"/>
                <a:t>Heat transfer via natural convection in a closed vessel is the slowest because there is limited amount of cold air available. </a:t>
              </a:r>
              <a:endParaRPr lang="bg-BG" dirty="0"/>
            </a:p>
          </p:txBody>
        </p:sp>
        <p:sp>
          <p:nvSpPr>
            <p:cNvPr id="73" name="Rounded Rectangle 72"/>
            <p:cNvSpPr/>
            <p:nvPr/>
          </p:nvSpPr>
          <p:spPr>
            <a:xfrm>
              <a:off x="8511838" y="2466974"/>
              <a:ext cx="3421909" cy="4162425"/>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sp>
        <p:nvSpPr>
          <p:cNvPr id="80" name="Circular Arrow 79"/>
          <p:cNvSpPr/>
          <p:nvPr/>
        </p:nvSpPr>
        <p:spPr>
          <a:xfrm flipH="1">
            <a:off x="1349478" y="4784715"/>
            <a:ext cx="457200" cy="1200150"/>
          </a:xfrm>
          <a:prstGeom prst="circularArrow">
            <a:avLst>
              <a:gd name="adj1" fmla="val 12500"/>
              <a:gd name="adj2" fmla="val 1142319"/>
              <a:gd name="adj3" fmla="val 20457681"/>
              <a:gd name="adj4" fmla="val 2103570"/>
              <a:gd name="adj5" fmla="val 12500"/>
            </a:avLst>
          </a:prstGeom>
          <a:gradFill flip="none" rotWithShape="1">
            <a:gsLst>
              <a:gs pos="0">
                <a:srgbClr val="0070C0"/>
              </a:gs>
              <a:gs pos="100000">
                <a:srgbClr val="C000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81" name="Circular Arrow 80"/>
          <p:cNvSpPr/>
          <p:nvPr/>
        </p:nvSpPr>
        <p:spPr>
          <a:xfrm>
            <a:off x="2187780" y="4801504"/>
            <a:ext cx="457200" cy="1200150"/>
          </a:xfrm>
          <a:prstGeom prst="circularArrow">
            <a:avLst>
              <a:gd name="adj1" fmla="val 12500"/>
              <a:gd name="adj2" fmla="val 1142319"/>
              <a:gd name="adj3" fmla="val 20457681"/>
              <a:gd name="adj4" fmla="val 2103570"/>
              <a:gd name="adj5" fmla="val 12500"/>
            </a:avLst>
          </a:prstGeom>
          <a:gradFill flip="none" rotWithShape="1">
            <a:gsLst>
              <a:gs pos="0">
                <a:srgbClr val="0070C0"/>
              </a:gs>
              <a:gs pos="100000">
                <a:srgbClr val="C000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82" name="Right Arrow 81"/>
          <p:cNvSpPr/>
          <p:nvPr/>
        </p:nvSpPr>
        <p:spPr>
          <a:xfrm rot="16200000">
            <a:off x="9175874" y="5220962"/>
            <a:ext cx="1289677" cy="238125"/>
          </a:xfrm>
          <a:prstGeom prst="rightArrow">
            <a:avLst/>
          </a:prstGeom>
          <a:gradFill>
            <a:gsLst>
              <a:gs pos="0">
                <a:srgbClr val="0070C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3" name="Right Arrow 82"/>
          <p:cNvSpPr/>
          <p:nvPr/>
        </p:nvSpPr>
        <p:spPr>
          <a:xfrm rot="16200000">
            <a:off x="9949551" y="5220962"/>
            <a:ext cx="1289677" cy="238125"/>
          </a:xfrm>
          <a:prstGeom prst="rightArrow">
            <a:avLst/>
          </a:prstGeom>
          <a:gradFill>
            <a:gsLst>
              <a:gs pos="0">
                <a:srgbClr val="0070C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extLst>
      <p:ext uri="{BB962C8B-B14F-4D97-AF65-F5344CB8AC3E}">
        <p14:creationId xmlns:p14="http://schemas.microsoft.com/office/powerpoint/2010/main" val="1279268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454" y="2257649"/>
            <a:ext cx="11805093" cy="923330"/>
          </a:xfrm>
          <a:prstGeom prst="rect">
            <a:avLst/>
          </a:prstGeom>
          <a:noFill/>
        </p:spPr>
        <p:txBody>
          <a:bodyPr wrap="square" rtlCol="0">
            <a:spAutoFit/>
          </a:bodyPr>
          <a:lstStyle/>
          <a:p>
            <a:pPr algn="ctr"/>
            <a:r>
              <a:rPr lang="en-US" sz="5400" b="1" dirty="0" smtClean="0"/>
              <a:t>THANK YOU FOR YOUR ATTENTION!</a:t>
            </a:r>
            <a:endParaRPr lang="en-US" sz="54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3122" y="3180979"/>
            <a:ext cx="3073875" cy="252111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809" y="3180978"/>
            <a:ext cx="2459626" cy="2521117"/>
          </a:xfrm>
          <a:prstGeom prst="rect">
            <a:avLst/>
          </a:prstGeom>
        </p:spPr>
      </p:pic>
    </p:spTree>
    <p:extLst>
      <p:ext uri="{BB962C8B-B14F-4D97-AF65-F5344CB8AC3E}">
        <p14:creationId xmlns:p14="http://schemas.microsoft.com/office/powerpoint/2010/main" val="1152509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546" y="171151"/>
            <a:ext cx="11600597" cy="3539430"/>
          </a:xfrm>
          <a:prstGeom prst="rect">
            <a:avLst/>
          </a:prstGeom>
          <a:noFill/>
        </p:spPr>
        <p:txBody>
          <a:bodyPr wrap="square" rtlCol="0">
            <a:spAutoFit/>
          </a:bodyPr>
          <a:lstStyle/>
          <a:p>
            <a:pPr indent="625475"/>
            <a:r>
              <a:rPr lang="en-US" sz="2800" b="1" dirty="0" smtClean="0"/>
              <a:t>Used literature</a:t>
            </a:r>
          </a:p>
          <a:p>
            <a:pPr indent="625475"/>
            <a:endParaRPr lang="en-US" sz="2800" b="1" dirty="0"/>
          </a:p>
          <a:p>
            <a:r>
              <a:rPr lang="en-US" sz="2800" dirty="0"/>
              <a:t>[1] </a:t>
            </a:r>
            <a:r>
              <a:rPr lang="en-US" sz="2800" dirty="0">
                <a:hlinkClick r:id="rId2"/>
              </a:rPr>
              <a:t>http://</a:t>
            </a:r>
            <a:r>
              <a:rPr lang="en-US" sz="2800" dirty="0" smtClean="0">
                <a:hlinkClick r:id="rId2"/>
              </a:rPr>
              <a:t>hyperphysics.phy-astr.gsu.edu/hbase/thermo/heatra.html</a:t>
            </a:r>
            <a:r>
              <a:rPr lang="en-US" sz="2800" dirty="0" smtClean="0"/>
              <a:t> </a:t>
            </a:r>
          </a:p>
          <a:p>
            <a:r>
              <a:rPr lang="en-US" sz="2800" dirty="0"/>
              <a:t>[2] </a:t>
            </a:r>
            <a:r>
              <a:rPr lang="en-US" sz="2800" dirty="0">
                <a:hlinkClick r:id="rId3"/>
              </a:rPr>
              <a:t>http://</a:t>
            </a:r>
            <a:r>
              <a:rPr lang="en-US" sz="2800" dirty="0" smtClean="0">
                <a:hlinkClick r:id="rId3"/>
              </a:rPr>
              <a:t>www.physicsclassroom.com/class/thermalP/Lesson-1/Methods-of-Heat-Transfer</a:t>
            </a:r>
            <a:endParaRPr lang="en-US" sz="2800" dirty="0" smtClean="0"/>
          </a:p>
          <a:p>
            <a:r>
              <a:rPr lang="en-US" sz="2800" dirty="0"/>
              <a:t>[3] </a:t>
            </a:r>
            <a:r>
              <a:rPr lang="en-US" sz="2800" dirty="0">
                <a:hlinkClick r:id="rId4"/>
              </a:rPr>
              <a:t>https://www.nationalgeographic.org/encyclopedia/greenhouse-effect</a:t>
            </a:r>
            <a:r>
              <a:rPr lang="en-US" sz="2800" dirty="0" smtClean="0">
                <a:hlinkClick r:id="rId4"/>
              </a:rPr>
              <a:t>/</a:t>
            </a:r>
            <a:r>
              <a:rPr lang="en-US" sz="2800" dirty="0" smtClean="0"/>
              <a:t> </a:t>
            </a:r>
          </a:p>
          <a:p>
            <a:r>
              <a:rPr lang="en-US" sz="2800" dirty="0"/>
              <a:t>[4] </a:t>
            </a:r>
            <a:r>
              <a:rPr lang="en-US" sz="2800" dirty="0">
                <a:hlinkClick r:id="rId5"/>
              </a:rPr>
              <a:t>http://</a:t>
            </a:r>
            <a:r>
              <a:rPr lang="en-US" sz="2800" dirty="0" smtClean="0">
                <a:hlinkClick r:id="rId5"/>
              </a:rPr>
              <a:t>www.environment.gov.au/climate-change/climate-science-data/climate-science/greenhouse-effect</a:t>
            </a:r>
            <a:r>
              <a:rPr lang="en-US" sz="2800" dirty="0" smtClean="0"/>
              <a:t> </a:t>
            </a:r>
            <a:endParaRPr lang="en-US" sz="2800" dirty="0"/>
          </a:p>
        </p:txBody>
      </p:sp>
    </p:spTree>
    <p:extLst>
      <p:ext uri="{BB962C8B-B14F-4D97-AF65-F5344CB8AC3E}">
        <p14:creationId xmlns:p14="http://schemas.microsoft.com/office/powerpoint/2010/main" val="3084944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6403" y="200297"/>
            <a:ext cx="11668804" cy="523220"/>
          </a:xfrm>
          <a:prstGeom prst="rect">
            <a:avLst/>
          </a:prstGeom>
          <a:noFill/>
        </p:spPr>
        <p:txBody>
          <a:bodyPr wrap="square" rtlCol="0">
            <a:spAutoFit/>
          </a:bodyPr>
          <a:lstStyle/>
          <a:p>
            <a:pPr indent="625475"/>
            <a:r>
              <a:rPr lang="en-US" sz="2800" b="1" dirty="0"/>
              <a:t>6. Conclusions</a:t>
            </a:r>
            <a:endParaRPr lang="en-GB" sz="2800" b="1" dirty="0"/>
          </a:p>
        </p:txBody>
      </p:sp>
      <p:sp>
        <p:nvSpPr>
          <p:cNvPr id="5" name="Flowchart: Connector 15"/>
          <p:cNvSpPr/>
          <p:nvPr/>
        </p:nvSpPr>
        <p:spPr>
          <a:xfrm>
            <a:off x="634562" y="250151"/>
            <a:ext cx="423512" cy="423512"/>
          </a:xfrm>
          <a:prstGeom prst="flowChartConnector">
            <a:avLst/>
          </a:prstGeom>
          <a:gradFill>
            <a:gsLst>
              <a:gs pos="0">
                <a:schemeClr val="bg1"/>
              </a:gs>
              <a:gs pos="100000">
                <a:srgbClr val="FF000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4" name="TextBox 3"/>
          <p:cNvSpPr txBox="1"/>
          <p:nvPr/>
        </p:nvSpPr>
        <p:spPr>
          <a:xfrm>
            <a:off x="353521" y="814133"/>
            <a:ext cx="11580225" cy="1569660"/>
          </a:xfrm>
          <a:prstGeom prst="rect">
            <a:avLst/>
          </a:prstGeom>
          <a:noFill/>
        </p:spPr>
        <p:txBody>
          <a:bodyPr wrap="square" rtlCol="0">
            <a:spAutoFit/>
          </a:bodyPr>
          <a:lstStyle/>
          <a:p>
            <a:r>
              <a:rPr lang="en-US" sz="2400" b="1" dirty="0" smtClean="0"/>
              <a:t>We observed 3 heat transfer phenomena </a:t>
            </a:r>
            <a:r>
              <a:rPr lang="bg-BG" sz="2400" b="1" dirty="0" smtClean="0"/>
              <a:t>– </a:t>
            </a:r>
            <a:r>
              <a:rPr lang="en-US" sz="2400" b="1" dirty="0" smtClean="0"/>
              <a:t>natural convection, forced convection and the greenhouse effect. </a:t>
            </a:r>
          </a:p>
          <a:p>
            <a:endParaRPr lang="en-US" sz="2400" b="1" dirty="0" smtClean="0"/>
          </a:p>
          <a:p>
            <a:r>
              <a:rPr lang="en-US" sz="2400" b="1" dirty="0" smtClean="0"/>
              <a:t>Velocity of heat loss was in the following order: </a:t>
            </a:r>
          </a:p>
        </p:txBody>
      </p:sp>
      <p:sp>
        <p:nvSpPr>
          <p:cNvPr id="68" name="TextBox 67"/>
          <p:cNvSpPr txBox="1"/>
          <p:nvPr/>
        </p:nvSpPr>
        <p:spPr>
          <a:xfrm>
            <a:off x="3781811" y="3935298"/>
            <a:ext cx="529312" cy="923330"/>
          </a:xfrm>
          <a:prstGeom prst="rect">
            <a:avLst/>
          </a:prstGeom>
          <a:noFill/>
        </p:spPr>
        <p:txBody>
          <a:bodyPr wrap="none" rtlCol="0">
            <a:spAutoFit/>
          </a:bodyPr>
          <a:lstStyle/>
          <a:p>
            <a:r>
              <a:rPr lang="en-US" sz="5400" dirty="0" smtClean="0"/>
              <a:t>&gt;</a:t>
            </a:r>
            <a:endParaRPr lang="bg-BG" sz="5400" dirty="0"/>
          </a:p>
        </p:txBody>
      </p:sp>
      <p:sp>
        <p:nvSpPr>
          <p:cNvPr id="69" name="TextBox 68"/>
          <p:cNvSpPr txBox="1"/>
          <p:nvPr/>
        </p:nvSpPr>
        <p:spPr>
          <a:xfrm>
            <a:off x="7899175" y="3935298"/>
            <a:ext cx="529312" cy="923330"/>
          </a:xfrm>
          <a:prstGeom prst="rect">
            <a:avLst/>
          </a:prstGeom>
          <a:noFill/>
        </p:spPr>
        <p:txBody>
          <a:bodyPr wrap="none" rtlCol="0">
            <a:spAutoFit/>
          </a:bodyPr>
          <a:lstStyle/>
          <a:p>
            <a:r>
              <a:rPr lang="en-US" sz="5400" dirty="0" smtClean="0"/>
              <a:t>&gt;</a:t>
            </a:r>
            <a:endParaRPr lang="bg-BG" sz="5400" dirty="0"/>
          </a:p>
        </p:txBody>
      </p:sp>
      <p:grpSp>
        <p:nvGrpSpPr>
          <p:cNvPr id="84" name="Group 83"/>
          <p:cNvGrpSpPr/>
          <p:nvPr/>
        </p:nvGrpSpPr>
        <p:grpSpPr>
          <a:xfrm>
            <a:off x="292513" y="2466975"/>
            <a:ext cx="3421909" cy="4229275"/>
            <a:chOff x="292513" y="2466975"/>
            <a:chExt cx="3421909" cy="4229275"/>
          </a:xfrm>
        </p:grpSpPr>
        <p:grpSp>
          <p:nvGrpSpPr>
            <p:cNvPr id="58" name="Group 57"/>
            <p:cNvGrpSpPr/>
            <p:nvPr/>
          </p:nvGrpSpPr>
          <p:grpSpPr>
            <a:xfrm>
              <a:off x="724637" y="3914950"/>
              <a:ext cx="2552700" cy="2781300"/>
              <a:chOff x="9534525" y="2114626"/>
              <a:chExt cx="2552700" cy="2781300"/>
            </a:xfrm>
          </p:grpSpPr>
          <p:grpSp>
            <p:nvGrpSpPr>
              <p:cNvPr id="59" name="Group 58"/>
              <p:cNvGrpSpPr/>
              <p:nvPr/>
            </p:nvGrpSpPr>
            <p:grpSpPr>
              <a:xfrm>
                <a:off x="9534525" y="2114626"/>
                <a:ext cx="2552700" cy="2781300"/>
                <a:chOff x="4819650" y="2038350"/>
                <a:chExt cx="2552700" cy="2781300"/>
              </a:xfrm>
            </p:grpSpPr>
            <p:pic>
              <p:nvPicPr>
                <p:cNvPr id="61" name="Picture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62" name="Oval 61"/>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pic>
            <p:nvPicPr>
              <p:cNvPr id="60" name="Picture 59"/>
              <p:cNvPicPr>
                <a:picLocks noChangeAspect="1"/>
              </p:cNvPicPr>
              <p:nvPr/>
            </p:nvPicPr>
            <p:blipFill>
              <a:blip r:embed="rId3" cstate="print">
                <a:extLst>
                  <a:ext uri="{BEBA8EAE-BF5A-486C-A8C5-ECC9F3942E4B}">
                    <a14:imgProps xmlns:a14="http://schemas.microsoft.com/office/drawing/2010/main">
                      <a14:imgLayer r:embed="rId4">
                        <a14:imgEffect>
                          <a14:backgroundRemoval t="0" b="97500" l="0" r="100000">
                            <a14:foregroundMark x1="19808" y1="51667" x2="16613" y2="54167"/>
                            <a14:foregroundMark x1="58147" y1="80000" x2="58147" y2="80000"/>
                            <a14:foregroundMark x1="78594" y1="54167" x2="78594" y2="54167"/>
                            <a14:foregroundMark x1="42812" y1="24167" x2="42812" y2="24167"/>
                            <a14:foregroundMark x1="72204" y1="47500" x2="72204" y2="47500"/>
                            <a14:foregroundMark x1="95847" y1="55833" x2="95847" y2="55833"/>
                            <a14:foregroundMark x1="5751" y1="43333" x2="5751" y2="43333"/>
                            <a14:foregroundMark x1="1597" y1="45833" x2="1597" y2="45833"/>
                          </a14:backgroundRemoval>
                        </a14:imgEffect>
                      </a14:imgLayer>
                    </a14:imgProps>
                  </a:ext>
                  <a:ext uri="{28A0092B-C50C-407E-A947-70E740481C1C}">
                    <a14:useLocalDpi xmlns:a14="http://schemas.microsoft.com/office/drawing/2010/main" val="0"/>
                  </a:ext>
                </a:extLst>
              </a:blip>
              <a:stretch>
                <a:fillRect/>
              </a:stretch>
            </p:blipFill>
            <p:spPr>
              <a:xfrm>
                <a:off x="10324550" y="4027784"/>
                <a:ext cx="933716" cy="357974"/>
              </a:xfrm>
              <a:prstGeom prst="rect">
                <a:avLst/>
              </a:prstGeom>
            </p:spPr>
          </p:pic>
        </p:grpSp>
        <p:sp>
          <p:nvSpPr>
            <p:cNvPr id="67" name="TextBox 66"/>
            <p:cNvSpPr txBox="1"/>
            <p:nvPr/>
          </p:nvSpPr>
          <p:spPr>
            <a:xfrm>
              <a:off x="359023" y="2615396"/>
              <a:ext cx="3288888" cy="1477328"/>
            </a:xfrm>
            <a:prstGeom prst="rect">
              <a:avLst/>
            </a:prstGeom>
            <a:noFill/>
          </p:spPr>
          <p:txBody>
            <a:bodyPr wrap="square" rtlCol="0">
              <a:spAutoFit/>
            </a:bodyPr>
            <a:lstStyle/>
            <a:p>
              <a:pPr algn="ctr"/>
              <a:r>
                <a:rPr lang="en-US" dirty="0" smtClean="0"/>
                <a:t>Heat transfer via forced convection is the fastest because the fan creates the motion of the air (not dependent on density) and cools the air.</a:t>
              </a:r>
              <a:endParaRPr lang="bg-BG" dirty="0"/>
            </a:p>
          </p:txBody>
        </p:sp>
        <p:sp>
          <p:nvSpPr>
            <p:cNvPr id="71" name="Rounded Rectangle 70"/>
            <p:cNvSpPr/>
            <p:nvPr/>
          </p:nvSpPr>
          <p:spPr>
            <a:xfrm>
              <a:off x="292513" y="2466975"/>
              <a:ext cx="3421909" cy="4162425"/>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grpSp>
        <p:nvGrpSpPr>
          <p:cNvPr id="85" name="Group 84"/>
          <p:cNvGrpSpPr/>
          <p:nvPr/>
        </p:nvGrpSpPr>
        <p:grpSpPr>
          <a:xfrm>
            <a:off x="4402176" y="2466974"/>
            <a:ext cx="3421909" cy="4162425"/>
            <a:chOff x="4273730" y="2466974"/>
            <a:chExt cx="3421909" cy="4162425"/>
          </a:xfrm>
        </p:grpSpPr>
        <p:grpSp>
          <p:nvGrpSpPr>
            <p:cNvPr id="47" name="Group 46"/>
            <p:cNvGrpSpPr/>
            <p:nvPr/>
          </p:nvGrpSpPr>
          <p:grpSpPr>
            <a:xfrm>
              <a:off x="4456174" y="4695187"/>
              <a:ext cx="3057020" cy="1145765"/>
              <a:chOff x="329439" y="2939735"/>
              <a:chExt cx="3057020" cy="1145765"/>
            </a:xfrm>
          </p:grpSpPr>
          <p:sp>
            <p:nvSpPr>
              <p:cNvPr id="8" name="Oval 7"/>
              <p:cNvSpPr>
                <a:spLocks noChangeAspect="1"/>
              </p:cNvSpPr>
              <p:nvPr/>
            </p:nvSpPr>
            <p:spPr>
              <a:xfrm>
                <a:off x="1619950" y="3241089"/>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0" name="Curved Up Arrow 39"/>
              <p:cNvSpPr/>
              <p:nvPr/>
            </p:nvSpPr>
            <p:spPr>
              <a:xfrm rot="16200000">
                <a:off x="785146" y="3184089"/>
                <a:ext cx="1070705" cy="581998"/>
              </a:xfrm>
              <a:prstGeom prst="curvedUpArrow">
                <a:avLst/>
              </a:prstGeom>
              <a:gradFill flip="none" rotWithShape="1">
                <a:gsLst>
                  <a:gs pos="0">
                    <a:srgbClr val="0070C0"/>
                  </a:gs>
                  <a:gs pos="100000">
                    <a:srgbClr val="C0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41" name="Curved Up Arrow 40"/>
              <p:cNvSpPr/>
              <p:nvPr/>
            </p:nvSpPr>
            <p:spPr>
              <a:xfrm rot="5400000" flipH="1">
                <a:off x="1852048" y="3184089"/>
                <a:ext cx="1070705" cy="581998"/>
              </a:xfrm>
              <a:prstGeom prst="curvedUpArrow">
                <a:avLst/>
              </a:prstGeom>
              <a:gradFill flip="none" rotWithShape="1">
                <a:gsLst>
                  <a:gs pos="0">
                    <a:srgbClr val="0070C0"/>
                  </a:gs>
                  <a:gs pos="100000">
                    <a:srgbClr val="C00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42" name="Right Arrow 41"/>
              <p:cNvSpPr/>
              <p:nvPr/>
            </p:nvSpPr>
            <p:spPr>
              <a:xfrm>
                <a:off x="329439" y="3847375"/>
                <a:ext cx="625500" cy="238125"/>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3" name="Right Arrow 42"/>
              <p:cNvSpPr/>
              <p:nvPr/>
            </p:nvSpPr>
            <p:spPr>
              <a:xfrm flipH="1">
                <a:off x="2760959" y="3847375"/>
                <a:ext cx="625500" cy="238125"/>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sp>
          <p:nvSpPr>
            <p:cNvPr id="48" name="TextBox 47"/>
            <p:cNvSpPr txBox="1"/>
            <p:nvPr/>
          </p:nvSpPr>
          <p:spPr>
            <a:xfrm>
              <a:off x="4400426" y="2615396"/>
              <a:ext cx="3168516" cy="1200329"/>
            </a:xfrm>
            <a:prstGeom prst="rect">
              <a:avLst/>
            </a:prstGeom>
            <a:noFill/>
          </p:spPr>
          <p:txBody>
            <a:bodyPr wrap="square" rtlCol="0">
              <a:spAutoFit/>
            </a:bodyPr>
            <a:lstStyle/>
            <a:p>
              <a:pPr algn="ctr"/>
              <a:r>
                <a:rPr lang="en-US" dirty="0" smtClean="0"/>
                <a:t>Heat transfer via natural convection in open air is slower because it is dependent on differences in air density.</a:t>
              </a:r>
              <a:endParaRPr lang="bg-BG" dirty="0"/>
            </a:p>
          </p:txBody>
        </p:sp>
        <p:sp>
          <p:nvSpPr>
            <p:cNvPr id="72" name="Rounded Rectangle 71"/>
            <p:cNvSpPr/>
            <p:nvPr/>
          </p:nvSpPr>
          <p:spPr>
            <a:xfrm>
              <a:off x="4273730" y="2466974"/>
              <a:ext cx="3421909" cy="4162425"/>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grpSp>
        <p:nvGrpSpPr>
          <p:cNvPr id="86" name="Group 85"/>
          <p:cNvGrpSpPr/>
          <p:nvPr/>
        </p:nvGrpSpPr>
        <p:grpSpPr>
          <a:xfrm>
            <a:off x="8511838" y="2466974"/>
            <a:ext cx="3421909" cy="4162425"/>
            <a:chOff x="8511838" y="2466974"/>
            <a:chExt cx="3421909" cy="4162425"/>
          </a:xfrm>
        </p:grpSpPr>
        <p:grpSp>
          <p:nvGrpSpPr>
            <p:cNvPr id="27" name="Group 26"/>
            <p:cNvGrpSpPr/>
            <p:nvPr/>
          </p:nvGrpSpPr>
          <p:grpSpPr>
            <a:xfrm>
              <a:off x="8946441" y="3817264"/>
              <a:ext cx="2552700" cy="2781300"/>
              <a:chOff x="4819650" y="2038350"/>
              <a:chExt cx="2552700" cy="2781300"/>
            </a:xfrm>
          </p:grpSpPr>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29" name="Oval 28"/>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sp>
          <p:nvSpPr>
            <p:cNvPr id="51" name="TextBox 50"/>
            <p:cNvSpPr txBox="1"/>
            <p:nvPr/>
          </p:nvSpPr>
          <p:spPr>
            <a:xfrm>
              <a:off x="8640761" y="2615396"/>
              <a:ext cx="3164061" cy="1477328"/>
            </a:xfrm>
            <a:prstGeom prst="rect">
              <a:avLst/>
            </a:prstGeom>
            <a:noFill/>
          </p:spPr>
          <p:txBody>
            <a:bodyPr wrap="square" rtlCol="0">
              <a:spAutoFit/>
            </a:bodyPr>
            <a:lstStyle/>
            <a:p>
              <a:pPr algn="ctr"/>
              <a:r>
                <a:rPr lang="en-US" dirty="0" smtClean="0"/>
                <a:t>Heat transfer via natural convection in a closed vessel is the slowest because there is limited amount of cold air available. </a:t>
              </a:r>
              <a:endParaRPr lang="bg-BG" dirty="0"/>
            </a:p>
          </p:txBody>
        </p:sp>
        <p:sp>
          <p:nvSpPr>
            <p:cNvPr id="73" name="Rounded Rectangle 72"/>
            <p:cNvSpPr/>
            <p:nvPr/>
          </p:nvSpPr>
          <p:spPr>
            <a:xfrm>
              <a:off x="8511838" y="2466974"/>
              <a:ext cx="3421909" cy="4162425"/>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sp>
        <p:nvSpPr>
          <p:cNvPr id="80" name="Circular Arrow 79"/>
          <p:cNvSpPr/>
          <p:nvPr/>
        </p:nvSpPr>
        <p:spPr>
          <a:xfrm flipH="1">
            <a:off x="1349478" y="4784715"/>
            <a:ext cx="457200" cy="1200150"/>
          </a:xfrm>
          <a:prstGeom prst="circularArrow">
            <a:avLst>
              <a:gd name="adj1" fmla="val 12500"/>
              <a:gd name="adj2" fmla="val 1142319"/>
              <a:gd name="adj3" fmla="val 20457681"/>
              <a:gd name="adj4" fmla="val 2103570"/>
              <a:gd name="adj5" fmla="val 12500"/>
            </a:avLst>
          </a:prstGeom>
          <a:gradFill flip="none" rotWithShape="1">
            <a:gsLst>
              <a:gs pos="0">
                <a:srgbClr val="0070C0"/>
              </a:gs>
              <a:gs pos="100000">
                <a:srgbClr val="C000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81" name="Circular Arrow 80"/>
          <p:cNvSpPr/>
          <p:nvPr/>
        </p:nvSpPr>
        <p:spPr>
          <a:xfrm>
            <a:off x="2187780" y="4801504"/>
            <a:ext cx="457200" cy="1200150"/>
          </a:xfrm>
          <a:prstGeom prst="circularArrow">
            <a:avLst>
              <a:gd name="adj1" fmla="val 12500"/>
              <a:gd name="adj2" fmla="val 1142319"/>
              <a:gd name="adj3" fmla="val 20457681"/>
              <a:gd name="adj4" fmla="val 2103570"/>
              <a:gd name="adj5" fmla="val 12500"/>
            </a:avLst>
          </a:prstGeom>
          <a:gradFill flip="none" rotWithShape="1">
            <a:gsLst>
              <a:gs pos="0">
                <a:srgbClr val="0070C0"/>
              </a:gs>
              <a:gs pos="100000">
                <a:srgbClr val="C000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chemeClr val="tx1"/>
              </a:solidFill>
            </a:endParaRPr>
          </a:p>
        </p:txBody>
      </p:sp>
      <p:sp>
        <p:nvSpPr>
          <p:cNvPr id="82" name="Right Arrow 81"/>
          <p:cNvSpPr/>
          <p:nvPr/>
        </p:nvSpPr>
        <p:spPr>
          <a:xfrm rot="16200000">
            <a:off x="9175874" y="5220962"/>
            <a:ext cx="1289677" cy="238125"/>
          </a:xfrm>
          <a:prstGeom prst="rightArrow">
            <a:avLst/>
          </a:prstGeom>
          <a:gradFill>
            <a:gsLst>
              <a:gs pos="0">
                <a:srgbClr val="0070C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3" name="Right Arrow 82"/>
          <p:cNvSpPr/>
          <p:nvPr/>
        </p:nvSpPr>
        <p:spPr>
          <a:xfrm rot="16200000">
            <a:off x="9949551" y="5220962"/>
            <a:ext cx="1289677" cy="238125"/>
          </a:xfrm>
          <a:prstGeom prst="rightArrow">
            <a:avLst/>
          </a:prstGeom>
          <a:gradFill>
            <a:gsLst>
              <a:gs pos="0">
                <a:srgbClr val="0070C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extLst>
      <p:ext uri="{BB962C8B-B14F-4D97-AF65-F5344CB8AC3E}">
        <p14:creationId xmlns:p14="http://schemas.microsoft.com/office/powerpoint/2010/main" val="1761671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4491"/>
            <a:ext cx="12192000" cy="523220"/>
          </a:xfrm>
          <a:prstGeom prst="rect">
            <a:avLst/>
          </a:prstGeom>
          <a:noFill/>
        </p:spPr>
        <p:txBody>
          <a:bodyPr wrap="square" rtlCol="0">
            <a:spAutoFit/>
          </a:bodyPr>
          <a:lstStyle/>
          <a:p>
            <a:pPr algn="ctr"/>
            <a:r>
              <a:rPr lang="en-US" sz="2800" b="1" dirty="0" smtClean="0"/>
              <a:t>Summary</a:t>
            </a:r>
            <a:endParaRPr lang="en-GB" sz="2800" b="1" dirty="0"/>
          </a:p>
        </p:txBody>
      </p:sp>
      <p:grpSp>
        <p:nvGrpSpPr>
          <p:cNvPr id="17" name="Group 16"/>
          <p:cNvGrpSpPr/>
          <p:nvPr/>
        </p:nvGrpSpPr>
        <p:grpSpPr>
          <a:xfrm>
            <a:off x="406403" y="1403754"/>
            <a:ext cx="12192000" cy="523220"/>
            <a:chOff x="0" y="523220"/>
            <a:chExt cx="12192000" cy="523220"/>
          </a:xfrm>
        </p:grpSpPr>
        <p:sp>
          <p:nvSpPr>
            <p:cNvPr id="5" name="TextBox 4"/>
            <p:cNvSpPr txBox="1"/>
            <p:nvPr/>
          </p:nvSpPr>
          <p:spPr>
            <a:xfrm>
              <a:off x="0" y="523220"/>
              <a:ext cx="12192000" cy="523220"/>
            </a:xfrm>
            <a:prstGeom prst="rect">
              <a:avLst/>
            </a:prstGeom>
            <a:noFill/>
          </p:spPr>
          <p:txBody>
            <a:bodyPr wrap="square" rtlCol="0">
              <a:spAutoFit/>
            </a:bodyPr>
            <a:lstStyle/>
            <a:p>
              <a:pPr indent="625475"/>
              <a:r>
                <a:rPr lang="en-US" sz="2800" b="1" dirty="0" smtClean="0"/>
                <a:t>1. Problem statement</a:t>
              </a:r>
              <a:endParaRPr lang="en-GB" sz="2800" b="1" dirty="0"/>
            </a:p>
          </p:txBody>
        </p:sp>
        <p:sp>
          <p:nvSpPr>
            <p:cNvPr id="3" name="Flowchart: Connector 2"/>
            <p:cNvSpPr/>
            <p:nvPr/>
          </p:nvSpPr>
          <p:spPr>
            <a:xfrm>
              <a:off x="125128" y="573074"/>
              <a:ext cx="423512" cy="423512"/>
            </a:xfrm>
            <a:prstGeom prst="flowChartConnector">
              <a:avLst/>
            </a:prstGeom>
            <a:gradFill flip="none" rotWithShape="1">
              <a:gsLst>
                <a:gs pos="0">
                  <a:schemeClr val="bg1"/>
                </a:gs>
                <a:gs pos="100000">
                  <a:srgbClr val="7030A0"/>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grpSp>
      <p:grpSp>
        <p:nvGrpSpPr>
          <p:cNvPr id="18" name="Group 17"/>
          <p:cNvGrpSpPr/>
          <p:nvPr/>
        </p:nvGrpSpPr>
        <p:grpSpPr>
          <a:xfrm>
            <a:off x="406403" y="2108120"/>
            <a:ext cx="12192000" cy="523220"/>
            <a:chOff x="0" y="1227586"/>
            <a:chExt cx="12192000" cy="523220"/>
          </a:xfrm>
        </p:grpSpPr>
        <p:sp>
          <p:nvSpPr>
            <p:cNvPr id="6" name="TextBox 5"/>
            <p:cNvSpPr txBox="1"/>
            <p:nvPr/>
          </p:nvSpPr>
          <p:spPr>
            <a:xfrm>
              <a:off x="0" y="1227586"/>
              <a:ext cx="12192000" cy="523220"/>
            </a:xfrm>
            <a:prstGeom prst="rect">
              <a:avLst/>
            </a:prstGeom>
            <a:noFill/>
          </p:spPr>
          <p:txBody>
            <a:bodyPr wrap="square" rtlCol="0">
              <a:spAutoFit/>
            </a:bodyPr>
            <a:lstStyle/>
            <a:p>
              <a:pPr indent="625475"/>
              <a:r>
                <a:rPr lang="en-US" sz="2800" b="1" dirty="0" smtClean="0"/>
                <a:t>2. Introduction</a:t>
              </a:r>
              <a:endParaRPr lang="en-GB" sz="2800" b="1" dirty="0"/>
            </a:p>
          </p:txBody>
        </p:sp>
        <p:sp>
          <p:nvSpPr>
            <p:cNvPr id="12" name="Flowchart: Connector 11"/>
            <p:cNvSpPr/>
            <p:nvPr/>
          </p:nvSpPr>
          <p:spPr>
            <a:xfrm>
              <a:off x="125128" y="1277440"/>
              <a:ext cx="423512" cy="423512"/>
            </a:xfrm>
            <a:prstGeom prst="flowChartConnector">
              <a:avLst/>
            </a:prstGeom>
            <a:gradFill>
              <a:gsLst>
                <a:gs pos="0">
                  <a:schemeClr val="bg1"/>
                </a:gs>
                <a:gs pos="100000">
                  <a:srgbClr val="0070C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grpSp>
      <p:grpSp>
        <p:nvGrpSpPr>
          <p:cNvPr id="4" name="Group 3"/>
          <p:cNvGrpSpPr/>
          <p:nvPr/>
        </p:nvGrpSpPr>
        <p:grpSpPr>
          <a:xfrm>
            <a:off x="406403" y="2812486"/>
            <a:ext cx="12192000" cy="523220"/>
            <a:chOff x="406403" y="2812486"/>
            <a:chExt cx="12192000" cy="523220"/>
          </a:xfrm>
        </p:grpSpPr>
        <p:sp>
          <p:nvSpPr>
            <p:cNvPr id="7" name="TextBox 6"/>
            <p:cNvSpPr txBox="1"/>
            <p:nvPr/>
          </p:nvSpPr>
          <p:spPr>
            <a:xfrm>
              <a:off x="406403" y="2812486"/>
              <a:ext cx="12192000" cy="523220"/>
            </a:xfrm>
            <a:prstGeom prst="rect">
              <a:avLst/>
            </a:prstGeom>
            <a:noFill/>
          </p:spPr>
          <p:txBody>
            <a:bodyPr wrap="square" rtlCol="0">
              <a:spAutoFit/>
            </a:bodyPr>
            <a:lstStyle/>
            <a:p>
              <a:pPr indent="625475"/>
              <a:r>
                <a:rPr lang="en-US" sz="2800" b="1" dirty="0" smtClean="0"/>
                <a:t>3. Materials and methods</a:t>
              </a:r>
              <a:endParaRPr lang="en-GB" sz="2800" b="1" dirty="0"/>
            </a:p>
          </p:txBody>
        </p:sp>
        <p:sp>
          <p:nvSpPr>
            <p:cNvPr id="13" name="Flowchart: Connector 12"/>
            <p:cNvSpPr/>
            <p:nvPr/>
          </p:nvSpPr>
          <p:spPr>
            <a:xfrm>
              <a:off x="531531" y="2862340"/>
              <a:ext cx="423512" cy="423512"/>
            </a:xfrm>
            <a:prstGeom prst="flowChartConnector">
              <a:avLst/>
            </a:prstGeom>
            <a:gradFill>
              <a:gsLst>
                <a:gs pos="0">
                  <a:schemeClr val="bg1"/>
                </a:gs>
                <a:gs pos="100000">
                  <a:srgbClr val="00B05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grpSp>
      <p:grpSp>
        <p:nvGrpSpPr>
          <p:cNvPr id="20" name="Group 19"/>
          <p:cNvGrpSpPr/>
          <p:nvPr/>
        </p:nvGrpSpPr>
        <p:grpSpPr>
          <a:xfrm>
            <a:off x="406403" y="3516852"/>
            <a:ext cx="12192000" cy="523220"/>
            <a:chOff x="0" y="2636318"/>
            <a:chExt cx="12192000" cy="523220"/>
          </a:xfrm>
        </p:grpSpPr>
        <p:sp>
          <p:nvSpPr>
            <p:cNvPr id="8" name="TextBox 7"/>
            <p:cNvSpPr txBox="1"/>
            <p:nvPr/>
          </p:nvSpPr>
          <p:spPr>
            <a:xfrm>
              <a:off x="0" y="2636318"/>
              <a:ext cx="12192000" cy="523220"/>
            </a:xfrm>
            <a:prstGeom prst="rect">
              <a:avLst/>
            </a:prstGeom>
            <a:noFill/>
          </p:spPr>
          <p:txBody>
            <a:bodyPr wrap="square" rtlCol="0">
              <a:spAutoFit/>
            </a:bodyPr>
            <a:lstStyle/>
            <a:p>
              <a:pPr indent="625475"/>
              <a:r>
                <a:rPr lang="en-US" sz="2800" b="1" dirty="0" smtClean="0"/>
                <a:t>4. Experiment</a:t>
              </a:r>
              <a:endParaRPr lang="en-GB" sz="2800" b="1" dirty="0"/>
            </a:p>
          </p:txBody>
        </p:sp>
        <p:sp>
          <p:nvSpPr>
            <p:cNvPr id="14" name="Flowchart: Connector 13"/>
            <p:cNvSpPr/>
            <p:nvPr/>
          </p:nvSpPr>
          <p:spPr>
            <a:xfrm>
              <a:off x="125128" y="2686172"/>
              <a:ext cx="423512" cy="423512"/>
            </a:xfrm>
            <a:prstGeom prst="flowChartConnector">
              <a:avLst/>
            </a:prstGeom>
            <a:gradFill>
              <a:gsLst>
                <a:gs pos="0">
                  <a:schemeClr val="bg1"/>
                </a:gs>
                <a:gs pos="100000">
                  <a:srgbClr val="FFFF0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grpSp>
      <p:grpSp>
        <p:nvGrpSpPr>
          <p:cNvPr id="21" name="Group 20"/>
          <p:cNvGrpSpPr/>
          <p:nvPr/>
        </p:nvGrpSpPr>
        <p:grpSpPr>
          <a:xfrm>
            <a:off x="406403" y="4224918"/>
            <a:ext cx="12192000" cy="523220"/>
            <a:chOff x="0" y="3344384"/>
            <a:chExt cx="12192000" cy="523220"/>
          </a:xfrm>
        </p:grpSpPr>
        <p:sp>
          <p:nvSpPr>
            <p:cNvPr id="9" name="TextBox 8"/>
            <p:cNvSpPr txBox="1"/>
            <p:nvPr/>
          </p:nvSpPr>
          <p:spPr>
            <a:xfrm>
              <a:off x="0" y="3344384"/>
              <a:ext cx="12192000" cy="523220"/>
            </a:xfrm>
            <a:prstGeom prst="rect">
              <a:avLst/>
            </a:prstGeom>
            <a:noFill/>
          </p:spPr>
          <p:txBody>
            <a:bodyPr wrap="square" rtlCol="0">
              <a:spAutoFit/>
            </a:bodyPr>
            <a:lstStyle/>
            <a:p>
              <a:pPr indent="625475"/>
              <a:r>
                <a:rPr lang="en-US" sz="2800" b="1" dirty="0" smtClean="0"/>
                <a:t>5. Results</a:t>
              </a:r>
              <a:endParaRPr lang="en-GB" sz="2800" b="1" dirty="0"/>
            </a:p>
          </p:txBody>
        </p:sp>
        <p:sp>
          <p:nvSpPr>
            <p:cNvPr id="15" name="Flowchart: Connector 14"/>
            <p:cNvSpPr/>
            <p:nvPr/>
          </p:nvSpPr>
          <p:spPr>
            <a:xfrm>
              <a:off x="125128" y="3394238"/>
              <a:ext cx="423512" cy="423512"/>
            </a:xfrm>
            <a:prstGeom prst="flowChartConnector">
              <a:avLst/>
            </a:prstGeom>
            <a:gradFill>
              <a:gsLst>
                <a:gs pos="0">
                  <a:schemeClr val="bg1"/>
                </a:gs>
                <a:gs pos="100000">
                  <a:schemeClr val="accent2"/>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grpSp>
      <p:grpSp>
        <p:nvGrpSpPr>
          <p:cNvPr id="22" name="Group 21"/>
          <p:cNvGrpSpPr/>
          <p:nvPr/>
        </p:nvGrpSpPr>
        <p:grpSpPr>
          <a:xfrm>
            <a:off x="406403" y="4932984"/>
            <a:ext cx="12192000" cy="523220"/>
            <a:chOff x="0" y="4045050"/>
            <a:chExt cx="12192000" cy="523220"/>
          </a:xfrm>
        </p:grpSpPr>
        <p:sp>
          <p:nvSpPr>
            <p:cNvPr id="10" name="TextBox 9"/>
            <p:cNvSpPr txBox="1"/>
            <p:nvPr/>
          </p:nvSpPr>
          <p:spPr>
            <a:xfrm>
              <a:off x="0" y="4045050"/>
              <a:ext cx="12192000" cy="523220"/>
            </a:xfrm>
            <a:prstGeom prst="rect">
              <a:avLst/>
            </a:prstGeom>
            <a:noFill/>
          </p:spPr>
          <p:txBody>
            <a:bodyPr wrap="square" rtlCol="0">
              <a:spAutoFit/>
            </a:bodyPr>
            <a:lstStyle/>
            <a:p>
              <a:pPr indent="625475"/>
              <a:r>
                <a:rPr lang="en-US" sz="2800" b="1" dirty="0" smtClean="0"/>
                <a:t>6. Conclusions</a:t>
              </a:r>
              <a:endParaRPr lang="en-GB" sz="2800" b="1" dirty="0"/>
            </a:p>
          </p:txBody>
        </p:sp>
        <p:sp>
          <p:nvSpPr>
            <p:cNvPr id="16" name="Flowchart: Connector 15"/>
            <p:cNvSpPr/>
            <p:nvPr/>
          </p:nvSpPr>
          <p:spPr>
            <a:xfrm>
              <a:off x="125128" y="4094904"/>
              <a:ext cx="423512" cy="423512"/>
            </a:xfrm>
            <a:prstGeom prst="flowChartConnector">
              <a:avLst/>
            </a:prstGeom>
            <a:gradFill>
              <a:gsLst>
                <a:gs pos="0">
                  <a:schemeClr val="bg1"/>
                </a:gs>
                <a:gs pos="100000">
                  <a:srgbClr val="FF000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grpSp>
    </p:spTree>
    <p:extLst>
      <p:ext uri="{BB962C8B-B14F-4D97-AF65-F5344CB8AC3E}">
        <p14:creationId xmlns:p14="http://schemas.microsoft.com/office/powerpoint/2010/main" val="485727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83825" y="241426"/>
            <a:ext cx="11435009" cy="523220"/>
          </a:xfrm>
          <a:prstGeom prst="rect">
            <a:avLst/>
          </a:prstGeom>
          <a:noFill/>
        </p:spPr>
        <p:txBody>
          <a:bodyPr wrap="square" rtlCol="0">
            <a:spAutoFit/>
          </a:bodyPr>
          <a:lstStyle/>
          <a:p>
            <a:pPr indent="625475"/>
            <a:r>
              <a:rPr lang="en-US" sz="2800" b="1" dirty="0" smtClean="0"/>
              <a:t>1. Problem statement</a:t>
            </a:r>
            <a:endParaRPr lang="en-GB" sz="2800" b="1" dirty="0"/>
          </a:p>
        </p:txBody>
      </p:sp>
      <p:sp>
        <p:nvSpPr>
          <p:cNvPr id="6" name="Flowchart: Connector 2"/>
          <p:cNvSpPr/>
          <p:nvPr/>
        </p:nvSpPr>
        <p:spPr>
          <a:xfrm>
            <a:off x="508953" y="291280"/>
            <a:ext cx="423512" cy="423512"/>
          </a:xfrm>
          <a:prstGeom prst="flowChartConnector">
            <a:avLst/>
          </a:prstGeom>
          <a:gradFill flip="none" rotWithShape="1">
            <a:gsLst>
              <a:gs pos="0">
                <a:schemeClr val="bg1"/>
              </a:gs>
              <a:gs pos="100000">
                <a:srgbClr val="7030A0"/>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3" name="Rectangle 2"/>
          <p:cNvSpPr/>
          <p:nvPr/>
        </p:nvSpPr>
        <p:spPr>
          <a:xfrm>
            <a:off x="383825" y="1092314"/>
            <a:ext cx="11248398" cy="2554545"/>
          </a:xfrm>
          <a:prstGeom prst="rect">
            <a:avLst/>
          </a:prstGeom>
        </p:spPr>
        <p:txBody>
          <a:bodyPr wrap="square">
            <a:spAutoFit/>
          </a:bodyPr>
          <a:lstStyle/>
          <a:p>
            <a:r>
              <a:rPr lang="en-US" sz="3200" b="1" dirty="0"/>
              <a:t>A hot object placed in the open air would gradually cool down. We can slow down this </a:t>
            </a:r>
            <a:r>
              <a:rPr lang="en-US" sz="3200" b="1" dirty="0" smtClean="0"/>
              <a:t>process by containing </a:t>
            </a:r>
            <a:r>
              <a:rPr lang="en-US" sz="3200" b="1" dirty="0"/>
              <a:t>the object in a greenhouse. Compare different mechanisms of heat loss by the</a:t>
            </a:r>
          </a:p>
          <a:p>
            <a:r>
              <a:rPr lang="en-US" sz="3200" b="1" dirty="0"/>
              <a:t>object and explain how the presence of a greenhouse affects them.</a:t>
            </a:r>
            <a:endParaRPr lang="bg-BG" sz="3200" b="1" dirty="0"/>
          </a:p>
        </p:txBody>
      </p:sp>
    </p:spTree>
    <p:extLst>
      <p:ext uri="{BB962C8B-B14F-4D97-AF65-F5344CB8AC3E}">
        <p14:creationId xmlns:p14="http://schemas.microsoft.com/office/powerpoint/2010/main" val="1175479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nvPr>
        </p:nvGraphicFramePr>
        <p:xfrm>
          <a:off x="406403" y="2779396"/>
          <a:ext cx="11287122" cy="3341995"/>
        </p:xfrm>
        <a:graphic>
          <a:graphicData uri="http://schemas.openxmlformats.org/drawingml/2006/table">
            <a:tbl>
              <a:tblPr firstRow="1" bandRow="1">
                <a:tableStyleId>{5C22544A-7EE6-4342-B048-85BDC9FD1C3A}</a:tableStyleId>
              </a:tblPr>
              <a:tblGrid>
                <a:gridCol w="3851800">
                  <a:extLst>
                    <a:ext uri="{9D8B030D-6E8A-4147-A177-3AD203B41FA5}">
                      <a16:colId xmlns:a16="http://schemas.microsoft.com/office/drawing/2014/main" val="2365160543"/>
                    </a:ext>
                  </a:extLst>
                </a:gridCol>
                <a:gridCol w="3746406">
                  <a:extLst>
                    <a:ext uri="{9D8B030D-6E8A-4147-A177-3AD203B41FA5}">
                      <a16:colId xmlns:a16="http://schemas.microsoft.com/office/drawing/2014/main" val="1019089722"/>
                    </a:ext>
                  </a:extLst>
                </a:gridCol>
                <a:gridCol w="3688916">
                  <a:extLst>
                    <a:ext uri="{9D8B030D-6E8A-4147-A177-3AD203B41FA5}">
                      <a16:colId xmlns:a16="http://schemas.microsoft.com/office/drawing/2014/main" val="1626286093"/>
                    </a:ext>
                  </a:extLst>
                </a:gridCol>
              </a:tblGrid>
              <a:tr h="507355">
                <a:tc>
                  <a:txBody>
                    <a:bodyPr/>
                    <a:lstStyle/>
                    <a:p>
                      <a:pPr algn="ctr"/>
                      <a:r>
                        <a:rPr lang="en-US" sz="2000" dirty="0" smtClean="0"/>
                        <a:t>Conduction</a:t>
                      </a:r>
                      <a:endParaRPr lang="bg-BG"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Convection</a:t>
                      </a:r>
                      <a:endParaRPr lang="bg-BG"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Radiation</a:t>
                      </a:r>
                      <a:endParaRPr lang="bg-BG"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112465"/>
                  </a:ext>
                </a:extLst>
              </a:tr>
              <a:tr h="909708">
                <a:tc>
                  <a:txBody>
                    <a:bodyPr/>
                    <a:lstStyle/>
                    <a:p>
                      <a:pPr marL="0" indent="0">
                        <a:buFont typeface="Arial" panose="020B0604020202020204" pitchFamily="34" charset="0"/>
                        <a:buNone/>
                      </a:pPr>
                      <a:r>
                        <a:rPr lang="en-US" sz="1800" dirty="0" smtClean="0"/>
                        <a:t>heat transfer via direct flow of heat trough a material due to physical contact</a:t>
                      </a:r>
                    </a:p>
                    <a:p>
                      <a:pPr marL="0" indent="0">
                        <a:buFont typeface="Arial" panose="020B0604020202020204" pitchFamily="34" charset="0"/>
                        <a:buNone/>
                      </a:pPr>
                      <a:endParaRPr lang="en-US" sz="1800" dirty="0" smtClean="0"/>
                    </a:p>
                    <a:p>
                      <a:pPr marL="0" indent="0">
                        <a:buFont typeface="Arial" panose="020B0604020202020204" pitchFamily="34" charset="0"/>
                        <a:buNone/>
                      </a:pPr>
                      <a:endParaRPr lang="en-US" sz="1800" dirty="0" smtClean="0"/>
                    </a:p>
                    <a:p>
                      <a:pPr marL="0" indent="0">
                        <a:buFont typeface="Arial" panose="020B0604020202020204" pitchFamily="34" charset="0"/>
                        <a:buNone/>
                      </a:pPr>
                      <a:endParaRPr lang="en-US" sz="1800" dirty="0" smtClean="0"/>
                    </a:p>
                    <a:p>
                      <a:pPr marL="0" indent="0">
                        <a:buFont typeface="Arial" panose="020B0604020202020204" pitchFamily="34" charset="0"/>
                        <a:buNone/>
                      </a:pPr>
                      <a:endParaRPr lang="en-US" sz="1800" dirty="0" smtClean="0"/>
                    </a:p>
                    <a:p>
                      <a:pPr marL="0" indent="0">
                        <a:buFont typeface="Arial" panose="020B0604020202020204" pitchFamily="34" charset="0"/>
                        <a:buNone/>
                      </a:pPr>
                      <a:endParaRPr lang="en-US" sz="1800" dirty="0" smtClean="0"/>
                    </a:p>
                    <a:p>
                      <a:pPr marL="0" indent="0">
                        <a:buFont typeface="Arial" panose="020B0604020202020204" pitchFamily="34" charset="0"/>
                        <a:buNone/>
                      </a:pPr>
                      <a:endParaRPr lang="en-US" sz="1800" dirty="0" smtClean="0"/>
                    </a:p>
                    <a:p>
                      <a:pPr marL="0" indent="0">
                        <a:buFont typeface="Arial" panose="020B0604020202020204" pitchFamily="34" charset="0"/>
                        <a:buNone/>
                      </a:pPr>
                      <a:endParaRPr 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800" dirty="0" smtClean="0"/>
                        <a:t>natural or forced heat transfer via direct movement of a fluid (air or water)</a:t>
                      </a:r>
                    </a:p>
                    <a:p>
                      <a:pPr marL="0" indent="0">
                        <a:buFont typeface="Arial" panose="020B0604020202020204" pitchFamily="34" charset="0"/>
                        <a:buNone/>
                      </a:pPr>
                      <a:endParaRPr 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800" dirty="0" smtClean="0"/>
                        <a:t>heat transfer via electromagnetic waves</a:t>
                      </a:r>
                      <a:r>
                        <a:rPr lang="en-US" sz="1800" baseline="0" dirty="0" smtClean="0"/>
                        <a:t> </a:t>
                      </a:r>
                      <a:r>
                        <a:rPr lang="en-US" sz="1800" dirty="0" smtClean="0"/>
                        <a:t>(does not necessary require a medium to carry the heat)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8243110"/>
                  </a:ext>
                </a:extLst>
              </a:tr>
            </a:tbl>
          </a:graphicData>
        </a:graphic>
      </p:graphicFrame>
      <p:sp>
        <p:nvSpPr>
          <p:cNvPr id="7" name="TextBox 6"/>
          <p:cNvSpPr txBox="1"/>
          <p:nvPr/>
        </p:nvSpPr>
        <p:spPr>
          <a:xfrm>
            <a:off x="406403" y="200297"/>
            <a:ext cx="11523526" cy="523220"/>
          </a:xfrm>
          <a:prstGeom prst="rect">
            <a:avLst/>
          </a:prstGeom>
          <a:noFill/>
        </p:spPr>
        <p:txBody>
          <a:bodyPr wrap="square" rtlCol="0">
            <a:spAutoFit/>
          </a:bodyPr>
          <a:lstStyle/>
          <a:p>
            <a:pPr indent="625475"/>
            <a:r>
              <a:rPr lang="en-US" sz="2800" b="1" dirty="0" smtClean="0"/>
              <a:t>2. Introduction</a:t>
            </a:r>
            <a:endParaRPr lang="en-GB" sz="2800" b="1" dirty="0"/>
          </a:p>
        </p:txBody>
      </p:sp>
      <p:sp>
        <p:nvSpPr>
          <p:cNvPr id="9" name="Flowchart: Connector 11"/>
          <p:cNvSpPr/>
          <p:nvPr/>
        </p:nvSpPr>
        <p:spPr>
          <a:xfrm>
            <a:off x="583047" y="250151"/>
            <a:ext cx="423512" cy="423512"/>
          </a:xfrm>
          <a:prstGeom prst="flowChartConnector">
            <a:avLst/>
          </a:prstGeom>
          <a:gradFill>
            <a:gsLst>
              <a:gs pos="0">
                <a:schemeClr val="bg1"/>
              </a:gs>
              <a:gs pos="100000">
                <a:srgbClr val="0070C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8" name="TextBox 7"/>
          <p:cNvSpPr txBox="1"/>
          <p:nvPr/>
        </p:nvSpPr>
        <p:spPr>
          <a:xfrm>
            <a:off x="262407" y="891153"/>
            <a:ext cx="11824818" cy="1569660"/>
          </a:xfrm>
          <a:prstGeom prst="rect">
            <a:avLst/>
          </a:prstGeom>
          <a:noFill/>
        </p:spPr>
        <p:txBody>
          <a:bodyPr wrap="square" rtlCol="0">
            <a:spAutoFit/>
          </a:bodyPr>
          <a:lstStyle/>
          <a:p>
            <a:pPr marL="3322638" indent="-3322638"/>
            <a:r>
              <a:rPr lang="en-US" sz="2400" b="1" dirty="0" smtClean="0"/>
              <a:t>heat loss = heat transfer = transfer of heat from a </a:t>
            </a:r>
            <a:r>
              <a:rPr lang="en-US" sz="2400" b="1" dirty="0" smtClean="0">
                <a:solidFill>
                  <a:srgbClr val="FF0000"/>
                </a:solidFill>
              </a:rPr>
              <a:t>hotter</a:t>
            </a:r>
            <a:r>
              <a:rPr lang="en-US" sz="2400" b="1" dirty="0" smtClean="0"/>
              <a:t> area to a </a:t>
            </a:r>
            <a:r>
              <a:rPr lang="en-US" sz="2400" b="1" dirty="0" smtClean="0">
                <a:solidFill>
                  <a:srgbClr val="00B0F0"/>
                </a:solidFill>
              </a:rPr>
              <a:t>colder</a:t>
            </a:r>
            <a:r>
              <a:rPr lang="en-US" sz="2400" b="1" dirty="0" smtClean="0"/>
              <a:t> area until both have the same temperature (equilibrium)</a:t>
            </a:r>
          </a:p>
          <a:p>
            <a:endParaRPr lang="en-US" sz="2400" b="1" dirty="0" smtClean="0"/>
          </a:p>
          <a:p>
            <a:r>
              <a:rPr lang="en-US" sz="2400" b="1" dirty="0" smtClean="0"/>
              <a:t>Mechanisms of heat transfer</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2000" r="23000" b="47899"/>
          <a:stretch/>
        </p:blipFill>
        <p:spPr>
          <a:xfrm>
            <a:off x="9091908" y="4382913"/>
            <a:ext cx="1575092" cy="1420447"/>
          </a:xfrm>
          <a:prstGeom prst="rect">
            <a:avLst/>
          </a:prstGeom>
        </p:spPr>
      </p:pic>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t="16666" b="18961"/>
          <a:stretch/>
        </p:blipFill>
        <p:spPr>
          <a:xfrm>
            <a:off x="479428" y="4698699"/>
            <a:ext cx="3676452" cy="788877"/>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11171"/>
          <a:stretch/>
        </p:blipFill>
        <p:spPr>
          <a:xfrm>
            <a:off x="5342431" y="4299961"/>
            <a:ext cx="1700816" cy="1586354"/>
          </a:xfrm>
          <a:prstGeom prst="rect">
            <a:avLst/>
          </a:prstGeom>
        </p:spPr>
      </p:pic>
    </p:spTree>
    <p:extLst>
      <p:ext uri="{BB962C8B-B14F-4D97-AF65-F5344CB8AC3E}">
        <p14:creationId xmlns:p14="http://schemas.microsoft.com/office/powerpoint/2010/main" val="1429950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6403" y="200297"/>
            <a:ext cx="11678811" cy="523220"/>
          </a:xfrm>
          <a:prstGeom prst="rect">
            <a:avLst/>
          </a:prstGeom>
          <a:noFill/>
        </p:spPr>
        <p:txBody>
          <a:bodyPr wrap="square" rtlCol="0">
            <a:spAutoFit/>
          </a:bodyPr>
          <a:lstStyle/>
          <a:p>
            <a:pPr indent="625475"/>
            <a:r>
              <a:rPr lang="en-US" sz="2800" b="1" dirty="0" smtClean="0"/>
              <a:t>2. Introduction</a:t>
            </a:r>
            <a:endParaRPr lang="en-GB" sz="2800" b="1" dirty="0"/>
          </a:p>
        </p:txBody>
      </p:sp>
      <p:sp>
        <p:nvSpPr>
          <p:cNvPr id="9" name="Flowchart: Connector 11"/>
          <p:cNvSpPr/>
          <p:nvPr/>
        </p:nvSpPr>
        <p:spPr>
          <a:xfrm>
            <a:off x="583047" y="250151"/>
            <a:ext cx="423512" cy="423512"/>
          </a:xfrm>
          <a:prstGeom prst="flowChartConnector">
            <a:avLst/>
          </a:prstGeom>
          <a:gradFill>
            <a:gsLst>
              <a:gs pos="0">
                <a:schemeClr val="bg1"/>
              </a:gs>
              <a:gs pos="100000">
                <a:srgbClr val="0070C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4" name="TextBox 3"/>
          <p:cNvSpPr txBox="1"/>
          <p:nvPr/>
        </p:nvSpPr>
        <p:spPr>
          <a:xfrm>
            <a:off x="262406" y="891153"/>
            <a:ext cx="11929593" cy="1938992"/>
          </a:xfrm>
          <a:prstGeom prst="rect">
            <a:avLst/>
          </a:prstGeom>
          <a:noFill/>
        </p:spPr>
        <p:txBody>
          <a:bodyPr wrap="square" rtlCol="0">
            <a:spAutoFit/>
          </a:bodyPr>
          <a:lstStyle/>
          <a:p>
            <a:pPr marL="3322638" indent="-3322638"/>
            <a:r>
              <a:rPr lang="en-US" sz="2400" b="1" dirty="0" smtClean="0"/>
              <a:t>What is a greenhouse and how it works?</a:t>
            </a:r>
          </a:p>
          <a:p>
            <a:r>
              <a:rPr lang="en-US" sz="2400" dirty="0" smtClean="0"/>
              <a:t>A greenhouse is made of glass which let’s the visible light (radiated heat) from the sun through.</a:t>
            </a:r>
          </a:p>
          <a:p>
            <a:r>
              <a:rPr lang="en-US" sz="2400" dirty="0" smtClean="0"/>
              <a:t>The heat is absorbed by plants and soil which then give out the heat. Some of the heat passes through the glass, but most is trapped inside and keeps the greenhouse warm. Glass is not a good heat conductor – it acts as an insulator.</a:t>
            </a:r>
          </a:p>
        </p:txBody>
      </p:sp>
      <p:grpSp>
        <p:nvGrpSpPr>
          <p:cNvPr id="26" name="Group 25"/>
          <p:cNvGrpSpPr/>
          <p:nvPr/>
        </p:nvGrpSpPr>
        <p:grpSpPr>
          <a:xfrm>
            <a:off x="0" y="3037715"/>
            <a:ext cx="5080315" cy="3500150"/>
            <a:chOff x="406402" y="2816489"/>
            <a:chExt cx="5080315" cy="350015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2" y="3521122"/>
              <a:ext cx="5080315" cy="2795517"/>
            </a:xfrm>
            <a:prstGeom prst="rect">
              <a:avLst/>
            </a:prstGeom>
          </p:spPr>
        </p:pic>
        <p:cxnSp>
          <p:nvCxnSpPr>
            <p:cNvPr id="6" name="Straight Arrow Connector 5"/>
            <p:cNvCxnSpPr/>
            <p:nvPr/>
          </p:nvCxnSpPr>
          <p:spPr>
            <a:xfrm>
              <a:off x="583047" y="3521122"/>
              <a:ext cx="1424468" cy="1747353"/>
            </a:xfrm>
            <a:prstGeom prst="straightConnector1">
              <a:avLst/>
            </a:prstGeom>
            <a:ln w="25400">
              <a:solidFill>
                <a:schemeClr val="accent4"/>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94803" y="3370099"/>
              <a:ext cx="1424468" cy="1747353"/>
            </a:xfrm>
            <a:prstGeom prst="straightConnector1">
              <a:avLst/>
            </a:prstGeom>
            <a:ln w="25400">
              <a:solidFill>
                <a:schemeClr val="accent4"/>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51076" y="3219076"/>
              <a:ext cx="1424468" cy="1747353"/>
            </a:xfrm>
            <a:prstGeom prst="straightConnector1">
              <a:avLst/>
            </a:prstGeom>
            <a:ln w="25400">
              <a:solidFill>
                <a:schemeClr val="accent4"/>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295281" y="3068053"/>
              <a:ext cx="1424468" cy="1747353"/>
            </a:xfrm>
            <a:prstGeom prst="straightConnector1">
              <a:avLst/>
            </a:prstGeom>
            <a:ln w="25400">
              <a:solidFill>
                <a:schemeClr val="accent4"/>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51554" y="2913882"/>
              <a:ext cx="1424468" cy="1747353"/>
            </a:xfrm>
            <a:prstGeom prst="straightConnector1">
              <a:avLst/>
            </a:prstGeom>
            <a:ln w="25400">
              <a:solidFill>
                <a:schemeClr val="accent4"/>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42888" y="2816489"/>
              <a:ext cx="596638" cy="369332"/>
            </a:xfrm>
            <a:prstGeom prst="rect">
              <a:avLst/>
            </a:prstGeom>
            <a:noFill/>
          </p:spPr>
          <p:txBody>
            <a:bodyPr wrap="none" rtlCol="0">
              <a:spAutoFit/>
            </a:bodyPr>
            <a:lstStyle/>
            <a:p>
              <a:r>
                <a:rPr lang="en-US" b="1" dirty="0" smtClean="0">
                  <a:solidFill>
                    <a:schemeClr val="accent4"/>
                  </a:solidFill>
                </a:rPr>
                <a:t>SUN</a:t>
              </a:r>
              <a:endParaRPr lang="bg-BG" b="1" dirty="0">
                <a:solidFill>
                  <a:schemeClr val="accent4"/>
                </a:solidFill>
              </a:endParaRPr>
            </a:p>
          </p:txBody>
        </p:sp>
        <p:cxnSp>
          <p:nvCxnSpPr>
            <p:cNvPr id="15" name="Straight Arrow Connector 14"/>
            <p:cNvCxnSpPr/>
            <p:nvPr/>
          </p:nvCxnSpPr>
          <p:spPr>
            <a:xfrm flipV="1">
              <a:off x="3508580" y="4492889"/>
              <a:ext cx="824571" cy="77558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775357" y="4705503"/>
              <a:ext cx="824571" cy="775586"/>
            </a:xfrm>
            <a:prstGeom prst="straightConnector1">
              <a:avLst/>
            </a:prstGeom>
            <a:ln w="2540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063274" y="4869396"/>
              <a:ext cx="824571" cy="77558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516140" y="3855474"/>
              <a:ext cx="481312" cy="461145"/>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997096" y="4209477"/>
              <a:ext cx="824571" cy="77558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180084" y="4427613"/>
              <a:ext cx="824571" cy="775586"/>
            </a:xfrm>
            <a:prstGeom prst="straightConnector1">
              <a:avLst/>
            </a:prstGeom>
            <a:ln w="2540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5601867" y="3014351"/>
            <a:ext cx="6483347" cy="3046988"/>
          </a:xfrm>
          <a:prstGeom prst="rect">
            <a:avLst/>
          </a:prstGeom>
          <a:noFill/>
        </p:spPr>
        <p:txBody>
          <a:bodyPr wrap="square" rtlCol="0">
            <a:spAutoFit/>
          </a:bodyPr>
          <a:lstStyle/>
          <a:p>
            <a:pPr marL="3322638" indent="-3322638"/>
            <a:r>
              <a:rPr lang="en-US" sz="2400" b="1" dirty="0" smtClean="0"/>
              <a:t>Earth’s atmosphere as a greenhouse</a:t>
            </a:r>
          </a:p>
          <a:p>
            <a:pPr algn="just"/>
            <a:r>
              <a:rPr lang="en-US" sz="2400" dirty="0" smtClean="0"/>
              <a:t>Gases like CO</a:t>
            </a:r>
            <a:r>
              <a:rPr lang="en-US" sz="2400" baseline="-25000" dirty="0" smtClean="0"/>
              <a:t>2</a:t>
            </a:r>
            <a:r>
              <a:rPr lang="en-US" sz="2400" dirty="0"/>
              <a:t> </a:t>
            </a:r>
            <a:r>
              <a:rPr lang="en-US" sz="2400" dirty="0" smtClean="0"/>
              <a:t>act like the glass of a greenhouse and block the heat from escaping the Earth</a:t>
            </a:r>
            <a:r>
              <a:rPr lang="en-US" sz="2400" dirty="0"/>
              <a:t>. Human activities such as burning fossil </a:t>
            </a:r>
            <a:r>
              <a:rPr lang="en-US" sz="2400" dirty="0" smtClean="0"/>
              <a:t>fuels increase the amount of greenhouse gases released into the atmosphere. Trapping this heat results in rising temperatures on Earth and climate change in recent history.</a:t>
            </a:r>
          </a:p>
        </p:txBody>
      </p:sp>
    </p:spTree>
    <p:extLst>
      <p:ext uri="{BB962C8B-B14F-4D97-AF65-F5344CB8AC3E}">
        <p14:creationId xmlns:p14="http://schemas.microsoft.com/office/powerpoint/2010/main" val="795235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p:cNvSpPr/>
          <p:nvPr/>
        </p:nvSpPr>
        <p:spPr>
          <a:xfrm>
            <a:off x="531531" y="250151"/>
            <a:ext cx="423512" cy="423512"/>
          </a:xfrm>
          <a:prstGeom prst="flowChartConnector">
            <a:avLst/>
          </a:prstGeom>
          <a:solidFill>
            <a:srgbClr val="00B050"/>
          </a:solidFill>
          <a:ln>
            <a:solidFill>
              <a:srgbClr val="00B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06403" y="200297"/>
            <a:ext cx="11680822" cy="523220"/>
          </a:xfrm>
          <a:prstGeom prst="rect">
            <a:avLst/>
          </a:prstGeom>
          <a:noFill/>
        </p:spPr>
        <p:txBody>
          <a:bodyPr wrap="square" rtlCol="0">
            <a:spAutoFit/>
          </a:bodyPr>
          <a:lstStyle/>
          <a:p>
            <a:pPr indent="625475"/>
            <a:r>
              <a:rPr lang="bg-BG" sz="2800" b="1" dirty="0" smtClean="0"/>
              <a:t>3</a:t>
            </a:r>
            <a:r>
              <a:rPr lang="en-US" sz="2800" b="1" dirty="0" smtClean="0"/>
              <a:t>. Materials and methods</a:t>
            </a:r>
            <a:endParaRPr lang="en-GB" sz="2800" b="1" dirty="0"/>
          </a:p>
        </p:txBody>
      </p:sp>
      <p:sp>
        <p:nvSpPr>
          <p:cNvPr id="65" name="Flowchart: Connector 12"/>
          <p:cNvSpPr/>
          <p:nvPr/>
        </p:nvSpPr>
        <p:spPr>
          <a:xfrm>
            <a:off x="531531" y="250151"/>
            <a:ext cx="423512" cy="423512"/>
          </a:xfrm>
          <a:prstGeom prst="flowChartConnector">
            <a:avLst/>
          </a:prstGeom>
          <a:gradFill>
            <a:gsLst>
              <a:gs pos="0">
                <a:schemeClr val="bg1"/>
              </a:gs>
              <a:gs pos="100000">
                <a:srgbClr val="00B05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7" name="TextBox 6"/>
          <p:cNvSpPr txBox="1"/>
          <p:nvPr/>
        </p:nvSpPr>
        <p:spPr>
          <a:xfrm>
            <a:off x="262407" y="891153"/>
            <a:ext cx="11824818" cy="5632311"/>
          </a:xfrm>
          <a:prstGeom prst="rect">
            <a:avLst/>
          </a:prstGeom>
          <a:noFill/>
        </p:spPr>
        <p:txBody>
          <a:bodyPr wrap="square" rtlCol="0">
            <a:spAutoFit/>
          </a:bodyPr>
          <a:lstStyle/>
          <a:p>
            <a:r>
              <a:rPr lang="en-US" sz="2400" b="1" dirty="0" smtClean="0"/>
              <a:t>Follow the time that is needed for a heated copper object to give away its temperature to the environment (from 100 </a:t>
            </a:r>
            <a:r>
              <a:rPr lang="en-US" sz="2400" b="1" baseline="30000" dirty="0" smtClean="0"/>
              <a:t>o</a:t>
            </a:r>
            <a:r>
              <a:rPr lang="en-US" sz="2400" b="1" dirty="0" smtClean="0"/>
              <a:t>C to 40 </a:t>
            </a:r>
            <a:r>
              <a:rPr lang="en-US" sz="2400" b="1" baseline="30000" dirty="0" smtClean="0"/>
              <a:t>o</a:t>
            </a:r>
            <a:r>
              <a:rPr lang="en-US" sz="2400" b="1" dirty="0" smtClean="0"/>
              <a:t>C) via the following mechanisms:</a:t>
            </a:r>
          </a:p>
          <a:p>
            <a:endParaRPr lang="en-US" sz="2400" b="1" dirty="0" smtClean="0"/>
          </a:p>
          <a:p>
            <a:pPr>
              <a:buAutoNum type="arabicParenR"/>
              <a:tabLst>
                <a:tab pos="4846638" algn="l"/>
              </a:tabLst>
            </a:pPr>
            <a:r>
              <a:rPr lang="en-US" sz="2400" dirty="0"/>
              <a:t> </a:t>
            </a:r>
            <a:r>
              <a:rPr lang="en-US" sz="2400" dirty="0" smtClean="0"/>
              <a:t>natural convection in open air – 	metal object, thermometer, stopwatch</a:t>
            </a:r>
            <a:endParaRPr lang="en-US" sz="2400" dirty="0"/>
          </a:p>
          <a:p>
            <a:pPr>
              <a:buAutoNum type="arabicParenR"/>
            </a:pPr>
            <a:endParaRPr lang="en-US" sz="2400" dirty="0" smtClean="0"/>
          </a:p>
          <a:p>
            <a:pPr>
              <a:buAutoNum type="arabicParenR"/>
            </a:pPr>
            <a:endParaRPr lang="en-US" sz="2400" dirty="0" smtClean="0"/>
          </a:p>
          <a:p>
            <a:pPr>
              <a:buAutoNum type="arabicParenR"/>
              <a:tabLst>
                <a:tab pos="4892675" algn="l"/>
              </a:tabLst>
            </a:pPr>
            <a:r>
              <a:rPr lang="en-US" sz="2400" dirty="0" smtClean="0"/>
              <a:t> natural convection in closed vessel –</a:t>
            </a:r>
            <a:r>
              <a:rPr lang="en-US" sz="2400" dirty="0"/>
              <a:t>	</a:t>
            </a:r>
            <a:r>
              <a:rPr lang="en-US" sz="2400" dirty="0" smtClean="0"/>
              <a:t>glass vessel with lid</a:t>
            </a:r>
          </a:p>
          <a:p>
            <a:pPr>
              <a:buAutoNum type="arabicParenR"/>
            </a:pPr>
            <a:endParaRPr lang="en-US" sz="2400" dirty="0" smtClean="0"/>
          </a:p>
          <a:p>
            <a:pPr>
              <a:buAutoNum type="arabicParenR"/>
            </a:pPr>
            <a:endParaRPr lang="en-US" sz="2400" dirty="0" smtClean="0"/>
          </a:p>
          <a:p>
            <a:pPr>
              <a:buAutoNum type="arabicParenR"/>
              <a:tabLst>
                <a:tab pos="4846638" algn="l"/>
              </a:tabLst>
            </a:pPr>
            <a:r>
              <a:rPr lang="en-US" sz="2400" dirty="0" smtClean="0"/>
              <a:t> forced convection in closed vessel – 	fan</a:t>
            </a:r>
          </a:p>
          <a:p>
            <a:pPr>
              <a:buAutoNum type="arabicParenR"/>
            </a:pPr>
            <a:endParaRPr lang="en-US" sz="2400" dirty="0" smtClean="0"/>
          </a:p>
          <a:p>
            <a:pPr>
              <a:buAutoNum type="arabicParenR"/>
            </a:pPr>
            <a:endParaRPr lang="en-US" sz="2400" dirty="0" smtClean="0"/>
          </a:p>
          <a:p>
            <a:pPr>
              <a:buAutoNum type="arabicParenR"/>
              <a:tabLst>
                <a:tab pos="4846638" algn="l"/>
              </a:tabLst>
            </a:pPr>
            <a:r>
              <a:rPr lang="en-US" sz="2400" dirty="0" smtClean="0"/>
              <a:t> natural convection in closed vessel in the presence of only CO</a:t>
            </a:r>
            <a:r>
              <a:rPr lang="en-US" sz="2400" baseline="-25000" dirty="0" smtClean="0"/>
              <a:t>2</a:t>
            </a:r>
            <a:r>
              <a:rPr lang="en-US" sz="2400" dirty="0" smtClean="0"/>
              <a:t> gas</a:t>
            </a:r>
          </a:p>
          <a:p>
            <a:pPr>
              <a:tabLst>
                <a:tab pos="4846638" algn="l"/>
              </a:tabLst>
            </a:pPr>
            <a:r>
              <a:rPr lang="en-US" sz="2400" dirty="0" smtClean="0"/>
              <a:t>	CO</a:t>
            </a:r>
            <a:r>
              <a:rPr lang="en-US" sz="2400" baseline="-25000" dirty="0" smtClean="0"/>
              <a:t>2</a:t>
            </a:r>
            <a:r>
              <a:rPr lang="en-US" sz="2400" dirty="0" smtClean="0"/>
              <a:t> produced following this reaction:</a:t>
            </a:r>
            <a:endParaRPr lang="en-US" sz="2400" baseline="-25000" dirty="0"/>
          </a:p>
          <a:p>
            <a:pPr>
              <a:tabLst>
                <a:tab pos="4846638" algn="l"/>
              </a:tabLst>
            </a:pPr>
            <a:r>
              <a:rPr lang="en-US" sz="2400" dirty="0" smtClean="0"/>
              <a:t>	Na</a:t>
            </a:r>
            <a:r>
              <a:rPr lang="en-US" sz="2400" baseline="-25000" dirty="0" smtClean="0"/>
              <a:t>2</a:t>
            </a:r>
            <a:r>
              <a:rPr lang="en-US" sz="2400" dirty="0" smtClean="0"/>
              <a:t>CO</a:t>
            </a:r>
            <a:r>
              <a:rPr lang="en-US" sz="2400" baseline="-25000" dirty="0" smtClean="0"/>
              <a:t>3</a:t>
            </a:r>
            <a:r>
              <a:rPr lang="en-US" sz="2400" dirty="0" smtClean="0"/>
              <a:t> + 2HCl → 2NaCl + H</a:t>
            </a:r>
            <a:r>
              <a:rPr lang="en-US" sz="2400" baseline="-25000" dirty="0" smtClean="0"/>
              <a:t>2</a:t>
            </a:r>
            <a:r>
              <a:rPr lang="en-US" sz="2400" dirty="0" smtClean="0"/>
              <a:t>O + CO</a:t>
            </a:r>
            <a:r>
              <a:rPr lang="en-US" sz="2400" baseline="-25000" dirty="0" smtClean="0"/>
              <a:t>2</a:t>
            </a:r>
            <a:endParaRPr lang="en-US" sz="2400" dirty="0" smtClean="0"/>
          </a:p>
        </p:txBody>
      </p:sp>
    </p:spTree>
    <p:extLst>
      <p:ext uri="{BB962C8B-B14F-4D97-AF65-F5344CB8AC3E}">
        <p14:creationId xmlns:p14="http://schemas.microsoft.com/office/powerpoint/2010/main" val="339246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Connector 13"/>
          <p:cNvSpPr/>
          <p:nvPr/>
        </p:nvSpPr>
        <p:spPr>
          <a:xfrm>
            <a:off x="531531" y="250151"/>
            <a:ext cx="423512" cy="423512"/>
          </a:xfrm>
          <a:prstGeom prst="flowChartConnector">
            <a:avLst/>
          </a:prstGeom>
          <a:gradFill>
            <a:gsLst>
              <a:gs pos="0">
                <a:schemeClr val="bg1"/>
              </a:gs>
              <a:gs pos="100000">
                <a:srgbClr val="FFFF0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4" name="TextBox 3"/>
          <p:cNvSpPr txBox="1"/>
          <p:nvPr/>
        </p:nvSpPr>
        <p:spPr>
          <a:xfrm>
            <a:off x="406403" y="200297"/>
            <a:ext cx="11680822" cy="523220"/>
          </a:xfrm>
          <a:prstGeom prst="rect">
            <a:avLst/>
          </a:prstGeom>
          <a:noFill/>
        </p:spPr>
        <p:txBody>
          <a:bodyPr wrap="square" rtlCol="0">
            <a:spAutoFit/>
          </a:bodyPr>
          <a:lstStyle/>
          <a:p>
            <a:pPr indent="625475"/>
            <a:r>
              <a:rPr lang="en-US" sz="2800" b="1" dirty="0">
                <a:solidFill>
                  <a:prstClr val="black"/>
                </a:solidFill>
              </a:rPr>
              <a:t>4</a:t>
            </a:r>
            <a:r>
              <a:rPr lang="en-US" sz="2800" b="1" dirty="0" smtClean="0">
                <a:solidFill>
                  <a:prstClr val="black"/>
                </a:solidFill>
              </a:rPr>
              <a:t>. Experiment</a:t>
            </a:r>
            <a:endParaRPr lang="en-GB" sz="2800" b="1" dirty="0">
              <a:solidFill>
                <a:prstClr val="black"/>
              </a:solidFill>
            </a:endParaRPr>
          </a:p>
        </p:txBody>
      </p:sp>
      <p:sp>
        <p:nvSpPr>
          <p:cNvPr id="14" name="TextBox 13"/>
          <p:cNvSpPr txBox="1"/>
          <p:nvPr/>
        </p:nvSpPr>
        <p:spPr>
          <a:xfrm>
            <a:off x="531531" y="957274"/>
            <a:ext cx="184731" cy="3539430"/>
          </a:xfrm>
          <a:prstGeom prst="rect">
            <a:avLst/>
          </a:prstGeom>
          <a:noFill/>
        </p:spPr>
        <p:txBody>
          <a:bodyPr wrap="none" rtlCol="0">
            <a:spAutoFit/>
          </a:bodyPr>
          <a:lstStyle/>
          <a:p>
            <a:endParaRPr lang="en-GB" sz="2800" dirty="0" smtClean="0">
              <a:solidFill>
                <a:prstClr val="black"/>
              </a:solidFill>
            </a:endParaRPr>
          </a:p>
          <a:p>
            <a:endParaRPr lang="en-GB" sz="2800" dirty="0">
              <a:solidFill>
                <a:prstClr val="black"/>
              </a:solidFill>
            </a:endParaRPr>
          </a:p>
          <a:p>
            <a:endParaRPr lang="en-GB" sz="2800" dirty="0" smtClean="0">
              <a:solidFill>
                <a:prstClr val="black"/>
              </a:solidFill>
            </a:endParaRPr>
          </a:p>
          <a:p>
            <a:endParaRPr lang="en-GB" sz="2800" dirty="0">
              <a:solidFill>
                <a:prstClr val="black"/>
              </a:solidFill>
            </a:endParaRPr>
          </a:p>
          <a:p>
            <a:endParaRPr lang="en-US" sz="2800" dirty="0">
              <a:solidFill>
                <a:prstClr val="black"/>
              </a:solidFill>
            </a:endParaRPr>
          </a:p>
          <a:p>
            <a:endParaRPr lang="en-GB" sz="2800" dirty="0" smtClean="0">
              <a:solidFill>
                <a:prstClr val="black"/>
              </a:solidFill>
            </a:endParaRPr>
          </a:p>
          <a:p>
            <a:endParaRPr lang="en-GB" sz="2800" dirty="0">
              <a:solidFill>
                <a:prstClr val="black"/>
              </a:solidFill>
            </a:endParaRPr>
          </a:p>
          <a:p>
            <a:endParaRPr lang="en-GB" sz="2800" dirty="0">
              <a:solidFill>
                <a:prstClr val="black"/>
              </a:solidFill>
            </a:endParaRPr>
          </a:p>
        </p:txBody>
      </p:sp>
      <p:sp>
        <p:nvSpPr>
          <p:cNvPr id="8" name="TextBox 7"/>
          <p:cNvSpPr txBox="1"/>
          <p:nvPr/>
        </p:nvSpPr>
        <p:spPr>
          <a:xfrm>
            <a:off x="0" y="891153"/>
            <a:ext cx="12192000" cy="461665"/>
          </a:xfrm>
          <a:prstGeom prst="rect">
            <a:avLst/>
          </a:prstGeom>
          <a:noFill/>
        </p:spPr>
        <p:txBody>
          <a:bodyPr wrap="square" rtlCol="0">
            <a:spAutoFit/>
          </a:bodyPr>
          <a:lstStyle/>
          <a:p>
            <a:pPr algn="ctr"/>
            <a:r>
              <a:rPr lang="en-US" sz="2400" dirty="0" smtClean="0"/>
              <a:t>Natural convection in </a:t>
            </a:r>
            <a:r>
              <a:rPr lang="en-US" sz="2400" b="1" dirty="0" smtClean="0">
                <a:solidFill>
                  <a:srgbClr val="0070C0"/>
                </a:solidFill>
              </a:rPr>
              <a:t>open air</a:t>
            </a:r>
            <a:r>
              <a:rPr lang="en-US" sz="2400" dirty="0" smtClean="0">
                <a:solidFill>
                  <a:srgbClr val="0070C0"/>
                </a:solidFill>
              </a:rPr>
              <a:t> </a:t>
            </a:r>
            <a:r>
              <a:rPr lang="en-US" sz="2400" dirty="0" smtClean="0"/>
              <a:t>		vs	 	Natural convection in </a:t>
            </a:r>
            <a:r>
              <a:rPr lang="en-US" sz="2400" b="1" dirty="0" smtClean="0">
                <a:solidFill>
                  <a:schemeClr val="accent2"/>
                </a:solidFill>
              </a:rPr>
              <a:t>closed vessel</a:t>
            </a:r>
            <a:endParaRPr lang="en-US" sz="2400" dirty="0" smtClean="0">
              <a:solidFill>
                <a:schemeClr val="accent2"/>
              </a:solidFill>
            </a:endParaRPr>
          </a:p>
        </p:txBody>
      </p:sp>
      <p:grpSp>
        <p:nvGrpSpPr>
          <p:cNvPr id="37" name="Group 36"/>
          <p:cNvGrpSpPr/>
          <p:nvPr/>
        </p:nvGrpSpPr>
        <p:grpSpPr>
          <a:xfrm>
            <a:off x="9534525" y="1524642"/>
            <a:ext cx="2552700" cy="3371284"/>
            <a:chOff x="4819650" y="1448366"/>
            <a:chExt cx="2552700" cy="3371284"/>
          </a:xfrm>
        </p:grpSpPr>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12" name="Oval 11"/>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8" name="Rectangle 17"/>
            <p:cNvSpPr/>
            <p:nvPr/>
          </p:nvSpPr>
          <p:spPr>
            <a:xfrm>
              <a:off x="5626953" y="1448366"/>
              <a:ext cx="899160" cy="5847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a:t>
              </a:r>
              <a:r>
                <a:rPr lang="en-US" sz="2400" b="1" baseline="30000" dirty="0"/>
                <a:t> </a:t>
              </a:r>
              <a:r>
                <a:rPr lang="en-US" sz="2400" b="1" baseline="30000" dirty="0" smtClean="0"/>
                <a:t>o</a:t>
              </a:r>
              <a:r>
                <a:rPr lang="en-US" sz="2400" b="1" dirty="0" smtClean="0"/>
                <a:t>C</a:t>
              </a:r>
              <a:endParaRPr lang="bg-BG" sz="2400" b="1" dirty="0"/>
            </a:p>
          </p:txBody>
        </p:sp>
        <p:cxnSp>
          <p:nvCxnSpPr>
            <p:cNvPr id="22" name="Straight Connector 21"/>
            <p:cNvCxnSpPr/>
            <p:nvPr/>
          </p:nvCxnSpPr>
          <p:spPr>
            <a:xfrm>
              <a:off x="6076533" y="1950102"/>
              <a:ext cx="0" cy="13812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943267" y="1516028"/>
            <a:ext cx="899160" cy="2350948"/>
            <a:chOff x="531531" y="1524642"/>
            <a:chExt cx="899160" cy="2350948"/>
          </a:xfrm>
        </p:grpSpPr>
        <p:sp>
          <p:nvSpPr>
            <p:cNvPr id="38" name="Oval 37"/>
            <p:cNvSpPr>
              <a:spLocks noChangeAspect="1"/>
            </p:cNvSpPr>
            <p:nvPr/>
          </p:nvSpPr>
          <p:spPr>
            <a:xfrm>
              <a:off x="751338" y="3407590"/>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39" name="Rectangle 38"/>
            <p:cNvSpPr/>
            <p:nvPr/>
          </p:nvSpPr>
          <p:spPr>
            <a:xfrm>
              <a:off x="531531" y="1524642"/>
              <a:ext cx="899160" cy="5847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a:t>
              </a:r>
              <a:r>
                <a:rPr lang="en-US" sz="2400" b="1" baseline="30000" dirty="0"/>
                <a:t> </a:t>
              </a:r>
              <a:r>
                <a:rPr lang="en-US" sz="2400" b="1" baseline="30000" dirty="0" smtClean="0"/>
                <a:t>o</a:t>
              </a:r>
              <a:r>
                <a:rPr lang="en-US" sz="2400" b="1" dirty="0" smtClean="0"/>
                <a:t>C</a:t>
              </a:r>
              <a:endParaRPr lang="bg-BG" sz="2400" b="1" dirty="0"/>
            </a:p>
          </p:txBody>
        </p:sp>
        <p:cxnSp>
          <p:nvCxnSpPr>
            <p:cNvPr id="40" name="Straight Connector 39"/>
            <p:cNvCxnSpPr/>
            <p:nvPr/>
          </p:nvCxnSpPr>
          <p:spPr>
            <a:xfrm>
              <a:off x="981111" y="2026378"/>
              <a:ext cx="0" cy="13812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237884" y="5812036"/>
            <a:ext cx="11716233" cy="919401"/>
          </a:xfrm>
          <a:prstGeom prst="roundRect">
            <a:avLst/>
          </a:prstGeom>
          <a:noFill/>
          <a:ln w="12700">
            <a:solidFill>
              <a:schemeClr val="tx1"/>
            </a:solidFill>
            <a:prstDash val="dash"/>
          </a:ln>
        </p:spPr>
        <p:txBody>
          <a:bodyPr wrap="square" rtlCol="0">
            <a:spAutoFit/>
          </a:bodyPr>
          <a:lstStyle/>
          <a:p>
            <a:pPr algn="ctr"/>
            <a:r>
              <a:rPr lang="en-US" sz="2400" dirty="0" smtClean="0"/>
              <a:t>Containing a metal object in a green house leads to longer time for heat transfer as compared to cooling in open air (</a:t>
            </a:r>
            <a:r>
              <a:rPr lang="en-US" sz="2400" b="1" dirty="0" smtClean="0"/>
              <a:t>3 min 40 sec</a:t>
            </a:r>
            <a:r>
              <a:rPr lang="en-US" sz="2400" dirty="0" smtClean="0"/>
              <a:t>).</a:t>
            </a:r>
          </a:p>
        </p:txBody>
      </p:sp>
      <p:pic>
        <p:nvPicPr>
          <p:cNvPr id="44" name="Picture 43"/>
          <p:cNvPicPr>
            <a:picLocks noChangeAspect="1"/>
          </p:cNvPicPr>
          <p:nvPr/>
        </p:nvPicPr>
        <p:blipFill>
          <a:blip r:embed="rId3"/>
          <a:stretch>
            <a:fillRect/>
          </a:stretch>
        </p:blipFill>
        <p:spPr>
          <a:xfrm>
            <a:off x="2658184" y="1386247"/>
            <a:ext cx="6841357" cy="4392359"/>
          </a:xfrm>
          <a:prstGeom prst="rect">
            <a:avLst/>
          </a:prstGeom>
        </p:spPr>
      </p:pic>
    </p:spTree>
    <p:extLst>
      <p:ext uri="{BB962C8B-B14F-4D97-AF65-F5344CB8AC3E}">
        <p14:creationId xmlns:p14="http://schemas.microsoft.com/office/powerpoint/2010/main" val="1986618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Connector 13"/>
          <p:cNvSpPr/>
          <p:nvPr/>
        </p:nvSpPr>
        <p:spPr>
          <a:xfrm>
            <a:off x="531531" y="250151"/>
            <a:ext cx="423512" cy="423512"/>
          </a:xfrm>
          <a:prstGeom prst="flowChartConnector">
            <a:avLst/>
          </a:prstGeom>
          <a:gradFill>
            <a:gsLst>
              <a:gs pos="0">
                <a:schemeClr val="bg1"/>
              </a:gs>
              <a:gs pos="100000">
                <a:srgbClr val="FFFF0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6" name="TextBox 5"/>
          <p:cNvSpPr txBox="1"/>
          <p:nvPr/>
        </p:nvSpPr>
        <p:spPr>
          <a:xfrm>
            <a:off x="406404" y="200297"/>
            <a:ext cx="11680822" cy="523220"/>
          </a:xfrm>
          <a:prstGeom prst="rect">
            <a:avLst/>
          </a:prstGeom>
          <a:noFill/>
        </p:spPr>
        <p:txBody>
          <a:bodyPr wrap="square" rtlCol="0">
            <a:spAutoFit/>
          </a:bodyPr>
          <a:lstStyle/>
          <a:p>
            <a:pPr indent="625475"/>
            <a:r>
              <a:rPr lang="en-US" sz="2800" b="1" dirty="0">
                <a:solidFill>
                  <a:prstClr val="black"/>
                </a:solidFill>
              </a:rPr>
              <a:t>4</a:t>
            </a:r>
            <a:r>
              <a:rPr lang="en-US" sz="2800" b="1" dirty="0" smtClean="0">
                <a:solidFill>
                  <a:prstClr val="black"/>
                </a:solidFill>
              </a:rPr>
              <a:t>. Experiment</a:t>
            </a:r>
            <a:endParaRPr lang="en-GB" sz="2800" b="1" dirty="0">
              <a:solidFill>
                <a:prstClr val="black"/>
              </a:solidFill>
            </a:endParaRPr>
          </a:p>
        </p:txBody>
      </p:sp>
      <p:pic>
        <p:nvPicPr>
          <p:cNvPr id="33" name="Picture 32"/>
          <p:cNvPicPr>
            <a:picLocks noChangeAspect="1"/>
          </p:cNvPicPr>
          <p:nvPr/>
        </p:nvPicPr>
        <p:blipFill>
          <a:blip r:embed="rId2"/>
          <a:stretch>
            <a:fillRect/>
          </a:stretch>
        </p:blipFill>
        <p:spPr>
          <a:xfrm>
            <a:off x="2680684" y="1413774"/>
            <a:ext cx="6797629" cy="4395597"/>
          </a:xfrm>
          <a:prstGeom prst="rect">
            <a:avLst/>
          </a:prstGeom>
        </p:spPr>
      </p:pic>
      <p:sp>
        <p:nvSpPr>
          <p:cNvPr id="7" name="TextBox 6"/>
          <p:cNvSpPr txBox="1"/>
          <p:nvPr/>
        </p:nvSpPr>
        <p:spPr>
          <a:xfrm>
            <a:off x="531531" y="957274"/>
            <a:ext cx="184731" cy="3539430"/>
          </a:xfrm>
          <a:prstGeom prst="rect">
            <a:avLst/>
          </a:prstGeom>
          <a:noFill/>
        </p:spPr>
        <p:txBody>
          <a:bodyPr wrap="none" rtlCol="0">
            <a:spAutoFit/>
          </a:bodyPr>
          <a:lstStyle/>
          <a:p>
            <a:endParaRPr lang="en-GB" sz="2800" dirty="0" smtClean="0">
              <a:solidFill>
                <a:prstClr val="black"/>
              </a:solidFill>
            </a:endParaRPr>
          </a:p>
          <a:p>
            <a:endParaRPr lang="en-GB" sz="2800" dirty="0">
              <a:solidFill>
                <a:prstClr val="black"/>
              </a:solidFill>
            </a:endParaRPr>
          </a:p>
          <a:p>
            <a:endParaRPr lang="en-GB" sz="2800" dirty="0" smtClean="0">
              <a:solidFill>
                <a:prstClr val="black"/>
              </a:solidFill>
            </a:endParaRPr>
          </a:p>
          <a:p>
            <a:endParaRPr lang="en-GB" sz="2800" dirty="0">
              <a:solidFill>
                <a:prstClr val="black"/>
              </a:solidFill>
            </a:endParaRPr>
          </a:p>
          <a:p>
            <a:endParaRPr lang="en-US" sz="2800" dirty="0">
              <a:solidFill>
                <a:prstClr val="black"/>
              </a:solidFill>
            </a:endParaRPr>
          </a:p>
          <a:p>
            <a:endParaRPr lang="en-GB" sz="2800" dirty="0" smtClean="0">
              <a:solidFill>
                <a:prstClr val="black"/>
              </a:solidFill>
            </a:endParaRPr>
          </a:p>
          <a:p>
            <a:endParaRPr lang="en-GB" sz="2800" dirty="0">
              <a:solidFill>
                <a:prstClr val="black"/>
              </a:solidFill>
            </a:endParaRPr>
          </a:p>
          <a:p>
            <a:endParaRPr lang="en-GB" sz="2800" dirty="0">
              <a:solidFill>
                <a:prstClr val="black"/>
              </a:solidFill>
            </a:endParaRPr>
          </a:p>
        </p:txBody>
      </p:sp>
      <p:sp>
        <p:nvSpPr>
          <p:cNvPr id="10" name="TextBox 9"/>
          <p:cNvSpPr txBox="1"/>
          <p:nvPr/>
        </p:nvSpPr>
        <p:spPr>
          <a:xfrm>
            <a:off x="0" y="891153"/>
            <a:ext cx="12192000" cy="461665"/>
          </a:xfrm>
          <a:prstGeom prst="rect">
            <a:avLst/>
          </a:prstGeom>
          <a:noFill/>
        </p:spPr>
        <p:txBody>
          <a:bodyPr wrap="square" rtlCol="0">
            <a:spAutoFit/>
          </a:bodyPr>
          <a:lstStyle/>
          <a:p>
            <a:pPr algn="ctr"/>
            <a:r>
              <a:rPr lang="en-US" sz="2400" b="1" dirty="0" smtClean="0">
                <a:solidFill>
                  <a:schemeClr val="accent2"/>
                </a:solidFill>
              </a:rPr>
              <a:t>Natural convection</a:t>
            </a:r>
            <a:r>
              <a:rPr lang="en-US" sz="2400" dirty="0" smtClean="0">
                <a:solidFill>
                  <a:schemeClr val="accent2"/>
                </a:solidFill>
              </a:rPr>
              <a:t> </a:t>
            </a:r>
            <a:r>
              <a:rPr lang="en-US" sz="2400" dirty="0" smtClean="0"/>
              <a:t>in closed vessel 		   vs           	 </a:t>
            </a:r>
            <a:r>
              <a:rPr lang="en-US" sz="2400" b="1" dirty="0" smtClean="0">
                <a:solidFill>
                  <a:schemeClr val="bg1">
                    <a:lumMod val="50000"/>
                  </a:schemeClr>
                </a:solidFill>
              </a:rPr>
              <a:t>Forced convection </a:t>
            </a:r>
            <a:r>
              <a:rPr lang="en-US" sz="2400" dirty="0" smtClean="0"/>
              <a:t>in closed vessel</a:t>
            </a:r>
          </a:p>
        </p:txBody>
      </p:sp>
      <p:grpSp>
        <p:nvGrpSpPr>
          <p:cNvPr id="11" name="Group 10"/>
          <p:cNvGrpSpPr/>
          <p:nvPr/>
        </p:nvGrpSpPr>
        <p:grpSpPr>
          <a:xfrm>
            <a:off x="135964" y="1520454"/>
            <a:ext cx="2552700" cy="3371284"/>
            <a:chOff x="4819650" y="1448366"/>
            <a:chExt cx="2552700" cy="337128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13" name="Oval 12"/>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4" name="Rectangle 13"/>
            <p:cNvSpPr/>
            <p:nvPr/>
          </p:nvSpPr>
          <p:spPr>
            <a:xfrm>
              <a:off x="5626953" y="1448366"/>
              <a:ext cx="899160" cy="5847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a:t>
              </a:r>
              <a:r>
                <a:rPr lang="en-US" sz="2400" b="1" baseline="30000" dirty="0"/>
                <a:t> </a:t>
              </a:r>
              <a:r>
                <a:rPr lang="en-US" sz="2400" b="1" baseline="30000" dirty="0" smtClean="0"/>
                <a:t>o</a:t>
              </a:r>
              <a:r>
                <a:rPr lang="en-US" sz="2400" b="1" dirty="0" smtClean="0"/>
                <a:t>C</a:t>
              </a:r>
              <a:endParaRPr lang="bg-BG" sz="2400" b="1" dirty="0"/>
            </a:p>
          </p:txBody>
        </p:sp>
        <p:cxnSp>
          <p:nvCxnSpPr>
            <p:cNvPr id="15" name="Straight Connector 14"/>
            <p:cNvCxnSpPr/>
            <p:nvPr/>
          </p:nvCxnSpPr>
          <p:spPr>
            <a:xfrm>
              <a:off x="6076533" y="1950102"/>
              <a:ext cx="0" cy="13812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237884" y="5812036"/>
            <a:ext cx="11716233" cy="510778"/>
          </a:xfrm>
          <a:prstGeom prst="roundRect">
            <a:avLst/>
          </a:prstGeom>
          <a:noFill/>
          <a:ln w="12700">
            <a:solidFill>
              <a:schemeClr val="tx1"/>
            </a:solidFill>
            <a:prstDash val="dash"/>
          </a:ln>
        </p:spPr>
        <p:txBody>
          <a:bodyPr wrap="square" rtlCol="0">
            <a:spAutoFit/>
          </a:bodyPr>
          <a:lstStyle/>
          <a:p>
            <a:pPr algn="ctr"/>
            <a:r>
              <a:rPr lang="en-US" sz="2400" dirty="0" smtClean="0"/>
              <a:t>Forced convection leads to faster heat transfer than natural convection (</a:t>
            </a:r>
            <a:r>
              <a:rPr lang="en-US" sz="2400" b="1" dirty="0" smtClean="0"/>
              <a:t>12 min 29 sec</a:t>
            </a:r>
            <a:r>
              <a:rPr lang="en-US" sz="2400" dirty="0" smtClean="0"/>
              <a:t>).</a:t>
            </a:r>
          </a:p>
        </p:txBody>
      </p:sp>
      <p:grpSp>
        <p:nvGrpSpPr>
          <p:cNvPr id="2" name="Group 1"/>
          <p:cNvGrpSpPr/>
          <p:nvPr/>
        </p:nvGrpSpPr>
        <p:grpSpPr>
          <a:xfrm>
            <a:off x="9534525" y="1524642"/>
            <a:ext cx="2552700" cy="3371284"/>
            <a:chOff x="9534525" y="1524642"/>
            <a:chExt cx="2552700" cy="3371284"/>
          </a:xfrm>
        </p:grpSpPr>
        <p:grpSp>
          <p:nvGrpSpPr>
            <p:cNvPr id="26" name="Group 25"/>
            <p:cNvGrpSpPr/>
            <p:nvPr/>
          </p:nvGrpSpPr>
          <p:grpSpPr>
            <a:xfrm>
              <a:off x="9534525" y="1524642"/>
              <a:ext cx="2552700" cy="3371284"/>
              <a:chOff x="4819650" y="1448366"/>
              <a:chExt cx="2552700" cy="3371284"/>
            </a:xfrm>
          </p:grpSpPr>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28" name="Oval 27"/>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29" name="Rectangle 28"/>
              <p:cNvSpPr/>
              <p:nvPr/>
            </p:nvSpPr>
            <p:spPr>
              <a:xfrm>
                <a:off x="5626953" y="1448366"/>
                <a:ext cx="899160" cy="5847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a:t>
                </a:r>
                <a:r>
                  <a:rPr lang="en-US" sz="2400" b="1" baseline="30000" dirty="0"/>
                  <a:t> </a:t>
                </a:r>
                <a:r>
                  <a:rPr lang="en-US" sz="2400" b="1" baseline="30000" dirty="0" smtClean="0"/>
                  <a:t>o</a:t>
                </a:r>
                <a:r>
                  <a:rPr lang="en-US" sz="2400" b="1" dirty="0" smtClean="0"/>
                  <a:t>C</a:t>
                </a:r>
                <a:endParaRPr lang="bg-BG" sz="2400" b="1" dirty="0"/>
              </a:p>
            </p:txBody>
          </p:sp>
          <p:cxnSp>
            <p:nvCxnSpPr>
              <p:cNvPr id="30" name="Straight Connector 29"/>
              <p:cNvCxnSpPr/>
              <p:nvPr/>
            </p:nvCxnSpPr>
            <p:spPr>
              <a:xfrm>
                <a:off x="6076533" y="1950102"/>
                <a:ext cx="0" cy="13812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4" cstate="print">
              <a:extLst>
                <a:ext uri="{BEBA8EAE-BF5A-486C-A8C5-ECC9F3942E4B}">
                  <a14:imgProps xmlns:a14="http://schemas.microsoft.com/office/drawing/2010/main">
                    <a14:imgLayer r:embed="rId5">
                      <a14:imgEffect>
                        <a14:backgroundRemoval t="0" b="97500" l="0" r="100000">
                          <a14:foregroundMark x1="19808" y1="51667" x2="16613" y2="54167"/>
                          <a14:foregroundMark x1="58147" y1="80000" x2="58147" y2="80000"/>
                          <a14:foregroundMark x1="78594" y1="54167" x2="78594" y2="54167"/>
                          <a14:foregroundMark x1="42812" y1="24167" x2="42812" y2="24167"/>
                          <a14:foregroundMark x1="72204" y1="47500" x2="72204" y2="47500"/>
                          <a14:foregroundMark x1="95847" y1="55833" x2="95847" y2="55833"/>
                          <a14:foregroundMark x1="5751" y1="43333" x2="5751" y2="43333"/>
                          <a14:foregroundMark x1="1597" y1="45833" x2="1597" y2="45833"/>
                        </a14:backgroundRemoval>
                      </a14:imgEffect>
                    </a14:imgLayer>
                  </a14:imgProps>
                </a:ext>
                <a:ext uri="{28A0092B-C50C-407E-A947-70E740481C1C}">
                  <a14:useLocalDpi xmlns:a14="http://schemas.microsoft.com/office/drawing/2010/main" val="0"/>
                </a:ext>
              </a:extLst>
            </a:blip>
            <a:stretch>
              <a:fillRect/>
            </a:stretch>
          </p:blipFill>
          <p:spPr>
            <a:xfrm>
              <a:off x="10324550" y="4027784"/>
              <a:ext cx="933716" cy="357974"/>
            </a:xfrm>
            <a:prstGeom prst="rect">
              <a:avLst/>
            </a:prstGeom>
          </p:spPr>
        </p:pic>
      </p:grpSp>
    </p:spTree>
    <p:extLst>
      <p:ext uri="{BB962C8B-B14F-4D97-AF65-F5344CB8AC3E}">
        <p14:creationId xmlns:p14="http://schemas.microsoft.com/office/powerpoint/2010/main" val="105156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06404" y="200297"/>
            <a:ext cx="11680822" cy="523220"/>
          </a:xfrm>
          <a:prstGeom prst="rect">
            <a:avLst/>
          </a:prstGeom>
          <a:noFill/>
        </p:spPr>
        <p:txBody>
          <a:bodyPr wrap="square" rtlCol="0">
            <a:spAutoFit/>
          </a:bodyPr>
          <a:lstStyle/>
          <a:p>
            <a:pPr indent="625475"/>
            <a:r>
              <a:rPr lang="en-US" sz="2800" b="1" dirty="0">
                <a:solidFill>
                  <a:prstClr val="black"/>
                </a:solidFill>
              </a:rPr>
              <a:t>4</a:t>
            </a:r>
            <a:r>
              <a:rPr lang="en-US" sz="2800" b="1" dirty="0" smtClean="0">
                <a:solidFill>
                  <a:prstClr val="black"/>
                </a:solidFill>
              </a:rPr>
              <a:t>. Experiment</a:t>
            </a:r>
            <a:endParaRPr lang="en-GB" sz="2800" b="1" dirty="0">
              <a:solidFill>
                <a:prstClr val="black"/>
              </a:solidFill>
            </a:endParaRPr>
          </a:p>
        </p:txBody>
      </p:sp>
      <p:sp>
        <p:nvSpPr>
          <p:cNvPr id="15" name="Flowchart: Connector 13"/>
          <p:cNvSpPr/>
          <p:nvPr/>
        </p:nvSpPr>
        <p:spPr>
          <a:xfrm>
            <a:off x="531531" y="250151"/>
            <a:ext cx="423512" cy="423512"/>
          </a:xfrm>
          <a:prstGeom prst="flowChartConnector">
            <a:avLst/>
          </a:prstGeom>
          <a:gradFill>
            <a:gsLst>
              <a:gs pos="0">
                <a:schemeClr val="bg1"/>
              </a:gs>
              <a:gs pos="100000">
                <a:srgbClr val="FFFF00"/>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pic>
        <p:nvPicPr>
          <p:cNvPr id="3" name="Picture 2"/>
          <p:cNvPicPr>
            <a:picLocks noChangeAspect="1"/>
          </p:cNvPicPr>
          <p:nvPr/>
        </p:nvPicPr>
        <p:blipFill>
          <a:blip r:embed="rId2"/>
          <a:stretch>
            <a:fillRect/>
          </a:stretch>
        </p:blipFill>
        <p:spPr>
          <a:xfrm>
            <a:off x="2739842" y="1383601"/>
            <a:ext cx="7139035" cy="4395597"/>
          </a:xfrm>
          <a:prstGeom prst="rect">
            <a:avLst/>
          </a:prstGeom>
        </p:spPr>
      </p:pic>
      <p:grpSp>
        <p:nvGrpSpPr>
          <p:cNvPr id="6" name="Group 5"/>
          <p:cNvGrpSpPr/>
          <p:nvPr/>
        </p:nvGrpSpPr>
        <p:grpSpPr>
          <a:xfrm>
            <a:off x="9534525" y="1524642"/>
            <a:ext cx="2552700" cy="3371284"/>
            <a:chOff x="4819650" y="1448366"/>
            <a:chExt cx="2552700" cy="3371284"/>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8" name="Oval 7"/>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0" name="Rectangle 9"/>
            <p:cNvSpPr/>
            <p:nvPr/>
          </p:nvSpPr>
          <p:spPr>
            <a:xfrm>
              <a:off x="5626953" y="1448366"/>
              <a:ext cx="899160" cy="5847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a:t>
              </a:r>
              <a:r>
                <a:rPr lang="en-US" sz="2400" b="1" baseline="30000" dirty="0"/>
                <a:t> </a:t>
              </a:r>
              <a:r>
                <a:rPr lang="en-US" sz="2400" b="1" baseline="30000" dirty="0" smtClean="0"/>
                <a:t>o</a:t>
              </a:r>
              <a:r>
                <a:rPr lang="en-US" sz="2400" b="1" dirty="0" smtClean="0"/>
                <a:t>C</a:t>
              </a:r>
              <a:endParaRPr lang="bg-BG" sz="2400" b="1" dirty="0"/>
            </a:p>
          </p:txBody>
        </p:sp>
        <p:cxnSp>
          <p:nvCxnSpPr>
            <p:cNvPr id="11" name="Straight Connector 10"/>
            <p:cNvCxnSpPr/>
            <p:nvPr/>
          </p:nvCxnSpPr>
          <p:spPr>
            <a:xfrm>
              <a:off x="6076533" y="1950102"/>
              <a:ext cx="0" cy="13812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531531" y="957274"/>
            <a:ext cx="184731" cy="3539430"/>
          </a:xfrm>
          <a:prstGeom prst="rect">
            <a:avLst/>
          </a:prstGeom>
          <a:noFill/>
        </p:spPr>
        <p:txBody>
          <a:bodyPr wrap="none" rtlCol="0">
            <a:spAutoFit/>
          </a:bodyPr>
          <a:lstStyle/>
          <a:p>
            <a:endParaRPr lang="en-GB" sz="2800" dirty="0" smtClean="0">
              <a:solidFill>
                <a:prstClr val="black"/>
              </a:solidFill>
            </a:endParaRPr>
          </a:p>
          <a:p>
            <a:endParaRPr lang="en-GB" sz="2800" dirty="0">
              <a:solidFill>
                <a:prstClr val="black"/>
              </a:solidFill>
            </a:endParaRPr>
          </a:p>
          <a:p>
            <a:endParaRPr lang="en-GB" sz="2800" dirty="0" smtClean="0">
              <a:solidFill>
                <a:prstClr val="black"/>
              </a:solidFill>
            </a:endParaRPr>
          </a:p>
          <a:p>
            <a:endParaRPr lang="en-GB" sz="2800" dirty="0">
              <a:solidFill>
                <a:prstClr val="black"/>
              </a:solidFill>
            </a:endParaRPr>
          </a:p>
          <a:p>
            <a:endParaRPr lang="en-US" sz="2800" dirty="0">
              <a:solidFill>
                <a:prstClr val="black"/>
              </a:solidFill>
            </a:endParaRPr>
          </a:p>
          <a:p>
            <a:endParaRPr lang="en-GB" sz="2800" dirty="0" smtClean="0">
              <a:solidFill>
                <a:prstClr val="black"/>
              </a:solidFill>
            </a:endParaRPr>
          </a:p>
          <a:p>
            <a:endParaRPr lang="en-GB" sz="2800" dirty="0">
              <a:solidFill>
                <a:prstClr val="black"/>
              </a:solidFill>
            </a:endParaRPr>
          </a:p>
          <a:p>
            <a:endParaRPr lang="en-GB" sz="2800" dirty="0">
              <a:solidFill>
                <a:prstClr val="black"/>
              </a:solidFill>
            </a:endParaRPr>
          </a:p>
        </p:txBody>
      </p:sp>
      <p:sp>
        <p:nvSpPr>
          <p:cNvPr id="16" name="TextBox 15"/>
          <p:cNvSpPr txBox="1"/>
          <p:nvPr/>
        </p:nvSpPr>
        <p:spPr>
          <a:xfrm>
            <a:off x="0" y="891153"/>
            <a:ext cx="12192000" cy="461665"/>
          </a:xfrm>
          <a:prstGeom prst="rect">
            <a:avLst/>
          </a:prstGeom>
          <a:noFill/>
        </p:spPr>
        <p:txBody>
          <a:bodyPr wrap="square" rtlCol="0">
            <a:spAutoFit/>
          </a:bodyPr>
          <a:lstStyle/>
          <a:p>
            <a:pPr algn="ctr"/>
            <a:r>
              <a:rPr lang="en-US" sz="2400" dirty="0" smtClean="0"/>
              <a:t>Natural convection in closed vessel in </a:t>
            </a:r>
            <a:r>
              <a:rPr lang="en-US" sz="2400" b="1" dirty="0" smtClean="0">
                <a:solidFill>
                  <a:schemeClr val="accent2"/>
                </a:solidFill>
              </a:rPr>
              <a:t>air</a:t>
            </a:r>
            <a:r>
              <a:rPr lang="en-US" sz="2400" dirty="0" smtClean="0"/>
              <a:t>	   vs            Natural convection in closed vessel in </a:t>
            </a:r>
            <a:r>
              <a:rPr lang="en-US" sz="2400" b="1" dirty="0" smtClean="0">
                <a:solidFill>
                  <a:srgbClr val="00B050"/>
                </a:solidFill>
              </a:rPr>
              <a:t>CO</a:t>
            </a:r>
            <a:r>
              <a:rPr lang="en-US" sz="2400" b="1" baseline="-25000" dirty="0" smtClean="0">
                <a:solidFill>
                  <a:srgbClr val="00B050"/>
                </a:solidFill>
              </a:rPr>
              <a:t>2</a:t>
            </a:r>
            <a:endParaRPr lang="en-US" sz="2400" b="1" dirty="0" smtClean="0">
              <a:solidFill>
                <a:srgbClr val="00B050"/>
              </a:solidFill>
            </a:endParaRPr>
          </a:p>
        </p:txBody>
      </p:sp>
      <p:grpSp>
        <p:nvGrpSpPr>
          <p:cNvPr id="17" name="Group 16"/>
          <p:cNvGrpSpPr/>
          <p:nvPr/>
        </p:nvGrpSpPr>
        <p:grpSpPr>
          <a:xfrm>
            <a:off x="135964" y="1520454"/>
            <a:ext cx="2552700" cy="3371284"/>
            <a:chOff x="4819650" y="1448366"/>
            <a:chExt cx="2552700" cy="3371284"/>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650" y="2038350"/>
              <a:ext cx="2552700" cy="2781300"/>
            </a:xfrm>
            <a:prstGeom prst="rect">
              <a:avLst/>
            </a:prstGeom>
          </p:spPr>
        </p:pic>
        <p:sp>
          <p:nvSpPr>
            <p:cNvPr id="19" name="Oval 18"/>
            <p:cNvSpPr>
              <a:spLocks noChangeAspect="1"/>
            </p:cNvSpPr>
            <p:nvPr/>
          </p:nvSpPr>
          <p:spPr>
            <a:xfrm>
              <a:off x="5846760" y="3331314"/>
              <a:ext cx="468000" cy="468000"/>
            </a:xfrm>
            <a:prstGeom prst="ellipse">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20" name="Rectangle 19"/>
            <p:cNvSpPr/>
            <p:nvPr/>
          </p:nvSpPr>
          <p:spPr>
            <a:xfrm>
              <a:off x="5626953" y="1448366"/>
              <a:ext cx="899160" cy="5847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a:t>
              </a:r>
              <a:r>
                <a:rPr lang="en-US" sz="2400" b="1" baseline="30000" dirty="0"/>
                <a:t> </a:t>
              </a:r>
              <a:r>
                <a:rPr lang="en-US" sz="2400" b="1" baseline="30000" dirty="0" smtClean="0"/>
                <a:t>o</a:t>
              </a:r>
              <a:r>
                <a:rPr lang="en-US" sz="2400" b="1" dirty="0" smtClean="0"/>
                <a:t>C</a:t>
              </a:r>
              <a:endParaRPr lang="bg-BG" sz="2400" b="1" dirty="0"/>
            </a:p>
          </p:txBody>
        </p:sp>
        <p:cxnSp>
          <p:nvCxnSpPr>
            <p:cNvPr id="21" name="Straight Connector 20"/>
            <p:cNvCxnSpPr/>
            <p:nvPr/>
          </p:nvCxnSpPr>
          <p:spPr>
            <a:xfrm>
              <a:off x="6076533" y="1950102"/>
              <a:ext cx="0" cy="13812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237884" y="5812036"/>
            <a:ext cx="11716233" cy="919401"/>
          </a:xfrm>
          <a:prstGeom prst="roundRect">
            <a:avLst/>
          </a:prstGeom>
          <a:noFill/>
          <a:ln w="12700">
            <a:solidFill>
              <a:schemeClr val="tx1"/>
            </a:solidFill>
            <a:prstDash val="dash"/>
          </a:ln>
        </p:spPr>
        <p:txBody>
          <a:bodyPr wrap="square" rtlCol="0">
            <a:spAutoFit/>
          </a:bodyPr>
          <a:lstStyle/>
          <a:p>
            <a:pPr algn="ctr"/>
            <a:r>
              <a:rPr lang="en-US" sz="2400" dirty="0" smtClean="0"/>
              <a:t>Heat transfer due to natural convection in carbon dioxide environment showed no difference as compared to air environment.</a:t>
            </a:r>
          </a:p>
        </p:txBody>
      </p:sp>
      <p:sp>
        <p:nvSpPr>
          <p:cNvPr id="2" name="TextBox 1"/>
          <p:cNvSpPr txBox="1"/>
          <p:nvPr/>
        </p:nvSpPr>
        <p:spPr>
          <a:xfrm>
            <a:off x="1153286" y="3871402"/>
            <a:ext cx="521297" cy="461665"/>
          </a:xfrm>
          <a:prstGeom prst="rect">
            <a:avLst/>
          </a:prstGeom>
          <a:noFill/>
        </p:spPr>
        <p:txBody>
          <a:bodyPr wrap="none" rtlCol="0">
            <a:spAutoFit/>
          </a:bodyPr>
          <a:lstStyle/>
          <a:p>
            <a:r>
              <a:rPr lang="en-US" sz="2400" b="1" dirty="0" smtClean="0"/>
              <a:t>air</a:t>
            </a:r>
            <a:endParaRPr lang="bg-BG" sz="2400" b="1" dirty="0"/>
          </a:p>
        </p:txBody>
      </p:sp>
      <p:sp>
        <p:nvSpPr>
          <p:cNvPr id="24" name="TextBox 23"/>
          <p:cNvSpPr txBox="1"/>
          <p:nvPr/>
        </p:nvSpPr>
        <p:spPr>
          <a:xfrm>
            <a:off x="10484247" y="3862035"/>
            <a:ext cx="653256" cy="461665"/>
          </a:xfrm>
          <a:prstGeom prst="rect">
            <a:avLst/>
          </a:prstGeom>
          <a:noFill/>
        </p:spPr>
        <p:txBody>
          <a:bodyPr wrap="none" rtlCol="0">
            <a:spAutoFit/>
          </a:bodyPr>
          <a:lstStyle/>
          <a:p>
            <a:r>
              <a:rPr lang="en-US" sz="2400" b="1" dirty="0" smtClean="0"/>
              <a:t>CO</a:t>
            </a:r>
            <a:r>
              <a:rPr lang="en-US" sz="2400" b="1" baseline="-25000" dirty="0" smtClean="0"/>
              <a:t>2</a:t>
            </a:r>
            <a:endParaRPr lang="bg-BG" sz="2400" b="1" dirty="0"/>
          </a:p>
        </p:txBody>
      </p:sp>
    </p:spTree>
    <p:extLst>
      <p:ext uri="{BB962C8B-B14F-4D97-AF65-F5344CB8AC3E}">
        <p14:creationId xmlns:p14="http://schemas.microsoft.com/office/powerpoint/2010/main" val="1150536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805</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Valtcheva</dc:creator>
  <cp:lastModifiedBy>Irina Valtcheva</cp:lastModifiedBy>
  <cp:revision>3</cp:revision>
  <dcterms:created xsi:type="dcterms:W3CDTF">2018-07-02T07:42:01Z</dcterms:created>
  <dcterms:modified xsi:type="dcterms:W3CDTF">2018-07-02T09:36:52Z</dcterms:modified>
</cp:coreProperties>
</file>