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8" r:id="rId3"/>
    <p:sldId id="259" r:id="rId4"/>
    <p:sldId id="280" r:id="rId5"/>
    <p:sldId id="260" r:id="rId6"/>
    <p:sldId id="261" r:id="rId7"/>
    <p:sldId id="263" r:id="rId8"/>
    <p:sldId id="275" r:id="rId9"/>
    <p:sldId id="262" r:id="rId10"/>
    <p:sldId id="279" r:id="rId11"/>
    <p:sldId id="289" r:id="rId12"/>
    <p:sldId id="287" r:id="rId13"/>
    <p:sldId id="265" r:id="rId14"/>
    <p:sldId id="277" r:id="rId15"/>
    <p:sldId id="292" r:id="rId16"/>
    <p:sldId id="269" r:id="rId17"/>
    <p:sldId id="270" r:id="rId18"/>
    <p:sldId id="293" r:id="rId19"/>
    <p:sldId id="276" r:id="rId20"/>
    <p:sldId id="281" r:id="rId21"/>
    <p:sldId id="267"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FC91"/>
    <a:srgbClr val="EF8F0F"/>
    <a:srgbClr val="F19923"/>
    <a:srgbClr val="F4A63E"/>
    <a:srgbClr val="B7B0CC"/>
    <a:srgbClr val="CCC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365" autoAdjust="0"/>
  </p:normalViewPr>
  <p:slideViewPr>
    <p:cSldViewPr snapToGrid="0">
      <p:cViewPr varScale="1">
        <p:scale>
          <a:sx n="55" d="100"/>
          <a:sy n="55" d="100"/>
        </p:scale>
        <p:origin x="1314"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5A778-93A7-494C-921C-520379F122B3}" type="datetimeFigureOut">
              <a:rPr lang="ru-RU" smtClean="0"/>
              <a:t>07.07.2018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EBE8C-CFD9-42A8-99A2-07871F6E3ED1}" type="slidenum">
              <a:rPr lang="ru-RU" smtClean="0"/>
              <a:t>‹#›</a:t>
            </a:fld>
            <a:endParaRPr lang="ru-RU"/>
          </a:p>
        </p:txBody>
      </p:sp>
    </p:spTree>
    <p:extLst>
      <p:ext uri="{BB962C8B-B14F-4D97-AF65-F5344CB8AC3E}">
        <p14:creationId xmlns:p14="http://schemas.microsoft.com/office/powerpoint/2010/main" val="145282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dear ladies and gentlemen. My name is Kseniya Shymborskaya, I’m the representative of the Belarusian team and I’m glad to present you our solution for the problem number 9 “Bottle tone”.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a:t>
            </a:fld>
            <a:endParaRPr lang="ru-RU"/>
          </a:p>
        </p:txBody>
      </p:sp>
    </p:spTree>
    <p:extLst>
      <p:ext uri="{BB962C8B-B14F-4D97-AF65-F5344CB8AC3E}">
        <p14:creationId xmlns:p14="http://schemas.microsoft.com/office/powerpoint/2010/main" val="81721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dirty="0" smtClean="0"/>
                  <a:t>On this slide you can see some theory</a:t>
                </a:r>
                <a:r>
                  <a:rPr lang="en-US" baseline="0" dirty="0" smtClean="0"/>
                  <a:t>. </a:t>
                </a:r>
                <a:r>
                  <a:rPr lang="en-US" dirty="0" smtClean="0"/>
                  <a:t>The air</a:t>
                </a:r>
                <a:r>
                  <a:rPr lang="en-US" baseline="0" dirty="0" smtClean="0"/>
                  <a:t> in the mouth of the bottle is oscillating mass. If appears displacement, for example, down, to effective volume, then air in this volume is compressed</a:t>
                </a:r>
                <a:r>
                  <a:rPr lang="ru-RU" baseline="0" dirty="0" smtClean="0"/>
                  <a:t> </a:t>
                </a:r>
                <a:r>
                  <a:rPr lang="en-US" baseline="0" dirty="0" smtClean="0"/>
                  <a:t>a little. But then appear overpressure forces and they act like restoring forces. Though</a:t>
                </a:r>
                <a:r>
                  <a:rPr lang="ru-RU" baseline="0" dirty="0" smtClean="0"/>
                  <a:t> </a:t>
                </a:r>
                <a:r>
                  <a:rPr lang="en-US" baseline="0" dirty="0" smtClean="0"/>
                  <a:t>air density changes  on “delta </a:t>
                </a:r>
                <a:r>
                  <a:rPr lang="en-US" baseline="0" dirty="0" err="1" smtClean="0"/>
                  <a:t>ro</a:t>
                </a:r>
                <a:r>
                  <a:rPr lang="en-US" baseline="0" dirty="0" smtClean="0"/>
                  <a:t>”, it satisfies first equation. </a:t>
                </a:r>
                <a:r>
                  <a:rPr lang="en-US" b="1" baseline="0" dirty="0" smtClean="0"/>
                  <a:t>CLICK!!!      </a:t>
                </a:r>
                <a:r>
                  <a:rPr lang="en-US" b="0" dirty="0" smtClean="0"/>
                  <a:t>Then we need to know</a:t>
                </a:r>
                <a:r>
                  <a:rPr lang="en-US" b="0" baseline="0" dirty="0" smtClean="0"/>
                  <a:t> </a:t>
                </a:r>
                <a:r>
                  <a:rPr lang="en-US" sz="1200" b="0" i="0" kern="1200" dirty="0" smtClean="0">
                    <a:solidFill>
                      <a:schemeClr val="tx1"/>
                    </a:solidFill>
                    <a:effectLst/>
                    <a:latin typeface="+mn-lt"/>
                    <a:ea typeface="+mn-ea"/>
                    <a:cs typeface="+mn-cs"/>
                  </a:rPr>
                  <a:t>constitutive equation of the medium</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CLICK!!! </a:t>
                </a:r>
                <a:r>
                  <a:rPr lang="ru-RU"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Qualitative</a:t>
                </a:r>
                <a:r>
                  <a:rPr lang="en-US" sz="1200" b="0" i="0" kern="1200" baseline="0" dirty="0" smtClean="0">
                    <a:solidFill>
                      <a:schemeClr val="tx1"/>
                    </a:solidFill>
                    <a:effectLst/>
                    <a:latin typeface="+mn-lt"/>
                    <a:ea typeface="+mn-ea"/>
                    <a:cs typeface="+mn-cs"/>
                  </a:rPr>
                  <a:t> dependence you can see on the graph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If </a:t>
                </a:r>
                <a:r>
                  <a:rPr lang="en-US" sz="1200" b="0" i="0" kern="1200" dirty="0" smtClean="0">
                    <a:solidFill>
                      <a:schemeClr val="tx1"/>
                    </a:solidFill>
                    <a:effectLst/>
                    <a:latin typeface="+mn-lt"/>
                    <a:ea typeface="+mn-ea"/>
                    <a:cs typeface="+mn-cs"/>
                  </a:rPr>
                  <a:t>perturbation of the density is small         </a:t>
                </a:r>
                <a:r>
                  <a:rPr lang="en-US" sz="1200" b="1" i="0" kern="1200" dirty="0" smtClean="0">
                    <a:solidFill>
                      <a:schemeClr val="tx1"/>
                    </a:solidFill>
                    <a:effectLst/>
                    <a:latin typeface="+mn-lt"/>
                    <a:ea typeface="+mn-ea"/>
                    <a:cs typeface="+mn-cs"/>
                  </a:rPr>
                  <a:t>CLICK!!!!1</a:t>
                </a:r>
                <a:r>
                  <a:rPr lang="en-US" sz="1200" b="0" i="0" kern="1200" dirty="0" smtClean="0">
                    <a:solidFill>
                      <a:schemeClr val="tx1"/>
                    </a:solidFill>
                    <a:effectLst/>
                    <a:latin typeface="+mn-lt"/>
                    <a:ea typeface="+mn-ea"/>
                    <a:cs typeface="+mn-cs"/>
                  </a:rPr>
                  <a:t>    overpressure is      </a:t>
                </a:r>
                <a:r>
                  <a:rPr lang="en-US" sz="1200" b="1" i="0" kern="1200" dirty="0" smtClean="0">
                    <a:solidFill>
                      <a:schemeClr val="tx1"/>
                    </a:solidFill>
                    <a:effectLst/>
                    <a:latin typeface="+mn-lt"/>
                    <a:ea typeface="+mn-ea"/>
                    <a:cs typeface="+mn-cs"/>
                  </a:rPr>
                  <a:t>CLICK!!!!!!!</a:t>
                </a:r>
                <a:r>
                  <a:rPr lang="en-US" sz="1200" b="0" i="0" kern="1200" dirty="0" smtClean="0">
                    <a:solidFill>
                      <a:schemeClr val="tx1"/>
                    </a:solidFill>
                    <a:effectLst/>
                    <a:latin typeface="+mn-lt"/>
                    <a:ea typeface="+mn-ea"/>
                    <a:cs typeface="+mn-cs"/>
                  </a:rPr>
                  <a:t> </a:t>
                </a:r>
                <a:endParaRPr lang="ru-RU" b="1"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Air density changes on </a:t>
                </a:r>
                <a:r>
                  <a:rPr lang="en-US" sz="1200" i="0" kern="1200">
                    <a:solidFill>
                      <a:schemeClr val="tx1"/>
                    </a:solidFill>
                    <a:effectLst/>
                    <a:latin typeface="+mn-lt"/>
                    <a:ea typeface="+mn-ea"/>
                    <a:cs typeface="+mn-cs"/>
                  </a:rPr>
                  <a:t>𝛿𝜌</a:t>
                </a:r>
                <a:r>
                  <a:rPr lang="en-US" sz="1200" kern="1200" dirty="0">
                    <a:solidFill>
                      <a:schemeClr val="tx1"/>
                    </a:solidFill>
                    <a:effectLst/>
                    <a:latin typeface="+mn-lt"/>
                    <a:ea typeface="+mn-ea"/>
                    <a:cs typeface="+mn-cs"/>
                  </a:rPr>
                  <a:t>   CLICK!  Though we can calculate overpressure,    CLICK!   and find equation of the air column motion   CLICK!   According to this equation angular velocity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carrier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frequency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be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easily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calculated</a:t>
                </a:r>
                <a:r>
                  <a:rPr lang="ru-RU" sz="1200" kern="1200" dirty="0">
                    <a:solidFill>
                      <a:schemeClr val="tx1"/>
                    </a:solidFill>
                    <a:effectLst/>
                    <a:latin typeface="+mn-lt"/>
                    <a:ea typeface="+mn-ea"/>
                    <a:cs typeface="+mn-cs"/>
                  </a:rPr>
                  <a:t>.</a:t>
                </a:r>
              </a:p>
              <a:p>
                <a:endParaRPr lang="ru-RU" dirty="0"/>
              </a:p>
            </p:txBody>
          </p:sp>
        </mc:Fallback>
      </mc:AlternateContent>
      <p:sp>
        <p:nvSpPr>
          <p:cNvPr id="4" name="Номер слайда 3"/>
          <p:cNvSpPr>
            <a:spLocks noGrp="1"/>
          </p:cNvSpPr>
          <p:nvPr>
            <p:ph type="sldNum" sz="quarter" idx="10"/>
          </p:nvPr>
        </p:nvSpPr>
        <p:spPr/>
        <p:txBody>
          <a:bodyPr/>
          <a:lstStyle/>
          <a:p>
            <a:fld id="{021EBE8C-CFD9-42A8-99A2-07871F6E3ED1}" type="slidenum">
              <a:rPr lang="ru-RU" smtClean="0"/>
              <a:t>11</a:t>
            </a:fld>
            <a:endParaRPr lang="ru-RU"/>
          </a:p>
        </p:txBody>
      </p:sp>
    </p:spTree>
    <p:extLst>
      <p:ext uri="{BB962C8B-B14F-4D97-AF65-F5344CB8AC3E}">
        <p14:creationId xmlns:p14="http://schemas.microsoft.com/office/powerpoint/2010/main" val="30834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a:t>
                </a:r>
                <a:r>
                  <a:rPr lang="en-US" sz="1200" b="0" i="0" kern="1200" baseline="0" dirty="0" smtClean="0">
                    <a:solidFill>
                      <a:schemeClr val="tx1"/>
                    </a:solidFill>
                    <a:effectLst/>
                    <a:latin typeface="+mn-lt"/>
                    <a:ea typeface="+mn-ea"/>
                    <a:cs typeface="+mn-cs"/>
                  </a:rPr>
                  <a:t> can introduce </a:t>
                </a:r>
                <a:r>
                  <a:rPr lang="en-US" sz="1200" b="1" i="0" kern="1200" baseline="0" dirty="0" smtClean="0">
                    <a:solidFill>
                      <a:schemeClr val="tx1"/>
                    </a:solidFill>
                    <a:effectLst/>
                    <a:latin typeface="+mn-lt"/>
                    <a:ea typeface="+mn-ea"/>
                    <a:cs typeface="+mn-cs"/>
                  </a:rPr>
                  <a:t>c       CLICK!!!!!!!!!!   </a:t>
                </a:r>
                <a:r>
                  <a:rPr lang="en-US" sz="1200" b="0" i="0" kern="1200" baseline="0" dirty="0" smtClean="0">
                    <a:solidFill>
                      <a:schemeClr val="tx1"/>
                    </a:solidFill>
                    <a:effectLst/>
                    <a:latin typeface="+mn-lt"/>
                    <a:ea typeface="+mn-ea"/>
                    <a:cs typeface="+mn-cs"/>
                  </a:rPr>
                  <a:t>And using equation number 1 we got it on previous slide We can find overpressure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And according second </a:t>
                </a:r>
                <a:r>
                  <a:rPr lang="en-US" sz="1200" b="0" i="0" kern="1200" baseline="0" dirty="0" err="1" smtClean="0">
                    <a:solidFill>
                      <a:schemeClr val="tx1"/>
                    </a:solidFill>
                    <a:effectLst/>
                    <a:latin typeface="+mn-lt"/>
                    <a:ea typeface="+mn-ea"/>
                    <a:cs typeface="+mn-cs"/>
                  </a:rPr>
                  <a:t>newtons</a:t>
                </a:r>
                <a:r>
                  <a:rPr lang="en-US" sz="1200" b="0" i="0" kern="1200" baseline="0" dirty="0" smtClean="0">
                    <a:solidFill>
                      <a:schemeClr val="tx1"/>
                    </a:solidFill>
                    <a:effectLst/>
                    <a:latin typeface="+mn-lt"/>
                    <a:ea typeface="+mn-ea"/>
                    <a:cs typeface="+mn-cs"/>
                  </a:rPr>
                  <a:t> law we can find equation of motion of the oscillating air column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Using the first and the second formulas we can get this formula</a:t>
                </a:r>
                <a:r>
                  <a:rPr lang="en-US" sz="1200" b="1" i="0" kern="1200" baseline="0" dirty="0" smtClean="0">
                    <a:solidFill>
                      <a:schemeClr val="tx1"/>
                    </a:solidFill>
                    <a:effectLst/>
                    <a:latin typeface="+mn-lt"/>
                    <a:ea typeface="+mn-ea"/>
                    <a:cs typeface="+mn-cs"/>
                  </a:rPr>
                  <a:t>    CLICK!!!!!!!!     </a:t>
                </a:r>
                <a:r>
                  <a:rPr lang="en-US" sz="1200" b="0" i="0" kern="1200" baseline="0" dirty="0" smtClean="0">
                    <a:solidFill>
                      <a:schemeClr val="tx1"/>
                    </a:solidFill>
                    <a:effectLst/>
                    <a:latin typeface="+mn-lt"/>
                    <a:ea typeface="+mn-ea"/>
                    <a:cs typeface="+mn-cs"/>
                  </a:rPr>
                  <a:t>And with formula of    maximal acceleration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We can easily calculate angular velocity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And knowing dependency of angular velocity  on frequency      </a:t>
                </a:r>
                <a:r>
                  <a:rPr lang="en-US" sz="1200" b="1" i="0" kern="1200" baseline="0" dirty="0" smtClean="0">
                    <a:solidFill>
                      <a:schemeClr val="tx1"/>
                    </a:solidFill>
                    <a:effectLst/>
                    <a:latin typeface="+mn-lt"/>
                    <a:ea typeface="+mn-ea"/>
                    <a:cs typeface="+mn-cs"/>
                  </a:rPr>
                  <a:t>CLICK!!!!!!!!!!!!!      </a:t>
                </a:r>
                <a:r>
                  <a:rPr lang="en-US" sz="1200" b="0" i="0" kern="1200" baseline="0" dirty="0" smtClean="0">
                    <a:solidFill>
                      <a:schemeClr val="tx1"/>
                    </a:solidFill>
                    <a:effectLst/>
                    <a:latin typeface="+mn-lt"/>
                    <a:ea typeface="+mn-ea"/>
                    <a:cs typeface="+mn-cs"/>
                  </a:rPr>
                  <a:t>Formula of carrier frequency is found    </a:t>
                </a:r>
                <a:r>
                  <a:rPr lang="en-US" sz="1200" b="1" i="0" kern="1200" baseline="0" dirty="0" smtClean="0">
                    <a:solidFill>
                      <a:schemeClr val="tx1"/>
                    </a:solidFill>
                    <a:effectLst/>
                    <a:latin typeface="+mn-lt"/>
                    <a:ea typeface="+mn-ea"/>
                    <a:cs typeface="+mn-cs"/>
                  </a:rPr>
                  <a:t>CLICKKK </a:t>
                </a:r>
                <a:endParaRPr lang="ru-RU" b="1"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Air density changes on </a:t>
                </a:r>
                <a:r>
                  <a:rPr lang="en-US" sz="1200" i="0" kern="1200">
                    <a:solidFill>
                      <a:schemeClr val="tx1"/>
                    </a:solidFill>
                    <a:effectLst/>
                    <a:latin typeface="+mn-lt"/>
                    <a:ea typeface="+mn-ea"/>
                    <a:cs typeface="+mn-cs"/>
                  </a:rPr>
                  <a:t>𝛿𝜌</a:t>
                </a:r>
                <a:r>
                  <a:rPr lang="en-US" sz="1200" kern="1200" dirty="0">
                    <a:solidFill>
                      <a:schemeClr val="tx1"/>
                    </a:solidFill>
                    <a:effectLst/>
                    <a:latin typeface="+mn-lt"/>
                    <a:ea typeface="+mn-ea"/>
                    <a:cs typeface="+mn-cs"/>
                  </a:rPr>
                  <a:t>   CLICK!  Though we can calculate overpressure,    CLICK!   and find equation of the air column motion   CLICK!   According to this equation angular velocity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and</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then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carrier</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frequency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can</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be</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easily</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calculated</a:t>
                </a:r>
                <a:r>
                  <a:rPr lang="ru-RU" sz="1200" kern="1200" dirty="0">
                    <a:solidFill>
                      <a:schemeClr val="tx1"/>
                    </a:solidFill>
                    <a:effectLst/>
                    <a:latin typeface="+mn-lt"/>
                    <a:ea typeface="+mn-ea"/>
                    <a:cs typeface="+mn-cs"/>
                  </a:rPr>
                  <a:t>.</a:t>
                </a:r>
              </a:p>
              <a:p>
                <a:endParaRPr lang="ru-RU" dirty="0"/>
              </a:p>
            </p:txBody>
          </p:sp>
        </mc:Fallback>
      </mc:AlternateContent>
      <p:sp>
        <p:nvSpPr>
          <p:cNvPr id="4" name="Номер слайда 3"/>
          <p:cNvSpPr>
            <a:spLocks noGrp="1"/>
          </p:cNvSpPr>
          <p:nvPr>
            <p:ph type="sldNum" sz="quarter" idx="10"/>
          </p:nvPr>
        </p:nvSpPr>
        <p:spPr/>
        <p:txBody>
          <a:bodyPr/>
          <a:lstStyle/>
          <a:p>
            <a:fld id="{021EBE8C-CFD9-42A8-99A2-07871F6E3ED1}" type="slidenum">
              <a:rPr lang="ru-RU" smtClean="0"/>
              <a:t>12</a:t>
            </a:fld>
            <a:endParaRPr lang="ru-RU"/>
          </a:p>
        </p:txBody>
      </p:sp>
    </p:spTree>
    <p:extLst>
      <p:ext uri="{BB962C8B-B14F-4D97-AF65-F5344CB8AC3E}">
        <p14:creationId xmlns:p14="http://schemas.microsoft.com/office/powerpoint/2010/main" val="271720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take a look on our experimental set up. We took a ventilator to ensure an even jet of the air and attached a funnel to focus this jet. Then we fixed this by tripod. Microphone and sensor we connected to computer.</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13</a:t>
            </a:fld>
            <a:endParaRPr lang="ru-RU"/>
          </a:p>
        </p:txBody>
      </p:sp>
    </p:spTree>
    <p:extLst>
      <p:ext uri="{BB962C8B-B14F-4D97-AF65-F5344CB8AC3E}">
        <p14:creationId xmlns:p14="http://schemas.microsoft.com/office/powerpoint/2010/main" val="261975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can see of audio frequency on the angle.    CLICK!    As you can see bottle started to resonate only at a certain angles.    CLICK!    If an angle was larger or smaller than maximal or minimal angle resonance didn’t take place.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14</a:t>
            </a:fld>
            <a:endParaRPr lang="ru-RU"/>
          </a:p>
        </p:txBody>
      </p:sp>
    </p:spTree>
    <p:extLst>
      <p:ext uri="{BB962C8B-B14F-4D97-AF65-F5344CB8AC3E}">
        <p14:creationId xmlns:p14="http://schemas.microsoft.com/office/powerpoint/2010/main" val="147597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can see the dependence of frequency on effective volume. As you can see theory and practice coincide almost completely.</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15</a:t>
            </a:fld>
            <a:endParaRPr lang="ru-RU"/>
          </a:p>
        </p:txBody>
      </p:sp>
    </p:spTree>
    <p:extLst>
      <p:ext uri="{BB962C8B-B14F-4D97-AF65-F5344CB8AC3E}">
        <p14:creationId xmlns:p14="http://schemas.microsoft.com/office/powerpoint/2010/main" val="330088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plot the dependence of frequency on height of the bottle’s mouth. We changed the height of the mouth by the bushings the same diameter but different height. Diameter of the bushings you can see on the screen.</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16</a:t>
            </a:fld>
            <a:endParaRPr lang="ru-RU"/>
          </a:p>
        </p:txBody>
      </p:sp>
    </p:spTree>
    <p:extLst>
      <p:ext uri="{BB962C8B-B14F-4D97-AF65-F5344CB8AC3E}">
        <p14:creationId xmlns:p14="http://schemas.microsoft.com/office/powerpoint/2010/main" val="22621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let’s take a look on the dependence of frequency on diameter of the bottle’s mouth. Diameter of the mouth was changed by the bushings the same height but different diameter. The height of the bushings is on the screen. We</a:t>
            </a:r>
            <a:r>
              <a:rPr lang="en-US" sz="1200" kern="1200" baseline="0" dirty="0" smtClean="0">
                <a:solidFill>
                  <a:schemeClr val="tx1"/>
                </a:solidFill>
                <a:effectLst/>
                <a:latin typeface="+mn-lt"/>
                <a:ea typeface="+mn-ea"/>
                <a:cs typeface="+mn-cs"/>
              </a:rPr>
              <a:t> modified a bit formula of carrier frequency using formula of the square.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17</a:t>
            </a:fld>
            <a:endParaRPr lang="ru-RU"/>
          </a:p>
        </p:txBody>
      </p:sp>
    </p:spTree>
    <p:extLst>
      <p:ext uri="{BB962C8B-B14F-4D97-AF65-F5344CB8AC3E}">
        <p14:creationId xmlns:p14="http://schemas.microsoft.com/office/powerpoint/2010/main" val="369374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 investigate dependence of frequency on the shape of</a:t>
            </a:r>
            <a:r>
              <a:rPr lang="en-US" baseline="0" dirty="0" smtClean="0"/>
              <a:t> the bottle we took different bottles. CLICK!! It was round bottom flask CLICK another imperfect bottle CLICK! And prism bottle. As you can see there is significand divergence between theory and experiment</a:t>
            </a:r>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18</a:t>
            </a:fld>
            <a:endParaRPr lang="ru-RU"/>
          </a:p>
        </p:txBody>
      </p:sp>
    </p:spTree>
    <p:extLst>
      <p:ext uri="{BB962C8B-B14F-4D97-AF65-F5344CB8AC3E}">
        <p14:creationId xmlns:p14="http://schemas.microsoft.com/office/powerpoint/2010/main" val="263244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 measured speed of the air and noticed, that frequency does not</a:t>
            </a:r>
            <a:r>
              <a:rPr lang="en-US" baseline="0" dirty="0" smtClean="0"/>
              <a:t> depend on angle CLICK!! But resonance appears only with exact speed  CLICK!! If the speed less than it, resonance does not take place CLICK!!</a:t>
            </a:r>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19</a:t>
            </a:fld>
            <a:endParaRPr lang="ru-RU"/>
          </a:p>
        </p:txBody>
      </p:sp>
    </p:spTree>
    <p:extLst>
      <p:ext uri="{BB962C8B-B14F-4D97-AF65-F5344CB8AC3E}">
        <p14:creationId xmlns:p14="http://schemas.microsoft.com/office/powerpoint/2010/main" val="97232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with the problem statement.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an empty bottle and blow air across its mouth to produce a sound. Now fill the bottle with some water and study how the sound changes.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2</a:t>
            </a:fld>
            <a:endParaRPr lang="ru-RU"/>
          </a:p>
        </p:txBody>
      </p:sp>
    </p:spTree>
    <p:extLst>
      <p:ext uri="{BB962C8B-B14F-4D97-AF65-F5344CB8AC3E}">
        <p14:creationId xmlns:p14="http://schemas.microsoft.com/office/powerpoint/2010/main" val="191134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Видос</a:t>
            </a:r>
            <a:r>
              <a:rPr lang="ru-RU" baseline="0" dirty="0" smtClean="0"/>
              <a:t> со звуком</a:t>
            </a:r>
          </a:p>
          <a:p>
            <a:r>
              <a:rPr lang="en-US" sz="1200" kern="1200" dirty="0" smtClean="0">
                <a:solidFill>
                  <a:schemeClr val="tx1"/>
                </a:solidFill>
                <a:effectLst/>
                <a:latin typeface="+mn-lt"/>
                <a:ea typeface="+mn-ea"/>
                <a:cs typeface="+mn-cs"/>
              </a:rPr>
              <a:t>Before making any measurements and calculations I decided to make a provisional assessment by ear.</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took a half a liter empty plastic bottle and started to blow air across its mouth to produce a sound (the way I did it you can see on the screen) and remembered that sound. Then I added some water and </a:t>
            </a:r>
            <a:r>
              <a:rPr lang="en-US" sz="1200" kern="1200" dirty="0" err="1" smtClean="0">
                <a:solidFill>
                  <a:schemeClr val="tx1"/>
                </a:solidFill>
                <a:effectLst/>
                <a:latin typeface="+mn-lt"/>
                <a:ea typeface="+mn-ea"/>
                <a:cs typeface="+mn-cs"/>
              </a:rPr>
              <a:t>blowed</a:t>
            </a:r>
            <a:r>
              <a:rPr lang="en-US" sz="1200" kern="1200" dirty="0" smtClean="0">
                <a:solidFill>
                  <a:schemeClr val="tx1"/>
                </a:solidFill>
                <a:effectLst/>
                <a:latin typeface="+mn-lt"/>
                <a:ea typeface="+mn-ea"/>
                <a:cs typeface="+mn-cs"/>
              </a:rPr>
              <a:t> across the bottle again. The sound became higher. I repeated the actions five more times and found that the pitch of the note gets higher as I add more water. Then I tried different bottles (0.33 liter and 1 liter) and noticed that the large ones give a lower sound that the small ones.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75E60EA-FE0E-4D5A-A0D5-156D36F2895F}" type="slidenum">
              <a:rPr lang="ru-RU" smtClean="0"/>
              <a:pPr/>
              <a:t>3</a:t>
            </a:fld>
            <a:endParaRPr lang="ru-RU"/>
          </a:p>
        </p:txBody>
      </p:sp>
    </p:spTree>
    <p:extLst>
      <p:ext uri="{BB962C8B-B14F-4D97-AF65-F5344CB8AC3E}">
        <p14:creationId xmlns:p14="http://schemas.microsoft.com/office/powerpoint/2010/main" val="210121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Let’s try to understand what happens with the bottle when we blow the air. When we blow on the mouth of the bottle we are making a jet of air, if we hold our fingers nearby we can feel it. If we are making a noise this jet of air could either be deflected into the bottle or over the top of it, and it only takes a small force to change between these two paths.</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If the air starts off going into the bottle, there is nowhere for it to escape so the pressure increases,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at some point the pressure increases so much that the jet is pushed out of the bottle.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Now the fast moving air of the jet moves air out of bottle, reducing the pressure inside until it’s low enough to let the jet to get into the bottle again. We have made a vibration.</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5</a:t>
            </a:fld>
            <a:endParaRPr lang="ru-RU"/>
          </a:p>
        </p:txBody>
      </p:sp>
    </p:spTree>
    <p:extLst>
      <p:ext uri="{BB962C8B-B14F-4D97-AF65-F5344CB8AC3E}">
        <p14:creationId xmlns:p14="http://schemas.microsoft.com/office/powerpoint/2010/main" val="17401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	CLICK!</a:t>
            </a:r>
            <a:r>
              <a:rPr lang="en-US" sz="1200" kern="1200" dirty="0" smtClean="0">
                <a:solidFill>
                  <a:schemeClr val="tx1"/>
                </a:solidFill>
                <a:effectLst/>
                <a:latin typeface="+mn-lt"/>
                <a:ea typeface="+mn-ea"/>
                <a:cs typeface="+mn-cs"/>
              </a:rPr>
              <a:t>   Pitch is just a measure of how fast the vibration is that reaches your ear, rapid vibrations mean high pitches. In a large bottle there is a lot of space so it takes more air flowing in to build up enough pressure to push the jet out again. Getting more air into the bottle takes a relatively long time so the air vibrates slowly.</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If we add water or use a smaller bottle there is less space available so it takes less time for the pressure to increase. This means the vibration happens more quickly and so produces a higher pitch.</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6</a:t>
            </a:fld>
            <a:endParaRPr lang="ru-RU"/>
          </a:p>
        </p:txBody>
      </p:sp>
    </p:spTree>
    <p:extLst>
      <p:ext uri="{BB962C8B-B14F-4D97-AF65-F5344CB8AC3E}">
        <p14:creationId xmlns:p14="http://schemas.microsoft.com/office/powerpoint/2010/main" val="212842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When we blow air and make vibrations, air oscillates in the bottle. It is known that acoustic wave reflects from the water surface almost entirely (the absorbed part of the wave if negligible).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acoustic waves are spreading to the water surface, reflect and go back, but as the air jet is continuing getting into ‘reflected’ wave go up and incident wave goes down and both waves almost equal in intensity. Their coherence can be explained by the fact that both of them are earlier and later parts of the same wave.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interference pattern is called a standing wave. </a:t>
            </a:r>
          </a:p>
          <a:p>
            <a:r>
              <a:rPr lang="en-US" sz="1200" kern="1200" dirty="0" smtClean="0">
                <a:solidFill>
                  <a:schemeClr val="tx1"/>
                </a:solidFill>
                <a:effectLst/>
                <a:latin typeface="+mn-lt"/>
                <a:ea typeface="+mn-ea"/>
                <a:cs typeface="+mn-cs"/>
              </a:rPr>
              <a:t>It should be noted that in this phenomenon not only standing wave is formed; but other waves, except standing, decay very fast because of energy loss. In standing waves there is no energy transport and energy transforms from kinetic energy to potential energy, so wave doesn’t decay.</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7</a:t>
            </a:fld>
            <a:endParaRPr lang="ru-RU"/>
          </a:p>
        </p:txBody>
      </p:sp>
    </p:spTree>
    <p:extLst>
      <p:ext uri="{BB962C8B-B14F-4D97-AF65-F5344CB8AC3E}">
        <p14:creationId xmlns:p14="http://schemas.microsoft.com/office/powerpoint/2010/main" val="232249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 this slide you can see spectrogram with pronounced odd harmonics as is the case for bottle,</a:t>
            </a:r>
            <a:r>
              <a:rPr lang="en-US" baseline="0" dirty="0" smtClean="0"/>
              <a:t> cause the mouth is open end and the bottom is the close end. So during fundamental oscillation CLICK!!! There is one quarter of the wave in the bottle CLICK!!!!! during the first overtone we have three quarters in the bottle CLICK!!!! during the second overtone we have five quarters in the bottle and So on</a:t>
            </a:r>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8</a:t>
            </a:fld>
            <a:endParaRPr lang="ru-RU"/>
          </a:p>
        </p:txBody>
      </p:sp>
    </p:spTree>
    <p:extLst>
      <p:ext uri="{BB962C8B-B14F-4D97-AF65-F5344CB8AC3E}">
        <p14:creationId xmlns:p14="http://schemas.microsoft.com/office/powerpoint/2010/main" val="294690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you can see some parameters on which audio frequency depends on. It’s effective volume;              height of the bottle’s mouth;            diameter of the bottle’s mouth;           angle;       length of the air column;           shape of the bottle.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75E60EA-FE0E-4D5A-A0D5-156D36F2895F}" type="slidenum">
              <a:rPr lang="ru-RU" smtClean="0"/>
              <a:pPr/>
              <a:t>9</a:t>
            </a:fld>
            <a:endParaRPr lang="ru-RU"/>
          </a:p>
        </p:txBody>
      </p:sp>
    </p:spTree>
    <p:extLst>
      <p:ext uri="{BB962C8B-B14F-4D97-AF65-F5344CB8AC3E}">
        <p14:creationId xmlns:p14="http://schemas.microsoft.com/office/powerpoint/2010/main" val="401081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this slide you can see our neglects which we will use our theory. First of all we neglect an absorption of the part of acoustic wave by water; because it is less than 1 percent. Then we neglect a change of the speed of the sound because of temperature changes; because it raises only on 0,59 meters per second with increasing temperature on 1 </a:t>
            </a:r>
            <a:r>
              <a:rPr lang="en-US" sz="1200" kern="1200" dirty="0" err="1" smtClean="0">
                <a:solidFill>
                  <a:schemeClr val="tx1"/>
                </a:solidFill>
                <a:effectLst/>
                <a:latin typeface="+mn-lt"/>
                <a:ea typeface="+mn-ea"/>
                <a:cs typeface="+mn-cs"/>
              </a:rPr>
              <a:t>Celsium</a:t>
            </a:r>
            <a:r>
              <a:rPr lang="en-US" sz="1200" kern="1200" dirty="0" smtClean="0">
                <a:solidFill>
                  <a:schemeClr val="tx1"/>
                </a:solidFill>
                <a:effectLst/>
                <a:latin typeface="+mn-lt"/>
                <a:ea typeface="+mn-ea"/>
                <a:cs typeface="+mn-cs"/>
              </a:rPr>
              <a:t> degree and the last one </a:t>
            </a:r>
            <a:r>
              <a:rPr lang="en-US" sz="1200" kern="1200" dirty="0" err="1" smtClean="0">
                <a:solidFill>
                  <a:schemeClr val="tx1"/>
                </a:solidFill>
                <a:effectLst/>
                <a:latin typeface="+mn-lt"/>
                <a:ea typeface="+mn-ea"/>
                <a:cs typeface="+mn-cs"/>
              </a:rPr>
              <a:t>neglection</a:t>
            </a:r>
            <a:r>
              <a:rPr lang="en-US" sz="1200" kern="1200" dirty="0" smtClean="0">
                <a:solidFill>
                  <a:schemeClr val="tx1"/>
                </a:solidFill>
                <a:effectLst/>
                <a:latin typeface="+mn-lt"/>
                <a:ea typeface="+mn-ea"/>
                <a:cs typeface="+mn-cs"/>
              </a:rPr>
              <a:t> is length of oscillating air column is mush more than displacement of air column.</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10</a:t>
            </a:fld>
            <a:endParaRPr lang="ru-RU"/>
          </a:p>
        </p:txBody>
      </p:sp>
    </p:spTree>
    <p:extLst>
      <p:ext uri="{BB962C8B-B14F-4D97-AF65-F5344CB8AC3E}">
        <p14:creationId xmlns:p14="http://schemas.microsoft.com/office/powerpoint/2010/main" val="31011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BF7200-455F-4B84-94ED-556C62508E0A}" type="datetime1">
              <a:rPr lang="ru-RU" smtClean="0"/>
              <a:t>07.07.2018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29038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1C1CD8-498E-44F4-BC84-1262E24CAB1E}" type="datetime1">
              <a:rPr lang="ru-RU" smtClean="0"/>
              <a:t>07.07.2018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31141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1624D6-0D62-4DD3-819C-12852FD54A06}" type="datetime1">
              <a:rPr lang="ru-RU" smtClean="0"/>
              <a:t>07.07.2018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16767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FEF182-7A29-4C13-99A4-81CC14371ADB}" type="datetime1">
              <a:rPr lang="ru-RU" smtClean="0"/>
              <a:t>07.07.2018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69392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B74D23-C10B-4A7D-BCBD-627D160FB09E}" type="datetime1">
              <a:rPr lang="ru-RU" smtClean="0"/>
              <a:t>07.07.2018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41441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56FEE5-10A7-4EC9-A89D-DBEEB544171A}" type="datetime1">
              <a:rPr lang="ru-RU" smtClean="0"/>
              <a:t>07.07.2018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65349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B9D1AF-9AE8-4893-B1AE-087D5587EB4E}" type="datetime1">
              <a:rPr lang="ru-RU" smtClean="0"/>
              <a:t>07.07.2018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66656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35E209-41E3-44E5-9CB2-F9AABE0829CE}" type="datetime1">
              <a:rPr lang="ru-RU" smtClean="0"/>
              <a:t>07.07.2018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2134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86374B-9B07-4A7F-B5D4-550352EC3D6F}" type="datetime1">
              <a:rPr lang="ru-RU" smtClean="0"/>
              <a:t>07.07.2018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18115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8BB614-113D-43B6-A467-C093C19AA9F0}" type="datetime1">
              <a:rPr lang="ru-RU" smtClean="0"/>
              <a:t>07.07.2018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81229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6DEAFD2-6467-49F1-95F2-B4F92FDCAE43}" type="datetime1">
              <a:rPr lang="ru-RU" smtClean="0"/>
              <a:t>07.07.2018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216981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7B35D-58CB-48DD-9774-B67C2B796D0B}" type="datetime1">
              <a:rPr lang="ru-RU" smtClean="0"/>
              <a:t>07.07.2018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9F7A7-F17F-4A98-A215-096C45CC8C35}" type="slidenum">
              <a:rPr lang="ru-RU" smtClean="0"/>
              <a:t>‹#›</a:t>
            </a:fld>
            <a:endParaRPr lang="ru-RU"/>
          </a:p>
        </p:txBody>
      </p:sp>
    </p:spTree>
    <p:extLst>
      <p:ext uri="{BB962C8B-B14F-4D97-AF65-F5344CB8AC3E}">
        <p14:creationId xmlns:p14="http://schemas.microsoft.com/office/powerpoint/2010/main" val="385897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71.png"/><Relationship Id="rId13" Type="http://schemas.openxmlformats.org/officeDocument/2006/relationships/image" Target="../media/image21.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png"/><Relationship Id="rId21" Type="http://schemas.openxmlformats.org/officeDocument/2006/relationships/image" Target="../media/image28.png"/><Relationship Id="rId7" Type="http://schemas.openxmlformats.org/officeDocument/2006/relationships/image" Target="../media/image5.png"/><Relationship Id="rId12" Type="http://schemas.openxmlformats.org/officeDocument/2006/relationships/image" Target="../media/image20.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140.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24" Type="http://schemas.openxmlformats.org/officeDocument/2006/relationships/image" Target="../media/image31.png"/><Relationship Id="rId5" Type="http://schemas.openxmlformats.org/officeDocument/2006/relationships/image" Target="../media/image3.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181.PNG"/><Relationship Id="rId14" Type="http://schemas.openxmlformats.org/officeDocument/2006/relationships/image" Target="../media/image6.png"/><Relationship Id="rId22" Type="http://schemas.openxmlformats.org/officeDocument/2006/relationships/image" Target="../media/image29.png"/><Relationship Id="rId27"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png"/><Relationship Id="rId18" Type="http://schemas.openxmlformats.org/officeDocument/2006/relationships/image" Target="../media/image42.pn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5.png"/><Relationship Id="rId12" Type="http://schemas.openxmlformats.org/officeDocument/2006/relationships/image" Target="../media/image12.png"/><Relationship Id="rId17" Type="http://schemas.openxmlformats.org/officeDocument/2006/relationships/image" Target="../media/image41.png"/><Relationship Id="rId2" Type="http://schemas.openxmlformats.org/officeDocument/2006/relationships/notesSlide" Target="../notesSlides/notesSlide11.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7.png"/><Relationship Id="rId24" Type="http://schemas.openxmlformats.org/officeDocument/2006/relationships/image" Target="../media/image48.png"/><Relationship Id="rId5" Type="http://schemas.openxmlformats.org/officeDocument/2006/relationships/image" Target="../media/image3.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6.png"/><Relationship Id="rId19"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35.png"/><Relationship Id="rId14" Type="http://schemas.openxmlformats.org/officeDocument/2006/relationships/image" Target="../media/image38.png"/><Relationship Id="rId22"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40.png"/><Relationship Id="rId3" Type="http://schemas.openxmlformats.org/officeDocument/2006/relationships/notesSlide" Target="../notesSlides/notesSlide13.xml"/><Relationship Id="rId7" Type="http://schemas.openxmlformats.org/officeDocument/2006/relationships/image" Target="../media/image4.png"/><Relationship Id="rId12" Type="http://schemas.openxmlformats.org/officeDocument/2006/relationships/image" Target="../media/image17.wmf"/><Relationship Id="rId17"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290.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2.bin"/><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16.wmf"/><Relationship Id="rId4" Type="http://schemas.openxmlformats.org/officeDocument/2006/relationships/image" Target="../media/image1.png"/><Relationship Id="rId9" Type="http://schemas.openxmlformats.org/officeDocument/2006/relationships/oleObject" Target="../embeddings/oleObject1.bin"/><Relationship Id="rId14" Type="http://schemas.openxmlformats.org/officeDocument/2006/relationships/image" Target="../media/image35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4.png"/><Relationship Id="rId12"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oleObject3.bin"/><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24.wmf"/><Relationship Id="rId3" Type="http://schemas.openxmlformats.org/officeDocument/2006/relationships/notesSlide" Target="../notesSlides/notesSlide15.xml"/><Relationship Id="rId7" Type="http://schemas.openxmlformats.org/officeDocument/2006/relationships/image" Target="../media/image4.png"/><Relationship Id="rId17"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110.PNG"/><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15" Type="http://schemas.openxmlformats.org/officeDocument/2006/relationships/image" Target="../media/image13.png"/><Relationship Id="rId19" Type="http://schemas.openxmlformats.org/officeDocument/2006/relationships/oleObject" Target="../embeddings/oleObject6.bin"/><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wmf"/><Relationship Id="rId18" Type="http://schemas.openxmlformats.org/officeDocument/2006/relationships/image" Target="../media/image120.png"/><Relationship Id="rId3" Type="http://schemas.openxmlformats.org/officeDocument/2006/relationships/notesSlide" Target="../notesSlides/notesSlide16.xml"/><Relationship Id="rId7" Type="http://schemas.openxmlformats.org/officeDocument/2006/relationships/image" Target="../media/image4.png"/><Relationship Id="rId12" Type="http://schemas.openxmlformats.org/officeDocument/2006/relationships/oleObject" Target="../embeddings/oleObject8.bin"/><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57.png"/><Relationship Id="rId1" Type="http://schemas.openxmlformats.org/officeDocument/2006/relationships/vmlDrawing" Target="../drawings/vmlDrawing4.vml"/><Relationship Id="rId6" Type="http://schemas.openxmlformats.org/officeDocument/2006/relationships/image" Target="../media/image3.png"/><Relationship Id="rId11" Type="http://schemas.openxmlformats.org/officeDocument/2006/relationships/image" Target="../media/image26.wmf"/><Relationship Id="rId5" Type="http://schemas.openxmlformats.org/officeDocument/2006/relationships/image" Target="../media/image2.png"/><Relationship Id="rId15" Type="http://schemas.openxmlformats.org/officeDocument/2006/relationships/image" Target="../media/image56.png"/><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9.wmf"/><Relationship Id="rId18" Type="http://schemas.openxmlformats.org/officeDocument/2006/relationships/image" Target="../media/image31.wmf"/><Relationship Id="rId26" Type="http://schemas.openxmlformats.org/officeDocument/2006/relationships/image" Target="../media/image33.wmf"/><Relationship Id="rId3" Type="http://schemas.openxmlformats.org/officeDocument/2006/relationships/notesSlide" Target="../notesSlides/notesSlide17.xml"/><Relationship Id="rId21" Type="http://schemas.openxmlformats.org/officeDocument/2006/relationships/image" Target="../media/image50.jpeg"/><Relationship Id="rId7" Type="http://schemas.openxmlformats.org/officeDocument/2006/relationships/image" Target="../media/image4.png"/><Relationship Id="rId12" Type="http://schemas.openxmlformats.org/officeDocument/2006/relationships/oleObject" Target="../embeddings/oleObject10.bin"/><Relationship Id="rId17" Type="http://schemas.openxmlformats.org/officeDocument/2006/relationships/oleObject" Target="../embeddings/oleObject12.bin"/><Relationship Id="rId25"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image" Target="../media/image30.wmf"/><Relationship Id="rId20" Type="http://schemas.microsoft.com/office/2007/relationships/hdphoto" Target="../media/hdphoto2.wdp"/><Relationship Id="rId1" Type="http://schemas.openxmlformats.org/officeDocument/2006/relationships/vmlDrawing" Target="../drawings/vmlDrawing5.vml"/><Relationship Id="rId6" Type="http://schemas.openxmlformats.org/officeDocument/2006/relationships/image" Target="../media/image3.png"/><Relationship Id="rId11" Type="http://schemas.openxmlformats.org/officeDocument/2006/relationships/image" Target="../media/image28.wmf"/><Relationship Id="rId24" Type="http://schemas.openxmlformats.org/officeDocument/2006/relationships/image" Target="../media/image32.wmf"/><Relationship Id="rId5" Type="http://schemas.openxmlformats.org/officeDocument/2006/relationships/image" Target="../media/image2.png"/><Relationship Id="rId15" Type="http://schemas.openxmlformats.org/officeDocument/2006/relationships/oleObject" Target="../embeddings/oleObject11.bin"/><Relationship Id="rId23" Type="http://schemas.openxmlformats.org/officeDocument/2006/relationships/oleObject" Target="../embeddings/oleObject13.bin"/><Relationship Id="rId10" Type="http://schemas.openxmlformats.org/officeDocument/2006/relationships/oleObject" Target="../embeddings/oleObject9.bin"/><Relationship Id="rId19"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34.jpeg"/><Relationship Id="rId22" Type="http://schemas.openxmlformats.org/officeDocument/2006/relationships/image" Target="../media/image51.jpe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3.wmf"/><Relationship Id="rId3" Type="http://schemas.openxmlformats.org/officeDocument/2006/relationships/notesSlide" Target="../notesSlides/notesSlide18.xml"/><Relationship Id="rId7" Type="http://schemas.openxmlformats.org/officeDocument/2006/relationships/image" Target="../media/image4.png"/><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52.wmf"/><Relationship Id="rId5" Type="http://schemas.openxmlformats.org/officeDocument/2006/relationships/image" Target="../media/image2.png"/><Relationship Id="rId10" Type="http://schemas.openxmlformats.org/officeDocument/2006/relationships/oleObject" Target="../embeddings/oleObject15.bin"/><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54.wmf"/><Relationship Id="rId4" Type="http://schemas.openxmlformats.org/officeDocument/2006/relationships/image" Target="../media/image2.png"/><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3.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png"/><Relationship Id="rId5" Type="http://schemas.openxmlformats.org/officeDocument/2006/relationships/image" Target="../media/image1.png"/><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4.png"/><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0.png"/><Relationship Id="rId5" Type="http://schemas.openxmlformats.org/officeDocument/2006/relationships/image" Target="../media/image3.png"/><Relationship Id="rId15" Type="http://schemas.openxmlformats.org/officeDocument/2006/relationships/image" Target="../media/image6.png"/><Relationship Id="rId10" Type="http://schemas.openxmlformats.org/officeDocument/2006/relationships/image" Target="../media/image110.PNG"/><Relationship Id="rId4" Type="http://schemas.openxmlformats.org/officeDocument/2006/relationships/image" Target="../media/image2.png"/><Relationship Id="rId1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14768" y="-30809"/>
            <a:ext cx="520471" cy="6861099"/>
            <a:chOff x="114768" y="-30809"/>
            <a:chExt cx="520471" cy="6861099"/>
          </a:xfrm>
        </p:grpSpPr>
        <p:grpSp>
          <p:nvGrpSpPr>
            <p:cNvPr id="5" name="Группа 4"/>
            <p:cNvGrpSpPr/>
            <p:nvPr/>
          </p:nvGrpSpPr>
          <p:grpSpPr>
            <a:xfrm>
              <a:off x="124690" y="1110071"/>
              <a:ext cx="510549" cy="5720219"/>
              <a:chOff x="133993" y="1166985"/>
              <a:chExt cx="510549" cy="5720219"/>
            </a:xfrm>
          </p:grpSpPr>
          <p:pic>
            <p:nvPicPr>
              <p:cNvPr id="7" name="Рисунок 6"/>
              <p:cNvPicPr>
                <a:picLocks noChangeAspect="1"/>
              </p:cNvPicPr>
              <p:nvPr/>
            </p:nvPicPr>
            <p:blipFill>
              <a:blip r:embed="rId3"/>
              <a:stretch>
                <a:fillRect/>
              </a:stretch>
            </p:blipFill>
            <p:spPr>
              <a:xfrm>
                <a:off x="138550" y="1166985"/>
                <a:ext cx="468000" cy="840274"/>
              </a:xfrm>
              <a:prstGeom prst="rect">
                <a:avLst/>
              </a:prstGeom>
            </p:spPr>
          </p:pic>
          <p:pic>
            <p:nvPicPr>
              <p:cNvPr id="8" name="Рисунок 7"/>
              <p:cNvPicPr>
                <a:picLocks noChangeAspect="1"/>
              </p:cNvPicPr>
              <p:nvPr/>
            </p:nvPicPr>
            <p:blipFill>
              <a:blip r:embed="rId4"/>
              <a:stretch>
                <a:fillRect/>
              </a:stretch>
            </p:blipFill>
            <p:spPr>
              <a:xfrm>
                <a:off x="139793" y="1996196"/>
                <a:ext cx="468000" cy="1335513"/>
              </a:xfrm>
              <a:prstGeom prst="rect">
                <a:avLst/>
              </a:prstGeom>
            </p:spPr>
          </p:pic>
          <p:pic>
            <p:nvPicPr>
              <p:cNvPr id="9" name="Рисунок 8"/>
              <p:cNvPicPr>
                <a:picLocks noChangeAspect="1"/>
              </p:cNvPicPr>
              <p:nvPr/>
            </p:nvPicPr>
            <p:blipFill>
              <a:blip r:embed="rId5"/>
              <a:stretch>
                <a:fillRect/>
              </a:stretch>
            </p:blipFill>
            <p:spPr>
              <a:xfrm>
                <a:off x="133993" y="3326332"/>
                <a:ext cx="468000" cy="1181700"/>
              </a:xfrm>
              <a:prstGeom prst="rect">
                <a:avLst/>
              </a:prstGeom>
            </p:spPr>
          </p:pic>
          <p:pic>
            <p:nvPicPr>
              <p:cNvPr id="10" name="Рисунок 9"/>
              <p:cNvPicPr>
                <a:picLocks noChangeAspect="1"/>
              </p:cNvPicPr>
              <p:nvPr/>
            </p:nvPicPr>
            <p:blipFill>
              <a:blip r:embed="rId6"/>
              <a:stretch>
                <a:fillRect/>
              </a:stretch>
            </p:blipFill>
            <p:spPr>
              <a:xfrm>
                <a:off x="142071" y="4503666"/>
                <a:ext cx="468000" cy="1340756"/>
              </a:xfrm>
              <a:prstGeom prst="rect">
                <a:avLst/>
              </a:prstGeom>
            </p:spPr>
          </p:pic>
          <p:pic>
            <p:nvPicPr>
              <p:cNvPr id="11" name="Рисунок 10"/>
              <p:cNvPicPr>
                <a:picLocks noChangeAspect="1"/>
              </p:cNvPicPr>
              <p:nvPr/>
            </p:nvPicPr>
            <p:blipFill>
              <a:blip r:embed="rId7"/>
              <a:stretch>
                <a:fillRect/>
              </a:stretch>
            </p:blipFill>
            <p:spPr>
              <a:xfrm>
                <a:off x="140542" y="5811358"/>
                <a:ext cx="504000" cy="1075846"/>
              </a:xfrm>
              <a:prstGeom prst="rect">
                <a:avLst/>
              </a:prstGeom>
            </p:spPr>
          </p:pic>
        </p:grpSp>
        <p:pic>
          <p:nvPicPr>
            <p:cNvPr id="6" name="Рисунок 5"/>
            <p:cNvPicPr>
              <a:picLocks noChangeAspect="1"/>
            </p:cNvPicPr>
            <p:nvPr/>
          </p:nvPicPr>
          <p:blipFill>
            <a:blip r:embed="rId7"/>
            <a:stretch>
              <a:fillRect/>
            </a:stretch>
          </p:blipFill>
          <p:spPr>
            <a:xfrm>
              <a:off x="114768" y="-30809"/>
              <a:ext cx="504000" cy="1075846"/>
            </a:xfrm>
            <a:prstGeom prst="rect">
              <a:avLst/>
            </a:prstGeom>
          </p:spPr>
        </p:pic>
      </p:grpSp>
      <p:sp>
        <p:nvSpPr>
          <p:cNvPr id="13" name="TextBox 12"/>
          <p:cNvSpPr txBox="1"/>
          <p:nvPr/>
        </p:nvSpPr>
        <p:spPr>
          <a:xfrm>
            <a:off x="0" y="249382"/>
            <a:ext cx="12192000" cy="584775"/>
          </a:xfrm>
          <a:prstGeom prst="rect">
            <a:avLst/>
          </a:prstGeom>
          <a:noFill/>
        </p:spPr>
        <p:txBody>
          <a:bodyPr wrap="square" rtlCol="0">
            <a:spAutoFit/>
          </a:bodyPr>
          <a:lstStyle/>
          <a:p>
            <a:pPr algn="ctr"/>
            <a:r>
              <a:rPr lang="en-US" sz="3200" dirty="0" smtClean="0">
                <a:latin typeface="Cambria Math" panose="02040503050406030204" pitchFamily="18" charset="0"/>
                <a:ea typeface="Cambria Math" panose="02040503050406030204" pitchFamily="18" charset="0"/>
              </a:rPr>
              <a:t>IYNT 2018</a:t>
            </a:r>
            <a:endParaRPr lang="ru-RU" sz="3200" dirty="0">
              <a:latin typeface="Cambria Math" panose="02040503050406030204" pitchFamily="18" charset="0"/>
              <a:ea typeface="Cambria Math" panose="02040503050406030204" pitchFamily="18" charset="0"/>
            </a:endParaRPr>
          </a:p>
        </p:txBody>
      </p:sp>
      <p:sp>
        <p:nvSpPr>
          <p:cNvPr id="14" name="TextBox 13"/>
          <p:cNvSpPr txBox="1"/>
          <p:nvPr/>
        </p:nvSpPr>
        <p:spPr>
          <a:xfrm>
            <a:off x="0" y="4169040"/>
            <a:ext cx="12192000" cy="2062103"/>
          </a:xfrm>
          <a:prstGeom prst="rect">
            <a:avLst/>
          </a:prstGeom>
          <a:noFill/>
        </p:spPr>
        <p:txBody>
          <a:bodyPr wrap="square" rtlCol="0">
            <a:spAutoFit/>
          </a:bodyPr>
          <a:lstStyle/>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Team</a:t>
            </a:r>
          </a:p>
          <a:p>
            <a:pPr algn="ctr"/>
            <a:r>
              <a:rPr lang="en-US" sz="3200" dirty="0" smtClean="0">
                <a:latin typeface="Cambria Math" panose="02040503050406030204" pitchFamily="18" charset="0"/>
                <a:ea typeface="Cambria Math" panose="02040503050406030204" pitchFamily="18" charset="0"/>
              </a:rPr>
              <a:t>Belarus</a:t>
            </a:r>
          </a:p>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Reporter</a:t>
            </a:r>
          </a:p>
          <a:p>
            <a:pPr algn="ctr"/>
            <a:r>
              <a:rPr lang="en-US" sz="3200" dirty="0" smtClean="0">
                <a:latin typeface="Cambria Math" panose="02040503050406030204" pitchFamily="18" charset="0"/>
                <a:ea typeface="Cambria Math" panose="02040503050406030204" pitchFamily="18" charset="0"/>
              </a:rPr>
              <a:t>Kseniya Shymborskaya</a:t>
            </a:r>
            <a:endParaRPr lang="ru-RU" sz="3200" dirty="0">
              <a:latin typeface="Cambria Math" panose="02040503050406030204" pitchFamily="18" charset="0"/>
              <a:ea typeface="Cambria Math" panose="02040503050406030204" pitchFamily="18" charset="0"/>
            </a:endParaRPr>
          </a:p>
        </p:txBody>
      </p:sp>
      <p:sp>
        <p:nvSpPr>
          <p:cNvPr id="15" name="TextBox 14"/>
          <p:cNvSpPr txBox="1"/>
          <p:nvPr/>
        </p:nvSpPr>
        <p:spPr>
          <a:xfrm>
            <a:off x="-3" y="1690263"/>
            <a:ext cx="12192000"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Problem </a:t>
            </a:r>
            <a:r>
              <a:rPr lang="ru-RU" sz="3200" dirty="0" smtClean="0">
                <a:solidFill>
                  <a:schemeClr val="tx1">
                    <a:lumMod val="65000"/>
                    <a:lumOff val="35000"/>
                  </a:schemeClr>
                </a:solidFill>
                <a:latin typeface="Cambria Math" panose="02040503050406030204" pitchFamily="18" charset="0"/>
                <a:ea typeface="Cambria Math" panose="02040503050406030204" pitchFamily="18" charset="0"/>
              </a:rPr>
              <a:t>№</a:t>
            </a: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9</a:t>
            </a:r>
            <a:endParaRPr lang="ru-RU" sz="3200" dirty="0">
              <a:solidFill>
                <a:schemeClr val="tx1">
                  <a:lumMod val="65000"/>
                  <a:lumOff val="35000"/>
                </a:schemeClr>
              </a:solidFill>
              <a:latin typeface="Cambria Math" panose="02040503050406030204" pitchFamily="18" charset="0"/>
              <a:ea typeface="Cambria Math" panose="02040503050406030204" pitchFamily="18" charset="0"/>
            </a:endParaRPr>
          </a:p>
        </p:txBody>
      </p:sp>
      <p:sp>
        <p:nvSpPr>
          <p:cNvPr id="16" name="TextBox 15"/>
          <p:cNvSpPr txBox="1"/>
          <p:nvPr/>
        </p:nvSpPr>
        <p:spPr>
          <a:xfrm>
            <a:off x="17783" y="2271640"/>
            <a:ext cx="12192000" cy="1569660"/>
          </a:xfrm>
          <a:prstGeom prst="rect">
            <a:avLst/>
          </a:prstGeom>
          <a:noFill/>
        </p:spPr>
        <p:txBody>
          <a:bodyPr wrap="square" rtlCol="0">
            <a:spAutoFit/>
          </a:bodyPr>
          <a:lstStyle/>
          <a:p>
            <a:pPr algn="ctr"/>
            <a:r>
              <a:rPr lang="en-US" sz="9600" b="1" dirty="0" smtClean="0">
                <a:latin typeface="Cambria Math" panose="02040503050406030204" pitchFamily="18" charset="0"/>
                <a:ea typeface="Cambria Math" panose="02040503050406030204" pitchFamily="18" charset="0"/>
              </a:rPr>
              <a:t>BOTTLE TONE</a:t>
            </a:r>
            <a:endParaRPr lang="ru-RU" sz="9600" b="1" dirty="0">
              <a:latin typeface="Cambria Math" panose="02040503050406030204" pitchFamily="18" charset="0"/>
              <a:ea typeface="Cambria Math" panose="02040503050406030204" pitchFamily="18" charset="0"/>
            </a:endParaRPr>
          </a:p>
        </p:txBody>
      </p:sp>
      <p:pic>
        <p:nvPicPr>
          <p:cNvPr id="17"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9342" y="167959"/>
            <a:ext cx="1800000" cy="22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70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0" y="-40944"/>
            <a:ext cx="12192000" cy="6955853"/>
            <a:chOff x="0" y="-40944"/>
            <a:chExt cx="12192000" cy="6955853"/>
          </a:xfrm>
        </p:grpSpPr>
        <p:sp>
          <p:nvSpPr>
            <p:cNvPr id="13" name="Прямоугольник 12"/>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4" name="Группа 13"/>
            <p:cNvGrpSpPr/>
            <p:nvPr/>
          </p:nvGrpSpPr>
          <p:grpSpPr>
            <a:xfrm>
              <a:off x="133993" y="1166985"/>
              <a:ext cx="510549" cy="5720219"/>
              <a:chOff x="133993" y="1166985"/>
              <a:chExt cx="510549" cy="5720219"/>
            </a:xfrm>
          </p:grpSpPr>
          <p:pic>
            <p:nvPicPr>
              <p:cNvPr id="16" name="Рисунок 15"/>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17" name="Рисунок 16"/>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18" name="Рисунок 17"/>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19" name="Рисунок 18"/>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20" name="Рисунок 19"/>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5" name="Рисунок 14"/>
            <p:cNvPicPr>
              <a:picLocks noChangeAspect="1"/>
            </p:cNvPicPr>
            <p:nvPr/>
          </p:nvPicPr>
          <p:blipFill>
            <a:blip r:embed="rId7"/>
            <a:stretch>
              <a:fillRect/>
            </a:stretch>
          </p:blipFill>
          <p:spPr>
            <a:xfrm>
              <a:off x="11515133" y="5839063"/>
              <a:ext cx="504000" cy="1075846"/>
            </a:xfrm>
            <a:prstGeom prst="rect">
              <a:avLst/>
            </a:prstGeom>
          </p:spPr>
        </p:pic>
      </p:grpSp>
      <p:sp>
        <p:nvSpPr>
          <p:cNvPr id="2" name="Номер слайда 1"/>
          <p:cNvSpPr>
            <a:spLocks noGrp="1"/>
          </p:cNvSpPr>
          <p:nvPr>
            <p:ph type="sldNum" sz="quarter" idx="12"/>
          </p:nvPr>
        </p:nvSpPr>
        <p:spPr>
          <a:xfrm>
            <a:off x="9265696"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10</a:t>
            </a:fld>
            <a:endParaRPr lang="ru-RU" sz="2400" dirty="0">
              <a:solidFill>
                <a:schemeClr val="bg1"/>
              </a:solidFill>
              <a:latin typeface="Cambria Math" panose="02040503050406030204" pitchFamily="18" charset="0"/>
              <a:ea typeface="Cambria Math" panose="02040503050406030204" pitchFamily="18" charset="0"/>
            </a:endParaRPr>
          </a:p>
        </p:txBody>
      </p:sp>
      <p:sp>
        <p:nvSpPr>
          <p:cNvPr id="21" name="TextBox 20"/>
          <p:cNvSpPr txBox="1"/>
          <p:nvPr/>
        </p:nvSpPr>
        <p:spPr>
          <a:xfrm>
            <a:off x="0" y="120344"/>
            <a:ext cx="12192000" cy="769441"/>
          </a:xfrm>
          <a:prstGeom prst="rect">
            <a:avLst/>
          </a:prstGeom>
          <a:noFill/>
        </p:spPr>
        <p:txBody>
          <a:bodyPr wrap="square" rtlCol="0">
            <a:spAutoFit/>
          </a:bodyPr>
          <a:lstStyle/>
          <a:p>
            <a:r>
              <a:rPr lang="en-US" sz="4400" b="1" dirty="0" smtClean="0">
                <a:solidFill>
                  <a:schemeClr val="bg1"/>
                </a:solidFill>
                <a:latin typeface="Cambria Math" panose="02040503050406030204" pitchFamily="18" charset="0"/>
                <a:ea typeface="Cambria Math" panose="02040503050406030204" pitchFamily="18" charset="0"/>
              </a:rPr>
              <a:t>	Neglects</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2" name="TextBox 21"/>
          <p:cNvSpPr txBox="1"/>
          <p:nvPr/>
        </p:nvSpPr>
        <p:spPr>
          <a:xfrm>
            <a:off x="0" y="1733475"/>
            <a:ext cx="12192000" cy="4524315"/>
          </a:xfrm>
          <a:prstGeom prst="rect">
            <a:avLst/>
          </a:prstGeom>
          <a:noFill/>
        </p:spPr>
        <p:txBody>
          <a:bodyPr wrap="square" rtlCol="0">
            <a:spAutoFit/>
          </a:bodyPr>
          <a:lstStyle/>
          <a:p>
            <a:pPr marL="1371600" lvl="2" indent="-457200">
              <a:buFont typeface="Wingdings" panose="05000000000000000000" pitchFamily="2" charset="2"/>
              <a:buChar char="Ø"/>
            </a:pPr>
            <a:r>
              <a:rPr lang="en-US" sz="3200" dirty="0">
                <a:latin typeface="Cambria Math" panose="02040503050406030204" pitchFamily="18" charset="0"/>
                <a:ea typeface="Cambria Math" panose="02040503050406030204" pitchFamily="18" charset="0"/>
              </a:rPr>
              <a:t>a</a:t>
            </a:r>
            <a:r>
              <a:rPr lang="en-US" sz="3200" dirty="0" smtClean="0">
                <a:latin typeface="Cambria Math" panose="02040503050406030204" pitchFamily="18" charset="0"/>
                <a:ea typeface="Cambria Math" panose="02040503050406030204" pitchFamily="18" charset="0"/>
              </a:rPr>
              <a:t>n absorption of the part of acoustic wave by water;</a:t>
            </a:r>
          </a:p>
          <a:p>
            <a:pPr marL="1371600" lvl="2" indent="-457200">
              <a:buFont typeface="Wingdings" panose="05000000000000000000" pitchFamily="2" charset="2"/>
              <a:buChar char="Ø"/>
            </a:pPr>
            <a:endParaRPr lang="en-US" sz="3200" dirty="0" smtClean="0">
              <a:latin typeface="Cambria Math" panose="02040503050406030204" pitchFamily="18" charset="0"/>
              <a:ea typeface="Cambria Math" panose="02040503050406030204" pitchFamily="18" charset="0"/>
            </a:endParaRPr>
          </a:p>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a change of the speed of the sound because of temperature changes;</a:t>
            </a:r>
          </a:p>
          <a:p>
            <a:pPr marL="1371600" lvl="2" indent="-457200">
              <a:buFont typeface="Wingdings" panose="05000000000000000000" pitchFamily="2" charset="2"/>
              <a:buChar char="Ø"/>
            </a:pPr>
            <a:endParaRPr lang="en-US" sz="3200" dirty="0" smtClean="0">
              <a:latin typeface="Cambria Math" panose="02040503050406030204" pitchFamily="18" charset="0"/>
              <a:ea typeface="Cambria Math" panose="02040503050406030204" pitchFamily="18" charset="0"/>
            </a:endParaRPr>
          </a:p>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length of oscillating air column is mush more than displacement of air column.</a:t>
            </a:r>
          </a:p>
          <a:p>
            <a:pPr lvl="2"/>
            <a:endParaRPr lang="en-US" sz="3200" dirty="0" smtClean="0">
              <a:latin typeface="Cambria Math" panose="02040503050406030204" pitchFamily="18" charset="0"/>
              <a:ea typeface="Cambria Math" panose="02040503050406030204" pitchFamily="18" charset="0"/>
            </a:endParaRPr>
          </a:p>
          <a:p>
            <a:pPr marL="1371600" lvl="2" indent="-457200">
              <a:buFont typeface="Wingdings" panose="05000000000000000000" pitchFamily="2" charset="2"/>
              <a:buChar char="Ø"/>
            </a:pPr>
            <a:endParaRPr lang="en-US" sz="3200" dirty="0" smtClean="0">
              <a:latin typeface="Cambria Math" panose="02040503050406030204" pitchFamily="18" charset="0"/>
              <a:ea typeface="Cambria Math" panose="02040503050406030204" pitchFamily="18" charset="0"/>
            </a:endParaRPr>
          </a:p>
        </p:txBody>
      </p:sp>
      <p:pic>
        <p:nvPicPr>
          <p:cNvPr id="23"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wipe(left)">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left)">
                                      <p:cBhvr>
                                        <p:cTn id="1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Группа 50"/>
          <p:cNvGrpSpPr/>
          <p:nvPr/>
        </p:nvGrpSpPr>
        <p:grpSpPr>
          <a:xfrm>
            <a:off x="0" y="-40944"/>
            <a:ext cx="12192000" cy="6955853"/>
            <a:chOff x="0" y="-40944"/>
            <a:chExt cx="12192000" cy="6955853"/>
          </a:xfrm>
        </p:grpSpPr>
        <p:sp>
          <p:nvSpPr>
            <p:cNvPr id="52" name="Прямоугольник 51"/>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53" name="Группа 52"/>
            <p:cNvGrpSpPr/>
            <p:nvPr/>
          </p:nvGrpSpPr>
          <p:grpSpPr>
            <a:xfrm>
              <a:off x="133993" y="1166985"/>
              <a:ext cx="510549" cy="5720219"/>
              <a:chOff x="133993" y="1166985"/>
              <a:chExt cx="510549" cy="5720219"/>
            </a:xfrm>
          </p:grpSpPr>
          <p:pic>
            <p:nvPicPr>
              <p:cNvPr id="55" name="Рисунок 54"/>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56" name="Рисунок 55"/>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57" name="Рисунок 56"/>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58" name="Рисунок 57"/>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59" name="Рисунок 58"/>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54" name="Рисунок 53"/>
            <p:cNvPicPr>
              <a:picLocks noChangeAspect="1"/>
            </p:cNvPicPr>
            <p:nvPr/>
          </p:nvPicPr>
          <p:blipFill>
            <a:blip r:embed="rId7"/>
            <a:stretch>
              <a:fillRect/>
            </a:stretch>
          </p:blipFill>
          <p:spPr>
            <a:xfrm>
              <a:off x="11515133" y="5839063"/>
              <a:ext cx="504000" cy="1075846"/>
            </a:xfrm>
            <a:prstGeom prst="rect">
              <a:avLst/>
            </a:prstGeom>
          </p:spPr>
        </p:pic>
      </p:grpSp>
      <p:sp>
        <p:nvSpPr>
          <p:cNvPr id="14" name="TextBox 13"/>
          <p:cNvSpPr txBox="1"/>
          <p:nvPr/>
        </p:nvSpPr>
        <p:spPr>
          <a:xfrm>
            <a:off x="0" y="174936"/>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Theory</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0"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11</a:t>
            </a:fld>
            <a:endParaRPr lang="ru-RU" sz="2400" dirty="0">
              <a:solidFill>
                <a:schemeClr val="bg1"/>
              </a:solidFill>
              <a:latin typeface="Cambria Math" panose="02040503050406030204" pitchFamily="18" charset="0"/>
              <a:ea typeface="Cambria Math" panose="02040503050406030204" pitchFamily="18" charset="0"/>
            </a:endParaRPr>
          </a:p>
        </p:txBody>
      </p:sp>
      <p:grpSp>
        <p:nvGrpSpPr>
          <p:cNvPr id="8" name="Группа 7"/>
          <p:cNvGrpSpPr/>
          <p:nvPr/>
        </p:nvGrpSpPr>
        <p:grpSpPr>
          <a:xfrm>
            <a:off x="9651793" y="1414081"/>
            <a:ext cx="2457419" cy="3112252"/>
            <a:chOff x="8618461" y="3231787"/>
            <a:chExt cx="2457419" cy="3112252"/>
          </a:xfrm>
        </p:grpSpPr>
        <mc:AlternateContent xmlns:mc="http://schemas.openxmlformats.org/markup-compatibility/2006" xmlns:a14="http://schemas.microsoft.com/office/drawing/2010/main">
          <mc:Choice Requires="a14">
            <p:sp>
              <p:nvSpPr>
                <p:cNvPr id="29" name="TextBox 28"/>
                <p:cNvSpPr txBox="1"/>
                <p:nvPr/>
              </p:nvSpPr>
              <p:spPr>
                <a:xfrm>
                  <a:off x="10930007" y="3231787"/>
                  <a:ext cx="1458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ξ</m:t>
                        </m:r>
                      </m:oMath>
                    </m:oMathPara>
                  </a14:m>
                  <a:endParaRPr lang="ru-RU" dirty="0"/>
                </a:p>
              </p:txBody>
            </p:sp>
          </mc:Choice>
          <mc:Fallback xmlns="">
            <p:sp>
              <p:nvSpPr>
                <p:cNvPr id="29" name="TextBox 28"/>
                <p:cNvSpPr txBox="1">
                  <a:spLocks noRot="1" noChangeAspect="1" noMove="1" noResize="1" noEditPoints="1" noAdjustHandles="1" noChangeArrowheads="1" noChangeShapeType="1" noTextEdit="1"/>
                </p:cNvSpPr>
                <p:nvPr/>
              </p:nvSpPr>
              <p:spPr>
                <a:xfrm>
                  <a:off x="10930007" y="3231787"/>
                  <a:ext cx="145873" cy="276999"/>
                </a:xfrm>
                <a:prstGeom prst="rect">
                  <a:avLst/>
                </a:prstGeom>
                <a:blipFill>
                  <a:blip r:embed="rId8"/>
                  <a:stretch>
                    <a:fillRect l="-58333" t="-2222" r="-54167" b="-3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246870" y="3234180"/>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15" name="TextBox 14"/>
                <p:cNvSpPr txBox="1">
                  <a:spLocks noRot="1" noChangeAspect="1" noMove="1" noResize="1" noEditPoints="1" noAdjustHandles="1" noChangeArrowheads="1" noChangeShapeType="1" noTextEdit="1"/>
                </p:cNvSpPr>
                <p:nvPr/>
              </p:nvSpPr>
              <p:spPr>
                <a:xfrm>
                  <a:off x="9246870" y="3234180"/>
                  <a:ext cx="179215" cy="276999"/>
                </a:xfrm>
                <a:prstGeom prst="rect">
                  <a:avLst/>
                </a:prstGeom>
                <a:blipFill>
                  <a:blip r:embed="rId9"/>
                  <a:stretch>
                    <a:fillRect l="-30000" r="-26667" b="-6522"/>
                  </a:stretch>
                </a:blipFill>
              </p:spPr>
              <p:txBody>
                <a:bodyPr/>
                <a:lstStyle/>
                <a:p>
                  <a:r>
                    <a:rPr lang="ru-RU">
                      <a:noFill/>
                    </a:rPr>
                    <a:t> </a:t>
                  </a:r>
                </a:p>
              </p:txBody>
            </p:sp>
          </mc:Fallback>
        </mc:AlternateContent>
        <p:grpSp>
          <p:nvGrpSpPr>
            <p:cNvPr id="19" name="Группа 18"/>
            <p:cNvGrpSpPr/>
            <p:nvPr/>
          </p:nvGrpSpPr>
          <p:grpSpPr>
            <a:xfrm>
              <a:off x="9060360" y="3521735"/>
              <a:ext cx="1494315" cy="2822304"/>
              <a:chOff x="6690680" y="3065564"/>
              <a:chExt cx="2221640" cy="3792435"/>
            </a:xfrm>
          </p:grpSpPr>
          <p:pic>
            <p:nvPicPr>
              <p:cNvPr id="20" name="Рисунок 19"/>
              <p:cNvPicPr>
                <a:picLocks noChangeAspect="1"/>
              </p:cNvPicPr>
              <p:nvPr/>
            </p:nvPicPr>
            <p:blipFill>
              <a:blip r:embed="rId10"/>
              <a:stretch>
                <a:fillRect/>
              </a:stretch>
            </p:blipFill>
            <p:spPr>
              <a:xfrm>
                <a:off x="6690680" y="3131286"/>
                <a:ext cx="2221640" cy="3726713"/>
              </a:xfrm>
              <a:prstGeom prst="rect">
                <a:avLst/>
              </a:prstGeom>
            </p:spPr>
          </p:pic>
          <p:sp>
            <p:nvSpPr>
              <p:cNvPr id="21" name="Прямоугольник 20"/>
              <p:cNvSpPr/>
              <p:nvPr/>
            </p:nvSpPr>
            <p:spPr>
              <a:xfrm>
                <a:off x="7036457" y="3065564"/>
                <a:ext cx="638184" cy="234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910812" y="3144476"/>
                <a:ext cx="240673" cy="1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 name="Группа 22"/>
            <p:cNvGrpSpPr/>
            <p:nvPr/>
          </p:nvGrpSpPr>
          <p:grpSpPr>
            <a:xfrm>
              <a:off x="8618461" y="3704384"/>
              <a:ext cx="979520" cy="343630"/>
              <a:chOff x="5616607" y="3311003"/>
              <a:chExt cx="1456280" cy="461749"/>
            </a:xfrm>
          </p:grpSpPr>
          <p:cxnSp>
            <p:nvCxnSpPr>
              <p:cNvPr id="24" name="Прямая соединительная линия 23"/>
              <p:cNvCxnSpPr/>
              <p:nvPr/>
            </p:nvCxnSpPr>
            <p:spPr>
              <a:xfrm>
                <a:off x="5807195" y="3772752"/>
                <a:ext cx="1241715" cy="0"/>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p:nvPr/>
            </p:nvCxnSpPr>
            <p:spPr>
              <a:xfrm>
                <a:off x="5812887" y="3314504"/>
                <a:ext cx="1260000" cy="0"/>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6000733" y="3311003"/>
                <a:ext cx="0" cy="45955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616607" y="3345100"/>
                    <a:ext cx="275214" cy="372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5616607" y="3345100"/>
                    <a:ext cx="275214" cy="372214"/>
                  </a:xfrm>
                  <a:prstGeom prst="rect">
                    <a:avLst/>
                  </a:prstGeom>
                  <a:blipFill>
                    <a:blip r:embed="rId11"/>
                    <a:stretch>
                      <a:fillRect l="-32258" r="-25806" b="-8889"/>
                    </a:stretch>
                  </a:blipFill>
                </p:spPr>
                <p:txBody>
                  <a:bodyPr/>
                  <a:lstStyle/>
                  <a:p>
                    <a:r>
                      <a:rPr lang="ru-RU">
                        <a:noFill/>
                      </a:rPr>
                      <a:t> </a:t>
                    </a:r>
                  </a:p>
                </p:txBody>
              </p:sp>
            </mc:Fallback>
          </mc:AlternateContent>
        </p:grpSp>
        <p:cxnSp>
          <p:nvCxnSpPr>
            <p:cNvPr id="28" name="Прямая со стрелкой 27"/>
            <p:cNvCxnSpPr/>
            <p:nvPr/>
          </p:nvCxnSpPr>
          <p:spPr>
            <a:xfrm flipH="1" flipV="1">
              <a:off x="10842301" y="3362416"/>
              <a:ext cx="0" cy="259200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4" name="Дуга 3"/>
            <p:cNvSpPr/>
            <p:nvPr/>
          </p:nvSpPr>
          <p:spPr>
            <a:xfrm>
              <a:off x="9106015" y="3408291"/>
              <a:ext cx="678873" cy="734291"/>
            </a:xfrm>
            <a:prstGeom prst="arc">
              <a:avLst/>
            </a:prstGeom>
            <a:ln w="63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0" name="TextBox 29"/>
                <p:cNvSpPr txBox="1"/>
                <p:nvPr/>
              </p:nvSpPr>
              <p:spPr>
                <a:xfrm>
                  <a:off x="9694869" y="4395815"/>
                  <a:ext cx="225296" cy="254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oMath>
                    </m:oMathPara>
                  </a14:m>
                  <a:endParaRPr lang="ru-RU" dirty="0"/>
                </a:p>
              </p:txBody>
            </p:sp>
          </mc:Choice>
          <mc:Fallback xmlns="">
            <p:sp>
              <p:nvSpPr>
                <p:cNvPr id="30" name="TextBox 29"/>
                <p:cNvSpPr txBox="1">
                  <a:spLocks noRot="1" noChangeAspect="1" noMove="1" noResize="1" noEditPoints="1" noAdjustHandles="1" noChangeArrowheads="1" noChangeShapeType="1" noTextEdit="1"/>
                </p:cNvSpPr>
                <p:nvPr/>
              </p:nvSpPr>
              <p:spPr>
                <a:xfrm>
                  <a:off x="9694869" y="4395815"/>
                  <a:ext cx="225296" cy="254373"/>
                </a:xfrm>
                <a:prstGeom prst="rect">
                  <a:avLst/>
                </a:prstGeom>
                <a:blipFill>
                  <a:blip r:embed="rId12"/>
                  <a:stretch>
                    <a:fillRect l="-32432" r="-5405" b="-19048"/>
                  </a:stretch>
                </a:blipFill>
              </p:spPr>
              <p:txBody>
                <a:bodyPr/>
                <a:lstStyle/>
                <a:p>
                  <a:r>
                    <a:rPr lang="ru-RU">
                      <a:noFill/>
                    </a:rPr>
                    <a:t> </a:t>
                  </a:r>
                </a:p>
              </p:txBody>
            </p:sp>
          </mc:Fallback>
        </mc:AlternateContent>
        <p:cxnSp>
          <p:nvCxnSpPr>
            <p:cNvPr id="17" name="Прямая соединительная линия 16"/>
            <p:cNvCxnSpPr/>
            <p:nvPr/>
          </p:nvCxnSpPr>
          <p:spPr>
            <a:xfrm flipV="1">
              <a:off x="10421045" y="4804938"/>
              <a:ext cx="4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0887463" y="4661399"/>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18" name="TextBox 17"/>
                <p:cNvSpPr txBox="1">
                  <a:spLocks noRot="1" noChangeAspect="1" noMove="1" noResize="1" noEditPoints="1" noAdjustHandles="1" noChangeArrowheads="1" noChangeShapeType="1" noTextEdit="1"/>
                </p:cNvSpPr>
                <p:nvPr/>
              </p:nvSpPr>
              <p:spPr>
                <a:xfrm>
                  <a:off x="10887463" y="4661399"/>
                  <a:ext cx="181140" cy="276999"/>
                </a:xfrm>
                <a:prstGeom prst="rect">
                  <a:avLst/>
                </a:prstGeom>
                <a:blipFill>
                  <a:blip r:embed="rId13"/>
                  <a:stretch>
                    <a:fillRect l="-34483" r="-31034" b="-6522"/>
                  </a:stretch>
                </a:blipFill>
              </p:spPr>
              <p:txBody>
                <a:bodyPr/>
                <a:lstStyle/>
                <a:p>
                  <a:r>
                    <a:rPr lang="ru-RU">
                      <a:noFill/>
                    </a:rPr>
                    <a:t> </a:t>
                  </a:r>
                </a:p>
              </p:txBody>
            </p:sp>
          </mc:Fallback>
        </mc:AlternateContent>
      </p:grpSp>
      <p:pic>
        <p:nvPicPr>
          <p:cNvPr id="37" name="Picture 2" descr="ÐÐ°ÑÑÐ¸Ð½ÐºÐ¸ Ð¿Ð¾ Ð·Ð°Ð¿ÑÐ¾ÑÑ Ð³ÐµÑÐ± Ð¿Ð¾Ð³Ð¾Ð½Ñ Ð±ÐµÐ· ÑÐ¾Ð½Ð°"/>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8" name="TextBox 37"/>
              <p:cNvSpPr txBox="1"/>
              <p:nvPr/>
            </p:nvSpPr>
            <p:spPr>
              <a:xfrm>
                <a:off x="970514" y="1487039"/>
                <a:ext cx="1818669" cy="1152000"/>
              </a:xfrm>
              <a:prstGeom prst="rect">
                <a:avLst/>
              </a:prstGeom>
              <a:noFill/>
              <a:ln w="38100">
                <a:solidFill>
                  <a:schemeClr val="bg1">
                    <a:lumMod val="65000"/>
                  </a:schemeClr>
                </a:solidFill>
                <a:prstDash val="dash"/>
              </a:ln>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f>
                        <m:fPr>
                          <m:ctrlPr>
                            <a:rPr lang="ru-RU" sz="2400" i="1" smtClean="0">
                              <a:latin typeface="Cambria Math" panose="02040503050406030204" pitchFamily="18" charset="0"/>
                            </a:rPr>
                          </m:ctrlPr>
                        </m:fPr>
                        <m:num>
                          <m:r>
                            <m:rPr>
                              <m:sty m:val="p"/>
                            </m:rPr>
                            <a:rPr lang="el-GR" sz="2400" i="1" smtClean="0">
                              <a:latin typeface="Cambria Math" panose="02040503050406030204" pitchFamily="18" charset="0"/>
                            </a:rPr>
                            <m:t>δ</m:t>
                          </m:r>
                          <m:r>
                            <m:rPr>
                              <m:sty m:val="p"/>
                            </m:rPr>
                            <a:rPr lang="el-GR" sz="2400" i="1" smtClean="0">
                              <a:latin typeface="Cambria Math" panose="02040503050406030204" pitchFamily="18" charset="0"/>
                              <a:ea typeface="Cambria Math" panose="02040503050406030204" pitchFamily="18" charset="0"/>
                            </a:rPr>
                            <m:t>ρ</m:t>
                          </m:r>
                        </m:num>
                        <m:den>
                          <m:sSub>
                            <m:sSubPr>
                              <m:ctrlPr>
                                <a:rPr lang="ru-RU" sz="2400" i="1" smtClean="0">
                                  <a:latin typeface="Cambria Math" panose="02040503050406030204" pitchFamily="18" charset="0"/>
                                </a:rPr>
                              </m:ctrlPr>
                            </m:sSubPr>
                            <m:e>
                              <m:r>
                                <m:rPr>
                                  <m:sty m:val="p"/>
                                </m:rPr>
                                <a:rPr lang="el-GR" sz="2400" i="1" smtClean="0">
                                  <a:latin typeface="Cambria Math" panose="02040503050406030204" pitchFamily="18" charset="0"/>
                                </a:rPr>
                                <m:t>ρ</m:t>
                              </m:r>
                            </m:e>
                            <m:sub>
                              <m:r>
                                <a:rPr lang="en-US" sz="2400" b="0" i="1" smtClean="0">
                                  <a:latin typeface="Cambria Math" panose="02040503050406030204" pitchFamily="18" charset="0"/>
                                </a:rPr>
                                <m:t>0</m:t>
                              </m:r>
                            </m:sub>
                          </m:sSub>
                        </m:den>
                      </m:f>
                      <m:r>
                        <a:rPr lang="en-US" sz="2400" b="0" i="1" smtClean="0">
                          <a:latin typeface="Cambria Math" panose="02040503050406030204" pitchFamily="18" charset="0"/>
                        </a:rPr>
                        <m:t>=−</m:t>
                      </m:r>
                      <m:f>
                        <m:fPr>
                          <m:ctrlPr>
                            <a:rPr lang="ru-RU" sz="2400" i="1" smtClean="0">
                              <a:latin typeface="Cambria Math" panose="02040503050406030204" pitchFamily="18" charset="0"/>
                            </a:rPr>
                          </m:ctrlPr>
                        </m:fPr>
                        <m:num>
                          <m:r>
                            <m:rPr>
                              <m:sty m:val="p"/>
                            </m:rPr>
                            <a:rPr lang="el-GR" sz="2400" b="0" i="1" smtClean="0">
                              <a:latin typeface="Cambria Math" panose="02040503050406030204" pitchFamily="18" charset="0"/>
                            </a:rPr>
                            <m:t>ξ</m:t>
                          </m:r>
                          <m:r>
                            <a:rPr lang="en-US" sz="2400" b="0" i="1" smtClean="0">
                              <a:latin typeface="Cambria Math" panose="02040503050406030204" pitchFamily="18" charset="0"/>
                            </a:rPr>
                            <m:t> </m:t>
                          </m:r>
                          <m:r>
                            <a:rPr lang="en-US" sz="2400" b="0" i="1" smtClean="0">
                              <a:latin typeface="Cambria Math" panose="02040503050406030204" pitchFamily="18" charset="0"/>
                            </a:rPr>
                            <m:t>𝑆</m:t>
                          </m:r>
                        </m:num>
                        <m:den>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den>
                      </m:f>
                    </m:oMath>
                  </m:oMathPara>
                </a14:m>
                <a:endParaRPr lang="ru-RU" sz="2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970514" y="1487039"/>
                <a:ext cx="1818669" cy="1152000"/>
              </a:xfrm>
              <a:prstGeom prst="rect">
                <a:avLst/>
              </a:prstGeom>
              <a:blipFill>
                <a:blip r:embed="rId15"/>
                <a:stretch>
                  <a:fillRect/>
                </a:stretch>
              </a:blipFill>
              <a:ln w="3810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724734" y="3693283"/>
                <a:ext cx="6884688" cy="2677656"/>
              </a:xfrm>
              <a:prstGeom prst="rect">
                <a:avLst/>
              </a:prstGeom>
            </p:spPr>
            <p:txBody>
              <a:bodyPr wrap="square">
                <a:spAutoFit/>
              </a:bodyPr>
              <a:lstStyle/>
              <a:p>
                <a14:m>
                  <m:oMath xmlns:m="http://schemas.openxmlformats.org/officeDocument/2006/math">
                    <m:sSub>
                      <m:sSubPr>
                        <m:ctrlPr>
                          <a:rPr lang="el-GR" sz="2400" b="1" i="1" smtClean="0">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𝝆</m:t>
                        </m:r>
                      </m:e>
                      <m:sub>
                        <m:r>
                          <a:rPr lang="en-US" sz="2400" b="1" i="1">
                            <a:latin typeface="Cambria Math" panose="02040503050406030204" pitchFamily="18" charset="0"/>
                            <a:ea typeface="Cambria Math" panose="02040503050406030204" pitchFamily="18" charset="0"/>
                          </a:rPr>
                          <m:t>𝟎</m:t>
                        </m:r>
                      </m:sub>
                    </m:sSub>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density of the undisturbed air;</a:t>
                </a:r>
              </a:p>
              <a:p>
                <a14:m>
                  <m:oMath xmlns:m="http://schemas.openxmlformats.org/officeDocument/2006/math">
                    <m:r>
                      <a:rPr lang="el-GR" sz="2400" b="1" i="1">
                        <a:latin typeface="Cambria Math" panose="02040503050406030204" pitchFamily="18" charset="0"/>
                        <a:ea typeface="Cambria Math" panose="02040503050406030204" pitchFamily="18" charset="0"/>
                      </a:rPr>
                      <m:t>𝜹𝝆</m:t>
                    </m:r>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air density </a:t>
                </a:r>
                <a:r>
                  <a:rPr lang="en-US" sz="2400" dirty="0">
                    <a:latin typeface="Cambria Math" panose="02040503050406030204" pitchFamily="18" charset="0"/>
                    <a:ea typeface="Cambria Math" panose="02040503050406030204" pitchFamily="18" charset="0"/>
                  </a:rPr>
                  <a:t>change;</a:t>
                </a:r>
              </a:p>
              <a:p>
                <a14:m>
                  <m:oMath xmlns:m="http://schemas.openxmlformats.org/officeDocument/2006/math">
                    <m:r>
                      <a:rPr lang="el-GR" sz="2400" b="1" i="1">
                        <a:latin typeface="Cambria Math" panose="02040503050406030204" pitchFamily="18" charset="0"/>
                        <a:ea typeface="Cambria Math" panose="02040503050406030204" pitchFamily="18" charset="0"/>
                      </a:rPr>
                      <m:t>𝝃</m:t>
                    </m:r>
                    <m:r>
                      <a:rPr lang="el-GR"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𝒉</m:t>
                    </m:r>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displacement of oscillating air column</a:t>
                </a:r>
                <a:r>
                  <a:rPr lang="en-US" sz="2400" dirty="0" smtClean="0">
                    <a:latin typeface="Cambria Math" panose="02040503050406030204" pitchFamily="18" charset="0"/>
                    <a:ea typeface="Cambria Math" panose="02040503050406030204" pitchFamily="18" charset="0"/>
                  </a:rPr>
                  <a:t>;</a:t>
                </a:r>
              </a:p>
              <a:p>
                <a14:m>
                  <m:oMath xmlns:m="http://schemas.openxmlformats.org/officeDocument/2006/math">
                    <m:r>
                      <a:rPr lang="en-US" sz="2400" b="1" i="1" smtClean="0">
                        <a:latin typeface="Cambria Math" panose="02040503050406030204" pitchFamily="18" charset="0"/>
                        <a:ea typeface="Cambria Math" panose="02040503050406030204" pitchFamily="18" charset="0"/>
                      </a:rPr>
                      <m:t>𝒑</m:t>
                    </m:r>
                  </m:oMath>
                </a14:m>
                <a:r>
                  <a:rPr lang="en-US" sz="2400" dirty="0" smtClean="0">
                    <a:latin typeface="Cambria Math" panose="02040503050406030204" pitchFamily="18" charset="0"/>
                    <a:ea typeface="Cambria Math" panose="02040503050406030204" pitchFamily="18" charset="0"/>
                  </a:rPr>
                  <a:t> – pressure in the wave;</a:t>
                </a:r>
              </a:p>
              <a:p>
                <a14:m>
                  <m:oMath xmlns:m="http://schemas.openxmlformats.org/officeDocument/2006/math">
                    <m:r>
                      <a:rPr lang="en-US" sz="2400" b="1" i="1">
                        <a:latin typeface="Cambria Math" panose="02040503050406030204" pitchFamily="18" charset="0"/>
                        <a:ea typeface="Cambria Math" panose="02040503050406030204" pitchFamily="18" charset="0"/>
                      </a:rPr>
                      <m:t>𝜹</m:t>
                    </m:r>
                    <m:r>
                      <a:rPr lang="en-US" sz="2400" b="1" i="1">
                        <a:latin typeface="Cambria Math" panose="02040503050406030204" pitchFamily="18" charset="0"/>
                        <a:ea typeface="Cambria Math" panose="02040503050406030204" pitchFamily="18" charset="0"/>
                      </a:rPr>
                      <m:t>𝒑</m:t>
                    </m:r>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n-US" sz="2400" dirty="0" smtClean="0">
                    <a:latin typeface="Cambria Math" panose="02040503050406030204" pitchFamily="18" charset="0"/>
                    <a:ea typeface="Cambria Math" panose="02040503050406030204" pitchFamily="18" charset="0"/>
                  </a:rPr>
                  <a:t>overpressure.</a:t>
                </a:r>
              </a:p>
              <a:p>
                <a:endParaRPr lang="en-US" sz="2400" dirty="0" smtClean="0">
                  <a:latin typeface="Cambria Math" panose="02040503050406030204" pitchFamily="18" charset="0"/>
                  <a:ea typeface="Cambria Math" panose="02040503050406030204" pitchFamily="18" charset="0"/>
                </a:endParaRPr>
              </a:p>
              <a:p>
                <a:endParaRPr lang="ru-RU" sz="2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724734" y="3693283"/>
                <a:ext cx="6884688" cy="2677656"/>
              </a:xfrm>
              <a:prstGeom prst="rect">
                <a:avLst/>
              </a:prstGeom>
              <a:blipFill>
                <a:blip r:embed="rId16"/>
                <a:stretch>
                  <a:fillRect l="-797" t="-182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979582" y="1878373"/>
                <a:ext cx="4953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oMath>
                  </m:oMathPara>
                </a14:m>
                <a:endParaRPr lang="ru-RU"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79582" y="1878373"/>
                <a:ext cx="495328" cy="369332"/>
              </a:xfrm>
              <a:prstGeom prst="rect">
                <a:avLst/>
              </a:prstGeom>
              <a:blipFill>
                <a:blip r:embed="rId17"/>
                <a:stretch>
                  <a:fillRect l="-22222" r="-22222" b="-344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87264" y="1716616"/>
                <a:ext cx="1368000" cy="612000"/>
              </a:xfrm>
              <a:prstGeom prst="rect">
                <a:avLst/>
              </a:prstGeom>
              <a:noFill/>
              <a:ln w="3810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𝜌</m:t>
                          </m:r>
                        </m:e>
                      </m:d>
                    </m:oMath>
                  </m:oMathPara>
                </a14:m>
                <a:endParaRPr lang="ru-RU"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287264" y="1716616"/>
                <a:ext cx="1368000" cy="612000"/>
              </a:xfrm>
              <a:prstGeom prst="rect">
                <a:avLst/>
              </a:prstGeom>
              <a:blipFill>
                <a:blip r:embed="rId18"/>
                <a:stretch>
                  <a:fillRect/>
                </a:stretch>
              </a:blipFill>
              <a:ln w="38100">
                <a:solidFill>
                  <a:schemeClr val="bg1">
                    <a:lumMod val="65000"/>
                  </a:schemeClr>
                </a:solidFill>
                <a:prstDash val="dash"/>
              </a:ln>
            </p:spPr>
            <p:txBody>
              <a:bodyPr/>
              <a:lstStyle/>
              <a:p>
                <a:r>
                  <a:rPr lang="ru-RU">
                    <a:noFill/>
                  </a:rPr>
                  <a:t> </a:t>
                </a:r>
              </a:p>
            </p:txBody>
          </p:sp>
        </mc:Fallback>
      </mc:AlternateContent>
      <p:grpSp>
        <p:nvGrpSpPr>
          <p:cNvPr id="36" name="Группа 35"/>
          <p:cNvGrpSpPr/>
          <p:nvPr/>
        </p:nvGrpSpPr>
        <p:grpSpPr>
          <a:xfrm>
            <a:off x="6836097" y="3719301"/>
            <a:ext cx="4240159" cy="2970110"/>
            <a:chOff x="4333002" y="2290801"/>
            <a:chExt cx="4038625" cy="3029693"/>
          </a:xfrm>
        </p:grpSpPr>
        <p:cxnSp>
          <p:nvCxnSpPr>
            <p:cNvPr id="39" name="Прямая со стрелкой 38"/>
            <p:cNvCxnSpPr/>
            <p:nvPr/>
          </p:nvCxnSpPr>
          <p:spPr>
            <a:xfrm flipV="1">
              <a:off x="4790364" y="2429301"/>
              <a:ext cx="0" cy="250909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p:nvPr/>
          </p:nvCxnSpPr>
          <p:spPr>
            <a:xfrm rot="5400000" flipV="1">
              <a:off x="6507861" y="3215798"/>
              <a:ext cx="0" cy="34452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4526617" y="2290801"/>
                  <a:ext cx="1839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ru-RU" dirty="0"/>
                </a:p>
              </p:txBody>
            </p:sp>
          </mc:Choice>
          <mc:Fallback xmlns="">
            <p:sp>
              <p:nvSpPr>
                <p:cNvPr id="41" name="TextBox 40"/>
                <p:cNvSpPr txBox="1">
                  <a:spLocks noRot="1" noChangeAspect="1" noMove="1" noResize="1" noEditPoints="1" noAdjustHandles="1" noChangeArrowheads="1" noChangeShapeType="1" noTextEdit="1"/>
                </p:cNvSpPr>
                <p:nvPr/>
              </p:nvSpPr>
              <p:spPr>
                <a:xfrm>
                  <a:off x="4526617" y="2290801"/>
                  <a:ext cx="183961" cy="276999"/>
                </a:xfrm>
                <a:prstGeom prst="rect">
                  <a:avLst/>
                </a:prstGeom>
                <a:blipFill>
                  <a:blip r:embed="rId19"/>
                  <a:stretch>
                    <a:fillRect l="-29032" r="-29032"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333002" y="3293644"/>
                  <a:ext cx="3073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𝑝</m:t>
                        </m:r>
                      </m:oMath>
                    </m:oMathPara>
                  </a14:m>
                  <a:endParaRPr lang="ru-RU" dirty="0"/>
                </a:p>
              </p:txBody>
            </p:sp>
          </mc:Choice>
          <mc:Fallback xmlns="">
            <p:sp>
              <p:nvSpPr>
                <p:cNvPr id="42" name="TextBox 41"/>
                <p:cNvSpPr txBox="1">
                  <a:spLocks noRot="1" noChangeAspect="1" noMove="1" noResize="1" noEditPoints="1" noAdjustHandles="1" noChangeArrowheads="1" noChangeShapeType="1" noTextEdit="1"/>
                </p:cNvSpPr>
                <p:nvPr/>
              </p:nvSpPr>
              <p:spPr>
                <a:xfrm>
                  <a:off x="4333002" y="3293644"/>
                  <a:ext cx="307392" cy="276999"/>
                </a:xfrm>
                <a:prstGeom prst="rect">
                  <a:avLst/>
                </a:prstGeom>
                <a:blipFill>
                  <a:blip r:embed="rId20"/>
                  <a:stretch>
                    <a:fillRect l="-15094" r="-15094"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445391" y="3767485"/>
                  <a:ext cx="2811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0</m:t>
                            </m:r>
                          </m:sub>
                        </m:sSub>
                      </m:oMath>
                    </m:oMathPara>
                  </a14:m>
                  <a:endParaRPr lang="ru-RU" dirty="0"/>
                </a:p>
              </p:txBody>
            </p:sp>
          </mc:Choice>
          <mc:Fallback xmlns="">
            <p:sp>
              <p:nvSpPr>
                <p:cNvPr id="43" name="TextBox 42"/>
                <p:cNvSpPr txBox="1">
                  <a:spLocks noRot="1" noChangeAspect="1" noMove="1" noResize="1" noEditPoints="1" noAdjustHandles="1" noChangeArrowheads="1" noChangeShapeType="1" noTextEdit="1"/>
                </p:cNvSpPr>
                <p:nvPr/>
              </p:nvSpPr>
              <p:spPr>
                <a:xfrm>
                  <a:off x="4445391" y="3767485"/>
                  <a:ext cx="281166" cy="276999"/>
                </a:xfrm>
                <a:prstGeom prst="rect">
                  <a:avLst/>
                </a:prstGeom>
                <a:blipFill>
                  <a:blip r:embed="rId21"/>
                  <a:stretch>
                    <a:fillRect l="-16667" r="-6250" b="-295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186063" y="4904996"/>
                  <a:ext cx="18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𝜌</m:t>
                        </m:r>
                      </m:oMath>
                    </m:oMathPara>
                  </a14:m>
                  <a:endParaRPr lang="ru-RU" dirty="0"/>
                </a:p>
              </p:txBody>
            </p:sp>
          </mc:Choice>
          <mc:Fallback xmlns="">
            <p:sp>
              <p:nvSpPr>
                <p:cNvPr id="44" name="TextBox 43"/>
                <p:cNvSpPr txBox="1">
                  <a:spLocks noRot="1" noChangeAspect="1" noMove="1" noResize="1" noEditPoints="1" noAdjustHandles="1" noChangeArrowheads="1" noChangeShapeType="1" noTextEdit="1"/>
                </p:cNvSpPr>
                <p:nvPr/>
              </p:nvSpPr>
              <p:spPr>
                <a:xfrm>
                  <a:off x="8186063" y="4904996"/>
                  <a:ext cx="185564" cy="276999"/>
                </a:xfrm>
                <a:prstGeom prst="rect">
                  <a:avLst/>
                </a:prstGeom>
                <a:blipFill>
                  <a:blip r:embed="rId22"/>
                  <a:stretch>
                    <a:fillRect l="-28125" r="-25000" b="-2954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361369" y="4928849"/>
                  <a:ext cx="2827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ru-RU"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0</m:t>
                            </m:r>
                          </m:sub>
                        </m:sSub>
                      </m:oMath>
                    </m:oMathPara>
                  </a14:m>
                  <a:endParaRPr lang="ru-RU" dirty="0"/>
                </a:p>
              </p:txBody>
            </p:sp>
          </mc:Choice>
          <mc:Fallback xmlns="">
            <p:sp>
              <p:nvSpPr>
                <p:cNvPr id="45" name="TextBox 44"/>
                <p:cNvSpPr txBox="1">
                  <a:spLocks noRot="1" noChangeAspect="1" noMove="1" noResize="1" noEditPoints="1" noAdjustHandles="1" noChangeArrowheads="1" noChangeShapeType="1" noTextEdit="1"/>
                </p:cNvSpPr>
                <p:nvPr/>
              </p:nvSpPr>
              <p:spPr>
                <a:xfrm>
                  <a:off x="6361369" y="4928849"/>
                  <a:ext cx="282770" cy="276999"/>
                </a:xfrm>
                <a:prstGeom prst="rect">
                  <a:avLst/>
                </a:prstGeom>
                <a:blipFill>
                  <a:blip r:embed="rId23"/>
                  <a:stretch>
                    <a:fillRect l="-16667" r="-625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932512" y="5043495"/>
                  <a:ext cx="3089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𝛿𝜌</m:t>
                        </m:r>
                      </m:oMath>
                    </m:oMathPara>
                  </a14:m>
                  <a:endParaRPr lang="ru-RU" dirty="0"/>
                </a:p>
              </p:txBody>
            </p:sp>
          </mc:Choice>
          <mc:Fallback xmlns="">
            <p:sp>
              <p:nvSpPr>
                <p:cNvPr id="46" name="TextBox 45"/>
                <p:cNvSpPr txBox="1">
                  <a:spLocks noRot="1" noChangeAspect="1" noMove="1" noResize="1" noEditPoints="1" noAdjustHandles="1" noChangeArrowheads="1" noChangeShapeType="1" noTextEdit="1"/>
                </p:cNvSpPr>
                <p:nvPr/>
              </p:nvSpPr>
              <p:spPr>
                <a:xfrm>
                  <a:off x="6932512" y="5043495"/>
                  <a:ext cx="308995" cy="276999"/>
                </a:xfrm>
                <a:prstGeom prst="rect">
                  <a:avLst/>
                </a:prstGeom>
                <a:blipFill>
                  <a:blip r:embed="rId24"/>
                  <a:stretch>
                    <a:fillRect l="-22642" t="-2273" r="-22642" b="-38636"/>
                  </a:stretch>
                </a:blipFill>
              </p:spPr>
              <p:txBody>
                <a:bodyPr/>
                <a:lstStyle/>
                <a:p>
                  <a:r>
                    <a:rPr lang="ru-RU">
                      <a:noFill/>
                    </a:rPr>
                    <a:t> </a:t>
                  </a:r>
                </a:p>
              </p:txBody>
            </p:sp>
          </mc:Fallback>
        </mc:AlternateContent>
        <p:sp>
          <p:nvSpPr>
            <p:cNvPr id="47" name="Дуга 46"/>
            <p:cNvSpPr/>
            <p:nvPr/>
          </p:nvSpPr>
          <p:spPr>
            <a:xfrm rot="10800000">
              <a:off x="4542519" y="3461196"/>
              <a:ext cx="363435" cy="294923"/>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48" name="Дуга 47"/>
            <p:cNvSpPr/>
            <p:nvPr/>
          </p:nvSpPr>
          <p:spPr>
            <a:xfrm rot="10800000">
              <a:off x="6667484" y="4865445"/>
              <a:ext cx="363435" cy="294923"/>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cxnSp>
          <p:nvCxnSpPr>
            <p:cNvPr id="49" name="Прямая соединительная линия 48"/>
            <p:cNvCxnSpPr/>
            <p:nvPr/>
          </p:nvCxnSpPr>
          <p:spPr>
            <a:xfrm>
              <a:off x="6483469" y="3932352"/>
              <a:ext cx="0" cy="1008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rot="5400000">
              <a:off x="5637469" y="3071182"/>
              <a:ext cx="0" cy="16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6836675" y="3638582"/>
              <a:ext cx="0" cy="129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rot="5400000">
              <a:off x="5811015" y="2602859"/>
              <a:ext cx="0" cy="201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Полилиния 61"/>
            <p:cNvSpPr/>
            <p:nvPr/>
          </p:nvSpPr>
          <p:spPr>
            <a:xfrm>
              <a:off x="5746750" y="3171024"/>
              <a:ext cx="1409700" cy="1206500"/>
            </a:xfrm>
            <a:custGeom>
              <a:avLst/>
              <a:gdLst>
                <a:gd name="connsiteX0" fmla="*/ 0 w 1409700"/>
                <a:gd name="connsiteY0" fmla="*/ 1206500 h 1206500"/>
                <a:gd name="connsiteX1" fmla="*/ 1409700 w 1409700"/>
                <a:gd name="connsiteY1" fmla="*/ 0 h 1206500"/>
                <a:gd name="connsiteX0" fmla="*/ 0 w 1409700"/>
                <a:gd name="connsiteY0" fmla="*/ 1206500 h 1206500"/>
                <a:gd name="connsiteX1" fmla="*/ 729587 w 1409700"/>
                <a:gd name="connsiteY1" fmla="*/ 581991 h 1206500"/>
                <a:gd name="connsiteX2" fmla="*/ 1409700 w 1409700"/>
                <a:gd name="connsiteY2" fmla="*/ 0 h 1206500"/>
                <a:gd name="connsiteX0" fmla="*/ 0 w 1409700"/>
                <a:gd name="connsiteY0" fmla="*/ 1206500 h 1206500"/>
                <a:gd name="connsiteX1" fmla="*/ 817051 w 1409700"/>
                <a:gd name="connsiteY1" fmla="*/ 701260 h 1206500"/>
                <a:gd name="connsiteX2" fmla="*/ 1409700 w 1409700"/>
                <a:gd name="connsiteY2" fmla="*/ 0 h 1206500"/>
                <a:gd name="connsiteX0" fmla="*/ 0 w 1409700"/>
                <a:gd name="connsiteY0" fmla="*/ 1206500 h 1206500"/>
                <a:gd name="connsiteX1" fmla="*/ 817051 w 1409700"/>
                <a:gd name="connsiteY1" fmla="*/ 701260 h 1206500"/>
                <a:gd name="connsiteX2" fmla="*/ 1409700 w 1409700"/>
                <a:gd name="connsiteY2" fmla="*/ 0 h 1206500"/>
                <a:gd name="connsiteX0" fmla="*/ 0 w 1409700"/>
                <a:gd name="connsiteY0" fmla="*/ 1206500 h 1206500"/>
                <a:gd name="connsiteX1" fmla="*/ 335998 w 1409700"/>
                <a:gd name="connsiteY1" fmla="*/ 1007386 h 1206500"/>
                <a:gd name="connsiteX2" fmla="*/ 817051 w 1409700"/>
                <a:gd name="connsiteY2" fmla="*/ 701260 h 1206500"/>
                <a:gd name="connsiteX3" fmla="*/ 1409700 w 1409700"/>
                <a:gd name="connsiteY3" fmla="*/ 0 h 1206500"/>
                <a:gd name="connsiteX0" fmla="*/ 0 w 1409700"/>
                <a:gd name="connsiteY0" fmla="*/ 1206500 h 1206500"/>
                <a:gd name="connsiteX1" fmla="*/ 339973 w 1409700"/>
                <a:gd name="connsiteY1" fmla="*/ 1039191 h 1206500"/>
                <a:gd name="connsiteX2" fmla="*/ 817051 w 1409700"/>
                <a:gd name="connsiteY2" fmla="*/ 701260 h 1206500"/>
                <a:gd name="connsiteX3" fmla="*/ 1409700 w 1409700"/>
                <a:gd name="connsiteY3"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409700 w 1409700"/>
                <a:gd name="connsiteY3"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067518 w 1409700"/>
                <a:gd name="connsiteY3" fmla="*/ 395136 h 1206500"/>
                <a:gd name="connsiteX4" fmla="*/ 1409700 w 1409700"/>
                <a:gd name="connsiteY4"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111251 w 1409700"/>
                <a:gd name="connsiteY3" fmla="*/ 426941 h 1206500"/>
                <a:gd name="connsiteX4" fmla="*/ 1409700 w 1409700"/>
                <a:gd name="connsiteY4"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111251 w 1409700"/>
                <a:gd name="connsiteY3" fmla="*/ 426941 h 1206500"/>
                <a:gd name="connsiteX4" fmla="*/ 1282203 w 1409700"/>
                <a:gd name="connsiteY4" fmla="*/ 176475 h 1206500"/>
                <a:gd name="connsiteX5" fmla="*/ 1409700 w 1409700"/>
                <a:gd name="connsiteY5"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111251 w 1409700"/>
                <a:gd name="connsiteY3" fmla="*/ 426941 h 1206500"/>
                <a:gd name="connsiteX4" fmla="*/ 1282203 w 1409700"/>
                <a:gd name="connsiteY4" fmla="*/ 196353 h 1206500"/>
                <a:gd name="connsiteX5" fmla="*/ 1409700 w 1409700"/>
                <a:gd name="connsiteY5"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991980 w 1409700"/>
                <a:gd name="connsiteY3" fmla="*/ 534283 h 1206500"/>
                <a:gd name="connsiteX4" fmla="*/ 1111251 w 1409700"/>
                <a:gd name="connsiteY4" fmla="*/ 426941 h 1206500"/>
                <a:gd name="connsiteX5" fmla="*/ 1282203 w 1409700"/>
                <a:gd name="connsiteY5" fmla="*/ 196353 h 1206500"/>
                <a:gd name="connsiteX6" fmla="*/ 1409700 w 1409700"/>
                <a:gd name="connsiteY6"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003907 w 1409700"/>
                <a:gd name="connsiteY3" fmla="*/ 538259 h 1206500"/>
                <a:gd name="connsiteX4" fmla="*/ 1111251 w 1409700"/>
                <a:gd name="connsiteY4" fmla="*/ 426941 h 1206500"/>
                <a:gd name="connsiteX5" fmla="*/ 1282203 w 1409700"/>
                <a:gd name="connsiteY5" fmla="*/ 196353 h 1206500"/>
                <a:gd name="connsiteX6" fmla="*/ 1409700 w 1409700"/>
                <a:gd name="connsiteY6"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003907 w 1409700"/>
                <a:gd name="connsiteY3" fmla="*/ 538259 h 1206500"/>
                <a:gd name="connsiteX4" fmla="*/ 1111251 w 1409700"/>
                <a:gd name="connsiteY4" fmla="*/ 426941 h 1206500"/>
                <a:gd name="connsiteX5" fmla="*/ 1282203 w 1409700"/>
                <a:gd name="connsiteY5" fmla="*/ 196353 h 1206500"/>
                <a:gd name="connsiteX6" fmla="*/ 1409700 w 1409700"/>
                <a:gd name="connsiteY6" fmla="*/ 0 h 1206500"/>
                <a:gd name="connsiteX0" fmla="*/ 0 w 1409700"/>
                <a:gd name="connsiteY0" fmla="*/ 1206500 h 1206500"/>
                <a:gd name="connsiteX1" fmla="*/ 359851 w 1409700"/>
                <a:gd name="connsiteY1" fmla="*/ 1011361 h 1206500"/>
                <a:gd name="connsiteX2" fmla="*/ 817051 w 1409700"/>
                <a:gd name="connsiteY2" fmla="*/ 701260 h 1206500"/>
                <a:gd name="connsiteX3" fmla="*/ 1003907 w 1409700"/>
                <a:gd name="connsiteY3" fmla="*/ 538259 h 1206500"/>
                <a:gd name="connsiteX4" fmla="*/ 1111251 w 1409700"/>
                <a:gd name="connsiteY4" fmla="*/ 426941 h 1206500"/>
                <a:gd name="connsiteX5" fmla="*/ 1282203 w 1409700"/>
                <a:gd name="connsiteY5" fmla="*/ 196353 h 1206500"/>
                <a:gd name="connsiteX6" fmla="*/ 1409700 w 1409700"/>
                <a:gd name="connsiteY6" fmla="*/ 0 h 1206500"/>
                <a:gd name="connsiteX0" fmla="*/ 0 w 1409700"/>
                <a:gd name="connsiteY0" fmla="*/ 1206500 h 1206500"/>
                <a:gd name="connsiteX1" fmla="*/ 359851 w 1409700"/>
                <a:gd name="connsiteY1" fmla="*/ 1011361 h 1206500"/>
                <a:gd name="connsiteX2" fmla="*/ 590440 w 1409700"/>
                <a:gd name="connsiteY2" fmla="*/ 852336 h 1206500"/>
                <a:gd name="connsiteX3" fmla="*/ 817051 w 1409700"/>
                <a:gd name="connsiteY3" fmla="*/ 701260 h 1206500"/>
                <a:gd name="connsiteX4" fmla="*/ 1003907 w 1409700"/>
                <a:gd name="connsiteY4" fmla="*/ 538259 h 1206500"/>
                <a:gd name="connsiteX5" fmla="*/ 1111251 w 1409700"/>
                <a:gd name="connsiteY5" fmla="*/ 426941 h 1206500"/>
                <a:gd name="connsiteX6" fmla="*/ 1282203 w 1409700"/>
                <a:gd name="connsiteY6" fmla="*/ 196353 h 1206500"/>
                <a:gd name="connsiteX7" fmla="*/ 1409700 w 1409700"/>
                <a:gd name="connsiteY7" fmla="*/ 0 h 1206500"/>
                <a:gd name="connsiteX0" fmla="*/ 0 w 1409700"/>
                <a:gd name="connsiteY0" fmla="*/ 1206500 h 1206500"/>
                <a:gd name="connsiteX1" fmla="*/ 359851 w 1409700"/>
                <a:gd name="connsiteY1" fmla="*/ 1011361 h 1206500"/>
                <a:gd name="connsiteX2" fmla="*/ 590440 w 1409700"/>
                <a:gd name="connsiteY2" fmla="*/ 872214 h 1206500"/>
                <a:gd name="connsiteX3" fmla="*/ 817051 w 1409700"/>
                <a:gd name="connsiteY3" fmla="*/ 701260 h 1206500"/>
                <a:gd name="connsiteX4" fmla="*/ 1003907 w 1409700"/>
                <a:gd name="connsiteY4" fmla="*/ 538259 h 1206500"/>
                <a:gd name="connsiteX5" fmla="*/ 1111251 w 1409700"/>
                <a:gd name="connsiteY5" fmla="*/ 426941 h 1206500"/>
                <a:gd name="connsiteX6" fmla="*/ 1282203 w 1409700"/>
                <a:gd name="connsiteY6" fmla="*/ 196353 h 1206500"/>
                <a:gd name="connsiteX7" fmla="*/ 1409700 w 1409700"/>
                <a:gd name="connsiteY7" fmla="*/ 0 h 1206500"/>
                <a:gd name="connsiteX0" fmla="*/ 0 w 1409700"/>
                <a:gd name="connsiteY0" fmla="*/ 1206500 h 1206500"/>
                <a:gd name="connsiteX1" fmla="*/ 359851 w 1409700"/>
                <a:gd name="connsiteY1" fmla="*/ 1011361 h 1206500"/>
                <a:gd name="connsiteX2" fmla="*/ 590440 w 1409700"/>
                <a:gd name="connsiteY2" fmla="*/ 872214 h 1206500"/>
                <a:gd name="connsiteX3" fmla="*/ 817051 w 1409700"/>
                <a:gd name="connsiteY3" fmla="*/ 701260 h 1206500"/>
                <a:gd name="connsiteX4" fmla="*/ 1003907 w 1409700"/>
                <a:gd name="connsiteY4" fmla="*/ 538259 h 1206500"/>
                <a:gd name="connsiteX5" fmla="*/ 1111251 w 1409700"/>
                <a:gd name="connsiteY5" fmla="*/ 426941 h 1206500"/>
                <a:gd name="connsiteX6" fmla="*/ 1282203 w 1409700"/>
                <a:gd name="connsiteY6" fmla="*/ 196353 h 1206500"/>
                <a:gd name="connsiteX7" fmla="*/ 1409700 w 1409700"/>
                <a:gd name="connsiteY7" fmla="*/ 0 h 1206500"/>
                <a:gd name="connsiteX0" fmla="*/ 0 w 1409700"/>
                <a:gd name="connsiteY0" fmla="*/ 1206500 h 1206500"/>
                <a:gd name="connsiteX1" fmla="*/ 359851 w 1409700"/>
                <a:gd name="connsiteY1" fmla="*/ 1011361 h 1206500"/>
                <a:gd name="connsiteX2" fmla="*/ 578513 w 1409700"/>
                <a:gd name="connsiteY2" fmla="*/ 876190 h 1206500"/>
                <a:gd name="connsiteX3" fmla="*/ 817051 w 1409700"/>
                <a:gd name="connsiteY3" fmla="*/ 701260 h 1206500"/>
                <a:gd name="connsiteX4" fmla="*/ 1003907 w 1409700"/>
                <a:gd name="connsiteY4" fmla="*/ 538259 h 1206500"/>
                <a:gd name="connsiteX5" fmla="*/ 1111251 w 1409700"/>
                <a:gd name="connsiteY5" fmla="*/ 426941 h 1206500"/>
                <a:gd name="connsiteX6" fmla="*/ 1282203 w 1409700"/>
                <a:gd name="connsiteY6" fmla="*/ 196353 h 1206500"/>
                <a:gd name="connsiteX7" fmla="*/ 1409700 w 1409700"/>
                <a:gd name="connsiteY7" fmla="*/ 0 h 1206500"/>
                <a:gd name="connsiteX0" fmla="*/ 0 w 1409700"/>
                <a:gd name="connsiteY0" fmla="*/ 1206500 h 1206500"/>
                <a:gd name="connsiteX1" fmla="*/ 359851 w 1409700"/>
                <a:gd name="connsiteY1" fmla="*/ 1011361 h 1206500"/>
                <a:gd name="connsiteX2" fmla="*/ 578513 w 1409700"/>
                <a:gd name="connsiteY2" fmla="*/ 876190 h 1206500"/>
                <a:gd name="connsiteX3" fmla="*/ 817051 w 1409700"/>
                <a:gd name="connsiteY3" fmla="*/ 701260 h 1206500"/>
                <a:gd name="connsiteX4" fmla="*/ 991980 w 1409700"/>
                <a:gd name="connsiteY4" fmla="*/ 546210 h 1206500"/>
                <a:gd name="connsiteX5" fmla="*/ 1111251 w 1409700"/>
                <a:gd name="connsiteY5" fmla="*/ 426941 h 1206500"/>
                <a:gd name="connsiteX6" fmla="*/ 1282203 w 1409700"/>
                <a:gd name="connsiteY6" fmla="*/ 196353 h 1206500"/>
                <a:gd name="connsiteX7" fmla="*/ 1409700 w 1409700"/>
                <a:gd name="connsiteY7" fmla="*/ 0 h 1206500"/>
                <a:gd name="connsiteX0" fmla="*/ 0 w 1409700"/>
                <a:gd name="connsiteY0" fmla="*/ 1206500 h 1206500"/>
                <a:gd name="connsiteX1" fmla="*/ 300217 w 1409700"/>
                <a:gd name="connsiteY1" fmla="*/ 1039191 h 1206500"/>
                <a:gd name="connsiteX2" fmla="*/ 359851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2203 w 1409700"/>
                <a:gd name="connsiteY7" fmla="*/ 196353 h 1206500"/>
                <a:gd name="connsiteX8" fmla="*/ 1409700 w 1409700"/>
                <a:gd name="connsiteY8" fmla="*/ 0 h 1206500"/>
                <a:gd name="connsiteX0" fmla="*/ 0 w 1409700"/>
                <a:gd name="connsiteY0" fmla="*/ 1206500 h 1206500"/>
                <a:gd name="connsiteX1" fmla="*/ 300217 w 1409700"/>
                <a:gd name="connsiteY1" fmla="*/ 1051118 h 1206500"/>
                <a:gd name="connsiteX2" fmla="*/ 359851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2203 w 1409700"/>
                <a:gd name="connsiteY7" fmla="*/ 196353 h 1206500"/>
                <a:gd name="connsiteX8" fmla="*/ 1409700 w 1409700"/>
                <a:gd name="connsiteY8" fmla="*/ 0 h 1206500"/>
                <a:gd name="connsiteX0" fmla="*/ 0 w 1409700"/>
                <a:gd name="connsiteY0" fmla="*/ 1206500 h 1206500"/>
                <a:gd name="connsiteX1" fmla="*/ 300217 w 1409700"/>
                <a:gd name="connsiteY1" fmla="*/ 1051118 h 1206500"/>
                <a:gd name="connsiteX2" fmla="*/ 359851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2203 w 1409700"/>
                <a:gd name="connsiteY7" fmla="*/ 196353 h 1206500"/>
                <a:gd name="connsiteX8" fmla="*/ 1409700 w 1409700"/>
                <a:gd name="connsiteY8" fmla="*/ 0 h 1206500"/>
                <a:gd name="connsiteX0" fmla="*/ 0 w 1409700"/>
                <a:gd name="connsiteY0" fmla="*/ 1206500 h 1206500"/>
                <a:gd name="connsiteX1" fmla="*/ 300217 w 1409700"/>
                <a:gd name="connsiteY1" fmla="*/ 1051118 h 1206500"/>
                <a:gd name="connsiteX2" fmla="*/ 359851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6179 w 1409700"/>
                <a:gd name="connsiteY7" fmla="*/ 212256 h 1206500"/>
                <a:gd name="connsiteX8" fmla="*/ 1409700 w 1409700"/>
                <a:gd name="connsiteY8" fmla="*/ 0 h 1206500"/>
                <a:gd name="connsiteX0" fmla="*/ 0 w 1409700"/>
                <a:gd name="connsiteY0" fmla="*/ 1206500 h 1206500"/>
                <a:gd name="connsiteX1" fmla="*/ 300217 w 1409700"/>
                <a:gd name="connsiteY1" fmla="*/ 1051118 h 1206500"/>
                <a:gd name="connsiteX2" fmla="*/ 359851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6179 w 1409700"/>
                <a:gd name="connsiteY7" fmla="*/ 208280 h 1206500"/>
                <a:gd name="connsiteX8" fmla="*/ 1409700 w 1409700"/>
                <a:gd name="connsiteY8" fmla="*/ 0 h 1206500"/>
                <a:gd name="connsiteX0" fmla="*/ 0 w 1409700"/>
                <a:gd name="connsiteY0" fmla="*/ 1206500 h 1206500"/>
                <a:gd name="connsiteX1" fmla="*/ 300217 w 1409700"/>
                <a:gd name="connsiteY1" fmla="*/ 1051118 h 1206500"/>
                <a:gd name="connsiteX2" fmla="*/ 371778 w 1409700"/>
                <a:gd name="connsiteY2" fmla="*/ 1011361 h 1206500"/>
                <a:gd name="connsiteX3" fmla="*/ 578513 w 1409700"/>
                <a:gd name="connsiteY3" fmla="*/ 876190 h 1206500"/>
                <a:gd name="connsiteX4" fmla="*/ 817051 w 1409700"/>
                <a:gd name="connsiteY4" fmla="*/ 701260 h 1206500"/>
                <a:gd name="connsiteX5" fmla="*/ 991980 w 1409700"/>
                <a:gd name="connsiteY5" fmla="*/ 546210 h 1206500"/>
                <a:gd name="connsiteX6" fmla="*/ 1111251 w 1409700"/>
                <a:gd name="connsiteY6" fmla="*/ 426941 h 1206500"/>
                <a:gd name="connsiteX7" fmla="*/ 1286179 w 1409700"/>
                <a:gd name="connsiteY7" fmla="*/ 208280 h 1206500"/>
                <a:gd name="connsiteX8" fmla="*/ 1409700 w 1409700"/>
                <a:gd name="connsiteY8" fmla="*/ 0 h 1206500"/>
                <a:gd name="connsiteX0" fmla="*/ 0 w 1409700"/>
                <a:gd name="connsiteY0" fmla="*/ 1206500 h 1206500"/>
                <a:gd name="connsiteX1" fmla="*/ 184923 w 1409700"/>
                <a:gd name="connsiteY1" fmla="*/ 1118704 h 1206500"/>
                <a:gd name="connsiteX2" fmla="*/ 300217 w 1409700"/>
                <a:gd name="connsiteY2" fmla="*/ 1051118 h 1206500"/>
                <a:gd name="connsiteX3" fmla="*/ 371778 w 1409700"/>
                <a:gd name="connsiteY3" fmla="*/ 1011361 h 1206500"/>
                <a:gd name="connsiteX4" fmla="*/ 578513 w 1409700"/>
                <a:gd name="connsiteY4" fmla="*/ 876190 h 1206500"/>
                <a:gd name="connsiteX5" fmla="*/ 817051 w 1409700"/>
                <a:gd name="connsiteY5" fmla="*/ 701260 h 1206500"/>
                <a:gd name="connsiteX6" fmla="*/ 991980 w 1409700"/>
                <a:gd name="connsiteY6" fmla="*/ 546210 h 1206500"/>
                <a:gd name="connsiteX7" fmla="*/ 1111251 w 1409700"/>
                <a:gd name="connsiteY7" fmla="*/ 426941 h 1206500"/>
                <a:gd name="connsiteX8" fmla="*/ 1286179 w 1409700"/>
                <a:gd name="connsiteY8" fmla="*/ 208280 h 1206500"/>
                <a:gd name="connsiteX9" fmla="*/ 1409700 w 1409700"/>
                <a:gd name="connsiteY9"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9700" h="1206500">
                  <a:moveTo>
                    <a:pt x="0" y="1206500"/>
                  </a:moveTo>
                  <a:cubicBezTo>
                    <a:pt x="65617" y="1173259"/>
                    <a:pt x="119306" y="1151945"/>
                    <a:pt x="184923" y="1118704"/>
                  </a:cubicBezTo>
                  <a:lnTo>
                    <a:pt x="300217" y="1051118"/>
                  </a:lnTo>
                  <a:cubicBezTo>
                    <a:pt x="360192" y="1018595"/>
                    <a:pt x="325395" y="1038528"/>
                    <a:pt x="371778" y="1011361"/>
                  </a:cubicBezTo>
                  <a:cubicBezTo>
                    <a:pt x="470185" y="952334"/>
                    <a:pt x="502313" y="927874"/>
                    <a:pt x="578513" y="876190"/>
                  </a:cubicBezTo>
                  <a:cubicBezTo>
                    <a:pt x="654713" y="828482"/>
                    <a:pt x="748140" y="753606"/>
                    <a:pt x="817051" y="701260"/>
                  </a:cubicBezTo>
                  <a:lnTo>
                    <a:pt x="991980" y="546210"/>
                  </a:lnTo>
                  <a:cubicBezTo>
                    <a:pt x="1039688" y="501152"/>
                    <a:pt x="1075470" y="464047"/>
                    <a:pt x="1111251" y="426941"/>
                  </a:cubicBezTo>
                  <a:lnTo>
                    <a:pt x="1286179" y="208280"/>
                  </a:lnTo>
                  <a:lnTo>
                    <a:pt x="1409700" y="0"/>
                  </a:lnTo>
                </a:path>
              </a:pathLst>
            </a:custGeom>
            <a:ln w="25400">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grpSp>
      <mc:AlternateContent xmlns:mc="http://schemas.openxmlformats.org/markup-compatibility/2006" xmlns:a14="http://schemas.microsoft.com/office/drawing/2010/main">
        <mc:Choice Requires="a14">
          <p:sp>
            <p:nvSpPr>
              <p:cNvPr id="63" name="TextBox 62"/>
              <p:cNvSpPr txBox="1"/>
              <p:nvPr/>
            </p:nvSpPr>
            <p:spPr>
              <a:xfrm>
                <a:off x="6735772" y="1504878"/>
                <a:ext cx="2174762" cy="1152000"/>
              </a:xfrm>
              <a:prstGeom prst="rect">
                <a:avLst/>
              </a:prstGeom>
              <a:noFill/>
              <a:ln w="3810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f>
                                <m:fPr>
                                  <m:ctrlPr>
                                    <a:rPr lang="en-US" sz="2400" i="1">
                                      <a:latin typeface="Cambria Math" panose="02040503050406030204" pitchFamily="18" charset="0"/>
                                      <a:ea typeface="Cambria Math" panose="02040503050406030204" pitchFamily="18" charset="0"/>
                                    </a:rPr>
                                  </m:ctrlPr>
                                </m:fPr>
                                <m:num>
                                  <m:r>
                                    <a:rPr lang="en-US" sz="2400" b="0" i="1">
                                      <a:latin typeface="Cambria Math" panose="02040503050406030204" pitchFamily="18" charset="0"/>
                                      <a:ea typeface="Cambria Math" panose="02040503050406030204" pitchFamily="18" charset="0"/>
                                    </a:rPr>
                                    <m:t>𝜕</m:t>
                                  </m:r>
                                  <m:r>
                                    <a:rPr lang="en-US" sz="2400" b="0" i="1">
                                      <a:latin typeface="Cambria Math" panose="02040503050406030204" pitchFamily="18" charset="0"/>
                                      <a:ea typeface="Cambria Math" panose="02040503050406030204" pitchFamily="18" charset="0"/>
                                    </a:rPr>
                                    <m:t>𝑝</m:t>
                                  </m:r>
                                </m:num>
                                <m:den>
                                  <m:r>
                                    <a:rPr lang="en-US" sz="2400" b="0" i="1">
                                      <a:latin typeface="Cambria Math" panose="02040503050406030204" pitchFamily="18" charset="0"/>
                                      <a:ea typeface="Cambria Math" panose="02040503050406030204" pitchFamily="18" charset="0"/>
                                    </a:rPr>
                                    <m:t>𝜕</m:t>
                                  </m:r>
                                  <m:r>
                                    <a:rPr lang="el-GR" sz="2400" b="0" i="1">
                                      <a:latin typeface="Cambria Math" panose="02040503050406030204" pitchFamily="18" charset="0"/>
                                      <a:ea typeface="Cambria Math" panose="02040503050406030204" pitchFamily="18" charset="0"/>
                                    </a:rPr>
                                    <m:t>𝜌</m:t>
                                  </m:r>
                                </m:den>
                              </m:f>
                            </m:e>
                          </m:d>
                        </m:e>
                        <m:sub>
                          <m:sSub>
                            <m:sSubPr>
                              <m:ctrlPr>
                                <a:rPr lang="en-US" sz="2400" i="1">
                                  <a:latin typeface="Cambria Math" panose="02040503050406030204" pitchFamily="18" charset="0"/>
                                  <a:ea typeface="Cambria Math" panose="02040503050406030204" pitchFamily="18" charset="0"/>
                                </a:rPr>
                              </m:ctrlPr>
                            </m:sSubPr>
                            <m:e>
                              <m:r>
                                <a:rPr lang="el-GR" sz="2400" b="0" i="1">
                                  <a:latin typeface="Cambria Math" panose="02040503050406030204" pitchFamily="18" charset="0"/>
                                  <a:ea typeface="Cambria Math" panose="02040503050406030204" pitchFamily="18" charset="0"/>
                                </a:rPr>
                                <m:t>𝜌</m:t>
                              </m:r>
                            </m:e>
                            <m:sub>
                              <m:r>
                                <a:rPr lang="en-US" sz="2400" b="0" i="1">
                                  <a:latin typeface="Cambria Math" panose="02040503050406030204" pitchFamily="18" charset="0"/>
                                  <a:ea typeface="Cambria Math" panose="02040503050406030204" pitchFamily="18" charset="0"/>
                                </a:rPr>
                                <m:t>0</m:t>
                              </m:r>
                            </m:sub>
                          </m:sSub>
                        </m:sub>
                      </m:sSub>
                      <m:r>
                        <a:rPr lang="en-US" sz="2400" b="0" i="1" smtClean="0">
                          <a:latin typeface="Cambria Math" panose="02040503050406030204" pitchFamily="18" charset="0"/>
                          <a:ea typeface="Cambria Math" panose="02040503050406030204" pitchFamily="18" charset="0"/>
                        </a:rPr>
                        <m:t>𝛿𝜌</m:t>
                      </m:r>
                    </m:oMath>
                  </m:oMathPara>
                </a14:m>
                <a:endParaRPr lang="ru-RU" dirty="0"/>
              </a:p>
            </p:txBody>
          </p:sp>
        </mc:Choice>
        <mc:Fallback xmlns="">
          <p:sp>
            <p:nvSpPr>
              <p:cNvPr id="63" name="TextBox 62"/>
              <p:cNvSpPr txBox="1">
                <a:spLocks noRot="1" noChangeAspect="1" noMove="1" noResize="1" noEditPoints="1" noAdjustHandles="1" noChangeArrowheads="1" noChangeShapeType="1" noTextEdit="1"/>
              </p:cNvSpPr>
              <p:nvPr/>
            </p:nvSpPr>
            <p:spPr>
              <a:xfrm>
                <a:off x="6735772" y="1504878"/>
                <a:ext cx="2174762" cy="1152000"/>
              </a:xfrm>
              <a:prstGeom prst="rect">
                <a:avLst/>
              </a:prstGeom>
              <a:blipFill>
                <a:blip r:embed="rId25"/>
                <a:stretch>
                  <a:fillRect/>
                </a:stretch>
              </a:blipFill>
              <a:ln w="3810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26287" y="5736808"/>
                <a:ext cx="13567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2400" i="1" smtClean="0">
                              <a:latin typeface="Cambria Math" panose="02040503050406030204" pitchFamily="18" charset="0"/>
                            </a:rPr>
                          </m:ctrlPr>
                        </m:dPr>
                        <m:e>
                          <m:r>
                            <a:rPr lang="ru-RU" sz="2400" i="1" smtClean="0">
                              <a:latin typeface="Cambria Math" panose="02040503050406030204" pitchFamily="18" charset="0"/>
                              <a:ea typeface="Cambria Math" panose="02040503050406030204" pitchFamily="18" charset="0"/>
                            </a:rPr>
                            <m:t>𝛿𝜌</m:t>
                          </m:r>
                        </m:e>
                      </m:d>
                      <m:r>
                        <a:rPr lang="ru-RU" sz="2400" i="1" smtClean="0">
                          <a:latin typeface="Cambria Math" panose="02040503050406030204" pitchFamily="18" charset="0"/>
                          <a:ea typeface="Cambria Math" panose="02040503050406030204" pitchFamily="18" charset="0"/>
                        </a:rPr>
                        <m:t>≪</m:t>
                      </m:r>
                      <m:sSub>
                        <m:sSubPr>
                          <m:ctrlPr>
                            <a:rPr lang="ru-RU" sz="2400" i="1" smtClean="0">
                              <a:latin typeface="Cambria Math" panose="02040503050406030204" pitchFamily="18" charset="0"/>
                              <a:ea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0</m:t>
                          </m:r>
                        </m:sub>
                      </m:sSub>
                    </m:oMath>
                  </m:oMathPara>
                </a14:m>
                <a:endParaRPr lang="ru-RU"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726287" y="5736808"/>
                <a:ext cx="1356782" cy="369332"/>
              </a:xfrm>
              <a:prstGeom prst="rect">
                <a:avLst/>
              </a:prstGeom>
              <a:blipFill>
                <a:blip r:embed="rId26"/>
                <a:stretch>
                  <a:fillRect r="-897" b="-344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41373" y="6242966"/>
                <a:ext cx="13535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ru-RU" sz="2400" i="1" smtClean="0">
                              <a:latin typeface="Cambria Math" panose="02040503050406030204" pitchFamily="18" charset="0"/>
                            </a:rPr>
                          </m:ctrlPr>
                        </m:dPr>
                        <m:e>
                          <m:r>
                            <a:rPr lang="ru-RU"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𝑝</m:t>
                          </m:r>
                        </m:e>
                      </m:d>
                      <m:r>
                        <a:rPr lang="ru-RU" sz="2400" i="1" smtClean="0">
                          <a:latin typeface="Cambria Math" panose="02040503050406030204" pitchFamily="18" charset="0"/>
                          <a:ea typeface="Cambria Math" panose="02040503050406030204" pitchFamily="18" charset="0"/>
                        </a:rPr>
                        <m:t>≪</m:t>
                      </m:r>
                      <m:sSub>
                        <m:sSubPr>
                          <m:ctrlPr>
                            <a:rPr lang="ru-RU"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0</m:t>
                          </m:r>
                        </m:sub>
                      </m:sSub>
                    </m:oMath>
                  </m:oMathPara>
                </a14:m>
                <a:endParaRPr lang="ru-RU" sz="2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741373" y="6242966"/>
                <a:ext cx="1353576" cy="369332"/>
              </a:xfrm>
              <a:prstGeom prst="rect">
                <a:avLst/>
              </a:prstGeom>
              <a:blipFill>
                <a:blip r:embed="rId27"/>
                <a:stretch>
                  <a:fillRect r="-1351" b="-24590"/>
                </a:stretch>
              </a:blipFill>
            </p:spPr>
            <p:txBody>
              <a:bodyPr/>
              <a:lstStyle/>
              <a:p>
                <a:r>
                  <a:rPr lang="ru-RU">
                    <a:noFill/>
                  </a:rPr>
                  <a:t> </a:t>
                </a:r>
              </a:p>
            </p:txBody>
          </p:sp>
        </mc:Fallback>
      </mc:AlternateContent>
    </p:spTree>
    <p:extLst>
      <p:ext uri="{BB962C8B-B14F-4D97-AF65-F5344CB8AC3E}">
        <p14:creationId xmlns:p14="http://schemas.microsoft.com/office/powerpoint/2010/main" val="17019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 grpId="0"/>
      <p:bldP spid="35" grpId="0" animBg="1"/>
      <p:bldP spid="63" grpId="0" animBg="1"/>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Группа 50"/>
          <p:cNvGrpSpPr/>
          <p:nvPr/>
        </p:nvGrpSpPr>
        <p:grpSpPr>
          <a:xfrm>
            <a:off x="0" y="-40944"/>
            <a:ext cx="12192000" cy="6955853"/>
            <a:chOff x="0" y="-40944"/>
            <a:chExt cx="12192000" cy="6955853"/>
          </a:xfrm>
        </p:grpSpPr>
        <p:sp>
          <p:nvSpPr>
            <p:cNvPr id="52" name="Прямоугольник 51"/>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53" name="Группа 52"/>
            <p:cNvGrpSpPr/>
            <p:nvPr/>
          </p:nvGrpSpPr>
          <p:grpSpPr>
            <a:xfrm>
              <a:off x="133993" y="1166985"/>
              <a:ext cx="510549" cy="5720219"/>
              <a:chOff x="133993" y="1166985"/>
              <a:chExt cx="510549" cy="5720219"/>
            </a:xfrm>
          </p:grpSpPr>
          <p:pic>
            <p:nvPicPr>
              <p:cNvPr id="55" name="Рисунок 54"/>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56" name="Рисунок 55"/>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57" name="Рисунок 56"/>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58" name="Рисунок 57"/>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59" name="Рисунок 58"/>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54" name="Рисунок 53"/>
            <p:cNvPicPr>
              <a:picLocks noChangeAspect="1"/>
            </p:cNvPicPr>
            <p:nvPr/>
          </p:nvPicPr>
          <p:blipFill>
            <a:blip r:embed="rId7"/>
            <a:stretch>
              <a:fillRect/>
            </a:stretch>
          </p:blipFill>
          <p:spPr>
            <a:xfrm>
              <a:off x="11515133" y="5839063"/>
              <a:ext cx="504000" cy="1075846"/>
            </a:xfrm>
            <a:prstGeom prst="rect">
              <a:avLst/>
            </a:prstGeom>
          </p:spPr>
        </p:pic>
      </p:grpSp>
      <p:sp>
        <p:nvSpPr>
          <p:cNvPr id="14" name="TextBox 13"/>
          <p:cNvSpPr txBox="1"/>
          <p:nvPr/>
        </p:nvSpPr>
        <p:spPr>
          <a:xfrm>
            <a:off x="0" y="174936"/>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Theory</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0"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12</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37"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4" name="Прямоугольник 63"/>
              <p:cNvSpPr/>
              <p:nvPr/>
            </p:nvSpPr>
            <p:spPr>
              <a:xfrm>
                <a:off x="761839" y="4372424"/>
                <a:ext cx="4661404" cy="843885"/>
              </a:xfrm>
              <a:prstGeom prst="rect">
                <a:avLst/>
              </a:prstGeom>
            </p:spPr>
            <p:txBody>
              <a:bodyPr wrap="none">
                <a:spAutoFit/>
              </a:bodyPr>
              <a:lstStyle/>
              <a:p>
                <a14:m>
                  <m:oMath xmlns:m="http://schemas.openxmlformats.org/officeDocument/2006/math">
                    <m:r>
                      <a:rPr lang="en-US" sz="2400" b="1" i="1">
                        <a:latin typeface="Cambria Math" panose="02040503050406030204" pitchFamily="18" charset="0"/>
                        <a:ea typeface="Cambria Math" panose="02040503050406030204" pitchFamily="18" charset="0"/>
                      </a:rPr>
                      <m:t>𝒄</m:t>
                    </m:r>
                    <m:r>
                      <a:rPr lang="en-US" sz="2400" b="1" i="1">
                        <a:latin typeface="Cambria Math" panose="02040503050406030204" pitchFamily="18" charset="0"/>
                        <a:ea typeface="Cambria Math" panose="02040503050406030204" pitchFamily="18" charset="0"/>
                      </a:rPr>
                      <m:t>=</m:t>
                    </m:r>
                    <m:rad>
                      <m:radPr>
                        <m:degHide m:val="on"/>
                        <m:ctrlPr>
                          <a:rPr lang="en-US" sz="2400" b="1" i="1">
                            <a:latin typeface="Cambria Math" panose="02040503050406030204" pitchFamily="18" charset="0"/>
                            <a:ea typeface="Cambria Math" panose="02040503050406030204" pitchFamily="18" charset="0"/>
                          </a:rPr>
                        </m:ctrlPr>
                      </m:radPr>
                      <m:deg/>
                      <m:e>
                        <m:sSub>
                          <m:sSubPr>
                            <m:ctrlPr>
                              <a:rPr lang="en-US" sz="2400" b="1" i="1">
                                <a:latin typeface="Cambria Math" panose="02040503050406030204" pitchFamily="18" charset="0"/>
                                <a:ea typeface="Cambria Math" panose="02040503050406030204" pitchFamily="18" charset="0"/>
                              </a:rPr>
                            </m:ctrlPr>
                          </m:sSubPr>
                          <m:e>
                            <m:d>
                              <m:dPr>
                                <m:ctrlPr>
                                  <a:rPr lang="en-US" sz="2400" b="1" i="1">
                                    <a:latin typeface="Cambria Math" panose="02040503050406030204" pitchFamily="18" charset="0"/>
                                    <a:ea typeface="Cambria Math" panose="02040503050406030204" pitchFamily="18" charset="0"/>
                                  </a:rPr>
                                </m:ctrlPr>
                              </m:dPr>
                              <m:e>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𝒑</m:t>
                                    </m:r>
                                  </m:num>
                                  <m:den>
                                    <m:r>
                                      <a:rPr lang="en-US" sz="2400" b="1" i="1">
                                        <a:latin typeface="Cambria Math" panose="02040503050406030204" pitchFamily="18" charset="0"/>
                                        <a:ea typeface="Cambria Math" panose="02040503050406030204" pitchFamily="18" charset="0"/>
                                      </a:rPr>
                                      <m:t>𝝏</m:t>
                                    </m:r>
                                    <m:r>
                                      <a:rPr lang="el-GR" sz="2400" b="1" i="1">
                                        <a:latin typeface="Cambria Math" panose="02040503050406030204" pitchFamily="18" charset="0"/>
                                        <a:ea typeface="Cambria Math" panose="02040503050406030204" pitchFamily="18" charset="0"/>
                                      </a:rPr>
                                      <m:t>𝝆</m:t>
                                    </m:r>
                                  </m:den>
                                </m:f>
                              </m:e>
                            </m:d>
                          </m:e>
                          <m:sub>
                            <m:sSub>
                              <m:sSubPr>
                                <m:ctrlPr>
                                  <a:rPr lang="en-US"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𝝆</m:t>
                                </m:r>
                              </m:e>
                              <m:sub>
                                <m:r>
                                  <a:rPr lang="en-US" sz="2400" b="1" i="1">
                                    <a:latin typeface="Cambria Math" panose="02040503050406030204" pitchFamily="18" charset="0"/>
                                    <a:ea typeface="Cambria Math" panose="02040503050406030204" pitchFamily="18" charset="0"/>
                                  </a:rPr>
                                  <m:t>𝟎</m:t>
                                </m:r>
                              </m:sub>
                            </m:sSub>
                          </m:sub>
                        </m:sSub>
                      </m:e>
                    </m:rad>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speed of the </a:t>
                </a:r>
                <a:r>
                  <a:rPr lang="en-US" sz="2400" dirty="0" smtClean="0">
                    <a:latin typeface="Cambria Math" panose="02040503050406030204" pitchFamily="18" charset="0"/>
                    <a:ea typeface="Cambria Math" panose="02040503050406030204" pitchFamily="18" charset="0"/>
                  </a:rPr>
                  <a:t>sound;</a:t>
                </a:r>
                <a:endParaRPr lang="en-US" sz="2400" dirty="0">
                  <a:latin typeface="Cambria Math" panose="02040503050406030204" pitchFamily="18" charset="0"/>
                  <a:ea typeface="Cambria Math" panose="02040503050406030204" pitchFamily="18" charset="0"/>
                </a:endParaRPr>
              </a:p>
            </p:txBody>
          </p:sp>
        </mc:Choice>
        <mc:Fallback xmlns="">
          <p:sp>
            <p:nvSpPr>
              <p:cNvPr id="64" name="Прямоугольник 63"/>
              <p:cNvSpPr>
                <a:spLocks noRot="1" noChangeAspect="1" noMove="1" noResize="1" noEditPoints="1" noAdjustHandles="1" noChangeArrowheads="1" noChangeShapeType="1" noTextEdit="1"/>
              </p:cNvSpPr>
              <p:nvPr/>
            </p:nvSpPr>
            <p:spPr>
              <a:xfrm>
                <a:off x="761839" y="4372424"/>
                <a:ext cx="4661404" cy="843885"/>
              </a:xfrm>
              <a:prstGeom prst="rect">
                <a:avLst/>
              </a:prstGeom>
              <a:blipFill>
                <a:blip r:embed="rId9"/>
                <a:stretch>
                  <a:fillRect r="-1046"/>
                </a:stretch>
              </a:blipFill>
            </p:spPr>
            <p:txBody>
              <a:bodyPr/>
              <a:lstStyle/>
              <a:p>
                <a:r>
                  <a:rPr lang="ru-RU">
                    <a:noFill/>
                  </a:rPr>
                  <a:t> </a:t>
                </a:r>
              </a:p>
            </p:txBody>
          </p:sp>
        </mc:Fallback>
      </mc:AlternateContent>
      <p:grpSp>
        <p:nvGrpSpPr>
          <p:cNvPr id="66" name="Группа 65"/>
          <p:cNvGrpSpPr/>
          <p:nvPr/>
        </p:nvGrpSpPr>
        <p:grpSpPr>
          <a:xfrm>
            <a:off x="9379786" y="2901365"/>
            <a:ext cx="2457419" cy="3112252"/>
            <a:chOff x="8618461" y="3231787"/>
            <a:chExt cx="2457419" cy="3112252"/>
          </a:xfrm>
        </p:grpSpPr>
        <mc:AlternateContent xmlns:mc="http://schemas.openxmlformats.org/markup-compatibility/2006" xmlns:a14="http://schemas.microsoft.com/office/drawing/2010/main">
          <mc:Choice Requires="a14">
            <p:sp>
              <p:nvSpPr>
                <p:cNvPr id="29" name="TextBox 28"/>
                <p:cNvSpPr txBox="1"/>
                <p:nvPr/>
              </p:nvSpPr>
              <p:spPr>
                <a:xfrm>
                  <a:off x="10930007" y="3231787"/>
                  <a:ext cx="1458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ξ</m:t>
                        </m:r>
                      </m:oMath>
                    </m:oMathPara>
                  </a14:m>
                  <a:endParaRPr lang="ru-RU" dirty="0"/>
                </a:p>
              </p:txBody>
            </p:sp>
          </mc:Choice>
          <mc:Fallback xmlns="">
            <p:sp>
              <p:nvSpPr>
                <p:cNvPr id="29" name="TextBox 28"/>
                <p:cNvSpPr txBox="1">
                  <a:spLocks noRot="1" noChangeAspect="1" noMove="1" noResize="1" noEditPoints="1" noAdjustHandles="1" noChangeArrowheads="1" noChangeShapeType="1" noTextEdit="1"/>
                </p:cNvSpPr>
                <p:nvPr/>
              </p:nvSpPr>
              <p:spPr>
                <a:xfrm>
                  <a:off x="10930007" y="3231787"/>
                  <a:ext cx="145873" cy="276999"/>
                </a:xfrm>
                <a:prstGeom prst="rect">
                  <a:avLst/>
                </a:prstGeom>
                <a:blipFill>
                  <a:blip r:embed="rId10"/>
                  <a:stretch>
                    <a:fillRect l="-58333" t="-2222" r="-54167" b="-3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246870" y="3234180"/>
                  <a:ext cx="1792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ru-RU" dirty="0"/>
                </a:p>
              </p:txBody>
            </p:sp>
          </mc:Choice>
          <mc:Fallback xmlns="">
            <p:sp>
              <p:nvSpPr>
                <p:cNvPr id="15" name="TextBox 14"/>
                <p:cNvSpPr txBox="1">
                  <a:spLocks noRot="1" noChangeAspect="1" noMove="1" noResize="1" noEditPoints="1" noAdjustHandles="1" noChangeArrowheads="1" noChangeShapeType="1" noTextEdit="1"/>
                </p:cNvSpPr>
                <p:nvPr/>
              </p:nvSpPr>
              <p:spPr>
                <a:xfrm>
                  <a:off x="9246870" y="3234180"/>
                  <a:ext cx="179215" cy="276999"/>
                </a:xfrm>
                <a:prstGeom prst="rect">
                  <a:avLst/>
                </a:prstGeom>
                <a:blipFill>
                  <a:blip r:embed="rId11"/>
                  <a:stretch>
                    <a:fillRect l="-34483" r="-27586" b="-6522"/>
                  </a:stretch>
                </a:blipFill>
              </p:spPr>
              <p:txBody>
                <a:bodyPr/>
                <a:lstStyle/>
                <a:p>
                  <a:r>
                    <a:rPr lang="ru-RU">
                      <a:noFill/>
                    </a:rPr>
                    <a:t> </a:t>
                  </a:r>
                </a:p>
              </p:txBody>
            </p:sp>
          </mc:Fallback>
        </mc:AlternateContent>
        <p:grpSp>
          <p:nvGrpSpPr>
            <p:cNvPr id="19" name="Группа 18"/>
            <p:cNvGrpSpPr/>
            <p:nvPr/>
          </p:nvGrpSpPr>
          <p:grpSpPr>
            <a:xfrm>
              <a:off x="9060360" y="3521735"/>
              <a:ext cx="1494315" cy="2822304"/>
              <a:chOff x="6690680" y="3065564"/>
              <a:chExt cx="2221640" cy="3792435"/>
            </a:xfrm>
          </p:grpSpPr>
          <p:pic>
            <p:nvPicPr>
              <p:cNvPr id="20" name="Рисунок 19"/>
              <p:cNvPicPr>
                <a:picLocks noChangeAspect="1"/>
              </p:cNvPicPr>
              <p:nvPr/>
            </p:nvPicPr>
            <p:blipFill>
              <a:blip r:embed="rId12"/>
              <a:stretch>
                <a:fillRect/>
              </a:stretch>
            </p:blipFill>
            <p:spPr>
              <a:xfrm>
                <a:off x="6690680" y="3131286"/>
                <a:ext cx="2221640" cy="3726713"/>
              </a:xfrm>
              <a:prstGeom prst="rect">
                <a:avLst/>
              </a:prstGeom>
            </p:spPr>
          </p:pic>
          <p:sp>
            <p:nvSpPr>
              <p:cNvPr id="21" name="Прямоугольник 20"/>
              <p:cNvSpPr/>
              <p:nvPr/>
            </p:nvSpPr>
            <p:spPr>
              <a:xfrm>
                <a:off x="7036457" y="3065564"/>
                <a:ext cx="638184" cy="234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910812" y="3144476"/>
                <a:ext cx="240673" cy="1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 name="Группа 22"/>
            <p:cNvGrpSpPr/>
            <p:nvPr/>
          </p:nvGrpSpPr>
          <p:grpSpPr>
            <a:xfrm>
              <a:off x="8618461" y="3704384"/>
              <a:ext cx="979520" cy="343630"/>
              <a:chOff x="5616607" y="3311003"/>
              <a:chExt cx="1456280" cy="461749"/>
            </a:xfrm>
          </p:grpSpPr>
          <p:cxnSp>
            <p:nvCxnSpPr>
              <p:cNvPr id="24" name="Прямая соединительная линия 23"/>
              <p:cNvCxnSpPr/>
              <p:nvPr/>
            </p:nvCxnSpPr>
            <p:spPr>
              <a:xfrm>
                <a:off x="5807195" y="3772752"/>
                <a:ext cx="1241715" cy="0"/>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p:nvPr/>
            </p:nvCxnSpPr>
            <p:spPr>
              <a:xfrm>
                <a:off x="5812887" y="3314504"/>
                <a:ext cx="1260000" cy="0"/>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6000733" y="3311003"/>
                <a:ext cx="0" cy="45955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616607" y="3345100"/>
                    <a:ext cx="275214" cy="372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5616607" y="3345100"/>
                    <a:ext cx="275214" cy="372214"/>
                  </a:xfrm>
                  <a:prstGeom prst="rect">
                    <a:avLst/>
                  </a:prstGeom>
                  <a:blipFill>
                    <a:blip r:embed="rId13"/>
                    <a:stretch>
                      <a:fillRect l="-32258" r="-25806" b="-8889"/>
                    </a:stretch>
                  </a:blipFill>
                </p:spPr>
                <p:txBody>
                  <a:bodyPr/>
                  <a:lstStyle/>
                  <a:p>
                    <a:r>
                      <a:rPr lang="ru-RU">
                        <a:noFill/>
                      </a:rPr>
                      <a:t> </a:t>
                    </a:r>
                  </a:p>
                </p:txBody>
              </p:sp>
            </mc:Fallback>
          </mc:AlternateContent>
        </p:grpSp>
        <p:cxnSp>
          <p:nvCxnSpPr>
            <p:cNvPr id="28" name="Прямая со стрелкой 27"/>
            <p:cNvCxnSpPr/>
            <p:nvPr/>
          </p:nvCxnSpPr>
          <p:spPr>
            <a:xfrm flipH="1" flipV="1">
              <a:off x="10842301" y="3362416"/>
              <a:ext cx="0" cy="259200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4" name="Дуга 3"/>
            <p:cNvSpPr/>
            <p:nvPr/>
          </p:nvSpPr>
          <p:spPr>
            <a:xfrm>
              <a:off x="9106015" y="3408291"/>
              <a:ext cx="678873" cy="734291"/>
            </a:xfrm>
            <a:prstGeom prst="arc">
              <a:avLst/>
            </a:prstGeom>
            <a:ln w="63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0" name="TextBox 29"/>
                <p:cNvSpPr txBox="1"/>
                <p:nvPr/>
              </p:nvSpPr>
              <p:spPr>
                <a:xfrm>
                  <a:off x="9694869" y="4395815"/>
                  <a:ext cx="225296" cy="254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oMath>
                    </m:oMathPara>
                  </a14:m>
                  <a:endParaRPr lang="ru-RU" dirty="0"/>
                </a:p>
              </p:txBody>
            </p:sp>
          </mc:Choice>
          <mc:Fallback xmlns="">
            <p:sp>
              <p:nvSpPr>
                <p:cNvPr id="30" name="TextBox 29"/>
                <p:cNvSpPr txBox="1">
                  <a:spLocks noRot="1" noChangeAspect="1" noMove="1" noResize="1" noEditPoints="1" noAdjustHandles="1" noChangeArrowheads="1" noChangeShapeType="1" noTextEdit="1"/>
                </p:cNvSpPr>
                <p:nvPr/>
              </p:nvSpPr>
              <p:spPr>
                <a:xfrm>
                  <a:off x="9694869" y="4395815"/>
                  <a:ext cx="225296" cy="254373"/>
                </a:xfrm>
                <a:prstGeom prst="rect">
                  <a:avLst/>
                </a:prstGeom>
                <a:blipFill>
                  <a:blip r:embed="rId14"/>
                  <a:stretch>
                    <a:fillRect l="-29730" r="-8108" b="-19048"/>
                  </a:stretch>
                </a:blipFill>
              </p:spPr>
              <p:txBody>
                <a:bodyPr/>
                <a:lstStyle/>
                <a:p>
                  <a:r>
                    <a:rPr lang="ru-RU">
                      <a:noFill/>
                    </a:rPr>
                    <a:t> </a:t>
                  </a:r>
                </a:p>
              </p:txBody>
            </p:sp>
          </mc:Fallback>
        </mc:AlternateContent>
        <p:cxnSp>
          <p:nvCxnSpPr>
            <p:cNvPr id="17" name="Прямая соединительная линия 16"/>
            <p:cNvCxnSpPr/>
            <p:nvPr/>
          </p:nvCxnSpPr>
          <p:spPr>
            <a:xfrm flipV="1">
              <a:off x="10421045" y="4804938"/>
              <a:ext cx="4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0887463" y="4661399"/>
                  <a:ext cx="1811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ru-RU" dirty="0"/>
                </a:p>
              </p:txBody>
            </p:sp>
          </mc:Choice>
          <mc:Fallback xmlns="">
            <p:sp>
              <p:nvSpPr>
                <p:cNvPr id="18" name="TextBox 17"/>
                <p:cNvSpPr txBox="1">
                  <a:spLocks noRot="1" noChangeAspect="1" noMove="1" noResize="1" noEditPoints="1" noAdjustHandles="1" noChangeArrowheads="1" noChangeShapeType="1" noTextEdit="1"/>
                </p:cNvSpPr>
                <p:nvPr/>
              </p:nvSpPr>
              <p:spPr>
                <a:xfrm>
                  <a:off x="10887463" y="4661399"/>
                  <a:ext cx="181140" cy="276999"/>
                </a:xfrm>
                <a:prstGeom prst="rect">
                  <a:avLst/>
                </a:prstGeom>
                <a:blipFill>
                  <a:blip r:embed="rId15"/>
                  <a:stretch>
                    <a:fillRect l="-33333" r="-26667" b="-6522"/>
                  </a:stretch>
                </a:blipFill>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67" name="TextBox 66"/>
              <p:cNvSpPr txBox="1"/>
              <p:nvPr/>
            </p:nvSpPr>
            <p:spPr>
              <a:xfrm>
                <a:off x="1051629" y="1479471"/>
                <a:ext cx="2088000" cy="1152000"/>
              </a:xfrm>
              <a:prstGeom prst="rect">
                <a:avLst/>
              </a:prstGeom>
              <a:noFill/>
              <a:ln w="3810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0</m:t>
                              </m:r>
                            </m:sub>
                          </m:sSub>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𝑐</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𝑆</m:t>
                          </m:r>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𝑒</m:t>
                              </m:r>
                            </m:sub>
                          </m:sSub>
                        </m:den>
                      </m:f>
                      <m:r>
                        <m:rPr>
                          <m:sty m:val="p"/>
                        </m:rPr>
                        <a:rPr lang="el-GR" sz="2400" b="0" i="1" smtClean="0">
                          <a:latin typeface="Cambria Math" panose="02040503050406030204" pitchFamily="18" charset="0"/>
                          <a:ea typeface="Cambria Math" panose="02040503050406030204" pitchFamily="18" charset="0"/>
                        </a:rPr>
                        <m:t>ξ</m:t>
                      </m:r>
                    </m:oMath>
                  </m:oMathPara>
                </a14:m>
                <a:endParaRPr lang="ru-RU" dirty="0"/>
              </a:p>
            </p:txBody>
          </p:sp>
        </mc:Choice>
        <mc:Fallback xmlns="">
          <p:sp>
            <p:nvSpPr>
              <p:cNvPr id="67" name="TextBox 66"/>
              <p:cNvSpPr txBox="1">
                <a:spLocks noRot="1" noChangeAspect="1" noMove="1" noResize="1" noEditPoints="1" noAdjustHandles="1" noChangeArrowheads="1" noChangeShapeType="1" noTextEdit="1"/>
              </p:cNvSpPr>
              <p:nvPr/>
            </p:nvSpPr>
            <p:spPr>
              <a:xfrm>
                <a:off x="1051629" y="1479471"/>
                <a:ext cx="2088000" cy="1152000"/>
              </a:xfrm>
              <a:prstGeom prst="rect">
                <a:avLst/>
              </a:prstGeom>
              <a:blipFill>
                <a:blip r:embed="rId16"/>
                <a:stretch>
                  <a:fillRect/>
                </a:stretch>
              </a:blipFill>
              <a:ln w="3810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776914" y="1479471"/>
                <a:ext cx="1744708" cy="1152000"/>
              </a:xfrm>
              <a:prstGeom prst="rect">
                <a:avLst/>
              </a:prstGeom>
              <a:noFill/>
              <a:ln w="3810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rPr>
                                <m:t>2</m:t>
                              </m:r>
                            </m:sup>
                          </m:sSup>
                          <m:r>
                            <m:rPr>
                              <m:sty m:val="p"/>
                            </m:rPr>
                            <a:rPr lang="el-GR" sz="2400" b="0" i="1" smtClean="0">
                              <a:latin typeface="Cambria Math" panose="02040503050406030204" pitchFamily="18" charset="0"/>
                            </a:rPr>
                            <m:t>ξ</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𝛿𝜌</m:t>
                      </m:r>
                      <m:r>
                        <a:rPr lang="en-US" sz="2400" b="0" i="1" smtClean="0">
                          <a:latin typeface="Cambria Math" panose="02040503050406030204" pitchFamily="18" charset="0"/>
                        </a:rPr>
                        <m:t>𝑆</m:t>
                      </m:r>
                    </m:oMath>
                  </m:oMathPara>
                </a14:m>
                <a:endParaRPr lang="ru-RU" dirty="0"/>
              </a:p>
            </p:txBody>
          </p:sp>
        </mc:Choice>
        <mc:Fallback xmlns="">
          <p:sp>
            <p:nvSpPr>
              <p:cNvPr id="71" name="TextBox 70"/>
              <p:cNvSpPr txBox="1">
                <a:spLocks noRot="1" noChangeAspect="1" noMove="1" noResize="1" noEditPoints="1" noAdjustHandles="1" noChangeArrowheads="1" noChangeShapeType="1" noTextEdit="1"/>
              </p:cNvSpPr>
              <p:nvPr/>
            </p:nvSpPr>
            <p:spPr>
              <a:xfrm>
                <a:off x="4776914" y="1479471"/>
                <a:ext cx="1744708" cy="1152000"/>
              </a:xfrm>
              <a:prstGeom prst="rect">
                <a:avLst/>
              </a:prstGeom>
              <a:blipFill>
                <a:blip r:embed="rId17"/>
                <a:stretch>
                  <a:fillRect/>
                </a:stretch>
              </a:blipFill>
              <a:ln w="3810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2" name="Прямоугольник 71"/>
              <p:cNvSpPr/>
              <p:nvPr/>
            </p:nvSpPr>
            <p:spPr>
              <a:xfrm>
                <a:off x="769917" y="5174044"/>
                <a:ext cx="8852635" cy="1938992"/>
              </a:xfrm>
              <a:prstGeom prst="rect">
                <a:avLst/>
              </a:prstGeom>
            </p:spPr>
            <p:txBody>
              <a:bodyPr wrap="square">
                <a:spAutoFit/>
              </a:bodyPr>
              <a:lstStyle/>
              <a:p>
                <a14:m>
                  <m:oMath xmlns:m="http://schemas.openxmlformats.org/officeDocument/2006/math">
                    <m:r>
                      <a:rPr lang="en-US" sz="2400" b="1" i="1" smtClean="0">
                        <a:latin typeface="Cambria Math" panose="02040503050406030204" pitchFamily="18" charset="0"/>
                        <a:ea typeface="Cambria Math" panose="02040503050406030204" pitchFamily="18" charset="0"/>
                      </a:rPr>
                      <m:t>𝒎</m:t>
                    </m:r>
                    <m:r>
                      <a:rPr lang="en-US"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l-GR" sz="2400" b="1" i="1">
                            <a:latin typeface="Cambria Math" panose="02040503050406030204" pitchFamily="18" charset="0"/>
                            <a:ea typeface="Cambria Math" panose="02040503050406030204" pitchFamily="18" charset="0"/>
                          </a:rPr>
                          <m:t>𝝆</m:t>
                        </m:r>
                      </m:e>
                      <m:sub>
                        <m:r>
                          <a:rPr lang="en-US" sz="2400" b="1" i="1">
                            <a:latin typeface="Cambria Math" panose="02040503050406030204" pitchFamily="18" charset="0"/>
                            <a:ea typeface="Cambria Math" panose="02040503050406030204" pitchFamily="18" charset="0"/>
                          </a:rPr>
                          <m:t>𝟎</m:t>
                        </m:r>
                      </m:sub>
                    </m:sSub>
                    <m:r>
                      <a:rPr lang="en-US" sz="2400" b="1" i="1">
                        <a:latin typeface="Cambria Math" panose="02040503050406030204" pitchFamily="18" charset="0"/>
                        <a:ea typeface="Cambria Math" panose="02040503050406030204" pitchFamily="18" charset="0"/>
                      </a:rPr>
                      <m:t>𝑺𝒉</m:t>
                    </m:r>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mass of the oscillating </a:t>
                </a:r>
                <a:r>
                  <a:rPr lang="en-US" sz="2400" dirty="0" smtClean="0">
                    <a:latin typeface="Cambria Math" panose="02040503050406030204" pitchFamily="18" charset="0"/>
                    <a:ea typeface="Cambria Math" panose="02040503050406030204" pitchFamily="18" charset="0"/>
                  </a:rPr>
                  <a:t>air column;</a:t>
                </a:r>
              </a:p>
              <a:p>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𝝎</m:t>
                        </m:r>
                      </m:e>
                      <m:sub>
                        <m:r>
                          <a:rPr lang="en-US" sz="2400" b="1" i="1">
                            <a:latin typeface="Cambria Math" panose="02040503050406030204" pitchFamily="18" charset="0"/>
                            <a:ea typeface="Cambria Math" panose="02040503050406030204" pitchFamily="18" charset="0"/>
                          </a:rPr>
                          <m:t>𝟎</m:t>
                        </m:r>
                      </m:sub>
                    </m:sSub>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angular velocity</a:t>
                </a:r>
                <a:r>
                  <a:rPr lang="en-US" sz="2400" dirty="0" smtClean="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of the air column’s oscillations in the bottle’s mouth;</a:t>
                </a:r>
              </a:p>
              <a:p>
                <a14:m>
                  <m:oMath xmlns:m="http://schemas.openxmlformats.org/officeDocument/2006/math">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𝒇</m:t>
                        </m:r>
                      </m:e>
                      <m:sub>
                        <m:r>
                          <a:rPr lang="en-US" sz="2400" b="1" i="1">
                            <a:latin typeface="Cambria Math" panose="02040503050406030204" pitchFamily="18" charset="0"/>
                            <a:ea typeface="Cambria Math" panose="02040503050406030204" pitchFamily="18" charset="0"/>
                          </a:rPr>
                          <m:t>𝒄</m:t>
                        </m:r>
                      </m:sub>
                    </m:sSub>
                  </m:oMath>
                </a14:m>
                <a:r>
                  <a:rPr lang="en-US" sz="2400" b="1"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carrier </a:t>
                </a:r>
                <a:r>
                  <a:rPr lang="en-US" sz="2400" dirty="0" smtClean="0">
                    <a:latin typeface="Cambria Math" panose="02040503050406030204" pitchFamily="18" charset="0"/>
                    <a:ea typeface="Cambria Math" panose="02040503050406030204" pitchFamily="18" charset="0"/>
                  </a:rPr>
                  <a:t>frequency.</a:t>
                </a:r>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p:txBody>
          </p:sp>
        </mc:Choice>
        <mc:Fallback xmlns="">
          <p:sp>
            <p:nvSpPr>
              <p:cNvPr id="72" name="Прямоугольник 71"/>
              <p:cNvSpPr>
                <a:spLocks noRot="1" noChangeAspect="1" noMove="1" noResize="1" noEditPoints="1" noAdjustHandles="1" noChangeArrowheads="1" noChangeShapeType="1" noTextEdit="1"/>
              </p:cNvSpPr>
              <p:nvPr/>
            </p:nvSpPr>
            <p:spPr>
              <a:xfrm>
                <a:off x="769917" y="5174044"/>
                <a:ext cx="8852635" cy="1938992"/>
              </a:xfrm>
              <a:prstGeom prst="rect">
                <a:avLst/>
              </a:prstGeom>
              <a:blipFill>
                <a:blip r:embed="rId18"/>
                <a:stretch>
                  <a:fillRect l="-1032" t="-2516" r="-10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7828137" y="1478584"/>
                <a:ext cx="2825261" cy="1152000"/>
              </a:xfrm>
              <a:prstGeom prst="rect">
                <a:avLst/>
              </a:prstGeom>
              <a:noFill/>
              <a:ln w="3175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m:rPr>
                              <m:sty m:val="p"/>
                            </m:rPr>
                            <a:rPr lang="el-GR" sz="2400" i="1" smtClean="0">
                              <a:latin typeface="Cambria Math" panose="02040503050406030204" pitchFamily="18" charset="0"/>
                            </a:rPr>
                            <m:t>ρ</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𝑆h</m:t>
                      </m:r>
                      <m:f>
                        <m:fPr>
                          <m:ctrlPr>
                            <a:rPr lang="ru-RU" sz="2400" i="1" smtClean="0">
                              <a:latin typeface="Cambria Math" panose="02040503050406030204" pitchFamily="18" charset="0"/>
                            </a:rPr>
                          </m:ctrlPr>
                        </m:fPr>
                        <m:num>
                          <m:sSup>
                            <m:sSupPr>
                              <m:ctrlPr>
                                <a:rPr lang="ru-RU" sz="2400" i="1" smtClean="0">
                                  <a:latin typeface="Cambria Math" panose="02040503050406030204" pitchFamily="18" charset="0"/>
                                </a:rPr>
                              </m:ctrlPr>
                            </m:sSupPr>
                            <m:e>
                              <m:r>
                                <a:rPr lang="ru-RU" sz="240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rPr>
                                <m:t>2 </m:t>
                              </m:r>
                            </m:sup>
                          </m:sSup>
                          <m:r>
                            <m:rPr>
                              <m:sty m:val="p"/>
                            </m:rPr>
                            <a:rPr lang="el-GR" sz="2400" i="1" smtClean="0">
                              <a:latin typeface="Cambria Math" panose="02040503050406030204" pitchFamily="18" charset="0"/>
                            </a:rPr>
                            <m:t>ξ</m:t>
                          </m:r>
                        </m:num>
                        <m:den>
                          <m:r>
                            <a:rPr lang="ru-RU" sz="2400" i="1" smtClean="0">
                              <a:latin typeface="Cambria Math" panose="02040503050406030204" pitchFamily="18" charset="0"/>
                              <a:ea typeface="Cambria Math" panose="02040503050406030204" pitchFamily="18" charset="0"/>
                            </a:rPr>
                            <m:t>𝜕</m:t>
                          </m:r>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𝑡</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𝑆</m:t>
                              </m:r>
                            </m:e>
                            <m:sup>
                              <m:r>
                                <a:rPr lang="en-US" sz="2400" b="0" i="1" smtClean="0">
                                  <a:latin typeface="Cambria Math" panose="02040503050406030204" pitchFamily="18" charset="0"/>
                                </a:rPr>
                                <m:t>2</m:t>
                              </m:r>
                            </m:sup>
                          </m:sSup>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den>
                      </m:f>
                    </m:oMath>
                  </m:oMathPara>
                </a14:m>
                <a:endParaRPr lang="ru-RU" sz="2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7828137" y="1478584"/>
                <a:ext cx="2825261" cy="1152000"/>
              </a:xfrm>
              <a:prstGeom prst="rect">
                <a:avLst/>
              </a:prstGeom>
              <a:blipFill>
                <a:blip r:embed="rId19"/>
                <a:stretch>
                  <a:fillRect/>
                </a:stretch>
              </a:blipFill>
              <a:ln w="3175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3296135" y="1833373"/>
                <a:ext cx="4943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ru-RU" sz="2400" i="1" smtClean="0">
                              <a:latin typeface="Cambria Math" panose="02040503050406030204" pitchFamily="18" charset="0"/>
                            </a:rPr>
                          </m:ctrlPr>
                        </m:dPr>
                        <m:e>
                          <m:r>
                            <a:rPr lang="en-US" sz="2400" b="0" i="1" smtClean="0">
                              <a:latin typeface="Cambria Math" panose="02040503050406030204" pitchFamily="18" charset="0"/>
                            </a:rPr>
                            <m:t>2</m:t>
                          </m:r>
                        </m:e>
                      </m:d>
                    </m:oMath>
                  </m:oMathPara>
                </a14:m>
                <a:endParaRPr lang="ru-RU" dirty="0"/>
              </a:p>
            </p:txBody>
          </p:sp>
        </mc:Choice>
        <mc:Fallback xmlns="">
          <p:sp>
            <p:nvSpPr>
              <p:cNvPr id="70" name="TextBox 69"/>
              <p:cNvSpPr txBox="1">
                <a:spLocks noRot="1" noChangeAspect="1" noMove="1" noResize="1" noEditPoints="1" noAdjustHandles="1" noChangeArrowheads="1" noChangeShapeType="1" noTextEdit="1"/>
              </p:cNvSpPr>
              <p:nvPr/>
            </p:nvSpPr>
            <p:spPr>
              <a:xfrm>
                <a:off x="3296135" y="1833373"/>
                <a:ext cx="494302" cy="369332"/>
              </a:xfrm>
              <a:prstGeom prst="rect">
                <a:avLst/>
              </a:prstGeom>
              <a:blipFill>
                <a:blip r:embed="rId20"/>
                <a:stretch>
                  <a:fillRect b="-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769917" y="4003092"/>
                <a:ext cx="1932517" cy="3776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1" i="1" smtClean="0">
                              <a:latin typeface="Cambria Math" panose="02040503050406030204" pitchFamily="18" charset="0"/>
                            </a:rPr>
                          </m:ctrlPr>
                        </m:sSubPr>
                        <m:e>
                          <m:r>
                            <a:rPr lang="en-US" sz="2400" b="1" i="1" smtClean="0">
                              <a:latin typeface="Cambria Math" panose="02040503050406030204" pitchFamily="18" charset="0"/>
                            </a:rPr>
                            <m:t>𝒂</m:t>
                          </m:r>
                        </m:e>
                        <m:sub>
                          <m:r>
                            <a:rPr lang="en-US" sz="2400" b="1" i="1" smtClean="0">
                              <a:latin typeface="Cambria Math" panose="02040503050406030204" pitchFamily="18" charset="0"/>
                            </a:rPr>
                            <m:t>𝒎𝒂𝒙</m:t>
                          </m:r>
                        </m:sub>
                      </m:sSub>
                      <m:r>
                        <a:rPr lang="en-US" sz="2400" b="1" i="1" smtClean="0">
                          <a:latin typeface="Cambria Math" panose="02040503050406030204" pitchFamily="18" charset="0"/>
                        </a:rPr>
                        <m:t>=</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m:t>
                          </m:r>
                          <m:r>
                            <a:rPr lang="el-GR" sz="2400" b="1" i="1" smtClean="0">
                              <a:latin typeface="Cambria Math" panose="02040503050406030204" pitchFamily="18" charset="0"/>
                            </a:rPr>
                            <m:t>𝝃</m:t>
                          </m:r>
                          <m:r>
                            <a:rPr lang="el-GR" sz="2400" b="1" i="1" smtClean="0">
                              <a:latin typeface="Cambria Math" panose="02040503050406030204" pitchFamily="18" charset="0"/>
                              <a:ea typeface="Cambria Math" panose="02040503050406030204" pitchFamily="18" charset="0"/>
                            </a:rPr>
                            <m:t>𝝎</m:t>
                          </m:r>
                        </m:e>
                        <m:sup>
                          <m:r>
                            <a:rPr lang="en-US" sz="2400" b="1" i="1" smtClean="0">
                              <a:latin typeface="Cambria Math" panose="02040503050406030204" pitchFamily="18" charset="0"/>
                            </a:rPr>
                            <m:t>𝟐</m:t>
                          </m:r>
                        </m:sup>
                      </m:sSup>
                    </m:oMath>
                  </m:oMathPara>
                </a14:m>
                <a:endParaRPr lang="ru-RU"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769917" y="4003092"/>
                <a:ext cx="1932517" cy="377667"/>
              </a:xfrm>
              <a:prstGeom prst="rect">
                <a:avLst/>
              </a:prstGeom>
              <a:blipFill>
                <a:blip r:embed="rId21"/>
                <a:stretch>
                  <a:fillRect l="-1893" t="-1613" r="-1262" b="-3387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349339" y="3027652"/>
                <a:ext cx="1659044" cy="1188000"/>
              </a:xfrm>
              <a:prstGeom prst="rect">
                <a:avLst/>
              </a:prstGeom>
              <a:noFill/>
              <a:ln w="31750">
                <a:solidFill>
                  <a:schemeClr val="bg1">
                    <a:lumMod val="65000"/>
                  </a:schemeClr>
                </a:solidFill>
                <a:prstDash val="dash"/>
              </a:ln>
            </p:spPr>
            <p:txBody>
              <a:bodyPr wrap="none" lIns="0" tIns="0" rIns="0" bIns="0" rtlCol="0" anchor="ctr">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𝜔</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𝑐</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h</m:t>
                              </m:r>
                            </m:den>
                          </m:f>
                        </m:e>
                      </m:rad>
                    </m:oMath>
                  </m:oMathPara>
                </a14:m>
                <a:endParaRPr lang="ru-RU"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349339" y="3027652"/>
                <a:ext cx="1659044" cy="1188000"/>
              </a:xfrm>
              <a:prstGeom prst="rect">
                <a:avLst/>
              </a:prstGeom>
              <a:blipFill>
                <a:blip r:embed="rId22"/>
                <a:stretch>
                  <a:fillRect/>
                </a:stretch>
              </a:blipFill>
              <a:ln w="31750">
                <a:solidFill>
                  <a:schemeClr val="bg1">
                    <a:lumMod val="65000"/>
                  </a:schemeClr>
                </a:solidFill>
                <a:prstDash val="dash"/>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021328" y="2991652"/>
                <a:ext cx="2160000" cy="1260000"/>
              </a:xfrm>
              <a:prstGeom prst="rect">
                <a:avLst/>
              </a:prstGeom>
              <a:noFill/>
              <a:ln>
                <a:solidFill>
                  <a:schemeClr val="tx1"/>
                </a:solidFill>
              </a:ln>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den>
                      </m:f>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h</m:t>
                              </m:r>
                            </m:den>
                          </m:f>
                        </m:e>
                      </m:rad>
                    </m:oMath>
                  </m:oMathPara>
                </a14:m>
                <a:endParaRPr lang="ru-RU" dirty="0"/>
              </a:p>
            </p:txBody>
          </p:sp>
        </mc:Choice>
        <mc:Fallback xmlns="">
          <p:sp>
            <p:nvSpPr>
              <p:cNvPr id="77" name="TextBox 76"/>
              <p:cNvSpPr txBox="1">
                <a:spLocks noRot="1" noChangeAspect="1" noMove="1" noResize="1" noEditPoints="1" noAdjustHandles="1" noChangeArrowheads="1" noChangeShapeType="1" noTextEdit="1"/>
              </p:cNvSpPr>
              <p:nvPr/>
            </p:nvSpPr>
            <p:spPr>
              <a:xfrm>
                <a:off x="6021328" y="2991652"/>
                <a:ext cx="2160000" cy="1260000"/>
              </a:xfrm>
              <a:prstGeom prst="rect">
                <a:avLst/>
              </a:prstGeom>
              <a:blipFill>
                <a:blip r:embed="rId23"/>
                <a:stretch>
                  <a:fillRect/>
                </a:stretch>
              </a:blipFill>
              <a:ln>
                <a:solidFill>
                  <a:schemeClr val="tx1"/>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69917" y="3555374"/>
                <a:ext cx="128503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1" i="1" smtClean="0">
                          <a:latin typeface="Cambria Math" panose="02040503050406030204" pitchFamily="18" charset="0"/>
                          <a:ea typeface="Cambria Math" panose="02040503050406030204" pitchFamily="18" charset="0"/>
                        </a:rPr>
                        <m:t>𝝎</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𝝅</m:t>
                      </m:r>
                      <m:r>
                        <a:rPr lang="en-US" sz="2400" b="1" i="1" smtClean="0">
                          <a:latin typeface="Cambria Math" panose="02040503050406030204" pitchFamily="18" charset="0"/>
                          <a:ea typeface="Cambria Math" panose="02040503050406030204" pitchFamily="18" charset="0"/>
                        </a:rPr>
                        <m:t>𝒇</m:t>
                      </m:r>
                    </m:oMath>
                  </m:oMathPara>
                </a14:m>
                <a:endParaRPr lang="ru-RU" b="1" dirty="0"/>
              </a:p>
            </p:txBody>
          </p:sp>
        </mc:Choice>
        <mc:Fallback xmlns="">
          <p:sp>
            <p:nvSpPr>
              <p:cNvPr id="75" name="TextBox 74"/>
              <p:cNvSpPr txBox="1">
                <a:spLocks noRot="1" noChangeAspect="1" noMove="1" noResize="1" noEditPoints="1" noAdjustHandles="1" noChangeArrowheads="1" noChangeShapeType="1" noTextEdit="1"/>
              </p:cNvSpPr>
              <p:nvPr/>
            </p:nvSpPr>
            <p:spPr>
              <a:xfrm>
                <a:off x="769917" y="3555374"/>
                <a:ext cx="1285032" cy="369332"/>
              </a:xfrm>
              <a:prstGeom prst="rect">
                <a:avLst/>
              </a:prstGeom>
              <a:blipFill>
                <a:blip r:embed="rId24"/>
                <a:stretch>
                  <a:fillRect l="-2844" r="-8057" b="-34426"/>
                </a:stretch>
              </a:blipFill>
            </p:spPr>
            <p:txBody>
              <a:bodyPr/>
              <a:lstStyle/>
              <a:p>
                <a:r>
                  <a:rPr lang="ru-RU">
                    <a:noFill/>
                  </a:rPr>
                  <a:t> </a:t>
                </a:r>
              </a:p>
            </p:txBody>
          </p:sp>
        </mc:Fallback>
      </mc:AlternateContent>
    </p:spTree>
    <p:extLst>
      <p:ext uri="{BB962C8B-B14F-4D97-AF65-F5344CB8AC3E}">
        <p14:creationId xmlns:p14="http://schemas.microsoft.com/office/powerpoint/2010/main" val="20408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wipe(left)">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wipe(left)">
                                      <p:cBhvr>
                                        <p:cTn id="26" dur="500"/>
                                        <p:tgtEl>
                                          <p:spTgt spid="7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left)">
                                      <p:cBhvr>
                                        <p:cTn id="36" dur="1500"/>
                                        <p:tgtEl>
                                          <p:spTgt spid="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left)">
                                      <p:cBhvr>
                                        <p:cTn id="46" dur="1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animBg="1"/>
      <p:bldP spid="71" grpId="0" animBg="1"/>
      <p:bldP spid="73" grpId="0" animBg="1"/>
      <p:bldP spid="70" grpId="0"/>
      <p:bldP spid="74" grpId="0"/>
      <p:bldP spid="76" grpId="0" animBg="1"/>
      <p:bldP spid="77" grpId="0" animBg="1"/>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Группа 23"/>
          <p:cNvGrpSpPr/>
          <p:nvPr/>
        </p:nvGrpSpPr>
        <p:grpSpPr>
          <a:xfrm>
            <a:off x="0" y="-40944"/>
            <a:ext cx="12192000" cy="6955853"/>
            <a:chOff x="0" y="-40944"/>
            <a:chExt cx="12192000" cy="6955853"/>
          </a:xfrm>
        </p:grpSpPr>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26" name="Группа 25"/>
            <p:cNvGrpSpPr/>
            <p:nvPr/>
          </p:nvGrpSpPr>
          <p:grpSpPr>
            <a:xfrm>
              <a:off x="133993" y="1166985"/>
              <a:ext cx="510549" cy="5720219"/>
              <a:chOff x="133993" y="1166985"/>
              <a:chExt cx="510549" cy="5720219"/>
            </a:xfrm>
          </p:grpSpPr>
          <p:pic>
            <p:nvPicPr>
              <p:cNvPr id="28" name="Рисунок 27"/>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29" name="Рисунок 28"/>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30" name="Рисунок 29"/>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31" name="Рисунок 30"/>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32" name="Рисунок 31"/>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27" name="Рисунок 26"/>
            <p:cNvPicPr>
              <a:picLocks noChangeAspect="1"/>
            </p:cNvPicPr>
            <p:nvPr/>
          </p:nvPicPr>
          <p:blipFill>
            <a:blip r:embed="rId7"/>
            <a:stretch>
              <a:fillRect/>
            </a:stretch>
          </p:blipFill>
          <p:spPr>
            <a:xfrm>
              <a:off x="11515133" y="5839063"/>
              <a:ext cx="504000" cy="1075846"/>
            </a:xfrm>
            <a:prstGeom prst="rect">
              <a:avLst/>
            </a:prstGeom>
          </p:spPr>
        </p:pic>
      </p:gr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Set up</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13</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8198" name="Picture 6" descr="https://pp.userapi.com/c845121/v845121529/64016/GMs8MExqiX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576" y="1328010"/>
            <a:ext cx="5332118" cy="533211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flipH="1">
            <a:off x="5544867" y="1996196"/>
            <a:ext cx="2772000" cy="0"/>
          </a:xfrm>
          <a:prstGeom prst="line">
            <a:avLst/>
          </a:prstGeom>
          <a:ln w="19050">
            <a:tailEnd type="triangle"/>
          </a:ln>
        </p:spPr>
        <p:style>
          <a:lnRef idx="1">
            <a:schemeClr val="dk1"/>
          </a:lnRef>
          <a:fillRef idx="0">
            <a:schemeClr val="dk1"/>
          </a:fillRef>
          <a:effectRef idx="0">
            <a:schemeClr val="dk1"/>
          </a:effectRef>
          <a:fontRef idx="minor">
            <a:schemeClr val="tx1"/>
          </a:fontRef>
        </p:style>
      </p:cxnSp>
      <p:grpSp>
        <p:nvGrpSpPr>
          <p:cNvPr id="16" name="Группа 15"/>
          <p:cNvGrpSpPr/>
          <p:nvPr/>
        </p:nvGrpSpPr>
        <p:grpSpPr>
          <a:xfrm>
            <a:off x="2336217" y="5673320"/>
            <a:ext cx="5972476" cy="0"/>
            <a:chOff x="2336217" y="5673320"/>
            <a:chExt cx="5972476" cy="0"/>
          </a:xfrm>
        </p:grpSpPr>
        <p:cxnSp>
          <p:nvCxnSpPr>
            <p:cNvPr id="20" name="Прямая соединительная линия 19"/>
            <p:cNvCxnSpPr/>
            <p:nvPr/>
          </p:nvCxnSpPr>
          <p:spPr>
            <a:xfrm flipH="1">
              <a:off x="2336217" y="5673320"/>
              <a:ext cx="4550921" cy="0"/>
            </a:xfrm>
            <a:prstGeom prst="line">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a:off x="6220693" y="5673320"/>
              <a:ext cx="2088000" cy="0"/>
            </a:xfrm>
            <a:prstGeom prst="line">
              <a:avLst/>
            </a:prstGeom>
            <a:ln w="19050"/>
          </p:spPr>
          <p:style>
            <a:lnRef idx="1">
              <a:schemeClr val="dk1"/>
            </a:lnRef>
            <a:fillRef idx="0">
              <a:schemeClr val="dk1"/>
            </a:fillRef>
            <a:effectRef idx="0">
              <a:schemeClr val="dk1"/>
            </a:effectRef>
            <a:fontRef idx="minor">
              <a:schemeClr val="tx1"/>
            </a:fontRef>
          </p:style>
        </p:cxnSp>
      </p:grpSp>
      <p:cxnSp>
        <p:nvCxnSpPr>
          <p:cNvPr id="33" name="Прямая соединительная линия 32"/>
          <p:cNvCxnSpPr/>
          <p:nvPr/>
        </p:nvCxnSpPr>
        <p:spPr>
          <a:xfrm flipH="1">
            <a:off x="3406614" y="5002640"/>
            <a:ext cx="4896000" cy="0"/>
          </a:xfrm>
          <a:prstGeom prst="line">
            <a:avLst/>
          </a:prstGeom>
          <a:ln w="19050">
            <a:tailEnd type="triangle"/>
          </a:ln>
        </p:spPr>
        <p:style>
          <a:lnRef idx="1">
            <a:schemeClr val="dk1"/>
          </a:lnRef>
          <a:fillRef idx="0">
            <a:schemeClr val="dk1"/>
          </a:fillRef>
          <a:effectRef idx="0">
            <a:schemeClr val="dk1"/>
          </a:effectRef>
          <a:fontRef idx="minor">
            <a:schemeClr val="tx1"/>
          </a:fontRef>
        </p:style>
      </p:cxnSp>
      <p:grpSp>
        <p:nvGrpSpPr>
          <p:cNvPr id="13" name="Группа 12"/>
          <p:cNvGrpSpPr/>
          <p:nvPr/>
        </p:nvGrpSpPr>
        <p:grpSpPr>
          <a:xfrm>
            <a:off x="4570431" y="3103181"/>
            <a:ext cx="4428000" cy="7048"/>
            <a:chOff x="4570431" y="3103181"/>
            <a:chExt cx="4428000" cy="7048"/>
          </a:xfrm>
        </p:grpSpPr>
        <p:cxnSp>
          <p:nvCxnSpPr>
            <p:cNvPr id="34" name="Прямая соединительная линия 33"/>
            <p:cNvCxnSpPr/>
            <p:nvPr/>
          </p:nvCxnSpPr>
          <p:spPr>
            <a:xfrm flipH="1">
              <a:off x="4570431" y="3110229"/>
              <a:ext cx="4428000" cy="0"/>
            </a:xfrm>
            <a:prstGeom prst="line">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5" name="Прямая соединительная линия 34"/>
            <p:cNvCxnSpPr/>
            <p:nvPr/>
          </p:nvCxnSpPr>
          <p:spPr>
            <a:xfrm>
              <a:off x="6210469" y="3103181"/>
              <a:ext cx="2088000"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5" name="Группа 14"/>
          <p:cNvGrpSpPr/>
          <p:nvPr/>
        </p:nvGrpSpPr>
        <p:grpSpPr>
          <a:xfrm>
            <a:off x="2701102" y="4632523"/>
            <a:ext cx="5600845" cy="1706"/>
            <a:chOff x="2701102" y="4632523"/>
            <a:chExt cx="5600845" cy="1706"/>
          </a:xfrm>
        </p:grpSpPr>
        <p:cxnSp>
          <p:nvCxnSpPr>
            <p:cNvPr id="37" name="Прямая соединительная линия 36"/>
            <p:cNvCxnSpPr/>
            <p:nvPr/>
          </p:nvCxnSpPr>
          <p:spPr>
            <a:xfrm>
              <a:off x="6213947" y="4634229"/>
              <a:ext cx="2088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flipH="1">
              <a:off x="2701102" y="4632523"/>
              <a:ext cx="4896000" cy="0"/>
            </a:xfrm>
            <a:prstGeom prst="line">
              <a:avLst/>
            </a:prstGeom>
            <a:ln w="19050">
              <a:tailEnd type="triangle"/>
            </a:ln>
          </p:spPr>
          <p:style>
            <a:lnRef idx="1">
              <a:schemeClr val="dk1"/>
            </a:lnRef>
            <a:fillRef idx="0">
              <a:schemeClr val="dk1"/>
            </a:fillRef>
            <a:effectRef idx="0">
              <a:schemeClr val="dk1"/>
            </a:effectRef>
            <a:fontRef idx="minor">
              <a:schemeClr val="tx1"/>
            </a:fontRef>
          </p:style>
        </p:cxnSp>
      </p:grpSp>
      <p:sp>
        <p:nvSpPr>
          <p:cNvPr id="36" name="TextBox 35"/>
          <p:cNvSpPr txBox="1"/>
          <p:nvPr/>
        </p:nvSpPr>
        <p:spPr>
          <a:xfrm>
            <a:off x="8354238" y="4729069"/>
            <a:ext cx="1368000"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bottle</a:t>
            </a:r>
            <a:endParaRPr lang="ru-RU" sz="2400" dirty="0">
              <a:latin typeface="Cambria Math" panose="02040503050406030204" pitchFamily="18" charset="0"/>
              <a:ea typeface="Cambria Math" panose="02040503050406030204" pitchFamily="18" charset="0"/>
            </a:endParaRPr>
          </a:p>
        </p:txBody>
      </p:sp>
      <p:sp>
        <p:nvSpPr>
          <p:cNvPr id="39" name="TextBox 38"/>
          <p:cNvSpPr txBox="1"/>
          <p:nvPr/>
        </p:nvSpPr>
        <p:spPr>
          <a:xfrm>
            <a:off x="8358279" y="1764447"/>
            <a:ext cx="1630847"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ventilator</a:t>
            </a:r>
            <a:endParaRPr lang="ru-RU" sz="2400" dirty="0">
              <a:latin typeface="Cambria Math" panose="02040503050406030204" pitchFamily="18" charset="0"/>
              <a:ea typeface="Cambria Math" panose="02040503050406030204" pitchFamily="18" charset="0"/>
            </a:endParaRPr>
          </a:p>
        </p:txBody>
      </p:sp>
      <p:sp>
        <p:nvSpPr>
          <p:cNvPr id="40" name="TextBox 39"/>
          <p:cNvSpPr txBox="1"/>
          <p:nvPr/>
        </p:nvSpPr>
        <p:spPr>
          <a:xfrm>
            <a:off x="8354238" y="2881350"/>
            <a:ext cx="1368000"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funnel</a:t>
            </a:r>
            <a:endParaRPr lang="ru-RU" sz="2400" dirty="0">
              <a:latin typeface="Cambria Math" panose="02040503050406030204" pitchFamily="18" charset="0"/>
              <a:ea typeface="Cambria Math" panose="02040503050406030204" pitchFamily="18" charset="0"/>
            </a:endParaRPr>
          </a:p>
        </p:txBody>
      </p:sp>
      <p:sp>
        <p:nvSpPr>
          <p:cNvPr id="41" name="TextBox 40"/>
          <p:cNvSpPr txBox="1"/>
          <p:nvPr/>
        </p:nvSpPr>
        <p:spPr>
          <a:xfrm>
            <a:off x="8354233" y="5407938"/>
            <a:ext cx="2743258" cy="830997"/>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m</a:t>
            </a:r>
            <a:r>
              <a:rPr lang="en-US" sz="2400" dirty="0" smtClean="0">
                <a:latin typeface="Cambria Math" panose="02040503050406030204" pitchFamily="18" charset="0"/>
                <a:ea typeface="Cambria Math" panose="02040503050406030204" pitchFamily="18" charset="0"/>
              </a:rPr>
              <a:t>icrophone with sensor</a:t>
            </a:r>
            <a:endParaRPr lang="ru-RU" sz="2400" dirty="0">
              <a:latin typeface="Cambria Math" panose="02040503050406030204" pitchFamily="18" charset="0"/>
              <a:ea typeface="Cambria Math" panose="02040503050406030204" pitchFamily="18" charset="0"/>
            </a:endParaRPr>
          </a:p>
        </p:txBody>
      </p:sp>
      <p:sp>
        <p:nvSpPr>
          <p:cNvPr id="42" name="TextBox 41"/>
          <p:cNvSpPr txBox="1"/>
          <p:nvPr/>
        </p:nvSpPr>
        <p:spPr>
          <a:xfrm>
            <a:off x="8354233" y="4377646"/>
            <a:ext cx="2022822"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computer</a:t>
            </a:r>
            <a:endParaRPr lang="ru-RU" sz="2400" dirty="0">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8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0" y="-40944"/>
            <a:ext cx="12192000" cy="6955853"/>
            <a:chOff x="0" y="-40944"/>
            <a:chExt cx="12192000" cy="6955853"/>
          </a:xfrm>
        </p:grpSpPr>
        <p:sp>
          <p:nvSpPr>
            <p:cNvPr id="14" name="Прямоугольник 1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5" name="Группа 14"/>
            <p:cNvGrpSpPr/>
            <p:nvPr/>
          </p:nvGrpSpPr>
          <p:grpSpPr>
            <a:xfrm>
              <a:off x="133993" y="1166985"/>
              <a:ext cx="510549" cy="5720219"/>
              <a:chOff x="133993" y="1166985"/>
              <a:chExt cx="510549" cy="5720219"/>
            </a:xfrm>
          </p:grpSpPr>
          <p:pic>
            <p:nvPicPr>
              <p:cNvPr id="17" name="Рисунок 16"/>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18" name="Рисунок 17"/>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19" name="Рисунок 18"/>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20" name="Рисунок 19"/>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21" name="Рисунок 20"/>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6" name="Рисунок 15"/>
            <p:cNvPicPr>
              <a:picLocks noChangeAspect="1"/>
            </p:cNvPicPr>
            <p:nvPr/>
          </p:nvPicPr>
          <p:blipFill>
            <a:blip r:embed="rId8"/>
            <a:stretch>
              <a:fillRect/>
            </a:stretch>
          </p:blipFill>
          <p:spPr>
            <a:xfrm>
              <a:off x="11515133" y="5839063"/>
              <a:ext cx="504000" cy="1075846"/>
            </a:xfrm>
            <a:prstGeom prst="rect">
              <a:avLst/>
            </a:prstGeom>
          </p:spPr>
        </p:pic>
      </p:grpSp>
      <p:sp>
        <p:nvSpPr>
          <p:cNvPr id="3" name="TextBox 2"/>
          <p:cNvSpPr txBox="1"/>
          <p:nvPr/>
        </p:nvSpPr>
        <p:spPr>
          <a:xfrm>
            <a:off x="0" y="220752"/>
            <a:ext cx="12192000" cy="584775"/>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ON</a:t>
            </a:r>
            <a:r>
              <a:rPr lang="ru-RU" sz="3200" i="1" dirty="0" smtClean="0">
                <a:solidFill>
                  <a:schemeClr val="bg1"/>
                </a:solidFill>
                <a:latin typeface="Cambria Math" panose="02040503050406030204" pitchFamily="18" charset="0"/>
                <a:ea typeface="Cambria Math" panose="02040503050406030204" pitchFamily="18" charset="0"/>
              </a:rPr>
              <a:t> </a:t>
            </a:r>
            <a:r>
              <a:rPr lang="en-US" sz="3200" i="1" dirty="0" smtClean="0">
                <a:solidFill>
                  <a:schemeClr val="bg1"/>
                </a:solidFill>
                <a:latin typeface="Cambria Math" panose="02040503050406030204" pitchFamily="18" charset="0"/>
                <a:ea typeface="Cambria Math" panose="02040503050406030204" pitchFamily="18" charset="0"/>
              </a:rPr>
              <a:t>THE ANGLE</a:t>
            </a:r>
            <a:endParaRPr lang="ru-RU" sz="3200" i="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5626"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14</a:t>
            </a:fld>
            <a:endParaRPr lang="ru-RU" dirty="0">
              <a:solidFill>
                <a:schemeClr val="bg1"/>
              </a:solidFill>
              <a:latin typeface="Cambria Math" panose="02040503050406030204" pitchFamily="18" charset="0"/>
              <a:ea typeface="Cambria Math" panose="02040503050406030204" pitchFamily="18" charset="0"/>
            </a:endParaRPr>
          </a:p>
        </p:txBody>
      </p:sp>
      <p:grpSp>
        <p:nvGrpSpPr>
          <p:cNvPr id="10" name="Группа 9"/>
          <p:cNvGrpSpPr/>
          <p:nvPr/>
        </p:nvGrpSpPr>
        <p:grpSpPr>
          <a:xfrm>
            <a:off x="100631" y="1167512"/>
            <a:ext cx="7945200" cy="5579648"/>
            <a:chOff x="0" y="1278352"/>
            <a:chExt cx="7945200" cy="5579648"/>
          </a:xfrm>
        </p:grpSpPr>
        <p:graphicFrame>
          <p:nvGraphicFramePr>
            <p:cNvPr id="9" name="Объект 8"/>
            <p:cNvGraphicFramePr>
              <a:graphicFrameLocks noChangeAspect="1"/>
            </p:cNvGraphicFramePr>
            <p:nvPr>
              <p:extLst>
                <p:ext uri="{D42A27DB-BD31-4B8C-83A1-F6EECF244321}">
                  <p14:modId xmlns:p14="http://schemas.microsoft.com/office/powerpoint/2010/main" val="611618355"/>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7280" name="Graph" r:id="rId9" imgW="4131720" imgH="2901600" progId="Origin50.Graph">
                    <p:embed/>
                  </p:oleObj>
                </mc:Choice>
                <mc:Fallback>
                  <p:oleObj name="Graph" r:id="rId9" imgW="4131720" imgH="2901600" progId="Origin50.Graph">
                    <p:embed/>
                    <p:pic>
                      <p:nvPicPr>
                        <p:cNvPr id="0" name=""/>
                        <p:cNvPicPr/>
                        <p:nvPr/>
                      </p:nvPicPr>
                      <p:blipFill>
                        <a:blip r:embed="rId10"/>
                        <a:stretch>
                          <a:fillRect/>
                        </a:stretch>
                      </p:blipFill>
                      <p:spPr>
                        <a:xfrm>
                          <a:off x="0" y="1278352"/>
                          <a:ext cx="7945200" cy="5579648"/>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085348618"/>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7281" name="Graph" r:id="rId11" imgW="4131720" imgH="2901600" progId="Origin50.Graph">
                    <p:embed/>
                  </p:oleObj>
                </mc:Choice>
                <mc:Fallback>
                  <p:oleObj name="Graph" r:id="rId11" imgW="4131720" imgH="2901600" progId="Origin50.Graph">
                    <p:embed/>
                    <p:pic>
                      <p:nvPicPr>
                        <p:cNvPr id="0" name=""/>
                        <p:cNvPicPr/>
                        <p:nvPr/>
                      </p:nvPicPr>
                      <p:blipFill>
                        <a:blip r:embed="rId12"/>
                        <a:stretch>
                          <a:fillRect/>
                        </a:stretch>
                      </p:blipFill>
                      <p:spPr>
                        <a:xfrm>
                          <a:off x="0" y="1278352"/>
                          <a:ext cx="7945200" cy="5579648"/>
                        </a:xfrm>
                        <a:prstGeom prst="rect">
                          <a:avLst/>
                        </a:prstGeom>
                      </p:spPr>
                    </p:pic>
                  </p:oleObj>
                </mc:Fallback>
              </mc:AlternateContent>
            </a:graphicData>
          </a:graphic>
        </p:graphicFrame>
      </p:grpSp>
      <p:sp>
        <p:nvSpPr>
          <p:cNvPr id="22" name="Скругленный прямоугольник 21"/>
          <p:cNvSpPr/>
          <p:nvPr/>
        </p:nvSpPr>
        <p:spPr>
          <a:xfrm>
            <a:off x="1177635" y="5373611"/>
            <a:ext cx="845126" cy="775854"/>
          </a:xfrm>
          <a:prstGeom prst="roundRect">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5687297" y="5373611"/>
            <a:ext cx="845126" cy="775854"/>
          </a:xfrm>
          <a:prstGeom prst="roundRect">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1731816" y="1904677"/>
            <a:ext cx="4239487" cy="852373"/>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 name="TextBox 3"/>
              <p:cNvSpPr txBox="1"/>
              <p:nvPr/>
            </p:nvSpPr>
            <p:spPr>
              <a:xfrm>
                <a:off x="6833083" y="1888189"/>
                <a:ext cx="17921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r>
                        <a:rPr lang="en-US" sz="2400" b="0" i="0" smtClean="0">
                          <a:latin typeface="Cambria Math" panose="02040503050406030204" pitchFamily="18" charset="0"/>
                        </a:rPr>
                        <m:t>7.53</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833083" y="1888189"/>
                <a:ext cx="1792157" cy="369332"/>
              </a:xfrm>
              <a:prstGeom prst="rect">
                <a:avLst/>
              </a:prstGeom>
              <a:blipFill>
                <a:blip r:embed="rId13"/>
                <a:stretch>
                  <a:fillRect l="-2041" r="-3741" b="-1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833083" y="2468035"/>
                <a:ext cx="20139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rPr>
                            <m:t>𝑚𝑎𝑥</m:t>
                          </m:r>
                        </m:sub>
                      </m:sSub>
                      <m:r>
                        <a:rPr lang="en-US" sz="2400" b="0" i="1" smtClean="0">
                          <a:latin typeface="Cambria Math" panose="02040503050406030204" pitchFamily="18" charset="0"/>
                        </a:rPr>
                        <m:t>=78.54</m:t>
                      </m:r>
                      <m:r>
                        <a:rPr lang="en-US" sz="2400" b="0" i="1" smtClean="0">
                          <a:latin typeface="Cambria Math" panose="02040503050406030204" pitchFamily="18" charset="0"/>
                          <a:ea typeface="Cambria Math" panose="02040503050406030204" pitchFamily="18" charset="0"/>
                        </a:rPr>
                        <m:t>°</m:t>
                      </m:r>
                    </m:oMath>
                  </m:oMathPara>
                </a14:m>
                <a:endParaRPr lang="ru-RU"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3083" y="2468035"/>
                <a:ext cx="2013949" cy="369332"/>
              </a:xfrm>
              <a:prstGeom prst="rect">
                <a:avLst/>
              </a:prstGeom>
              <a:blipFill>
                <a:blip r:embed="rId14"/>
                <a:stretch>
                  <a:fillRect l="-1818" r="-3333" b="-10000"/>
                </a:stretch>
              </a:blipFill>
            </p:spPr>
            <p:txBody>
              <a:bodyPr/>
              <a:lstStyle/>
              <a:p>
                <a:r>
                  <a:rPr lang="ru-RU">
                    <a:noFill/>
                  </a:rPr>
                  <a:t> </a:t>
                </a:r>
              </a:p>
            </p:txBody>
          </p:sp>
        </mc:Fallback>
      </mc:AlternateContent>
      <p:pic>
        <p:nvPicPr>
          <p:cNvPr id="25" name="Рисунок 24"/>
          <p:cNvPicPr>
            <a:picLocks noChangeAspect="1"/>
          </p:cNvPicPr>
          <p:nvPr/>
        </p:nvPicPr>
        <p:blipFill>
          <a:blip r:embed="rId15"/>
          <a:stretch>
            <a:fillRect/>
          </a:stretch>
        </p:blipFill>
        <p:spPr>
          <a:xfrm>
            <a:off x="9328805" y="3093344"/>
            <a:ext cx="2221640" cy="3726713"/>
          </a:xfrm>
          <a:prstGeom prst="rect">
            <a:avLst/>
          </a:prstGeom>
        </p:spPr>
      </p:pic>
      <p:cxnSp>
        <p:nvCxnSpPr>
          <p:cNvPr id="26" name="Прямая соединительная линия 25"/>
          <p:cNvCxnSpPr/>
          <p:nvPr/>
        </p:nvCxnSpPr>
        <p:spPr>
          <a:xfrm>
            <a:off x="9347059" y="3159333"/>
            <a:ext cx="1080000"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Дуга 26"/>
          <p:cNvSpPr/>
          <p:nvPr/>
        </p:nvSpPr>
        <p:spPr>
          <a:xfrm rot="15360000">
            <a:off x="9654233" y="2674559"/>
            <a:ext cx="745066" cy="792088"/>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28" name="Стрелка вправо 27"/>
          <p:cNvSpPr/>
          <p:nvPr/>
        </p:nvSpPr>
        <p:spPr>
          <a:xfrm rot="2700000">
            <a:off x="9547393" y="2720353"/>
            <a:ext cx="1044000" cy="180000"/>
          </a:xfrm>
          <a:prstGeom prst="rightArrow">
            <a:avLst/>
          </a:prstGeom>
          <a:solidFill>
            <a:srgbClr val="180FC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9" name="TextBox 28"/>
              <p:cNvSpPr txBox="1"/>
              <p:nvPr/>
            </p:nvSpPr>
            <p:spPr>
              <a:xfrm>
                <a:off x="9434530" y="2677809"/>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𝛼</m:t>
                      </m:r>
                    </m:oMath>
                  </m:oMathPara>
                </a14:m>
                <a:endParaRPr lang="ru-RU" dirty="0"/>
              </a:p>
            </p:txBody>
          </p:sp>
        </mc:Choice>
        <mc:Fallback xmlns="">
          <p:sp>
            <p:nvSpPr>
              <p:cNvPr id="29" name="TextBox 28"/>
              <p:cNvSpPr txBox="1">
                <a:spLocks noRot="1" noChangeAspect="1" noMove="1" noResize="1" noEditPoints="1" noAdjustHandles="1" noChangeArrowheads="1" noChangeShapeType="1" noTextEdit="1"/>
              </p:cNvSpPr>
              <p:nvPr/>
            </p:nvSpPr>
            <p:spPr>
              <a:xfrm>
                <a:off x="9434530" y="2677809"/>
                <a:ext cx="197746" cy="276999"/>
              </a:xfrm>
              <a:prstGeom prst="rect">
                <a:avLst/>
              </a:prstGeom>
              <a:blipFill>
                <a:blip r:embed="rId16"/>
                <a:stretch>
                  <a:fillRect l="-18750" r="-15625"/>
                </a:stretch>
              </a:blipFill>
            </p:spPr>
            <p:txBody>
              <a:bodyPr/>
              <a:lstStyle/>
              <a:p>
                <a:r>
                  <a:rPr lang="ru-RU">
                    <a:noFill/>
                  </a:rPr>
                  <a:t> </a:t>
                </a:r>
              </a:p>
            </p:txBody>
          </p:sp>
        </mc:Fallback>
      </mc:AlternateContent>
      <p:pic>
        <p:nvPicPr>
          <p:cNvPr id="30" name="Picture 2" descr="ÐÐ°ÑÑÐ¸Ð½ÐºÐ¸ Ð¿Ð¾ Ð·Ð°Ð¿ÑÐ¾ÑÑ Ð³ÐµÑÐ± Ð¿Ð¾Ð³Ð¾Ð½Ñ Ð±ÐµÐ· ÑÐ¾Ð½Ð°"/>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7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23" grpId="1"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Группа 23"/>
          <p:cNvGrpSpPr/>
          <p:nvPr/>
        </p:nvGrpSpPr>
        <p:grpSpPr>
          <a:xfrm>
            <a:off x="0" y="-40944"/>
            <a:ext cx="12192000" cy="6955853"/>
            <a:chOff x="0" y="-40944"/>
            <a:chExt cx="12192000" cy="6955853"/>
          </a:xfrm>
        </p:grpSpPr>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26" name="Группа 25"/>
            <p:cNvGrpSpPr/>
            <p:nvPr/>
          </p:nvGrpSpPr>
          <p:grpSpPr>
            <a:xfrm>
              <a:off x="133993" y="1166985"/>
              <a:ext cx="510549" cy="5720219"/>
              <a:chOff x="133993" y="1166985"/>
              <a:chExt cx="510549" cy="5720219"/>
            </a:xfrm>
          </p:grpSpPr>
          <p:pic>
            <p:nvPicPr>
              <p:cNvPr id="28" name="Рисунок 27"/>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29" name="Рисунок 28"/>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30" name="Рисунок 29"/>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31" name="Рисунок 30"/>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32" name="Рисунок 31"/>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27" name="Рисунок 26"/>
            <p:cNvPicPr>
              <a:picLocks noChangeAspect="1"/>
            </p:cNvPicPr>
            <p:nvPr/>
          </p:nvPicPr>
          <p:blipFill>
            <a:blip r:embed="rId8"/>
            <a:stretch>
              <a:fillRect/>
            </a:stretch>
          </p:blipFill>
          <p:spPr>
            <a:xfrm>
              <a:off x="11515133" y="5839063"/>
              <a:ext cx="504000" cy="1075846"/>
            </a:xfrm>
            <a:prstGeom prst="rect">
              <a:avLst/>
            </a:prstGeom>
          </p:spPr>
        </p:pic>
      </p:grpSp>
      <p:sp>
        <p:nvSpPr>
          <p:cNvPr id="3" name="TextBox 2"/>
          <p:cNvSpPr txBox="1"/>
          <p:nvPr/>
        </p:nvSpPr>
        <p:spPr>
          <a:xfrm>
            <a:off x="0" y="-14822"/>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a:t>
            </a:r>
            <a:endParaRPr lang="ru-RU" sz="3200" i="1" dirty="0" smtClean="0">
              <a:solidFill>
                <a:schemeClr val="bg1"/>
              </a:solidFill>
              <a:latin typeface="Cambria Math" panose="02040503050406030204" pitchFamily="18" charset="0"/>
              <a:ea typeface="Cambria Math" panose="02040503050406030204" pitchFamily="18" charset="0"/>
            </a:endParaRPr>
          </a:p>
          <a:p>
            <a:pPr algn="ctr"/>
            <a:r>
              <a:rPr lang="en-US" sz="3200" i="1" dirty="0" smtClean="0">
                <a:solidFill>
                  <a:schemeClr val="bg1"/>
                </a:solidFill>
                <a:latin typeface="Cambria Math" panose="02040503050406030204" pitchFamily="18" charset="0"/>
                <a:ea typeface="Cambria Math" panose="02040503050406030204" pitchFamily="18" charset="0"/>
              </a:rPr>
              <a:t>ON EFFECTIVE VOLUME</a:t>
            </a:r>
            <a:endParaRPr lang="ru-RU" sz="3200" i="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5626"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15</a:t>
            </a:fld>
            <a:endParaRPr lang="ru-RU" dirty="0">
              <a:solidFill>
                <a:schemeClr val="bg1"/>
              </a:solidFill>
              <a:latin typeface="Cambria Math" panose="02040503050406030204" pitchFamily="18" charset="0"/>
              <a:ea typeface="Cambria Math" panose="02040503050406030204" pitchFamily="18" charset="0"/>
            </a:endParaRPr>
          </a:p>
        </p:txBody>
      </p:sp>
      <p:grpSp>
        <p:nvGrpSpPr>
          <p:cNvPr id="16" name="Группа 15"/>
          <p:cNvGrpSpPr/>
          <p:nvPr/>
        </p:nvGrpSpPr>
        <p:grpSpPr>
          <a:xfrm>
            <a:off x="8353068" y="1455571"/>
            <a:ext cx="2042312" cy="4923222"/>
            <a:chOff x="7504065" y="1807219"/>
            <a:chExt cx="1587906" cy="4031844"/>
          </a:xfrm>
        </p:grpSpPr>
        <p:pic>
          <p:nvPicPr>
            <p:cNvPr id="17" name="Picture 9" descr="ÐÐ°ÑÑÐ¸Ð½ÐºÐ¸ Ð¿Ð¾ Ð·Ð°Ð¿ÑÐ¾ÑÑ Ð²Ð¾Ð´ÐºÐ° green l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4065" y="1807219"/>
              <a:ext cx="1587906" cy="4031844"/>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7861568" y="3426118"/>
              <a:ext cx="872899" cy="2155095"/>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9" name="Picture 2" descr="ÐÐ°ÑÑÐ¸Ð½ÐºÐ¸ Ð¿Ð¾ Ð·Ð°Ð¿ÑÐ¾ÑÑ Ð³ÐµÑÐ± Ð¿Ð¾Ð³Ð¾Ð½Ñ Ð±ÐµÐ· ÑÐ¾Ð½Ð°"/>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па 8"/>
          <p:cNvGrpSpPr/>
          <p:nvPr/>
        </p:nvGrpSpPr>
        <p:grpSpPr>
          <a:xfrm>
            <a:off x="0" y="1278352"/>
            <a:ext cx="7945200" cy="5579648"/>
            <a:chOff x="0" y="1278352"/>
            <a:chExt cx="7945200" cy="5579648"/>
          </a:xfrm>
        </p:grpSpPr>
        <p:graphicFrame>
          <p:nvGraphicFramePr>
            <p:cNvPr id="6" name="Объект 5"/>
            <p:cNvGraphicFramePr>
              <a:graphicFrameLocks noChangeAspect="1"/>
            </p:cNvGraphicFramePr>
            <p:nvPr>
              <p:extLst>
                <p:ext uri="{D42A27DB-BD31-4B8C-83A1-F6EECF244321}">
                  <p14:modId xmlns:p14="http://schemas.microsoft.com/office/powerpoint/2010/main" val="1404414477"/>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4376" name="Graph" r:id="rId11" imgW="4131720" imgH="2901600" progId="Origin50.Graph">
                    <p:embed/>
                  </p:oleObj>
                </mc:Choice>
                <mc:Fallback>
                  <p:oleObj name="Graph" r:id="rId11" imgW="4131720" imgH="2901600" progId="Origin50.Graph">
                    <p:embed/>
                    <p:pic>
                      <p:nvPicPr>
                        <p:cNvPr id="0" name=""/>
                        <p:cNvPicPr/>
                        <p:nvPr/>
                      </p:nvPicPr>
                      <p:blipFill>
                        <a:blip r:embed="rId12"/>
                        <a:stretch>
                          <a:fillRect/>
                        </a:stretch>
                      </p:blipFill>
                      <p:spPr>
                        <a:xfrm>
                          <a:off x="0" y="1278352"/>
                          <a:ext cx="7945200" cy="5579648"/>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804117315"/>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4377" name="Graph" r:id="rId13" imgW="4131720" imgH="2901600" progId="Origin50.Graph">
                    <p:embed/>
                  </p:oleObj>
                </mc:Choice>
                <mc:Fallback>
                  <p:oleObj name="Graph" r:id="rId13" imgW="4131720" imgH="2901600" progId="Origin50.Graph">
                    <p:embed/>
                    <p:pic>
                      <p:nvPicPr>
                        <p:cNvPr id="0" name=""/>
                        <p:cNvPicPr/>
                        <p:nvPr/>
                      </p:nvPicPr>
                      <p:blipFill>
                        <a:blip r:embed="rId14"/>
                        <a:stretch>
                          <a:fillRect/>
                        </a:stretch>
                      </p:blipFill>
                      <p:spPr>
                        <a:xfrm>
                          <a:off x="0" y="1278352"/>
                          <a:ext cx="7945200" cy="5579648"/>
                        </a:xfrm>
                        <a:prstGeom prst="rect">
                          <a:avLst/>
                        </a:prstGeom>
                      </p:spPr>
                    </p:pic>
                  </p:oleObj>
                </mc:Fallback>
              </mc:AlternateContent>
            </a:graphicData>
          </a:graphic>
        </p:graphicFrame>
      </p:grpSp>
    </p:spTree>
    <p:extLst>
      <p:ext uri="{BB962C8B-B14F-4D97-AF65-F5344CB8AC3E}">
        <p14:creationId xmlns:p14="http://schemas.microsoft.com/office/powerpoint/2010/main" val="382087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0" y="-40944"/>
            <a:ext cx="12192000" cy="6955853"/>
            <a:chOff x="0" y="-40944"/>
            <a:chExt cx="12192000" cy="6955853"/>
          </a:xfrm>
        </p:grpSpPr>
        <p:sp>
          <p:nvSpPr>
            <p:cNvPr id="14" name="Прямоугольник 1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5" name="Группа 14"/>
            <p:cNvGrpSpPr/>
            <p:nvPr/>
          </p:nvGrpSpPr>
          <p:grpSpPr>
            <a:xfrm>
              <a:off x="133993" y="1166985"/>
              <a:ext cx="510549" cy="5720219"/>
              <a:chOff x="133993" y="1166985"/>
              <a:chExt cx="510549" cy="5720219"/>
            </a:xfrm>
          </p:grpSpPr>
          <p:pic>
            <p:nvPicPr>
              <p:cNvPr id="17" name="Рисунок 16"/>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18" name="Рисунок 17"/>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19" name="Рисунок 18"/>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20" name="Рисунок 19"/>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21" name="Рисунок 20"/>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6" name="Рисунок 15"/>
            <p:cNvPicPr>
              <a:picLocks noChangeAspect="1"/>
            </p:cNvPicPr>
            <p:nvPr/>
          </p:nvPicPr>
          <p:blipFill>
            <a:blip r:embed="rId8"/>
            <a:stretch>
              <a:fillRect/>
            </a:stretch>
          </p:blipFill>
          <p:spPr>
            <a:xfrm>
              <a:off x="11515133" y="5839063"/>
              <a:ext cx="504000" cy="1075846"/>
            </a:xfrm>
            <a:prstGeom prst="rect">
              <a:avLst/>
            </a:prstGeom>
          </p:spPr>
        </p:pic>
      </p:grpSp>
      <p:sp>
        <p:nvSpPr>
          <p:cNvPr id="3" name="TextBox 2"/>
          <p:cNvSpPr txBox="1"/>
          <p:nvPr/>
        </p:nvSpPr>
        <p:spPr>
          <a:xfrm>
            <a:off x="0" y="0"/>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ON</a:t>
            </a:r>
            <a:r>
              <a:rPr lang="en-US" sz="3200" i="1" dirty="0">
                <a:solidFill>
                  <a:schemeClr val="bg1"/>
                </a:solidFill>
                <a:latin typeface="Cambria Math" panose="02040503050406030204" pitchFamily="18" charset="0"/>
                <a:ea typeface="Cambria Math" panose="02040503050406030204" pitchFamily="18" charset="0"/>
              </a:rPr>
              <a:t> </a:t>
            </a:r>
            <a:endParaRPr lang="en-US" sz="3200" i="1" dirty="0" smtClean="0">
              <a:solidFill>
                <a:schemeClr val="bg1"/>
              </a:solidFill>
              <a:latin typeface="Cambria Math" panose="02040503050406030204" pitchFamily="18" charset="0"/>
              <a:ea typeface="Cambria Math" panose="02040503050406030204" pitchFamily="18" charset="0"/>
            </a:endParaRPr>
          </a:p>
          <a:p>
            <a:pPr algn="ctr"/>
            <a:r>
              <a:rPr lang="en-US" sz="3200" i="1" dirty="0" smtClean="0">
                <a:solidFill>
                  <a:schemeClr val="bg1"/>
                </a:solidFill>
                <a:latin typeface="Cambria Math" panose="02040503050406030204" pitchFamily="18" charset="0"/>
                <a:ea typeface="Cambria Math" panose="02040503050406030204" pitchFamily="18" charset="0"/>
              </a:rPr>
              <a:t>HEIGHT OF THE BOTTLE’S MOUTH</a:t>
            </a:r>
            <a:endParaRPr lang="ru-RU" sz="3200" i="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61771"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16</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22"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7743083" y="1457417"/>
                <a:ext cx="4024050" cy="1107996"/>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𝐷</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1.40</m:t>
                        </m:r>
                        <m:r>
                          <a:rPr lang="en-US" sz="2400" b="0" i="1" smtClean="0">
                            <a:latin typeface="Cambria Math" panose="02040503050406030204" pitchFamily="18" charset="0"/>
                            <a:ea typeface="Cambria Math" panose="02040503050406030204" pitchFamily="18" charset="0"/>
                          </a:rPr>
                          <m:t>±0.01</m:t>
                        </m:r>
                      </m:e>
                    </m:d>
                  </m:oMath>
                </a14:m>
                <a:r>
                  <a:rPr lang="en-US" sz="2400" dirty="0" smtClean="0"/>
                  <a:t> </a:t>
                </a:r>
                <a:r>
                  <a:rPr lang="en-US" sz="2400" dirty="0" smtClean="0">
                    <a:latin typeface="Cambria Math" panose="02040503050406030204" pitchFamily="18" charset="0"/>
                    <a:ea typeface="Cambria Math" panose="02040503050406030204" pitchFamily="18" charset="0"/>
                  </a:rPr>
                  <a:t>centimeters</a:t>
                </a:r>
              </a:p>
              <a:p>
                <a:endParaRPr lang="en-US" sz="2400" dirty="0" smtClean="0">
                  <a:latin typeface="Cambria Math" panose="02040503050406030204" pitchFamily="18" charset="0"/>
                  <a:ea typeface="Cambria Math" panose="02040503050406030204" pitchFamily="18" charset="0"/>
                </a:endParaRPr>
              </a:p>
              <a:p>
                <a14:m>
                  <m:oMath xmlns:m="http://schemas.openxmlformats.org/officeDocument/2006/math">
                    <m:sSub>
                      <m:sSubPr>
                        <m:ctrlPr>
                          <a:rPr lang="ru-RU"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𝑒</m:t>
                        </m:r>
                      </m:sub>
                    </m:sSub>
                    <m:r>
                      <a:rPr lang="en-US" sz="2400" b="0" i="1" smtClean="0">
                        <a:latin typeface="Cambria Math" panose="02040503050406030204" pitchFamily="18" charset="0"/>
                        <a:ea typeface="Cambria Math" panose="02040503050406030204" pitchFamily="18" charset="0"/>
                      </a:rPr>
                      <m:t>=(615±2)</m:t>
                    </m:r>
                  </m:oMath>
                </a14:m>
                <a:r>
                  <a:rPr lang="en-US" sz="2400" dirty="0" smtClean="0">
                    <a:latin typeface="Cambria Math" panose="02040503050406030204" pitchFamily="18" charset="0"/>
                    <a:ea typeface="Cambria Math" panose="02040503050406030204" pitchFamily="18" charset="0"/>
                  </a:rPr>
                  <a:t> millilitres</a:t>
                </a:r>
              </a:p>
            </p:txBody>
          </p:sp>
        </mc:Choice>
        <mc:Fallback xmlns="">
          <p:sp>
            <p:nvSpPr>
              <p:cNvPr id="8" name="TextBox 7"/>
              <p:cNvSpPr txBox="1">
                <a:spLocks noRot="1" noChangeAspect="1" noMove="1" noResize="1" noEditPoints="1" noAdjustHandles="1" noChangeArrowheads="1" noChangeShapeType="1" noTextEdit="1"/>
              </p:cNvSpPr>
              <p:nvPr/>
            </p:nvSpPr>
            <p:spPr>
              <a:xfrm>
                <a:off x="7743083" y="1457417"/>
                <a:ext cx="4024050" cy="1107996"/>
              </a:xfrm>
              <a:prstGeom prst="rect">
                <a:avLst/>
              </a:prstGeom>
              <a:blipFill>
                <a:blip r:embed="rId14"/>
                <a:stretch>
                  <a:fillRect l="-2576" t="-9341" r="-3636" b="-15934"/>
                </a:stretch>
              </a:blipFill>
            </p:spPr>
            <p:txBody>
              <a:bodyPr/>
              <a:lstStyle/>
              <a:p>
                <a:r>
                  <a:rPr lang="ru-RU">
                    <a:noFill/>
                  </a:rPr>
                  <a:t> </a:t>
                </a:r>
              </a:p>
            </p:txBody>
          </p:sp>
        </mc:Fallback>
      </mc:AlternateContent>
      <p:grpSp>
        <p:nvGrpSpPr>
          <p:cNvPr id="7" name="Группа 6"/>
          <p:cNvGrpSpPr/>
          <p:nvPr/>
        </p:nvGrpSpPr>
        <p:grpSpPr>
          <a:xfrm>
            <a:off x="8769246" y="3128781"/>
            <a:ext cx="2173841" cy="3729219"/>
            <a:chOff x="8769246" y="3128781"/>
            <a:chExt cx="2173841" cy="3729219"/>
          </a:xfrm>
        </p:grpSpPr>
        <p:pic>
          <p:nvPicPr>
            <p:cNvPr id="24" name="Рисунок 23"/>
            <p:cNvPicPr>
              <a:picLocks noChangeAspect="1"/>
            </p:cNvPicPr>
            <p:nvPr/>
          </p:nvPicPr>
          <p:blipFill>
            <a:blip r:embed="rId15"/>
            <a:stretch>
              <a:fillRect/>
            </a:stretch>
          </p:blipFill>
          <p:spPr>
            <a:xfrm>
              <a:off x="8769246" y="3128781"/>
              <a:ext cx="2173841" cy="3729219"/>
            </a:xfrm>
            <a:prstGeom prst="rect">
              <a:avLst/>
            </a:prstGeom>
          </p:spPr>
        </p:pic>
        <p:grpSp>
          <p:nvGrpSpPr>
            <p:cNvPr id="25" name="Группа 24"/>
            <p:cNvGrpSpPr/>
            <p:nvPr/>
          </p:nvGrpSpPr>
          <p:grpSpPr>
            <a:xfrm>
              <a:off x="10098858" y="3276730"/>
              <a:ext cx="652525" cy="515505"/>
              <a:chOff x="7666861" y="3312097"/>
              <a:chExt cx="652525" cy="432000"/>
            </a:xfrm>
          </p:grpSpPr>
          <p:cxnSp>
            <p:nvCxnSpPr>
              <p:cNvPr id="26" name="Прямая соединительная линия 25"/>
              <p:cNvCxnSpPr/>
              <p:nvPr/>
            </p:nvCxnSpPr>
            <p:spPr>
              <a:xfrm>
                <a:off x="7666861" y="3743394"/>
                <a:ext cx="651347" cy="0"/>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7668039" y="3314345"/>
                <a:ext cx="651347" cy="0"/>
              </a:xfrm>
              <a:prstGeom prst="line">
                <a:avLst/>
              </a:prstGeom>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a:off x="8071985" y="3312097"/>
                <a:ext cx="0" cy="43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09362" y="3413724"/>
                    <a:ext cx="145193" cy="25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h</m:t>
                          </m:r>
                        </m:oMath>
                      </m:oMathPara>
                    </a14:m>
                    <a:endParaRPr lang="ru-RU"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109362" y="3413724"/>
                    <a:ext cx="145193" cy="258135"/>
                  </a:xfrm>
                  <a:prstGeom prst="rect">
                    <a:avLst/>
                  </a:prstGeom>
                  <a:blipFill>
                    <a:blip r:embed="rId16"/>
                    <a:stretch>
                      <a:fillRect l="-41667" r="-33333" b="-2381"/>
                    </a:stretch>
                  </a:blipFill>
                </p:spPr>
                <p:txBody>
                  <a:bodyPr/>
                  <a:lstStyle/>
                  <a:p>
                    <a:r>
                      <a:rPr lang="ru-RU">
                        <a:noFill/>
                      </a:rPr>
                      <a:t> </a:t>
                    </a:r>
                  </a:p>
                </p:txBody>
              </p:sp>
            </mc:Fallback>
          </mc:AlternateContent>
        </p:grpSp>
      </p:grpSp>
      <p:grpSp>
        <p:nvGrpSpPr>
          <p:cNvPr id="30" name="Группа 29"/>
          <p:cNvGrpSpPr/>
          <p:nvPr/>
        </p:nvGrpSpPr>
        <p:grpSpPr>
          <a:xfrm>
            <a:off x="0" y="1278352"/>
            <a:ext cx="7945200" cy="5579648"/>
            <a:chOff x="0" y="1278352"/>
            <a:chExt cx="7945200" cy="5579648"/>
          </a:xfrm>
        </p:grpSpPr>
        <p:graphicFrame>
          <p:nvGraphicFramePr>
            <p:cNvPr id="12" name="Объект 11"/>
            <p:cNvGraphicFramePr>
              <a:graphicFrameLocks noChangeAspect="1"/>
            </p:cNvGraphicFramePr>
            <p:nvPr>
              <p:extLst>
                <p:ext uri="{D42A27DB-BD31-4B8C-83A1-F6EECF244321}">
                  <p14:modId xmlns:p14="http://schemas.microsoft.com/office/powerpoint/2010/main" val="3309069907"/>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0326" name="Graph" r:id="rId17" imgW="4131720" imgH="2901600" progId="Origin50.Graph">
                    <p:embed/>
                  </p:oleObj>
                </mc:Choice>
                <mc:Fallback>
                  <p:oleObj name="Graph" r:id="rId17" imgW="4131720" imgH="2901600" progId="Origin50.Graph">
                    <p:embed/>
                    <p:pic>
                      <p:nvPicPr>
                        <p:cNvPr id="0" name=""/>
                        <p:cNvPicPr/>
                        <p:nvPr/>
                      </p:nvPicPr>
                      <p:blipFill>
                        <a:blip r:embed="rId18"/>
                        <a:stretch>
                          <a:fillRect/>
                        </a:stretch>
                      </p:blipFill>
                      <p:spPr>
                        <a:xfrm>
                          <a:off x="0" y="1278352"/>
                          <a:ext cx="7945200" cy="5579648"/>
                        </a:xfrm>
                        <a:prstGeom prst="rect">
                          <a:avLst/>
                        </a:prstGeom>
                      </p:spPr>
                    </p:pic>
                  </p:oleObj>
                </mc:Fallback>
              </mc:AlternateContent>
            </a:graphicData>
          </a:graphic>
        </p:graphicFrame>
        <p:graphicFrame>
          <p:nvGraphicFramePr>
            <p:cNvPr id="23" name="Объект 22"/>
            <p:cNvGraphicFramePr>
              <a:graphicFrameLocks noChangeAspect="1"/>
            </p:cNvGraphicFramePr>
            <p:nvPr>
              <p:extLst>
                <p:ext uri="{D42A27DB-BD31-4B8C-83A1-F6EECF244321}">
                  <p14:modId xmlns:p14="http://schemas.microsoft.com/office/powerpoint/2010/main" val="742758611"/>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0327" name="Graph" r:id="rId19" imgW="4131720" imgH="2901600" progId="Origin50.Graph">
                    <p:embed/>
                  </p:oleObj>
                </mc:Choice>
                <mc:Fallback>
                  <p:oleObj name="Graph" r:id="rId19" imgW="4131720" imgH="2901600" progId="Origin50.Graph">
                    <p:embed/>
                    <p:pic>
                      <p:nvPicPr>
                        <p:cNvPr id="0" name=""/>
                        <p:cNvPicPr/>
                        <p:nvPr/>
                      </p:nvPicPr>
                      <p:blipFill>
                        <a:blip r:embed="rId20"/>
                        <a:stretch>
                          <a:fillRect/>
                        </a:stretch>
                      </p:blipFill>
                      <p:spPr>
                        <a:xfrm>
                          <a:off x="0" y="1278352"/>
                          <a:ext cx="7945200" cy="5579648"/>
                        </a:xfrm>
                        <a:prstGeom prst="rect">
                          <a:avLst/>
                        </a:prstGeom>
                      </p:spPr>
                    </p:pic>
                  </p:oleObj>
                </mc:Fallback>
              </mc:AlternateContent>
            </a:graphicData>
          </a:graphic>
        </p:graphicFrame>
      </p:grpSp>
    </p:spTree>
    <p:extLst>
      <p:ext uri="{BB962C8B-B14F-4D97-AF65-F5344CB8AC3E}">
        <p14:creationId xmlns:p14="http://schemas.microsoft.com/office/powerpoint/2010/main" val="91151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Группа 22"/>
          <p:cNvGrpSpPr/>
          <p:nvPr/>
        </p:nvGrpSpPr>
        <p:grpSpPr>
          <a:xfrm>
            <a:off x="0" y="-40944"/>
            <a:ext cx="12192000" cy="6955853"/>
            <a:chOff x="0" y="-40944"/>
            <a:chExt cx="12192000" cy="6955853"/>
          </a:xfrm>
        </p:grpSpPr>
        <p:sp>
          <p:nvSpPr>
            <p:cNvPr id="24" name="Прямоугольник 2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25" name="Группа 24"/>
            <p:cNvGrpSpPr/>
            <p:nvPr/>
          </p:nvGrpSpPr>
          <p:grpSpPr>
            <a:xfrm>
              <a:off x="133993" y="1166985"/>
              <a:ext cx="510549" cy="5720219"/>
              <a:chOff x="133993" y="1166985"/>
              <a:chExt cx="510549" cy="5720219"/>
            </a:xfrm>
          </p:grpSpPr>
          <p:pic>
            <p:nvPicPr>
              <p:cNvPr id="27" name="Рисунок 26"/>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28" name="Рисунок 27"/>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29" name="Рисунок 28"/>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30" name="Рисунок 29"/>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31" name="Рисунок 30"/>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26" name="Рисунок 25"/>
            <p:cNvPicPr>
              <a:picLocks noChangeAspect="1"/>
            </p:cNvPicPr>
            <p:nvPr/>
          </p:nvPicPr>
          <p:blipFill>
            <a:blip r:embed="rId8"/>
            <a:stretch>
              <a:fillRect/>
            </a:stretch>
          </p:blipFill>
          <p:spPr>
            <a:xfrm>
              <a:off x="11515133" y="5839063"/>
              <a:ext cx="504000" cy="1075846"/>
            </a:xfrm>
            <a:prstGeom prst="rect">
              <a:avLst/>
            </a:prstGeom>
          </p:spPr>
        </p:pic>
      </p:grpSp>
      <p:sp>
        <p:nvSpPr>
          <p:cNvPr id="13" name="TextBox 12"/>
          <p:cNvSpPr txBox="1"/>
          <p:nvPr/>
        </p:nvSpPr>
        <p:spPr>
          <a:xfrm>
            <a:off x="0" y="0"/>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ON</a:t>
            </a:r>
            <a:r>
              <a:rPr lang="ru-RU" sz="3200" i="1" dirty="0" smtClean="0">
                <a:solidFill>
                  <a:schemeClr val="bg1"/>
                </a:solidFill>
                <a:latin typeface="Cambria Math" panose="02040503050406030204" pitchFamily="18" charset="0"/>
                <a:ea typeface="Cambria Math" panose="02040503050406030204" pitchFamily="18" charset="0"/>
              </a:rPr>
              <a:t> </a:t>
            </a:r>
          </a:p>
          <a:p>
            <a:pPr algn="ctr"/>
            <a:r>
              <a:rPr lang="en-US" sz="3200" i="1" dirty="0" smtClean="0">
                <a:solidFill>
                  <a:schemeClr val="bg1"/>
                </a:solidFill>
                <a:latin typeface="Cambria Math" panose="02040503050406030204" pitchFamily="18" charset="0"/>
                <a:ea typeface="Cambria Math" panose="02040503050406030204" pitchFamily="18" charset="0"/>
              </a:rPr>
              <a:t>DIAMETER OF THE BOTTLE’S MOUTH</a:t>
            </a:r>
            <a:endParaRPr lang="ru-RU" sz="3200" i="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61562"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17</a:t>
            </a:fld>
            <a:endParaRPr lang="ru-RU" dirty="0">
              <a:solidFill>
                <a:schemeClr val="bg1"/>
              </a:solidFill>
              <a:latin typeface="Cambria Math" panose="02040503050406030204" pitchFamily="18" charset="0"/>
              <a:ea typeface="Cambria Math" panose="02040503050406030204" pitchFamily="18" charset="0"/>
            </a:endParaRPr>
          </a:p>
        </p:txBody>
      </p:sp>
      <p:pic>
        <p:nvPicPr>
          <p:cNvPr id="14"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1278352"/>
            <a:ext cx="7945200" cy="5579648"/>
            <a:chOff x="0" y="1278352"/>
            <a:chExt cx="7945200" cy="5579648"/>
          </a:xfrm>
        </p:grpSpPr>
        <p:graphicFrame>
          <p:nvGraphicFramePr>
            <p:cNvPr id="6" name="Объект 5"/>
            <p:cNvGraphicFramePr>
              <a:graphicFrameLocks noChangeAspect="1"/>
            </p:cNvGraphicFramePr>
            <p:nvPr>
              <p:extLst>
                <p:ext uri="{D42A27DB-BD31-4B8C-83A1-F6EECF244321}">
                  <p14:modId xmlns:p14="http://schemas.microsoft.com/office/powerpoint/2010/main" val="3831881253"/>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1338" name="Graph" r:id="rId10" imgW="4131720" imgH="2901600" progId="Origin50.Graph">
                    <p:embed/>
                  </p:oleObj>
                </mc:Choice>
                <mc:Fallback>
                  <p:oleObj name="Graph" r:id="rId10" imgW="4131720" imgH="2901600" progId="Origin50.Graph">
                    <p:embed/>
                    <p:pic>
                      <p:nvPicPr>
                        <p:cNvPr id="0" name=""/>
                        <p:cNvPicPr/>
                        <p:nvPr/>
                      </p:nvPicPr>
                      <p:blipFill>
                        <a:blip r:embed="rId11"/>
                        <a:stretch>
                          <a:fillRect/>
                        </a:stretch>
                      </p:blipFill>
                      <p:spPr>
                        <a:xfrm>
                          <a:off x="0" y="1278352"/>
                          <a:ext cx="7945200" cy="5579648"/>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97146941"/>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1339" name="Graph" r:id="rId12" imgW="4131720" imgH="2901600" progId="Origin50.Graph">
                    <p:embed/>
                  </p:oleObj>
                </mc:Choice>
                <mc:Fallback>
                  <p:oleObj name="Graph" r:id="rId12" imgW="4131720" imgH="2901600" progId="Origin50.Graph">
                    <p:embed/>
                    <p:pic>
                      <p:nvPicPr>
                        <p:cNvPr id="0" name=""/>
                        <p:cNvPicPr/>
                        <p:nvPr/>
                      </p:nvPicPr>
                      <p:blipFill>
                        <a:blip r:embed="rId13"/>
                        <a:stretch>
                          <a:fillRect/>
                        </a:stretch>
                      </p:blipFill>
                      <p:spPr>
                        <a:xfrm>
                          <a:off x="0" y="1278352"/>
                          <a:ext cx="7945200" cy="557964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20" name="TextBox 19"/>
              <p:cNvSpPr txBox="1"/>
              <p:nvPr/>
            </p:nvSpPr>
            <p:spPr>
              <a:xfrm>
                <a:off x="7945200" y="1318469"/>
                <a:ext cx="3978590" cy="1107996"/>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h</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6.00</m:t>
                        </m:r>
                        <m:r>
                          <a:rPr lang="en-US" sz="2400" b="0" i="1" smtClean="0">
                            <a:latin typeface="Cambria Math" panose="02040503050406030204" pitchFamily="18" charset="0"/>
                            <a:ea typeface="Cambria Math" panose="02040503050406030204" pitchFamily="18" charset="0"/>
                          </a:rPr>
                          <m:t>±0.01</m:t>
                        </m:r>
                      </m:e>
                    </m:d>
                  </m:oMath>
                </a14:m>
                <a:r>
                  <a:rPr lang="en-US" sz="2400" dirty="0" smtClean="0"/>
                  <a:t> </a:t>
                </a:r>
                <a:r>
                  <a:rPr lang="en-US" sz="2400" dirty="0" smtClean="0">
                    <a:latin typeface="Cambria Math" panose="02040503050406030204" pitchFamily="18" charset="0"/>
                    <a:ea typeface="Cambria Math" panose="02040503050406030204" pitchFamily="18" charset="0"/>
                  </a:rPr>
                  <a:t>centimeters</a:t>
                </a:r>
              </a:p>
              <a:p>
                <a:endParaRPr lang="en-US" sz="2400" dirty="0" smtClean="0">
                  <a:latin typeface="Cambria Math" panose="02040503050406030204" pitchFamily="18" charset="0"/>
                  <a:ea typeface="Cambria Math" panose="02040503050406030204" pitchFamily="18" charset="0"/>
                </a:endParaRPr>
              </a:p>
              <a:p>
                <a14:m>
                  <m:oMath xmlns:m="http://schemas.openxmlformats.org/officeDocument/2006/math">
                    <m:sSub>
                      <m:sSubPr>
                        <m:ctrlPr>
                          <a:rPr lang="ru-RU"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𝑒</m:t>
                        </m:r>
                      </m:sub>
                    </m:sSub>
                    <m:r>
                      <a:rPr lang="en-US" sz="2400" b="0" i="1" smtClean="0">
                        <a:latin typeface="Cambria Math" panose="02040503050406030204" pitchFamily="18" charset="0"/>
                        <a:ea typeface="Cambria Math" panose="02040503050406030204" pitchFamily="18" charset="0"/>
                      </a:rPr>
                      <m:t>=(615±2)</m:t>
                    </m:r>
                  </m:oMath>
                </a14:m>
                <a:r>
                  <a:rPr lang="en-US" sz="2400" dirty="0" smtClean="0">
                    <a:latin typeface="Cambria Math" panose="02040503050406030204" pitchFamily="18" charset="0"/>
                    <a:ea typeface="Cambria Math" panose="02040503050406030204" pitchFamily="18" charset="0"/>
                  </a:rPr>
                  <a:t> millilitres</a:t>
                </a:r>
              </a:p>
            </p:txBody>
          </p:sp>
        </mc:Choice>
        <mc:Fallback xmlns="">
          <p:sp>
            <p:nvSpPr>
              <p:cNvPr id="20" name="TextBox 19"/>
              <p:cNvSpPr txBox="1">
                <a:spLocks noRot="1" noChangeAspect="1" noMove="1" noResize="1" noEditPoints="1" noAdjustHandles="1" noChangeArrowheads="1" noChangeShapeType="1" noTextEdit="1"/>
              </p:cNvSpPr>
              <p:nvPr/>
            </p:nvSpPr>
            <p:spPr>
              <a:xfrm>
                <a:off x="7945200" y="1318469"/>
                <a:ext cx="3978590" cy="1107996"/>
              </a:xfrm>
              <a:prstGeom prst="rect">
                <a:avLst/>
              </a:prstGeom>
              <a:blipFill>
                <a:blip r:embed="rId14"/>
                <a:stretch>
                  <a:fillRect l="-2757" t="-9341" r="-3675" b="-1593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28836" y="2684041"/>
                <a:ext cx="1262568" cy="7387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𝜋</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𝐷</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4</m:t>
                          </m:r>
                        </m:den>
                      </m:f>
                    </m:oMath>
                  </m:oMathPara>
                </a14:m>
                <a:endParaRPr lang="ru-RU"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28836" y="2684041"/>
                <a:ext cx="1262568" cy="738728"/>
              </a:xfrm>
              <a:prstGeom prst="rect">
                <a:avLst/>
              </a:prstGeom>
              <a:blipFill>
                <a:blip r:embed="rId1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828836" y="3623903"/>
                <a:ext cx="2070439" cy="1091196"/>
              </a:xfrm>
              <a:prstGeom prst="rect">
                <a:avLst/>
              </a:prstGeom>
              <a:noFill/>
              <a:ln>
                <a:noFill/>
              </a:ln>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den>
                      </m:f>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𝐷</m:t>
                          </m:r>
                        </m:num>
                        <m:den>
                          <m:r>
                            <a:rPr lang="en-US" sz="2400" b="0" i="1" smtClean="0">
                              <a:latin typeface="Cambria Math" panose="02040503050406030204" pitchFamily="18" charset="0"/>
                              <a:ea typeface="Cambria Math" panose="02040503050406030204" pitchFamily="18" charset="0"/>
                            </a:rPr>
                            <m:t>2</m:t>
                          </m:r>
                        </m:den>
                      </m:f>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𝜋</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h</m:t>
                              </m:r>
                            </m:den>
                          </m:f>
                        </m:e>
                      </m:rad>
                    </m:oMath>
                  </m:oMathPara>
                </a14:m>
                <a:endParaRPr lang="ru-RU" dirty="0"/>
              </a:p>
            </p:txBody>
          </p:sp>
        </mc:Choice>
        <mc:Fallback xmlns="">
          <p:sp>
            <p:nvSpPr>
              <p:cNvPr id="39" name="TextBox 38"/>
              <p:cNvSpPr txBox="1">
                <a:spLocks noRot="1" noChangeAspect="1" noMove="1" noResize="1" noEditPoints="1" noAdjustHandles="1" noChangeArrowheads="1" noChangeShapeType="1" noTextEdit="1"/>
              </p:cNvSpPr>
              <p:nvPr/>
            </p:nvSpPr>
            <p:spPr>
              <a:xfrm>
                <a:off x="6828836" y="3623903"/>
                <a:ext cx="2070439" cy="1091196"/>
              </a:xfrm>
              <a:prstGeom prst="rect">
                <a:avLst/>
              </a:prstGeom>
              <a:blipFill>
                <a:blip r:embed="rId16"/>
                <a:stretch>
                  <a:fillRect b="-559"/>
                </a:stretch>
              </a:blipFill>
              <a:ln>
                <a:noFill/>
              </a:ln>
            </p:spPr>
            <p:txBody>
              <a:bodyPr/>
              <a:lstStyle/>
              <a:p>
                <a:r>
                  <a:rPr lang="ru-RU">
                    <a:noFill/>
                  </a:rPr>
                  <a:t> </a:t>
                </a:r>
              </a:p>
            </p:txBody>
          </p:sp>
        </mc:Fallback>
      </mc:AlternateContent>
      <p:grpSp>
        <p:nvGrpSpPr>
          <p:cNvPr id="3" name="Группа 2"/>
          <p:cNvGrpSpPr/>
          <p:nvPr/>
        </p:nvGrpSpPr>
        <p:grpSpPr>
          <a:xfrm>
            <a:off x="8980014" y="2679807"/>
            <a:ext cx="2173841" cy="3993164"/>
            <a:chOff x="8980014" y="2679807"/>
            <a:chExt cx="2173841" cy="3993164"/>
          </a:xfrm>
        </p:grpSpPr>
        <p:pic>
          <p:nvPicPr>
            <p:cNvPr id="21" name="Рисунок 20"/>
            <p:cNvPicPr>
              <a:picLocks noChangeAspect="1"/>
            </p:cNvPicPr>
            <p:nvPr/>
          </p:nvPicPr>
          <p:blipFill>
            <a:blip r:embed="rId17"/>
            <a:stretch>
              <a:fillRect/>
            </a:stretch>
          </p:blipFill>
          <p:spPr>
            <a:xfrm>
              <a:off x="8980014" y="2943752"/>
              <a:ext cx="2173841" cy="3729219"/>
            </a:xfrm>
            <a:prstGeom prst="rect">
              <a:avLst/>
            </a:prstGeom>
          </p:spPr>
        </p:pic>
        <p:grpSp>
          <p:nvGrpSpPr>
            <p:cNvPr id="22" name="Группа 21"/>
            <p:cNvGrpSpPr/>
            <p:nvPr/>
          </p:nvGrpSpPr>
          <p:grpSpPr>
            <a:xfrm>
              <a:off x="9792119" y="2679807"/>
              <a:ext cx="517490" cy="702187"/>
              <a:chOff x="7061547" y="2948094"/>
              <a:chExt cx="606622" cy="702187"/>
            </a:xfrm>
          </p:grpSpPr>
          <p:cxnSp>
            <p:nvCxnSpPr>
              <p:cNvPr id="32" name="Прямая соединительная линия 31"/>
              <p:cNvCxnSpPr/>
              <p:nvPr/>
            </p:nvCxnSpPr>
            <p:spPr>
              <a:xfrm rot="16200000">
                <a:off x="6721869" y="3309135"/>
                <a:ext cx="679355" cy="0"/>
              </a:xfrm>
              <a:prstGeom prst="line">
                <a:avLst/>
              </a:prstGeom>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p:cNvCxnSpPr/>
              <p:nvPr/>
            </p:nvCxnSpPr>
            <p:spPr>
              <a:xfrm rot="16200000">
                <a:off x="7321149" y="3310604"/>
                <a:ext cx="679355" cy="0"/>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rot="16200000">
                <a:off x="7365066" y="2879839"/>
                <a:ext cx="0" cy="6062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7290321" y="2948094"/>
                    <a:ext cx="172983" cy="25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𝐷</m:t>
                          </m:r>
                        </m:oMath>
                      </m:oMathPara>
                    </a14:m>
                    <a:endParaRPr lang="ru-RU"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290321" y="2948094"/>
                    <a:ext cx="172983" cy="258135"/>
                  </a:xfrm>
                  <a:prstGeom prst="rect">
                    <a:avLst/>
                  </a:prstGeom>
                  <a:blipFill>
                    <a:blip r:embed="rId18"/>
                    <a:stretch>
                      <a:fillRect l="-35714" r="-28571"/>
                    </a:stretch>
                  </a:blipFill>
                </p:spPr>
                <p:txBody>
                  <a:bodyPr/>
                  <a:lstStyle/>
                  <a:p>
                    <a:r>
                      <a:rPr lang="ru-RU">
                        <a:noFill/>
                      </a:rPr>
                      <a:t> </a:t>
                    </a:r>
                  </a:p>
                </p:txBody>
              </p:sp>
            </mc:Fallback>
          </mc:AlternateContent>
        </p:grpSp>
      </p:grpSp>
    </p:spTree>
    <p:extLst>
      <p:ext uri="{BB962C8B-B14F-4D97-AF65-F5344CB8AC3E}">
        <p14:creationId xmlns:p14="http://schemas.microsoft.com/office/powerpoint/2010/main" val="12146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40944"/>
            <a:ext cx="12192000" cy="6955853"/>
            <a:chOff x="0" y="-40944"/>
            <a:chExt cx="12192000" cy="6955853"/>
          </a:xfrm>
        </p:grpSpPr>
        <p:sp>
          <p:nvSpPr>
            <p:cNvPr id="4" name="Прямоугольник 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5" name="Группа 4"/>
            <p:cNvGrpSpPr/>
            <p:nvPr/>
          </p:nvGrpSpPr>
          <p:grpSpPr>
            <a:xfrm>
              <a:off x="133993" y="1166985"/>
              <a:ext cx="510549" cy="5720219"/>
              <a:chOff x="133993" y="1166985"/>
              <a:chExt cx="510549" cy="5720219"/>
            </a:xfrm>
          </p:grpSpPr>
          <p:pic>
            <p:nvPicPr>
              <p:cNvPr id="7" name="Рисунок 6"/>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8" name="Рисунок 7"/>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9" name="Рисунок 8"/>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10" name="Рисунок 9"/>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11" name="Рисунок 10"/>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6" name="Рисунок 5"/>
            <p:cNvPicPr>
              <a:picLocks noChangeAspect="1"/>
            </p:cNvPicPr>
            <p:nvPr/>
          </p:nvPicPr>
          <p:blipFill>
            <a:blip r:embed="rId8"/>
            <a:stretch>
              <a:fillRect/>
            </a:stretch>
          </p:blipFill>
          <p:spPr>
            <a:xfrm>
              <a:off x="11515133" y="5839063"/>
              <a:ext cx="504000" cy="1075846"/>
            </a:xfrm>
            <a:prstGeom prst="rect">
              <a:avLst/>
            </a:prstGeom>
          </p:spPr>
        </p:pic>
      </p:grpSp>
      <p:sp>
        <p:nvSpPr>
          <p:cNvPr id="12" name="TextBox 11"/>
          <p:cNvSpPr txBox="1"/>
          <p:nvPr/>
        </p:nvSpPr>
        <p:spPr>
          <a:xfrm>
            <a:off x="0" y="-31518"/>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a:t>
            </a:r>
            <a:endParaRPr lang="ru-RU" sz="3200" i="1" dirty="0" smtClean="0">
              <a:solidFill>
                <a:schemeClr val="bg1"/>
              </a:solidFill>
              <a:latin typeface="Cambria Math" panose="02040503050406030204" pitchFamily="18" charset="0"/>
              <a:ea typeface="Cambria Math" panose="02040503050406030204" pitchFamily="18" charset="0"/>
            </a:endParaRPr>
          </a:p>
          <a:p>
            <a:pPr algn="ctr"/>
            <a:r>
              <a:rPr lang="en-US" sz="3200" i="1" dirty="0" smtClean="0">
                <a:solidFill>
                  <a:schemeClr val="bg1"/>
                </a:solidFill>
                <a:latin typeface="Cambria Math" panose="02040503050406030204" pitchFamily="18" charset="0"/>
                <a:ea typeface="Cambria Math" panose="02040503050406030204" pitchFamily="18" charset="0"/>
              </a:rPr>
              <a:t>ON</a:t>
            </a:r>
            <a:r>
              <a:rPr lang="ru-RU" sz="3200" i="1" dirty="0" smtClean="0">
                <a:solidFill>
                  <a:schemeClr val="bg1"/>
                </a:solidFill>
                <a:latin typeface="Cambria Math" panose="02040503050406030204" pitchFamily="18" charset="0"/>
                <a:ea typeface="Cambria Math" panose="02040503050406030204" pitchFamily="18" charset="0"/>
              </a:rPr>
              <a:t> </a:t>
            </a:r>
            <a:r>
              <a:rPr lang="en-US" sz="3200" i="1" dirty="0" smtClean="0">
                <a:solidFill>
                  <a:schemeClr val="bg1"/>
                </a:solidFill>
                <a:latin typeface="Cambria Math" panose="02040503050406030204" pitchFamily="18" charset="0"/>
                <a:ea typeface="Cambria Math" panose="02040503050406030204" pitchFamily="18" charset="0"/>
              </a:rPr>
              <a:t>SHAPE OF THE BOTTLE</a:t>
            </a:r>
            <a:endParaRPr lang="ru-RU" sz="3200" i="1" dirty="0">
              <a:solidFill>
                <a:schemeClr val="bg1"/>
              </a:solidFill>
              <a:latin typeface="Cambria Math" panose="02040503050406030204" pitchFamily="18" charset="0"/>
              <a:ea typeface="Cambria Math" panose="02040503050406030204" pitchFamily="18" charset="0"/>
            </a:endParaRPr>
          </a:p>
        </p:txBody>
      </p:sp>
      <p:pic>
        <p:nvPicPr>
          <p:cNvPr id="13"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926176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18</a:t>
            </a:fld>
            <a:endParaRPr lang="ru-RU" sz="1400" dirty="0">
              <a:solidFill>
                <a:schemeClr val="bg1"/>
              </a:solidFill>
              <a:latin typeface="Cambria Math" panose="02040503050406030204" pitchFamily="18" charset="0"/>
              <a:ea typeface="Cambria Math" panose="02040503050406030204" pitchFamily="18" charset="0"/>
            </a:endParaRPr>
          </a:p>
        </p:txBody>
      </p:sp>
      <p:grpSp>
        <p:nvGrpSpPr>
          <p:cNvPr id="23" name="Группа 22"/>
          <p:cNvGrpSpPr/>
          <p:nvPr/>
        </p:nvGrpSpPr>
        <p:grpSpPr>
          <a:xfrm>
            <a:off x="0" y="1278352"/>
            <a:ext cx="7945200" cy="5579648"/>
            <a:chOff x="0" y="1278352"/>
            <a:chExt cx="7945200" cy="5579648"/>
          </a:xfrm>
        </p:grpSpPr>
        <p:graphicFrame>
          <p:nvGraphicFramePr>
            <p:cNvPr id="22" name="Объект 21"/>
            <p:cNvGraphicFramePr>
              <a:graphicFrameLocks noChangeAspect="1"/>
            </p:cNvGraphicFramePr>
            <p:nvPr>
              <p:extLst>
                <p:ext uri="{D42A27DB-BD31-4B8C-83A1-F6EECF244321}">
                  <p14:modId xmlns:p14="http://schemas.microsoft.com/office/powerpoint/2010/main" val="4149036204"/>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498" name="Graph" r:id="rId10" imgW="4131720" imgH="2901600" progId="Origin50.Graph">
                    <p:embed/>
                  </p:oleObj>
                </mc:Choice>
                <mc:Fallback>
                  <p:oleObj name="Graph" r:id="rId10" imgW="4131720" imgH="2901600" progId="Origin50.Graph">
                    <p:embed/>
                    <p:pic>
                      <p:nvPicPr>
                        <p:cNvPr id="0" name=""/>
                        <p:cNvPicPr/>
                        <p:nvPr/>
                      </p:nvPicPr>
                      <p:blipFill>
                        <a:blip r:embed="rId11"/>
                        <a:stretch>
                          <a:fillRect/>
                        </a:stretch>
                      </p:blipFill>
                      <p:spPr>
                        <a:xfrm>
                          <a:off x="0" y="1278352"/>
                          <a:ext cx="7945200" cy="5579648"/>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78167317"/>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499" name="Graph" r:id="rId12" imgW="4131720" imgH="2901600" progId="Origin50.Graph">
                    <p:embed/>
                  </p:oleObj>
                </mc:Choice>
                <mc:Fallback>
                  <p:oleObj name="Graph" r:id="rId12" imgW="4131720" imgH="2901600" progId="Origin50.Graph">
                    <p:embed/>
                    <p:pic>
                      <p:nvPicPr>
                        <p:cNvPr id="0" name=""/>
                        <p:cNvPicPr/>
                        <p:nvPr/>
                      </p:nvPicPr>
                      <p:blipFill>
                        <a:blip r:embed="rId13"/>
                        <a:stretch>
                          <a:fillRect/>
                        </a:stretch>
                      </p:blipFill>
                      <p:spPr>
                        <a:xfrm>
                          <a:off x="0" y="1278352"/>
                          <a:ext cx="7945200" cy="5579648"/>
                        </a:xfrm>
                        <a:prstGeom prst="rect">
                          <a:avLst/>
                        </a:prstGeom>
                      </p:spPr>
                    </p:pic>
                  </p:oleObj>
                </mc:Fallback>
              </mc:AlternateContent>
            </a:graphicData>
          </a:graphic>
        </p:graphicFrame>
      </p:grpSp>
      <p:grpSp>
        <p:nvGrpSpPr>
          <p:cNvPr id="44" name="Группа 43"/>
          <p:cNvGrpSpPr/>
          <p:nvPr/>
        </p:nvGrpSpPr>
        <p:grpSpPr>
          <a:xfrm>
            <a:off x="8079193" y="2743200"/>
            <a:ext cx="2222838" cy="3419716"/>
            <a:chOff x="7246237" y="2468641"/>
            <a:chExt cx="1990899" cy="3134371"/>
          </a:xfrm>
        </p:grpSpPr>
        <p:pic>
          <p:nvPicPr>
            <p:cNvPr id="45" name="Picture 7" descr="ÐÐ°ÑÑÐ¸Ð½ÐºÐ¸ Ð¿Ð¾ Ð·Ð°Ð¿ÑÐ¾ÑÑ ÐºÑÑÐ³Ð»Ð¾Ð´Ð¾Ð½Ð½Ð°Ñ ÐºÐ¾Ð»Ð±Ð°"/>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2035" y="2468641"/>
              <a:ext cx="1985101" cy="2968122"/>
            </a:xfrm>
            <a:prstGeom prst="rect">
              <a:avLst/>
            </a:prstGeom>
            <a:noFill/>
            <a:extLst>
              <a:ext uri="{909E8E84-426E-40DD-AFC4-6F175D3DCCD1}">
                <a14:hiddenFill xmlns:a14="http://schemas.microsoft.com/office/drawing/2010/main">
                  <a:solidFill>
                    <a:srgbClr val="FFFFFF"/>
                  </a:solidFill>
                </a14:hiddenFill>
              </a:ext>
            </a:extLst>
          </p:spPr>
        </p:pic>
        <p:sp>
          <p:nvSpPr>
            <p:cNvPr id="46" name="Овал 45"/>
            <p:cNvSpPr/>
            <p:nvPr/>
          </p:nvSpPr>
          <p:spPr>
            <a:xfrm>
              <a:off x="7246237" y="3623012"/>
              <a:ext cx="1980000" cy="1980000"/>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Дуга 46"/>
            <p:cNvSpPr/>
            <p:nvPr/>
          </p:nvSpPr>
          <p:spPr>
            <a:xfrm rot="18970017">
              <a:off x="7644818" y="3654546"/>
              <a:ext cx="1098311" cy="1008354"/>
            </a:xfrm>
            <a:prstGeom prst="arc">
              <a:avLst>
                <a:gd name="adj1" fmla="val 16200000"/>
                <a:gd name="adj2" fmla="val 10"/>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8" name="Дуга 47"/>
            <p:cNvSpPr/>
            <p:nvPr/>
          </p:nvSpPr>
          <p:spPr>
            <a:xfrm rot="18970017">
              <a:off x="7719317" y="3601710"/>
              <a:ext cx="1044000" cy="1044000"/>
            </a:xfrm>
            <a:prstGeom prst="arc">
              <a:avLst>
                <a:gd name="adj1" fmla="val 16200000"/>
                <a:gd name="adj2" fmla="val 10"/>
              </a:avLst>
            </a:prstGeom>
            <a:ln w="50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9" name="Дуга 48"/>
            <p:cNvSpPr/>
            <p:nvPr/>
          </p:nvSpPr>
          <p:spPr>
            <a:xfrm rot="17805914">
              <a:off x="7735802" y="3554458"/>
              <a:ext cx="1098311" cy="1008354"/>
            </a:xfrm>
            <a:prstGeom prst="arc">
              <a:avLst>
                <a:gd name="adj1" fmla="val 16200000"/>
                <a:gd name="adj2" fmla="val 10"/>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0" name="Дуга 49"/>
            <p:cNvSpPr/>
            <p:nvPr/>
          </p:nvSpPr>
          <p:spPr>
            <a:xfrm rot="4496672" flipH="1">
              <a:off x="7717602" y="3631794"/>
              <a:ext cx="1098311" cy="1008354"/>
            </a:xfrm>
            <a:prstGeom prst="arc">
              <a:avLst>
                <a:gd name="adj1" fmla="val 16200000"/>
                <a:gd name="adj2" fmla="val 10"/>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1" name="Прямоугольник 50"/>
            <p:cNvSpPr/>
            <p:nvPr/>
          </p:nvSpPr>
          <p:spPr>
            <a:xfrm rot="1580022">
              <a:off x="7901427" y="3587261"/>
              <a:ext cx="220567" cy="240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rot="20019978" flipH="1">
              <a:off x="8396479" y="3640340"/>
              <a:ext cx="220567" cy="240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p:nvGrpSpPr>
        <p:grpSpPr>
          <a:xfrm>
            <a:off x="0" y="1278352"/>
            <a:ext cx="7945200" cy="5579648"/>
            <a:chOff x="0" y="1278352"/>
            <a:chExt cx="7945200" cy="5579648"/>
          </a:xfrm>
        </p:grpSpPr>
        <p:graphicFrame>
          <p:nvGraphicFramePr>
            <p:cNvPr id="34" name="Объект 33"/>
            <p:cNvGraphicFramePr>
              <a:graphicFrameLocks noChangeAspect="1"/>
            </p:cNvGraphicFramePr>
            <p:nvPr>
              <p:extLst>
                <p:ext uri="{D42A27DB-BD31-4B8C-83A1-F6EECF244321}">
                  <p14:modId xmlns:p14="http://schemas.microsoft.com/office/powerpoint/2010/main" val="4228399161"/>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500" name="Graph" r:id="rId15" imgW="4131720" imgH="2901600" progId="Origin50.Graph">
                    <p:embed/>
                  </p:oleObj>
                </mc:Choice>
                <mc:Fallback>
                  <p:oleObj name="Graph" r:id="rId15" imgW="4131720" imgH="2901600" progId="Origin50.Graph">
                    <p:embed/>
                    <p:pic>
                      <p:nvPicPr>
                        <p:cNvPr id="0" name=""/>
                        <p:cNvPicPr/>
                        <p:nvPr/>
                      </p:nvPicPr>
                      <p:blipFill>
                        <a:blip r:embed="rId16"/>
                        <a:stretch>
                          <a:fillRect/>
                        </a:stretch>
                      </p:blipFill>
                      <p:spPr>
                        <a:xfrm>
                          <a:off x="0" y="1278352"/>
                          <a:ext cx="7945200" cy="5579648"/>
                        </a:xfrm>
                        <a:prstGeom prst="rect">
                          <a:avLst/>
                        </a:prstGeom>
                      </p:spPr>
                    </p:pic>
                  </p:oleObj>
                </mc:Fallback>
              </mc:AlternateContent>
            </a:graphicData>
          </a:graphic>
        </p:graphicFrame>
        <p:graphicFrame>
          <p:nvGraphicFramePr>
            <p:cNvPr id="37" name="Объект 36"/>
            <p:cNvGraphicFramePr>
              <a:graphicFrameLocks noChangeAspect="1"/>
            </p:cNvGraphicFramePr>
            <p:nvPr>
              <p:extLst>
                <p:ext uri="{D42A27DB-BD31-4B8C-83A1-F6EECF244321}">
                  <p14:modId xmlns:p14="http://schemas.microsoft.com/office/powerpoint/2010/main" val="3638047752"/>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501" name="Graph" r:id="rId17" imgW="4131720" imgH="2901600" progId="Origin50.Graph">
                    <p:embed/>
                  </p:oleObj>
                </mc:Choice>
                <mc:Fallback>
                  <p:oleObj name="Graph" r:id="rId17" imgW="4131720" imgH="2901600" progId="Origin50.Graph">
                    <p:embed/>
                    <p:pic>
                      <p:nvPicPr>
                        <p:cNvPr id="0" name=""/>
                        <p:cNvPicPr/>
                        <p:nvPr/>
                      </p:nvPicPr>
                      <p:blipFill>
                        <a:blip r:embed="rId18"/>
                        <a:stretch>
                          <a:fillRect/>
                        </a:stretch>
                      </p:blipFill>
                      <p:spPr>
                        <a:xfrm>
                          <a:off x="0" y="1278352"/>
                          <a:ext cx="7945200" cy="5579648"/>
                        </a:xfrm>
                        <a:prstGeom prst="rect">
                          <a:avLst/>
                        </a:prstGeom>
                      </p:spPr>
                    </p:pic>
                  </p:oleObj>
                </mc:Fallback>
              </mc:AlternateContent>
            </a:graphicData>
          </a:graphic>
        </p:graphicFrame>
      </p:grpSp>
      <p:pic>
        <p:nvPicPr>
          <p:cNvPr id="54" name="Picture 2" descr="https://pp.userapi.com/c824603/v824603726/125cc8/qKhls2n47IU.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16000" contrast="18000"/>
                    </a14:imgEffect>
                  </a14:imgLayer>
                </a14:imgProps>
              </a:ext>
              <a:ext uri="{28A0092B-C50C-407E-A947-70E740481C1C}">
                <a14:useLocalDpi xmlns:a14="http://schemas.microsoft.com/office/drawing/2010/main" val="0"/>
              </a:ext>
            </a:extLst>
          </a:blip>
          <a:srcRect/>
          <a:stretch>
            <a:fillRect/>
          </a:stretch>
        </p:blipFill>
        <p:spPr bwMode="auto">
          <a:xfrm>
            <a:off x="7645124" y="2264393"/>
            <a:ext cx="3146960" cy="4195946"/>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Группа 54"/>
          <p:cNvGrpSpPr/>
          <p:nvPr/>
        </p:nvGrpSpPr>
        <p:grpSpPr>
          <a:xfrm>
            <a:off x="7135129" y="1186812"/>
            <a:ext cx="4766225" cy="5447257"/>
            <a:chOff x="7135129" y="1186812"/>
            <a:chExt cx="4766225" cy="5447257"/>
          </a:xfrm>
        </p:grpSpPr>
        <p:pic>
          <p:nvPicPr>
            <p:cNvPr id="15369" name="Picture 9" descr="https://pp.userapi.com/c846020/v846020871/69aae/qXXZIC5sPP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35129" y="3134765"/>
              <a:ext cx="2624478" cy="3499304"/>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https://pp.userapi.com/c845021/v845021871/6f5d0/wlwnkEU-T10.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843956" y="1186812"/>
              <a:ext cx="2057398" cy="20573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Группа 57"/>
          <p:cNvGrpSpPr/>
          <p:nvPr/>
        </p:nvGrpSpPr>
        <p:grpSpPr>
          <a:xfrm>
            <a:off x="0" y="1278352"/>
            <a:ext cx="7945200" cy="5579648"/>
            <a:chOff x="0" y="1278352"/>
            <a:chExt cx="7945200" cy="5579648"/>
          </a:xfrm>
        </p:grpSpPr>
        <p:graphicFrame>
          <p:nvGraphicFramePr>
            <p:cNvPr id="56" name="Объект 55"/>
            <p:cNvGraphicFramePr>
              <a:graphicFrameLocks noChangeAspect="1"/>
            </p:cNvGraphicFramePr>
            <p:nvPr>
              <p:extLst>
                <p:ext uri="{D42A27DB-BD31-4B8C-83A1-F6EECF244321}">
                  <p14:modId xmlns:p14="http://schemas.microsoft.com/office/powerpoint/2010/main" val="4226208879"/>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502" name="Graph" r:id="rId23" imgW="4131720" imgH="2901600" progId="Origin50.Graph">
                    <p:embed/>
                  </p:oleObj>
                </mc:Choice>
                <mc:Fallback>
                  <p:oleObj name="Graph" r:id="rId23" imgW="4131720" imgH="2901600" progId="Origin50.Graph">
                    <p:embed/>
                    <p:pic>
                      <p:nvPicPr>
                        <p:cNvPr id="0" name=""/>
                        <p:cNvPicPr/>
                        <p:nvPr/>
                      </p:nvPicPr>
                      <p:blipFill>
                        <a:blip r:embed="rId24"/>
                        <a:stretch>
                          <a:fillRect/>
                        </a:stretch>
                      </p:blipFill>
                      <p:spPr>
                        <a:xfrm>
                          <a:off x="0" y="1278352"/>
                          <a:ext cx="7945200" cy="5579648"/>
                        </a:xfrm>
                        <a:prstGeom prst="rect">
                          <a:avLst/>
                        </a:prstGeom>
                      </p:spPr>
                    </p:pic>
                  </p:oleObj>
                </mc:Fallback>
              </mc:AlternateContent>
            </a:graphicData>
          </a:graphic>
        </p:graphicFrame>
        <p:graphicFrame>
          <p:nvGraphicFramePr>
            <p:cNvPr id="57" name="Объект 56"/>
            <p:cNvGraphicFramePr>
              <a:graphicFrameLocks noChangeAspect="1"/>
            </p:cNvGraphicFramePr>
            <p:nvPr>
              <p:extLst>
                <p:ext uri="{D42A27DB-BD31-4B8C-83A1-F6EECF244321}">
                  <p14:modId xmlns:p14="http://schemas.microsoft.com/office/powerpoint/2010/main" val="3733428331"/>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5503" name="Graph" r:id="rId25" imgW="4131720" imgH="2901600" progId="Origin50.Graph">
                    <p:embed/>
                  </p:oleObj>
                </mc:Choice>
                <mc:Fallback>
                  <p:oleObj name="Graph" r:id="rId25" imgW="4131720" imgH="2901600" progId="Origin50.Graph">
                    <p:embed/>
                    <p:pic>
                      <p:nvPicPr>
                        <p:cNvPr id="0" name=""/>
                        <p:cNvPicPr/>
                        <p:nvPr/>
                      </p:nvPicPr>
                      <p:blipFill>
                        <a:blip r:embed="rId26"/>
                        <a:stretch>
                          <a:fillRect/>
                        </a:stretch>
                      </p:blipFill>
                      <p:spPr>
                        <a:xfrm>
                          <a:off x="0" y="1278352"/>
                          <a:ext cx="7945200" cy="5579648"/>
                        </a:xfrm>
                        <a:prstGeom prst="rect">
                          <a:avLst/>
                        </a:prstGeom>
                      </p:spPr>
                    </p:pic>
                  </p:oleObj>
                </mc:Fallback>
              </mc:AlternateContent>
            </a:graphicData>
          </a:graphic>
        </p:graphicFrame>
      </p:grpSp>
    </p:spTree>
    <p:extLst>
      <p:ext uri="{BB962C8B-B14F-4D97-AF65-F5344CB8AC3E}">
        <p14:creationId xmlns:p14="http://schemas.microsoft.com/office/powerpoint/2010/main" val="27374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1000"/>
                                        <p:tgtEl>
                                          <p:spTgt spid="44"/>
                                        </p:tgtEl>
                                      </p:cBhvr>
                                    </p:animEffect>
                                    <p:set>
                                      <p:cBhvr>
                                        <p:cTn id="18" dur="1" fill="hold">
                                          <p:stCondLst>
                                            <p:cond delay="999"/>
                                          </p:stCondLst>
                                        </p:cTn>
                                        <p:tgtEl>
                                          <p:spTgt spid="44"/>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53"/>
                                        </p:tgtEl>
                                      </p:cBhvr>
                                    </p:animEffect>
                                    <p:set>
                                      <p:cBhvr>
                                        <p:cTn id="30" dur="1" fill="hold">
                                          <p:stCondLst>
                                            <p:cond delay="999"/>
                                          </p:stCondLst>
                                        </p:cTn>
                                        <p:tgtEl>
                                          <p:spTgt spid="5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54"/>
                                        </p:tgtEl>
                                      </p:cBhvr>
                                    </p:animEffect>
                                    <p:set>
                                      <p:cBhvr>
                                        <p:cTn id="33" dur="1" fill="hold">
                                          <p:stCondLst>
                                            <p:cond delay="999"/>
                                          </p:stCondLst>
                                        </p:cTn>
                                        <p:tgtEl>
                                          <p:spTgt spid="54"/>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childTnLst>
                                </p:cTn>
                              </p:par>
                              <p:par>
                                <p:cTn id="38" presetID="10"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0" y="-40944"/>
            <a:ext cx="12192000" cy="6955853"/>
            <a:chOff x="0" y="-40944"/>
            <a:chExt cx="12192000" cy="6955853"/>
          </a:xfrm>
        </p:grpSpPr>
        <p:sp>
          <p:nvSpPr>
            <p:cNvPr id="14" name="Прямоугольник 1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5" name="Группа 14"/>
            <p:cNvGrpSpPr/>
            <p:nvPr/>
          </p:nvGrpSpPr>
          <p:grpSpPr>
            <a:xfrm>
              <a:off x="133993" y="1166985"/>
              <a:ext cx="510549" cy="5720219"/>
              <a:chOff x="133993" y="1166985"/>
              <a:chExt cx="510549" cy="5720219"/>
            </a:xfrm>
          </p:grpSpPr>
          <p:pic>
            <p:nvPicPr>
              <p:cNvPr id="17" name="Рисунок 16"/>
              <p:cNvPicPr>
                <a:picLocks noChangeAspect="1"/>
              </p:cNvPicPr>
              <p:nvPr/>
            </p:nvPicPr>
            <p:blipFill>
              <a:blip r:embed="rId4">
                <a:duotone>
                  <a:schemeClr val="bg2">
                    <a:shade val="45000"/>
                    <a:satMod val="135000"/>
                  </a:schemeClr>
                  <a:prstClr val="white"/>
                </a:duotone>
              </a:blip>
              <a:stretch>
                <a:fillRect/>
              </a:stretch>
            </p:blipFill>
            <p:spPr>
              <a:xfrm>
                <a:off x="138550" y="1166985"/>
                <a:ext cx="468000" cy="840274"/>
              </a:xfrm>
              <a:prstGeom prst="rect">
                <a:avLst/>
              </a:prstGeom>
            </p:spPr>
          </p:pic>
          <p:pic>
            <p:nvPicPr>
              <p:cNvPr id="18" name="Рисунок 17"/>
              <p:cNvPicPr>
                <a:picLocks noChangeAspect="1"/>
              </p:cNvPicPr>
              <p:nvPr/>
            </p:nvPicPr>
            <p:blipFill>
              <a:blip r:embed="rId5">
                <a:duotone>
                  <a:schemeClr val="bg2">
                    <a:shade val="45000"/>
                    <a:satMod val="135000"/>
                  </a:schemeClr>
                  <a:prstClr val="white"/>
                </a:duotone>
              </a:blip>
              <a:stretch>
                <a:fillRect/>
              </a:stretch>
            </p:blipFill>
            <p:spPr>
              <a:xfrm>
                <a:off x="139793" y="1996196"/>
                <a:ext cx="468000" cy="1335513"/>
              </a:xfrm>
              <a:prstGeom prst="rect">
                <a:avLst/>
              </a:prstGeom>
            </p:spPr>
          </p:pic>
          <p:pic>
            <p:nvPicPr>
              <p:cNvPr id="19" name="Рисунок 18"/>
              <p:cNvPicPr>
                <a:picLocks noChangeAspect="1"/>
              </p:cNvPicPr>
              <p:nvPr/>
            </p:nvPicPr>
            <p:blipFill>
              <a:blip r:embed="rId6">
                <a:duotone>
                  <a:schemeClr val="bg2">
                    <a:shade val="45000"/>
                    <a:satMod val="135000"/>
                  </a:schemeClr>
                  <a:prstClr val="white"/>
                </a:duotone>
              </a:blip>
              <a:stretch>
                <a:fillRect/>
              </a:stretch>
            </p:blipFill>
            <p:spPr>
              <a:xfrm>
                <a:off x="133993" y="3326332"/>
                <a:ext cx="468000" cy="1181700"/>
              </a:xfrm>
              <a:prstGeom prst="rect">
                <a:avLst/>
              </a:prstGeom>
            </p:spPr>
          </p:pic>
          <p:pic>
            <p:nvPicPr>
              <p:cNvPr id="20" name="Рисунок 19"/>
              <p:cNvPicPr>
                <a:picLocks noChangeAspect="1"/>
              </p:cNvPicPr>
              <p:nvPr/>
            </p:nvPicPr>
            <p:blipFill>
              <a:blip r:embed="rId7">
                <a:duotone>
                  <a:schemeClr val="bg2">
                    <a:shade val="45000"/>
                    <a:satMod val="135000"/>
                  </a:schemeClr>
                  <a:prstClr val="white"/>
                </a:duotone>
              </a:blip>
              <a:stretch>
                <a:fillRect/>
              </a:stretch>
            </p:blipFill>
            <p:spPr>
              <a:xfrm>
                <a:off x="142071" y="4503666"/>
                <a:ext cx="468000" cy="1340756"/>
              </a:xfrm>
              <a:prstGeom prst="rect">
                <a:avLst/>
              </a:prstGeom>
            </p:spPr>
          </p:pic>
          <p:pic>
            <p:nvPicPr>
              <p:cNvPr id="21" name="Рисунок 20"/>
              <p:cNvPicPr>
                <a:picLocks noChangeAspect="1"/>
              </p:cNvPicPr>
              <p:nvPr/>
            </p:nvPicPr>
            <p:blipFill>
              <a:blip r:embed="rId8">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6" name="Рисунок 15"/>
            <p:cNvPicPr>
              <a:picLocks noChangeAspect="1"/>
            </p:cNvPicPr>
            <p:nvPr/>
          </p:nvPicPr>
          <p:blipFill>
            <a:blip r:embed="rId8"/>
            <a:stretch>
              <a:fillRect/>
            </a:stretch>
          </p:blipFill>
          <p:spPr>
            <a:xfrm>
              <a:off x="11515133" y="5839063"/>
              <a:ext cx="504000" cy="1075846"/>
            </a:xfrm>
            <a:prstGeom prst="rect">
              <a:avLst/>
            </a:prstGeom>
          </p:spPr>
        </p:pic>
      </p:grpSp>
      <p:sp>
        <p:nvSpPr>
          <p:cNvPr id="2" name="Номер слайда 1"/>
          <p:cNvSpPr>
            <a:spLocks noGrp="1"/>
          </p:cNvSpPr>
          <p:nvPr>
            <p:ph type="sldNum" sz="quarter" idx="12"/>
          </p:nvPr>
        </p:nvSpPr>
        <p:spPr>
          <a:xfrm>
            <a:off x="9261768"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19</a:t>
            </a:fld>
            <a:endParaRPr lang="ru-RU" sz="2400" dirty="0">
              <a:solidFill>
                <a:schemeClr val="bg1"/>
              </a:solidFill>
              <a:latin typeface="Cambria Math" panose="02040503050406030204" pitchFamily="18" charset="0"/>
              <a:ea typeface="Cambria Math" panose="02040503050406030204" pitchFamily="18" charset="0"/>
            </a:endParaRPr>
          </a:p>
        </p:txBody>
      </p:sp>
      <p:sp>
        <p:nvSpPr>
          <p:cNvPr id="12" name="TextBox 11"/>
          <p:cNvSpPr txBox="1"/>
          <p:nvPr/>
        </p:nvSpPr>
        <p:spPr>
          <a:xfrm>
            <a:off x="0" y="0"/>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AUDIO FREQUENCY ON</a:t>
            </a:r>
            <a:r>
              <a:rPr lang="ru-RU" sz="3200" i="1" dirty="0" smtClean="0">
                <a:solidFill>
                  <a:schemeClr val="bg1"/>
                </a:solidFill>
                <a:latin typeface="Cambria Math" panose="02040503050406030204" pitchFamily="18" charset="0"/>
                <a:ea typeface="Cambria Math" panose="02040503050406030204" pitchFamily="18" charset="0"/>
              </a:rPr>
              <a:t> </a:t>
            </a:r>
          </a:p>
          <a:p>
            <a:pPr algn="ctr"/>
            <a:r>
              <a:rPr lang="en-US" sz="3200" i="1" dirty="0" smtClean="0">
                <a:solidFill>
                  <a:schemeClr val="bg1"/>
                </a:solidFill>
                <a:latin typeface="Cambria Math" panose="02040503050406030204" pitchFamily="18" charset="0"/>
                <a:ea typeface="Cambria Math" panose="02040503050406030204" pitchFamily="18" charset="0"/>
              </a:rPr>
              <a:t>VELOCITY OF THE AIR JET</a:t>
            </a:r>
            <a:endParaRPr lang="ru-RU" sz="3200" i="1" dirty="0">
              <a:solidFill>
                <a:schemeClr val="bg1"/>
              </a:solidFill>
              <a:latin typeface="Cambria Math" panose="02040503050406030204" pitchFamily="18" charset="0"/>
              <a:ea typeface="Cambria Math" panose="02040503050406030204" pitchFamily="18" charset="0"/>
            </a:endParaRPr>
          </a:p>
        </p:txBody>
      </p:sp>
      <p:pic>
        <p:nvPicPr>
          <p:cNvPr id="22"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0" y="1278352"/>
            <a:ext cx="7945200" cy="5579648"/>
            <a:chOff x="0" y="1278352"/>
            <a:chExt cx="7945200" cy="5579648"/>
          </a:xfrm>
        </p:grpSpPr>
        <p:graphicFrame>
          <p:nvGraphicFramePr>
            <p:cNvPr id="6" name="Объект 5"/>
            <p:cNvGraphicFramePr>
              <a:graphicFrameLocks noChangeAspect="1"/>
            </p:cNvGraphicFramePr>
            <p:nvPr>
              <p:extLst>
                <p:ext uri="{D42A27DB-BD31-4B8C-83A1-F6EECF244321}">
                  <p14:modId xmlns:p14="http://schemas.microsoft.com/office/powerpoint/2010/main" val="953241230"/>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6414" name="Graph" r:id="rId10" imgW="4131720" imgH="2901600" progId="Origin50.Graph">
                    <p:embed/>
                  </p:oleObj>
                </mc:Choice>
                <mc:Fallback>
                  <p:oleObj name="Graph" r:id="rId10" imgW="4131720" imgH="2901600" progId="Origin50.Graph">
                    <p:embed/>
                    <p:pic>
                      <p:nvPicPr>
                        <p:cNvPr id="0" name=""/>
                        <p:cNvPicPr/>
                        <p:nvPr/>
                      </p:nvPicPr>
                      <p:blipFill>
                        <a:blip r:embed="rId11"/>
                        <a:stretch>
                          <a:fillRect/>
                        </a:stretch>
                      </p:blipFill>
                      <p:spPr>
                        <a:xfrm>
                          <a:off x="0" y="1278352"/>
                          <a:ext cx="7945200" cy="5579648"/>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322797743"/>
                </p:ext>
              </p:extLst>
            </p:nvPr>
          </p:nvGraphicFramePr>
          <p:xfrm>
            <a:off x="0" y="1278352"/>
            <a:ext cx="7945200" cy="5579648"/>
          </p:xfrm>
          <a:graphic>
            <a:graphicData uri="http://schemas.openxmlformats.org/presentationml/2006/ole">
              <mc:AlternateContent xmlns:mc="http://schemas.openxmlformats.org/markup-compatibility/2006">
                <mc:Choice xmlns:v="urn:schemas-microsoft-com:vml" Requires="v">
                  <p:oleObj spid="_x0000_s16415" name="Graph" r:id="rId12" imgW="4131720" imgH="2901600" progId="Origin50.Graph">
                    <p:embed/>
                  </p:oleObj>
                </mc:Choice>
                <mc:Fallback>
                  <p:oleObj name="Graph" r:id="rId12" imgW="4131720" imgH="2901600" progId="Origin50.Graph">
                    <p:embed/>
                    <p:pic>
                      <p:nvPicPr>
                        <p:cNvPr id="0" name=""/>
                        <p:cNvPicPr/>
                        <p:nvPr/>
                      </p:nvPicPr>
                      <p:blipFill>
                        <a:blip r:embed="rId13"/>
                        <a:stretch>
                          <a:fillRect/>
                        </a:stretch>
                      </p:blipFill>
                      <p:spPr>
                        <a:xfrm>
                          <a:off x="0" y="1278352"/>
                          <a:ext cx="7945200" cy="5579648"/>
                        </a:xfrm>
                        <a:prstGeom prst="rect">
                          <a:avLst/>
                        </a:prstGeom>
                      </p:spPr>
                    </p:pic>
                  </p:oleObj>
                </mc:Fallback>
              </mc:AlternateContent>
            </a:graphicData>
          </a:graphic>
        </p:graphicFrame>
      </p:grpSp>
      <p:sp>
        <p:nvSpPr>
          <p:cNvPr id="23" name="Скругленный прямоугольник 22"/>
          <p:cNvSpPr/>
          <p:nvPr/>
        </p:nvSpPr>
        <p:spPr>
          <a:xfrm>
            <a:off x="2729343" y="5451136"/>
            <a:ext cx="2424547" cy="775854"/>
          </a:xfrm>
          <a:prstGeom prst="roundRect">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4738255" y="2007259"/>
            <a:ext cx="2161303" cy="852373"/>
          </a:xfrm>
          <a:prstGeom prst="roundRect">
            <a:avLst/>
          </a:pr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5" name="TextBox 24"/>
              <p:cNvSpPr txBox="1"/>
              <p:nvPr/>
            </p:nvSpPr>
            <p:spPr>
              <a:xfrm>
                <a:off x="8173144" y="1822593"/>
                <a:ext cx="207659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ru-RU" sz="2400" i="1" smtClean="0">
                              <a:latin typeface="Cambria Math" panose="02040503050406030204" pitchFamily="18" charset="0"/>
                              <a:ea typeface="Cambria Math" panose="02040503050406030204" pitchFamily="18" charset="0"/>
                            </a:rPr>
                            <m:t>𝜗</m:t>
                          </m:r>
                        </m:e>
                        <m:sub>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r>
                        <a:rPr lang="en-US" sz="2400" b="0" i="0" smtClean="0">
                          <a:latin typeface="Cambria Math" panose="02040503050406030204" pitchFamily="18" charset="0"/>
                        </a:rPr>
                        <m:t>6.7</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𝑠</m:t>
                          </m:r>
                        </m:den>
                      </m:f>
                    </m:oMath>
                  </m:oMathPara>
                </a14:m>
                <a:endParaRPr lang="ru-RU"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173144" y="1822593"/>
                <a:ext cx="2076594" cy="369332"/>
              </a:xfrm>
              <a:prstGeom prst="rect">
                <a:avLst/>
              </a:prstGeom>
              <a:blipFill>
                <a:blip r:embed="rId14"/>
                <a:stretch>
                  <a:fillRect l="-3235" t="-168852" r="-38824" b="-249180"/>
                </a:stretch>
              </a:blipFill>
            </p:spPr>
            <p:txBody>
              <a:bodyPr/>
              <a:lstStyle/>
              <a:p>
                <a:r>
                  <a:rPr lang="ru-RU">
                    <a:noFill/>
                  </a:rPr>
                  <a:t> </a:t>
                </a:r>
              </a:p>
            </p:txBody>
          </p:sp>
        </mc:Fallback>
      </mc:AlternateContent>
    </p:spTree>
    <p:extLst>
      <p:ext uri="{BB962C8B-B14F-4D97-AF65-F5344CB8AC3E}">
        <p14:creationId xmlns:p14="http://schemas.microsoft.com/office/powerpoint/2010/main" val="182274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0" y="-40944"/>
            <a:ext cx="12192000" cy="6955853"/>
            <a:chOff x="0" y="-40944"/>
            <a:chExt cx="12192000" cy="6955853"/>
          </a:xfrm>
        </p:grpSpPr>
        <p:sp>
          <p:nvSpPr>
            <p:cNvPr id="7" name="Прямоугольник 6"/>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8" name="Группа 7"/>
            <p:cNvGrpSpPr/>
            <p:nvPr/>
          </p:nvGrpSpPr>
          <p:grpSpPr>
            <a:xfrm>
              <a:off x="133993" y="1166985"/>
              <a:ext cx="510549" cy="5720219"/>
              <a:chOff x="133993" y="1166985"/>
              <a:chExt cx="510549" cy="5720219"/>
            </a:xfrm>
          </p:grpSpPr>
          <p:pic>
            <p:nvPicPr>
              <p:cNvPr id="17" name="Рисунок 16"/>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18" name="Рисунок 17"/>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19" name="Рисунок 18"/>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20" name="Рисунок 19"/>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21" name="Рисунок 20"/>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5" name="Рисунок 14"/>
            <p:cNvPicPr>
              <a:picLocks noChangeAspect="1"/>
            </p:cNvPicPr>
            <p:nvPr/>
          </p:nvPicPr>
          <p:blipFill>
            <a:blip r:embed="rId7"/>
            <a:stretch>
              <a:fillRect/>
            </a:stretch>
          </p:blipFill>
          <p:spPr>
            <a:xfrm>
              <a:off x="11515133" y="5839063"/>
              <a:ext cx="504000" cy="1075846"/>
            </a:xfrm>
            <a:prstGeom prst="rect">
              <a:avLst/>
            </a:prstGeom>
          </p:spPr>
        </p:pic>
      </p:grpSp>
      <p:sp>
        <p:nvSpPr>
          <p:cNvPr id="2" name="TextBox 1"/>
          <p:cNvSpPr txBox="1"/>
          <p:nvPr/>
        </p:nvSpPr>
        <p:spPr>
          <a:xfrm>
            <a:off x="0" y="159001"/>
            <a:ext cx="12192000" cy="769441"/>
          </a:xfrm>
          <a:prstGeom prst="rect">
            <a:avLst/>
          </a:prstGeom>
          <a:noFill/>
        </p:spPr>
        <p:txBody>
          <a:bodyPr wrap="square" rtlCol="0">
            <a:spAutoFit/>
          </a:bodyPr>
          <a:lstStyle/>
          <a:p>
            <a:r>
              <a:rPr lang="ru-RU"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Problem statement</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3" name="TextBox 2"/>
          <p:cNvSpPr txBox="1"/>
          <p:nvPr/>
        </p:nvSpPr>
        <p:spPr>
          <a:xfrm>
            <a:off x="911424" y="1859340"/>
            <a:ext cx="5256584" cy="3046988"/>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rPr>
              <a:t>Take an empty bottle and blow air across its mouth to produce a sound. Now fill the bottle with some water and study how the sound changes.</a:t>
            </a:r>
            <a:endParaRPr lang="ru-RU" sz="3200" dirty="0">
              <a:latin typeface="Cambria Math" panose="02040503050406030204" pitchFamily="18" charset="0"/>
              <a:ea typeface="Cambria Math" panose="02040503050406030204" pitchFamily="18" charset="0"/>
            </a:endParaRPr>
          </a:p>
        </p:txBody>
      </p:sp>
      <p:pic>
        <p:nvPicPr>
          <p:cNvPr id="4" name="Picture 6" descr="ÐÐ°ÑÑÐ¸Ð½ÐºÐ¸ Ð¿Ð¾ Ð·Ð°Ð¿ÑÐ¾ÑÑ Take an empty bottle and blow air across its mouth to produce a sound. Now fill the bottle with some water and study how the sound changes" hidden="1">
            <a:extLst>
              <a:ext uri="{FF2B5EF4-FFF2-40B4-BE49-F238E27FC236}">
                <a16:creationId xmlns:a16="http://schemas.microsoft.com/office/drawing/2014/main" id="{B060139F-1CF5-463C-90EB-86FCEFABD4A3}"/>
              </a:ext>
            </a:extLst>
          </p:cNvPr>
          <p:cNvPicPr>
            <a:picLocks noChangeAspect="1" noChangeArrowheads="1"/>
          </p:cNvPicPr>
          <p:nvPr/>
        </p:nvPicPr>
        <p:blipFill>
          <a:blip r:embed="rId8" cstate="print"/>
          <a:srcRect/>
          <a:stretch>
            <a:fillRect/>
          </a:stretch>
        </p:blipFill>
        <p:spPr bwMode="auto">
          <a:xfrm>
            <a:off x="7176120" y="335090"/>
            <a:ext cx="4032448" cy="6064802"/>
          </a:xfrm>
          <a:prstGeom prst="rect">
            <a:avLst/>
          </a:prstGeom>
          <a:noFill/>
        </p:spPr>
      </p:pic>
      <p:pic>
        <p:nvPicPr>
          <p:cNvPr id="5" name="Picture 2" descr="https://kids.nationalgeographic.com/content/dam/kids/photos/articles/Science/A-G/bottled-music.adapt.945.1.jpg"/>
          <p:cNvPicPr>
            <a:picLocks noChangeAspect="1" noChangeArrowheads="1"/>
          </p:cNvPicPr>
          <p:nvPr/>
        </p:nvPicPr>
        <p:blipFill rotWithShape="1">
          <a:blip r:embed="rId9">
            <a:extLst>
              <a:ext uri="{28A0092B-C50C-407E-A947-70E740481C1C}">
                <a14:useLocalDpi xmlns:a14="http://schemas.microsoft.com/office/drawing/2010/main" val="0"/>
              </a:ext>
            </a:extLst>
          </a:blip>
          <a:srcRect l="29772" r="12278"/>
          <a:stretch/>
        </p:blipFill>
        <p:spPr bwMode="auto">
          <a:xfrm>
            <a:off x="6337197" y="1337723"/>
            <a:ext cx="4908949" cy="4759984"/>
          </a:xfrm>
          <a:prstGeom prst="rect">
            <a:avLst/>
          </a:prstGeom>
          <a:noFill/>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a:xfrm>
            <a:off x="9083974" y="6356351"/>
            <a:ext cx="2844800" cy="365125"/>
          </a:xfrm>
        </p:spPr>
        <p:txBody>
          <a:bodyPr/>
          <a:lstStyle/>
          <a:p>
            <a:fld id="{725C68B6-61C2-468F-89AB-4B9F7531AA68}" type="slidenum">
              <a:rPr lang="ru-RU" sz="2400" smtClean="0">
                <a:solidFill>
                  <a:schemeClr val="bg1"/>
                </a:solidFill>
                <a:latin typeface="Cambria Math" panose="02040503050406030204" pitchFamily="18" charset="0"/>
                <a:ea typeface="Cambria Math" panose="02040503050406030204" pitchFamily="18" charset="0"/>
              </a:rPr>
              <a:pPr/>
              <a:t>2</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9218" name="Picture 2" descr="ÐÐ°ÑÑÐ¸Ð½ÐºÐ¸ Ð¿Ð¾ Ð·Ð°Ð¿ÑÐ¾ÑÑ Ð³ÐµÑÐ± Ð¿Ð¾Ð³Ð¾Ð½Ñ Ð±ÐµÐ· ÑÐ¾Ð½Ð°"/>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36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0" y="-40944"/>
            <a:ext cx="12192000" cy="6955853"/>
            <a:chOff x="0" y="-40944"/>
            <a:chExt cx="12192000" cy="6955853"/>
          </a:xfrm>
        </p:grpSpPr>
        <p:sp>
          <p:nvSpPr>
            <p:cNvPr id="4" name="Прямоугольник 3"/>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5" name="Группа 4"/>
            <p:cNvGrpSpPr/>
            <p:nvPr/>
          </p:nvGrpSpPr>
          <p:grpSpPr>
            <a:xfrm>
              <a:off x="133993" y="1166985"/>
              <a:ext cx="510549" cy="5720219"/>
              <a:chOff x="133993" y="1166985"/>
              <a:chExt cx="510549" cy="5720219"/>
            </a:xfrm>
          </p:grpSpPr>
          <p:pic>
            <p:nvPicPr>
              <p:cNvPr id="7" name="Рисунок 6"/>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8" name="Рисунок 7"/>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9" name="Рисунок 8"/>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10" name="Рисунок 9"/>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11" name="Рисунок 10"/>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6" name="Рисунок 5"/>
            <p:cNvPicPr>
              <a:picLocks noChangeAspect="1"/>
            </p:cNvPicPr>
            <p:nvPr/>
          </p:nvPicPr>
          <p:blipFill>
            <a:blip r:embed="rId7"/>
            <a:stretch>
              <a:fillRect/>
            </a:stretch>
          </p:blipFill>
          <p:spPr>
            <a:xfrm>
              <a:off x="11515133" y="5839063"/>
              <a:ext cx="504000" cy="1075846"/>
            </a:xfrm>
            <a:prstGeom prst="rect">
              <a:avLst/>
            </a:prstGeom>
          </p:spPr>
        </p:pic>
      </p:grpSp>
      <p:sp>
        <p:nvSpPr>
          <p:cNvPr id="2" name="Номер слайда 1"/>
          <p:cNvSpPr>
            <a:spLocks noGrp="1"/>
          </p:cNvSpPr>
          <p:nvPr>
            <p:ph type="sldNum" sz="quarter" idx="12"/>
          </p:nvPr>
        </p:nvSpPr>
        <p:spPr>
          <a:xfrm>
            <a:off x="9261772"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20</a:t>
            </a:fld>
            <a:endParaRPr lang="ru-RU" sz="2400" dirty="0">
              <a:solidFill>
                <a:schemeClr val="bg1"/>
              </a:solidFill>
              <a:latin typeface="Cambria Math" panose="02040503050406030204" pitchFamily="18" charset="0"/>
              <a:ea typeface="Cambria Math" panose="02040503050406030204" pitchFamily="18" charset="0"/>
            </a:endParaRPr>
          </a:p>
        </p:txBody>
      </p:sp>
      <p:sp>
        <p:nvSpPr>
          <p:cNvPr id="12" name="TextBox 11"/>
          <p:cNvSpPr txBox="1"/>
          <p:nvPr/>
        </p:nvSpPr>
        <p:spPr>
          <a:xfrm>
            <a:off x="0" y="-3515"/>
            <a:ext cx="12192000" cy="1077218"/>
          </a:xfrm>
          <a:prstGeom prst="rect">
            <a:avLst/>
          </a:prstGeom>
          <a:noFill/>
        </p:spPr>
        <p:txBody>
          <a:bodyPr wrap="square" rtlCol="0">
            <a:spAutoFit/>
          </a:bodyPr>
          <a:lstStyle/>
          <a:p>
            <a:pPr algn="ctr"/>
            <a:r>
              <a:rPr lang="en-US" sz="3200" i="1" dirty="0" smtClean="0">
                <a:solidFill>
                  <a:schemeClr val="bg1"/>
                </a:solidFill>
                <a:latin typeface="Cambria Math" panose="02040503050406030204" pitchFamily="18" charset="0"/>
                <a:ea typeface="Cambria Math" panose="02040503050406030204" pitchFamily="18" charset="0"/>
              </a:rPr>
              <a:t>DEPENDENCE OF OSCILLATION AMPLITUDE </a:t>
            </a:r>
          </a:p>
          <a:p>
            <a:pPr algn="ctr"/>
            <a:r>
              <a:rPr lang="en-US" sz="3200" i="1" dirty="0" smtClean="0">
                <a:solidFill>
                  <a:schemeClr val="bg1"/>
                </a:solidFill>
                <a:latin typeface="Cambria Math" panose="02040503050406030204" pitchFamily="18" charset="0"/>
                <a:ea typeface="Cambria Math" panose="02040503050406030204" pitchFamily="18" charset="0"/>
              </a:rPr>
              <a:t>ON</a:t>
            </a:r>
            <a:r>
              <a:rPr lang="ru-RU" sz="3200" i="1" dirty="0" smtClean="0">
                <a:solidFill>
                  <a:schemeClr val="bg1"/>
                </a:solidFill>
                <a:latin typeface="Cambria Math" panose="02040503050406030204" pitchFamily="18" charset="0"/>
                <a:ea typeface="Cambria Math" panose="02040503050406030204" pitchFamily="18" charset="0"/>
              </a:rPr>
              <a:t> </a:t>
            </a:r>
            <a:r>
              <a:rPr lang="en-US" sz="3200" i="1" dirty="0" smtClean="0">
                <a:solidFill>
                  <a:schemeClr val="bg1"/>
                </a:solidFill>
                <a:latin typeface="Cambria Math" panose="02040503050406030204" pitchFamily="18" charset="0"/>
                <a:ea typeface="Cambria Math" panose="02040503050406030204" pitchFamily="18" charset="0"/>
              </a:rPr>
              <a:t>VELOCITY OF THE AIR JET</a:t>
            </a:r>
            <a:endParaRPr lang="ru-RU" sz="3200" i="1" dirty="0">
              <a:solidFill>
                <a:schemeClr val="bg1"/>
              </a:solidFill>
              <a:latin typeface="Cambria Math" panose="02040503050406030204" pitchFamily="18" charset="0"/>
              <a:ea typeface="Cambria Math" panose="02040503050406030204" pitchFamily="18" charset="0"/>
            </a:endParaRPr>
          </a:p>
        </p:txBody>
      </p:sp>
      <p:pic>
        <p:nvPicPr>
          <p:cNvPr id="13"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Объект 14"/>
          <p:cNvGraphicFramePr>
            <a:graphicFrameLocks noChangeAspect="1"/>
          </p:cNvGraphicFramePr>
          <p:nvPr>
            <p:extLst>
              <p:ext uri="{D42A27DB-BD31-4B8C-83A1-F6EECF244321}">
                <p14:modId xmlns:p14="http://schemas.microsoft.com/office/powerpoint/2010/main" val="766916848"/>
              </p:ext>
            </p:extLst>
          </p:nvPr>
        </p:nvGraphicFramePr>
        <p:xfrm>
          <a:off x="0" y="1478913"/>
          <a:ext cx="7225200" cy="5074015"/>
        </p:xfrm>
        <a:graphic>
          <a:graphicData uri="http://schemas.openxmlformats.org/presentationml/2006/ole">
            <mc:AlternateContent xmlns:mc="http://schemas.openxmlformats.org/markup-compatibility/2006">
              <mc:Choice xmlns:v="urn:schemas-microsoft-com:vml" Requires="v">
                <p:oleObj spid="_x0000_s17413" name="Graph" r:id="rId9" imgW="4131720" imgH="2901600" progId="Origin50.Graph">
                  <p:embed/>
                </p:oleObj>
              </mc:Choice>
              <mc:Fallback>
                <p:oleObj name="Graph" r:id="rId9" imgW="4131720" imgH="2901600" progId="Origin50.Graph">
                  <p:embed/>
                  <p:pic>
                    <p:nvPicPr>
                      <p:cNvPr id="0" name=""/>
                      <p:cNvPicPr/>
                      <p:nvPr/>
                    </p:nvPicPr>
                    <p:blipFill>
                      <a:blip r:embed="rId10"/>
                      <a:stretch>
                        <a:fillRect/>
                      </a:stretch>
                    </p:blipFill>
                    <p:spPr>
                      <a:xfrm>
                        <a:off x="0" y="1478913"/>
                        <a:ext cx="7225200" cy="5074015"/>
                      </a:xfrm>
                      <a:prstGeom prst="rect">
                        <a:avLst/>
                      </a:prstGeom>
                    </p:spPr>
                  </p:pic>
                </p:oleObj>
              </mc:Fallback>
            </mc:AlternateContent>
          </a:graphicData>
        </a:graphic>
      </p:graphicFrame>
      <p:grpSp>
        <p:nvGrpSpPr>
          <p:cNvPr id="20" name="Группа 19"/>
          <p:cNvGrpSpPr/>
          <p:nvPr/>
        </p:nvGrpSpPr>
        <p:grpSpPr>
          <a:xfrm>
            <a:off x="6513277" y="1304788"/>
            <a:ext cx="4734973" cy="5201520"/>
            <a:chOff x="6009262" y="68726"/>
            <a:chExt cx="5787018" cy="6348117"/>
          </a:xfrm>
        </p:grpSpPr>
        <p:pic>
          <p:nvPicPr>
            <p:cNvPr id="18" name="Рисунок 17"/>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09262" y="68726"/>
              <a:ext cx="5787018" cy="6348117"/>
            </a:xfrm>
            <a:prstGeom prst="rect">
              <a:avLst/>
            </a:prstGeom>
          </p:spPr>
        </p:pic>
        <p:sp>
          <p:nvSpPr>
            <p:cNvPr id="19" name="Прямоугольник 18"/>
            <p:cNvSpPr/>
            <p:nvPr/>
          </p:nvSpPr>
          <p:spPr>
            <a:xfrm>
              <a:off x="9072410" y="947706"/>
              <a:ext cx="1819274" cy="50475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71364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0" y="-40944"/>
            <a:ext cx="12192000" cy="6955853"/>
            <a:chOff x="0" y="-40944"/>
            <a:chExt cx="12192000" cy="6955853"/>
          </a:xfrm>
        </p:grpSpPr>
        <p:sp>
          <p:nvSpPr>
            <p:cNvPr id="15" name="Прямоугольник 1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6" name="Группа 15"/>
            <p:cNvGrpSpPr/>
            <p:nvPr/>
          </p:nvGrpSpPr>
          <p:grpSpPr>
            <a:xfrm>
              <a:off x="133993" y="1166985"/>
              <a:ext cx="510549" cy="5720219"/>
              <a:chOff x="133993" y="1166985"/>
              <a:chExt cx="510549" cy="5720219"/>
            </a:xfrm>
          </p:grpSpPr>
          <p:pic>
            <p:nvPicPr>
              <p:cNvPr id="18" name="Рисунок 17"/>
              <p:cNvPicPr>
                <a:picLocks noChangeAspect="1"/>
              </p:cNvPicPr>
              <p:nvPr/>
            </p:nvPicPr>
            <p:blipFill>
              <a:blip r:embed="rId2">
                <a:duotone>
                  <a:schemeClr val="bg2">
                    <a:shade val="45000"/>
                    <a:satMod val="135000"/>
                  </a:schemeClr>
                  <a:prstClr val="white"/>
                </a:duotone>
              </a:blip>
              <a:stretch>
                <a:fillRect/>
              </a:stretch>
            </p:blipFill>
            <p:spPr>
              <a:xfrm>
                <a:off x="138550" y="1166985"/>
                <a:ext cx="468000" cy="840274"/>
              </a:xfrm>
              <a:prstGeom prst="rect">
                <a:avLst/>
              </a:prstGeom>
            </p:spPr>
          </p:pic>
          <p:pic>
            <p:nvPicPr>
              <p:cNvPr id="19" name="Рисунок 18"/>
              <p:cNvPicPr>
                <a:picLocks noChangeAspect="1"/>
              </p:cNvPicPr>
              <p:nvPr/>
            </p:nvPicPr>
            <p:blipFill>
              <a:blip r:embed="rId3">
                <a:duotone>
                  <a:schemeClr val="bg2">
                    <a:shade val="45000"/>
                    <a:satMod val="135000"/>
                  </a:schemeClr>
                  <a:prstClr val="white"/>
                </a:duotone>
              </a:blip>
              <a:stretch>
                <a:fillRect/>
              </a:stretch>
            </p:blipFill>
            <p:spPr>
              <a:xfrm>
                <a:off x="139793" y="1996196"/>
                <a:ext cx="468000" cy="1335513"/>
              </a:xfrm>
              <a:prstGeom prst="rect">
                <a:avLst/>
              </a:prstGeom>
            </p:spPr>
          </p:pic>
          <p:pic>
            <p:nvPicPr>
              <p:cNvPr id="20" name="Рисунок 19"/>
              <p:cNvPicPr>
                <a:picLocks noChangeAspect="1"/>
              </p:cNvPicPr>
              <p:nvPr/>
            </p:nvPicPr>
            <p:blipFill>
              <a:blip r:embed="rId4">
                <a:duotone>
                  <a:schemeClr val="bg2">
                    <a:shade val="45000"/>
                    <a:satMod val="135000"/>
                  </a:schemeClr>
                  <a:prstClr val="white"/>
                </a:duotone>
              </a:blip>
              <a:stretch>
                <a:fillRect/>
              </a:stretch>
            </p:blipFill>
            <p:spPr>
              <a:xfrm>
                <a:off x="133993" y="3326332"/>
                <a:ext cx="468000" cy="1181700"/>
              </a:xfrm>
              <a:prstGeom prst="rect">
                <a:avLst/>
              </a:prstGeom>
            </p:spPr>
          </p:pic>
          <p:pic>
            <p:nvPicPr>
              <p:cNvPr id="21" name="Рисунок 20"/>
              <p:cNvPicPr>
                <a:picLocks noChangeAspect="1"/>
              </p:cNvPicPr>
              <p:nvPr/>
            </p:nvPicPr>
            <p:blipFill>
              <a:blip r:embed="rId5">
                <a:duotone>
                  <a:schemeClr val="bg2">
                    <a:shade val="45000"/>
                    <a:satMod val="135000"/>
                  </a:schemeClr>
                  <a:prstClr val="white"/>
                </a:duotone>
              </a:blip>
              <a:stretch>
                <a:fillRect/>
              </a:stretch>
            </p:blipFill>
            <p:spPr>
              <a:xfrm>
                <a:off x="142071" y="4503666"/>
                <a:ext cx="468000" cy="1340756"/>
              </a:xfrm>
              <a:prstGeom prst="rect">
                <a:avLst/>
              </a:prstGeom>
            </p:spPr>
          </p:pic>
          <p:pic>
            <p:nvPicPr>
              <p:cNvPr id="22" name="Рисунок 21"/>
              <p:cNvPicPr>
                <a:picLocks noChangeAspect="1"/>
              </p:cNvPicPr>
              <p:nvPr/>
            </p:nvPicPr>
            <p:blipFill>
              <a:blip r:embed="rId6">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7" name="Рисунок 16"/>
            <p:cNvPicPr>
              <a:picLocks noChangeAspect="1"/>
            </p:cNvPicPr>
            <p:nvPr/>
          </p:nvPicPr>
          <p:blipFill>
            <a:blip r:embed="rId6"/>
            <a:stretch>
              <a:fillRect/>
            </a:stretch>
          </p:blipFill>
          <p:spPr>
            <a:xfrm>
              <a:off x="11515133" y="5839063"/>
              <a:ext cx="504000" cy="1075846"/>
            </a:xfrm>
            <a:prstGeom prst="rect">
              <a:avLst/>
            </a:prstGeom>
          </p:spPr>
        </p:pic>
      </p:grpSp>
      <p:sp>
        <p:nvSpPr>
          <p:cNvPr id="13" name="TextBox 12"/>
          <p:cNvSpPr txBox="1"/>
          <p:nvPr/>
        </p:nvSpPr>
        <p:spPr>
          <a:xfrm>
            <a:off x="0" y="174319"/>
            <a:ext cx="12192000" cy="769441"/>
          </a:xfrm>
          <a:prstGeom prst="rect">
            <a:avLst/>
          </a:prstGeom>
          <a:noFill/>
        </p:spPr>
        <p:txBody>
          <a:bodyPr wrap="square" rtlCol="0">
            <a:spAutoFit/>
          </a:bodyPr>
          <a:lstStyle/>
          <a:p>
            <a:r>
              <a:rPr lang="ru-RU"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Conclusions</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6176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21</a:t>
            </a:fld>
            <a:endParaRPr lang="ru-RU" sz="2400" dirty="0">
              <a:solidFill>
                <a:schemeClr val="bg1"/>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3" name="TextBox 22"/>
              <p:cNvSpPr txBox="1"/>
              <p:nvPr/>
            </p:nvSpPr>
            <p:spPr>
              <a:xfrm>
                <a:off x="6096000" y="1366196"/>
                <a:ext cx="2160000" cy="1260000"/>
              </a:xfrm>
              <a:prstGeom prst="rect">
                <a:avLst/>
              </a:prstGeom>
              <a:noFill/>
              <a:ln>
                <a:solidFill>
                  <a:schemeClr val="tx1"/>
                </a:solidFill>
              </a:ln>
            </p:spPr>
            <p:txBody>
              <a:bodyPr wrap="none" lIns="0" tIns="0" rIns="0" bIns="0" rtlCol="0" anchor="ctr" anchorCtr="1">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den>
                      </m:f>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h</m:t>
                              </m:r>
                            </m:den>
                          </m:f>
                        </m:e>
                      </m:rad>
                    </m:oMath>
                  </m:oMathPara>
                </a14:m>
                <a:endParaRPr lang="ru-RU" dirty="0"/>
              </a:p>
            </p:txBody>
          </p:sp>
        </mc:Choice>
        <mc:Fallback xmlns="">
          <p:sp>
            <p:nvSpPr>
              <p:cNvPr id="23" name="TextBox 22"/>
              <p:cNvSpPr txBox="1">
                <a:spLocks noRot="1" noChangeAspect="1" noMove="1" noResize="1" noEditPoints="1" noAdjustHandles="1" noChangeArrowheads="1" noChangeShapeType="1" noTextEdit="1"/>
              </p:cNvSpPr>
              <p:nvPr/>
            </p:nvSpPr>
            <p:spPr>
              <a:xfrm>
                <a:off x="6096000" y="1366196"/>
                <a:ext cx="2160000" cy="1260000"/>
              </a:xfrm>
              <a:prstGeom prst="rect">
                <a:avLst/>
              </a:prstGeom>
              <a:blipFill>
                <a:blip r:embed="rId7"/>
                <a:stretch>
                  <a:fillRect/>
                </a:stretch>
              </a:blipFill>
              <a:ln>
                <a:solidFill>
                  <a:schemeClr val="tx1"/>
                </a:solidFill>
              </a:ln>
            </p:spPr>
            <p:txBody>
              <a:bodyPr/>
              <a:lstStyle/>
              <a:p>
                <a:r>
                  <a:rPr lang="ru-RU">
                    <a:noFill/>
                  </a:rPr>
                  <a:t> </a:t>
                </a:r>
              </a:p>
            </p:txBody>
          </p:sp>
        </mc:Fallback>
      </mc:AlternateContent>
      <p:pic>
        <p:nvPicPr>
          <p:cNvPr id="30"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a:off x="8485912" y="1279254"/>
                <a:ext cx="4080167" cy="3970318"/>
              </a:xfrm>
              <a:prstGeom prst="rect">
                <a:avLst/>
              </a:prstGeom>
              <a:noFill/>
            </p:spPr>
            <p:txBody>
              <a:bodyPr wrap="square" rtlCol="0">
                <a:spAutoFit/>
              </a:bodyPr>
              <a:lstStyle/>
              <a:p>
                <a:r>
                  <a:rPr lang="en-US" sz="2800" b="1" dirty="0" smtClean="0">
                    <a:latin typeface="Cambria Math" panose="02040503050406030204" pitchFamily="18" charset="0"/>
                    <a:ea typeface="Cambria Math" panose="02040503050406030204" pitchFamily="18" charset="0"/>
                  </a:rPr>
                  <a:t>Critical values:</a:t>
                </a:r>
              </a:p>
              <a:p>
                <a:pPr marL="342900" indent="-342900">
                  <a:buFont typeface="Wingdings" panose="05000000000000000000" pitchFamily="2" charset="2"/>
                  <a:buChar char="§"/>
                </a:pPr>
                <a:r>
                  <a:rPr lang="en-US" sz="2800" dirty="0" smtClean="0">
                    <a:latin typeface="Cambria Math" panose="02040503050406030204" pitchFamily="18" charset="0"/>
                    <a:ea typeface="Cambria Math" panose="02040503050406030204" pitchFamily="18" charset="0"/>
                  </a:rPr>
                  <a:t>angle:</a:t>
                </a:r>
                <a:endParaRPr lang="en-US" sz="28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ea typeface="Cambria Math" panose="02040503050406030204" pitchFamily="18" charset="0"/>
                            </a:rPr>
                            <m:t>𝛼</m:t>
                          </m:r>
                        </m:e>
                        <m:sub>
                          <m:r>
                            <a:rPr lang="en-US" sz="2800" i="1">
                              <a:latin typeface="Cambria Math" panose="02040503050406030204" pitchFamily="18" charset="0"/>
                            </a:rPr>
                            <m:t>𝑚𝑖𝑛</m:t>
                          </m:r>
                        </m:sub>
                      </m:sSub>
                      <m:r>
                        <a:rPr lang="en-US" sz="2800" i="1">
                          <a:latin typeface="Cambria Math" panose="02040503050406030204" pitchFamily="18" charset="0"/>
                        </a:rPr>
                        <m:t>=</m:t>
                      </m:r>
                      <m:r>
                        <a:rPr lang="en-US" sz="2800">
                          <a:latin typeface="Cambria Math" panose="02040503050406030204" pitchFamily="18" charset="0"/>
                        </a:rPr>
                        <m:t>7</m:t>
                      </m:r>
                      <m:r>
                        <a:rPr lang="en-US" sz="2800" b="0" i="0" smtClean="0">
                          <a:latin typeface="Cambria Math" panose="02040503050406030204" pitchFamily="18" charset="0"/>
                        </a:rPr>
                        <m:t>.</m:t>
                      </m:r>
                      <m:r>
                        <a:rPr lang="en-US" sz="2800">
                          <a:latin typeface="Cambria Math" panose="02040503050406030204" pitchFamily="18" charset="0"/>
                        </a:rPr>
                        <m:t>53</m:t>
                      </m:r>
                      <m:r>
                        <a:rPr lang="en-US" sz="2800" i="1">
                          <a:latin typeface="Cambria Math" panose="02040503050406030204" pitchFamily="18" charset="0"/>
                          <a:ea typeface="Cambria Math" panose="02040503050406030204" pitchFamily="18" charset="0"/>
                        </a:rPr>
                        <m:t>°</m:t>
                      </m:r>
                    </m:oMath>
                  </m:oMathPara>
                </a14:m>
                <a:endParaRPr lang="en-US" sz="2800" i="1" dirty="0" smtClean="0">
                  <a:latin typeface="Cambria Math" panose="02040503050406030204" pitchFamily="18" charset="0"/>
                  <a:ea typeface="Cambria Math" panose="02040503050406030204" pitchFamily="18" charset="0"/>
                </a:endParaRPr>
              </a:p>
              <a:p>
                <a:r>
                  <a:rPr lang="en-US" sz="2800" dirty="0" smtClean="0"/>
                  <a:t>            </a:t>
                </a:r>
                <a14:m>
                  <m:oMath xmlns:m="http://schemas.openxmlformats.org/officeDocument/2006/math">
                    <m:sSub>
                      <m:sSubPr>
                        <m:ctrlPr>
                          <a:rPr lang="ru-RU" sz="2800" i="1">
                            <a:latin typeface="Cambria Math" panose="02040503050406030204" pitchFamily="18" charset="0"/>
                          </a:rPr>
                        </m:ctrlPr>
                      </m:sSubPr>
                      <m:e>
                        <m:r>
                          <a:rPr lang="ru-RU" sz="2800" i="1">
                            <a:latin typeface="Cambria Math" panose="02040503050406030204" pitchFamily="18" charset="0"/>
                            <a:ea typeface="Cambria Math" panose="02040503050406030204" pitchFamily="18" charset="0"/>
                          </a:rPr>
                          <m:t>𝛼</m:t>
                        </m:r>
                      </m:e>
                      <m:sub>
                        <m:r>
                          <a:rPr lang="en-US" sz="2800" i="1">
                            <a:latin typeface="Cambria Math" panose="02040503050406030204" pitchFamily="18" charset="0"/>
                          </a:rPr>
                          <m:t>𝑚𝑎𝑥</m:t>
                        </m:r>
                      </m:sub>
                    </m:sSub>
                    <m:r>
                      <a:rPr lang="en-US" sz="2800" i="1">
                        <a:latin typeface="Cambria Math" panose="02040503050406030204" pitchFamily="18" charset="0"/>
                      </a:rPr>
                      <m:t>=78</m:t>
                    </m:r>
                    <m:r>
                      <a:rPr lang="en-US" sz="2800" b="0" i="1" smtClean="0">
                        <a:latin typeface="Cambria Math" panose="02040503050406030204" pitchFamily="18" charset="0"/>
                      </a:rPr>
                      <m:t>.</m:t>
                    </m:r>
                    <m:r>
                      <a:rPr lang="en-US" sz="2800" i="1">
                        <a:latin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oMath>
                </a14:m>
                <a:endParaRPr lang="en-US" sz="2800" dirty="0" smtClean="0">
                  <a:ea typeface="Cambria Math" panose="02040503050406030204" pitchFamily="18" charset="0"/>
                </a:endParaRPr>
              </a:p>
              <a:p>
                <a:pPr marL="342900" indent="-342900">
                  <a:buFont typeface="Wingdings" panose="05000000000000000000" pitchFamily="2" charset="2"/>
                  <a:buChar char="§"/>
                </a:pPr>
                <a:r>
                  <a:rPr lang="en-US" sz="2800" dirty="0">
                    <a:latin typeface="Cambria Math" panose="02040503050406030204" pitchFamily="18" charset="0"/>
                    <a:ea typeface="Cambria Math" panose="02040503050406030204" pitchFamily="18" charset="0"/>
                  </a:rPr>
                  <a:t>v</a:t>
                </a:r>
                <a:r>
                  <a:rPr lang="en-US" sz="2800" dirty="0" smtClean="0">
                    <a:latin typeface="Cambria Math" panose="02040503050406030204" pitchFamily="18" charset="0"/>
                    <a:ea typeface="Cambria Math" panose="02040503050406030204" pitchFamily="18" charset="0"/>
                  </a:rPr>
                  <a:t>elocity:</a:t>
                </a:r>
              </a:p>
              <a:p>
                <a:endParaRPr lang="ru-RU" sz="2800" dirty="0">
                  <a:latin typeface="Cambria Math" panose="02040503050406030204" pitchFamily="18" charset="0"/>
                  <a:ea typeface="Cambria Math" panose="02040503050406030204" pitchFamily="18" charset="0"/>
                </a:endParaRPr>
              </a:p>
              <a:p>
                <a:endParaRPr lang="ru-RU" sz="2800" dirty="0"/>
              </a:p>
              <a:p>
                <a:pPr marL="342900" indent="-342900">
                  <a:buFont typeface="Wingdings" panose="05000000000000000000" pitchFamily="2" charset="2"/>
                  <a:buChar char="§"/>
                </a:pPr>
                <a:endParaRPr lang="en-US" sz="2800" b="1" dirty="0" smtClean="0">
                  <a:latin typeface="Cambria Math" panose="02040503050406030204" pitchFamily="18" charset="0"/>
                  <a:ea typeface="Cambria Math" panose="02040503050406030204" pitchFamily="18" charset="0"/>
                </a:endParaRPr>
              </a:p>
              <a:p>
                <a:pPr marL="342900" indent="-342900">
                  <a:buFont typeface="Wingdings" panose="05000000000000000000" pitchFamily="2" charset="2"/>
                  <a:buChar char="§"/>
                </a:pPr>
                <a:endParaRPr lang="ru-RU" sz="2800" b="1" dirty="0">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485912" y="1279254"/>
                <a:ext cx="4080167" cy="3970318"/>
              </a:xfrm>
              <a:prstGeom prst="rect">
                <a:avLst/>
              </a:prstGeom>
              <a:blipFill>
                <a:blip r:embed="rId9"/>
                <a:stretch>
                  <a:fillRect l="-2990" t="-1690"/>
                </a:stretch>
              </a:blipFill>
            </p:spPr>
            <p:txBody>
              <a:bodyPr/>
              <a:lstStyle/>
              <a:p>
                <a:r>
                  <a:rPr lang="ru-RU">
                    <a:noFill/>
                  </a:rPr>
                  <a:t> </a:t>
                </a:r>
              </a:p>
            </p:txBody>
          </p:sp>
        </mc:Fallback>
      </mc:AlternateContent>
      <p:grpSp>
        <p:nvGrpSpPr>
          <p:cNvPr id="5" name="Группа 4"/>
          <p:cNvGrpSpPr/>
          <p:nvPr/>
        </p:nvGrpSpPr>
        <p:grpSpPr>
          <a:xfrm>
            <a:off x="-101979" y="1587122"/>
            <a:ext cx="6719455" cy="5262979"/>
            <a:chOff x="-318661" y="1109002"/>
            <a:chExt cx="6719455" cy="5262979"/>
          </a:xfrm>
        </p:grpSpPr>
        <p:sp>
          <p:nvSpPr>
            <p:cNvPr id="24" name="Прямоугольник 23"/>
            <p:cNvSpPr/>
            <p:nvPr/>
          </p:nvSpPr>
          <p:spPr>
            <a:xfrm>
              <a:off x="-318661" y="1109002"/>
              <a:ext cx="6719455" cy="5262979"/>
            </a:xfrm>
            <a:prstGeom prst="rect">
              <a:avLst/>
            </a:prstGeom>
          </p:spPr>
          <p:txBody>
            <a:bodyPr wrap="square">
              <a:spAutoFit/>
            </a:bodyPr>
            <a:lstStyle/>
            <a:p>
              <a:pPr lvl="2"/>
              <a:r>
                <a:rPr lang="en-US" sz="2800" b="1" dirty="0" smtClean="0">
                  <a:latin typeface="Cambria Math" panose="02040503050406030204" pitchFamily="18" charset="0"/>
                  <a:ea typeface="Cambria Math" panose="02040503050406030204" pitchFamily="18" charset="0"/>
                </a:rPr>
                <a:t>Dependences</a:t>
              </a:r>
              <a:r>
                <a:rPr lang="en-US" sz="2800" b="1" dirty="0">
                  <a:latin typeface="Cambria Math" panose="02040503050406030204" pitchFamily="18" charset="0"/>
                  <a:ea typeface="Cambria Math" panose="02040503050406030204" pitchFamily="18" charset="0"/>
                </a:rPr>
                <a:t>:</a:t>
              </a:r>
              <a:endParaRPr lang="en-US" sz="2800" b="1" dirty="0" smtClean="0">
                <a:latin typeface="Cambria Math" panose="02040503050406030204" pitchFamily="18" charset="0"/>
                <a:ea typeface="Cambria Math" panose="02040503050406030204" pitchFamily="18" charset="0"/>
              </a:endParaRPr>
            </a:p>
            <a:p>
              <a:pPr lvl="2"/>
              <a:r>
                <a:rPr lang="en-US" sz="2800" i="1" dirty="0" smtClean="0">
                  <a:latin typeface="Cambria Math" panose="02040503050406030204" pitchFamily="18" charset="0"/>
                  <a:ea typeface="Cambria Math" panose="02040503050406030204" pitchFamily="18" charset="0"/>
                </a:rPr>
                <a:t>Frequency:</a:t>
              </a:r>
            </a:p>
            <a:p>
              <a:pPr marL="1371600" lvl="2" indent="-457200">
                <a:buClr>
                  <a:srgbClr val="00B050"/>
                </a:buClr>
                <a:buFont typeface="Wingdings" panose="05000000000000000000" pitchFamily="2" charset="2"/>
                <a:buChar char="ü"/>
              </a:pPr>
              <a:r>
                <a:rPr lang="en-US" sz="2800" dirty="0" smtClean="0">
                  <a:latin typeface="Cambria Math" panose="02040503050406030204" pitchFamily="18" charset="0"/>
                  <a:ea typeface="Cambria Math" panose="02040503050406030204" pitchFamily="18" charset="0"/>
                </a:rPr>
                <a:t>effective </a:t>
              </a:r>
              <a:r>
                <a:rPr lang="en-US" sz="2800" dirty="0">
                  <a:latin typeface="Cambria Math" panose="02040503050406030204" pitchFamily="18" charset="0"/>
                  <a:ea typeface="Cambria Math" panose="02040503050406030204" pitchFamily="18" charset="0"/>
                </a:rPr>
                <a:t>volume;</a:t>
              </a:r>
            </a:p>
            <a:p>
              <a:pPr marL="1371600" lvl="2" indent="-45720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height of the bottle’s mouth;</a:t>
              </a:r>
            </a:p>
            <a:p>
              <a:pPr marL="1371600" lvl="2" indent="-45720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diameter of the bottle’s mouth</a:t>
              </a:r>
              <a:r>
                <a:rPr lang="en-US" sz="2800" dirty="0" smtClean="0">
                  <a:latin typeface="Cambria Math" panose="02040503050406030204" pitchFamily="18" charset="0"/>
                  <a:ea typeface="Cambria Math" panose="02040503050406030204" pitchFamily="18" charset="0"/>
                </a:rPr>
                <a:t>;</a:t>
              </a:r>
              <a:endParaRPr lang="en-US" sz="2800" dirty="0">
                <a:solidFill>
                  <a:srgbClr val="FFFF00"/>
                </a:solidFill>
                <a:latin typeface="Cambria Math" panose="02040503050406030204" pitchFamily="18" charset="0"/>
                <a:ea typeface="Cambria Math" panose="02040503050406030204" pitchFamily="18" charset="0"/>
              </a:endParaRPr>
            </a:p>
            <a:p>
              <a:pPr marL="1371600" lvl="2" indent="-45720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length of the air column;</a:t>
              </a:r>
            </a:p>
            <a:p>
              <a:pPr marL="1371600" lvl="2" indent="-45720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shape of the </a:t>
              </a:r>
              <a:r>
                <a:rPr lang="en-US" sz="2800" dirty="0" smtClean="0">
                  <a:latin typeface="Cambria Math" panose="02040503050406030204" pitchFamily="18" charset="0"/>
                  <a:ea typeface="Cambria Math" panose="02040503050406030204" pitchFamily="18" charset="0"/>
                </a:rPr>
                <a:t>bottle;</a:t>
              </a:r>
            </a:p>
            <a:p>
              <a:pPr marL="1371600" lvl="2" indent="-457200">
                <a:buClr>
                  <a:srgbClr val="00B050"/>
                </a:buClr>
                <a:buFont typeface="Wingdings" panose="05000000000000000000" pitchFamily="2" charset="2"/>
                <a:buChar char="ü"/>
              </a:pPr>
              <a:r>
                <a:rPr lang="en-US" sz="2800" dirty="0" smtClean="0">
                  <a:latin typeface="Cambria Math" panose="02040503050406030204" pitchFamily="18" charset="0"/>
                  <a:ea typeface="Cambria Math" panose="02040503050406030204" pitchFamily="18" charset="0"/>
                </a:rPr>
                <a:t>angle;</a:t>
              </a:r>
            </a:p>
            <a:p>
              <a:pPr marL="1371600" lvl="2" indent="-45720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v</a:t>
              </a:r>
              <a:r>
                <a:rPr lang="en-US" sz="2800" dirty="0" smtClean="0">
                  <a:latin typeface="Cambria Math" panose="02040503050406030204" pitchFamily="18" charset="0"/>
                  <a:ea typeface="Cambria Math" panose="02040503050406030204" pitchFamily="18" charset="0"/>
                </a:rPr>
                <a:t>elocity of the jet.</a:t>
              </a:r>
            </a:p>
            <a:p>
              <a:r>
                <a:rPr lang="en-US" sz="2800" b="1" dirty="0" smtClean="0">
                  <a:latin typeface="Cambria Math" panose="02040503050406030204" pitchFamily="18" charset="0"/>
                  <a:ea typeface="Cambria Math" panose="02040503050406030204" pitchFamily="18" charset="0"/>
                </a:rPr>
                <a:t>	</a:t>
              </a:r>
              <a:r>
                <a:rPr lang="en-US" sz="2800" i="1" dirty="0" smtClean="0">
                  <a:latin typeface="Cambria Math" panose="02040503050406030204" pitchFamily="18" charset="0"/>
                  <a:ea typeface="Cambria Math" panose="02040503050406030204" pitchFamily="18" charset="0"/>
                </a:rPr>
                <a:t>Oscillation </a:t>
              </a:r>
              <a:r>
                <a:rPr lang="en-US" sz="2800" i="1" dirty="0">
                  <a:latin typeface="Cambria Math" panose="02040503050406030204" pitchFamily="18" charset="0"/>
                  <a:ea typeface="Cambria Math" panose="02040503050406030204" pitchFamily="18" charset="0"/>
                </a:rPr>
                <a:t>amplitude:</a:t>
              </a:r>
            </a:p>
            <a:p>
              <a:pPr marL="1200150" lvl="2" indent="-285750">
                <a:buClr>
                  <a:srgbClr val="00B050"/>
                </a:buClr>
                <a:buFont typeface="Wingdings" panose="05000000000000000000" pitchFamily="2" charset="2"/>
                <a:buChar char="ü"/>
              </a:pPr>
              <a:r>
                <a:rPr lang="en-US" sz="2800" dirty="0">
                  <a:latin typeface="Cambria Math" panose="02040503050406030204" pitchFamily="18" charset="0"/>
                  <a:ea typeface="Cambria Math" panose="02040503050406030204" pitchFamily="18" charset="0"/>
                </a:rPr>
                <a:t>velocity of the air </a:t>
              </a:r>
              <a:r>
                <a:rPr lang="en-US" sz="2800" dirty="0" smtClean="0">
                  <a:latin typeface="Cambria Math" panose="02040503050406030204" pitchFamily="18" charset="0"/>
                  <a:ea typeface="Cambria Math" panose="02040503050406030204" pitchFamily="18" charset="0"/>
                </a:rPr>
                <a:t>jet.</a:t>
              </a:r>
            </a:p>
            <a:p>
              <a:pPr marL="1371600" lvl="2" indent="-457200">
                <a:buClr>
                  <a:srgbClr val="00B050"/>
                </a:buClr>
                <a:buFont typeface="Wingdings" panose="05000000000000000000" pitchFamily="2" charset="2"/>
                <a:buChar char="ü"/>
              </a:pPr>
              <a:endParaRPr lang="en-US" sz="2800" dirty="0">
                <a:latin typeface="Cambria Math" panose="02040503050406030204" pitchFamily="18" charset="0"/>
                <a:ea typeface="Cambria Math" panose="02040503050406030204" pitchFamily="18" charset="0"/>
              </a:endParaRPr>
            </a:p>
          </p:txBody>
        </p:sp>
        <p:grpSp>
          <p:nvGrpSpPr>
            <p:cNvPr id="4" name="Группа 3"/>
            <p:cNvGrpSpPr/>
            <p:nvPr/>
          </p:nvGrpSpPr>
          <p:grpSpPr>
            <a:xfrm>
              <a:off x="609387" y="4572954"/>
              <a:ext cx="427557" cy="390623"/>
              <a:chOff x="789502" y="4018764"/>
              <a:chExt cx="427557" cy="390623"/>
            </a:xfrm>
          </p:grpSpPr>
          <p:sp>
            <p:nvSpPr>
              <p:cNvPr id="27" name="Прямоугольник 26"/>
              <p:cNvSpPr/>
              <p:nvPr/>
            </p:nvSpPr>
            <p:spPr>
              <a:xfrm>
                <a:off x="789502" y="4018764"/>
                <a:ext cx="427557" cy="39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8" name="Умножение 27"/>
              <p:cNvSpPr/>
              <p:nvPr/>
            </p:nvSpPr>
            <p:spPr>
              <a:xfrm>
                <a:off x="789502" y="4049387"/>
                <a:ext cx="360000" cy="360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5" name="Группа 24"/>
            <p:cNvGrpSpPr/>
            <p:nvPr/>
          </p:nvGrpSpPr>
          <p:grpSpPr>
            <a:xfrm>
              <a:off x="609382" y="4143460"/>
              <a:ext cx="427557" cy="390623"/>
              <a:chOff x="789502" y="4018764"/>
              <a:chExt cx="427557" cy="390623"/>
            </a:xfrm>
          </p:grpSpPr>
          <p:sp>
            <p:nvSpPr>
              <p:cNvPr id="26" name="Прямоугольник 25"/>
              <p:cNvSpPr/>
              <p:nvPr/>
            </p:nvSpPr>
            <p:spPr>
              <a:xfrm>
                <a:off x="789502" y="4018764"/>
                <a:ext cx="427557" cy="39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9" name="Умножение 28"/>
              <p:cNvSpPr/>
              <p:nvPr/>
            </p:nvSpPr>
            <p:spPr>
              <a:xfrm>
                <a:off x="789502" y="4049387"/>
                <a:ext cx="360000" cy="3600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mc:AlternateContent xmlns:mc="http://schemas.openxmlformats.org/markup-compatibility/2006" xmlns:a14="http://schemas.microsoft.com/office/drawing/2010/main">
        <mc:Choice Requires="a14">
          <p:sp>
            <p:nvSpPr>
              <p:cNvPr id="31" name="TextBox 30"/>
              <p:cNvSpPr txBox="1"/>
              <p:nvPr/>
            </p:nvSpPr>
            <p:spPr>
              <a:xfrm>
                <a:off x="9512015" y="3486295"/>
                <a:ext cx="24236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rPr>
                          </m:ctrlPr>
                        </m:sSubPr>
                        <m:e>
                          <m:r>
                            <a:rPr lang="ru-RU" sz="2800" i="1" smtClean="0">
                              <a:latin typeface="Cambria Math" panose="02040503050406030204" pitchFamily="18" charset="0"/>
                              <a:ea typeface="Cambria Math" panose="02040503050406030204" pitchFamily="18" charset="0"/>
                            </a:rPr>
                            <m:t>𝜗</m:t>
                          </m:r>
                        </m:e>
                        <m:sub>
                          <m:r>
                            <a:rPr lang="en-US" sz="2800" b="0" i="1" smtClean="0">
                              <a:latin typeface="Cambria Math" panose="02040503050406030204" pitchFamily="18" charset="0"/>
                            </a:rPr>
                            <m:t>𝑚𝑖𝑛</m:t>
                          </m:r>
                        </m:sub>
                      </m:sSub>
                      <m:r>
                        <a:rPr lang="en-US" sz="2800" b="0" i="1" smtClean="0">
                          <a:latin typeface="Cambria Math" panose="02040503050406030204" pitchFamily="18" charset="0"/>
                        </a:rPr>
                        <m:t>=</m:t>
                      </m:r>
                      <m:r>
                        <a:rPr lang="en-US" sz="2800" b="0" i="0" smtClean="0">
                          <a:latin typeface="Cambria Math" panose="02040503050406030204" pitchFamily="18" charset="0"/>
                        </a:rPr>
                        <m:t>6.7</m:t>
                      </m:r>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𝑠</m:t>
                          </m:r>
                        </m:den>
                      </m:f>
                    </m:oMath>
                  </m:oMathPara>
                </a14:m>
                <a:endParaRPr lang="ru-RU"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512015" y="3486295"/>
                <a:ext cx="2423677" cy="430887"/>
              </a:xfrm>
              <a:prstGeom prst="rect">
                <a:avLst/>
              </a:prstGeom>
              <a:blipFill>
                <a:blip r:embed="rId1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198225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169000"/>
            <a:ext cx="12192000" cy="25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7" name="TextBox 6"/>
          <p:cNvSpPr txBox="1"/>
          <p:nvPr/>
        </p:nvSpPr>
        <p:spPr>
          <a:xfrm>
            <a:off x="95535" y="2828836"/>
            <a:ext cx="12000931" cy="1200329"/>
          </a:xfrm>
          <a:prstGeom prst="rect">
            <a:avLst/>
          </a:prstGeom>
          <a:noFill/>
          <a:ln>
            <a:noFill/>
          </a:ln>
        </p:spPr>
        <p:txBody>
          <a:bodyPr wrap="square" rtlCol="0">
            <a:spAutoFit/>
          </a:bodyPr>
          <a:lstStyle/>
          <a:p>
            <a:pPr algn="ctr"/>
            <a:r>
              <a:rPr lang="en-US" sz="7200" b="1" dirty="0" smtClean="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rPr>
              <a:t>Thank you for your attention</a:t>
            </a:r>
            <a:endParaRPr lang="ru-RU" sz="7200" b="1" dirty="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endParaRPr>
          </a:p>
        </p:txBody>
      </p:sp>
      <p:grpSp>
        <p:nvGrpSpPr>
          <p:cNvPr id="8" name="Группа 7"/>
          <p:cNvGrpSpPr/>
          <p:nvPr/>
        </p:nvGrpSpPr>
        <p:grpSpPr>
          <a:xfrm>
            <a:off x="93334" y="347325"/>
            <a:ext cx="12005332" cy="1800846"/>
            <a:chOff x="96252" y="347325"/>
            <a:chExt cx="12005332" cy="1800846"/>
          </a:xfrm>
        </p:grpSpPr>
        <p:pic>
          <p:nvPicPr>
            <p:cNvPr id="9" name="Рисунок 8"/>
            <p:cNvPicPr>
              <a:picLocks noChangeAspect="1"/>
            </p:cNvPicPr>
            <p:nvPr/>
          </p:nvPicPr>
          <p:blipFill>
            <a:blip r:embed="rId2">
              <a:duotone>
                <a:schemeClr val="bg2">
                  <a:shade val="45000"/>
                  <a:satMod val="135000"/>
                </a:schemeClr>
                <a:prstClr val="white"/>
              </a:duotone>
            </a:blip>
            <a:stretch>
              <a:fillRect/>
            </a:stretch>
          </p:blipFill>
          <p:spPr>
            <a:xfrm>
              <a:off x="8114241" y="347325"/>
              <a:ext cx="3987343" cy="1800000"/>
            </a:xfrm>
            <a:prstGeom prst="rect">
              <a:avLst/>
            </a:prstGeom>
          </p:spPr>
        </p:pic>
        <p:pic>
          <p:nvPicPr>
            <p:cNvPr id="10" name="Рисунок 9"/>
            <p:cNvPicPr>
              <a:picLocks noChangeAspect="1"/>
            </p:cNvPicPr>
            <p:nvPr/>
          </p:nvPicPr>
          <p:blipFill>
            <a:blip r:embed="rId2">
              <a:duotone>
                <a:schemeClr val="bg2">
                  <a:shade val="45000"/>
                  <a:satMod val="135000"/>
                </a:schemeClr>
                <a:prstClr val="white"/>
              </a:duotone>
            </a:blip>
            <a:stretch>
              <a:fillRect/>
            </a:stretch>
          </p:blipFill>
          <p:spPr>
            <a:xfrm>
              <a:off x="96252" y="348171"/>
              <a:ext cx="3987343" cy="1800000"/>
            </a:xfrm>
            <a:prstGeom prst="rect">
              <a:avLst/>
            </a:prstGeom>
          </p:spPr>
        </p:pic>
        <p:pic>
          <p:nvPicPr>
            <p:cNvPr id="11" name="Рисунок 10"/>
            <p:cNvPicPr>
              <a:picLocks noChangeAspect="1"/>
            </p:cNvPicPr>
            <p:nvPr/>
          </p:nvPicPr>
          <p:blipFill>
            <a:blip r:embed="rId2">
              <a:duotone>
                <a:schemeClr val="bg2">
                  <a:shade val="45000"/>
                  <a:satMod val="135000"/>
                </a:schemeClr>
                <a:prstClr val="white"/>
              </a:duotone>
            </a:blip>
            <a:stretch>
              <a:fillRect/>
            </a:stretch>
          </p:blipFill>
          <p:spPr>
            <a:xfrm>
              <a:off x="4106783" y="347446"/>
              <a:ext cx="3987343" cy="1800000"/>
            </a:xfrm>
            <a:prstGeom prst="rect">
              <a:avLst/>
            </a:prstGeom>
          </p:spPr>
        </p:pic>
      </p:grpSp>
      <p:grpSp>
        <p:nvGrpSpPr>
          <p:cNvPr id="12" name="Группа 11"/>
          <p:cNvGrpSpPr/>
          <p:nvPr/>
        </p:nvGrpSpPr>
        <p:grpSpPr>
          <a:xfrm flipV="1">
            <a:off x="93334" y="4718795"/>
            <a:ext cx="12005332" cy="1800846"/>
            <a:chOff x="96252" y="347325"/>
            <a:chExt cx="12005332" cy="1800846"/>
          </a:xfrm>
        </p:grpSpPr>
        <p:pic>
          <p:nvPicPr>
            <p:cNvPr id="13" name="Рисунок 12"/>
            <p:cNvPicPr>
              <a:picLocks noChangeAspect="1"/>
            </p:cNvPicPr>
            <p:nvPr/>
          </p:nvPicPr>
          <p:blipFill>
            <a:blip r:embed="rId2">
              <a:duotone>
                <a:schemeClr val="bg2">
                  <a:shade val="45000"/>
                  <a:satMod val="135000"/>
                </a:schemeClr>
                <a:prstClr val="white"/>
              </a:duotone>
            </a:blip>
            <a:stretch>
              <a:fillRect/>
            </a:stretch>
          </p:blipFill>
          <p:spPr>
            <a:xfrm>
              <a:off x="8114241" y="347325"/>
              <a:ext cx="3987343" cy="1800000"/>
            </a:xfrm>
            <a:prstGeom prst="rect">
              <a:avLst/>
            </a:prstGeom>
          </p:spPr>
        </p:pic>
        <p:pic>
          <p:nvPicPr>
            <p:cNvPr id="14" name="Рисунок 13"/>
            <p:cNvPicPr>
              <a:picLocks noChangeAspect="1"/>
            </p:cNvPicPr>
            <p:nvPr/>
          </p:nvPicPr>
          <p:blipFill>
            <a:blip r:embed="rId2">
              <a:duotone>
                <a:schemeClr val="bg2">
                  <a:shade val="45000"/>
                  <a:satMod val="135000"/>
                </a:schemeClr>
                <a:prstClr val="white"/>
              </a:duotone>
            </a:blip>
            <a:stretch>
              <a:fillRect/>
            </a:stretch>
          </p:blipFill>
          <p:spPr>
            <a:xfrm>
              <a:off x="96252" y="348171"/>
              <a:ext cx="3987343" cy="1800000"/>
            </a:xfrm>
            <a:prstGeom prst="rect">
              <a:avLst/>
            </a:prstGeom>
          </p:spPr>
        </p:pic>
        <p:pic>
          <p:nvPicPr>
            <p:cNvPr id="15" name="Рисунок 14"/>
            <p:cNvPicPr>
              <a:picLocks noChangeAspect="1"/>
            </p:cNvPicPr>
            <p:nvPr/>
          </p:nvPicPr>
          <p:blipFill>
            <a:blip r:embed="rId2">
              <a:duotone>
                <a:schemeClr val="bg2">
                  <a:shade val="45000"/>
                  <a:satMod val="135000"/>
                </a:schemeClr>
                <a:prstClr val="white"/>
              </a:duotone>
            </a:blip>
            <a:stretch>
              <a:fillRect/>
            </a:stretch>
          </p:blipFill>
          <p:spPr>
            <a:xfrm>
              <a:off x="4106783" y="347446"/>
              <a:ext cx="3987343" cy="1800000"/>
            </a:xfrm>
            <a:prstGeom prst="rect">
              <a:avLst/>
            </a:prstGeom>
          </p:spPr>
        </p:pic>
      </p:grpSp>
    </p:spTree>
    <p:extLst>
      <p:ext uri="{BB962C8B-B14F-4D97-AF65-F5344CB8AC3E}">
        <p14:creationId xmlns:p14="http://schemas.microsoft.com/office/powerpoint/2010/main" val="385409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0" y="-40944"/>
            <a:ext cx="12192000" cy="6955853"/>
            <a:chOff x="0" y="-40944"/>
            <a:chExt cx="12192000" cy="6955853"/>
          </a:xfrm>
        </p:grpSpPr>
        <p:sp>
          <p:nvSpPr>
            <p:cNvPr id="17" name="Прямоугольник 16"/>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18" name="Группа 17"/>
            <p:cNvGrpSpPr/>
            <p:nvPr/>
          </p:nvGrpSpPr>
          <p:grpSpPr>
            <a:xfrm>
              <a:off x="133993" y="1166985"/>
              <a:ext cx="510549" cy="5720219"/>
              <a:chOff x="133993" y="1166985"/>
              <a:chExt cx="510549" cy="5720219"/>
            </a:xfrm>
          </p:grpSpPr>
          <p:pic>
            <p:nvPicPr>
              <p:cNvPr id="20" name="Рисунок 19"/>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21" name="Рисунок 20"/>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22" name="Рисунок 21"/>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23" name="Рисунок 22"/>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24" name="Рисунок 23"/>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19" name="Рисунок 18"/>
            <p:cNvPicPr>
              <a:picLocks noChangeAspect="1"/>
            </p:cNvPicPr>
            <p:nvPr/>
          </p:nvPicPr>
          <p:blipFill>
            <a:blip r:embed="rId7"/>
            <a:stretch>
              <a:fillRect/>
            </a:stretch>
          </p:blipFill>
          <p:spPr>
            <a:xfrm>
              <a:off x="11515133" y="5839063"/>
              <a:ext cx="504000" cy="1075846"/>
            </a:xfrm>
            <a:prstGeom prst="rect">
              <a:avLst/>
            </a:prstGeom>
          </p:spPr>
        </p:pic>
      </p:grpSp>
      <p:sp>
        <p:nvSpPr>
          <p:cNvPr id="3" name="Прямоугольник 2"/>
          <p:cNvSpPr/>
          <p:nvPr/>
        </p:nvSpPr>
        <p:spPr>
          <a:xfrm>
            <a:off x="0" y="156145"/>
            <a:ext cx="12192000" cy="769441"/>
          </a:xfrm>
          <a:prstGeom prst="rect">
            <a:avLst/>
          </a:prstGeom>
        </p:spPr>
        <p:txBody>
          <a:bodyPr wrap="square">
            <a:spAutoFit/>
          </a:bodyPr>
          <a:lstStyle/>
          <a:p>
            <a:r>
              <a:rPr lang="ru-RU" sz="4400" b="1" dirty="0" smtClean="0">
                <a:solidFill>
                  <a:schemeClr val="bg1"/>
                </a:solidFill>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The analysis of the problem</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7" name="TextBox 6"/>
          <p:cNvSpPr txBox="1"/>
          <p:nvPr/>
        </p:nvSpPr>
        <p:spPr>
          <a:xfrm>
            <a:off x="6182037" y="1340769"/>
            <a:ext cx="5616624" cy="5078313"/>
          </a:xfrm>
          <a:prstGeom prst="rect">
            <a:avLst/>
          </a:prstGeom>
          <a:noFill/>
        </p:spPr>
        <p:txBody>
          <a:bodyPr wrap="square" rtlCol="0">
            <a:spAutoFit/>
          </a:bodyPr>
          <a:lstStyle/>
          <a:p>
            <a:r>
              <a:rPr lang="en-US" sz="3600" dirty="0">
                <a:latin typeface="Cambria Math" panose="02040503050406030204" pitchFamily="18" charset="0"/>
                <a:ea typeface="Cambria Math" panose="02040503050406030204" pitchFamily="18" charset="0"/>
              </a:rPr>
              <a:t>Observations:</a:t>
            </a:r>
          </a:p>
          <a:p>
            <a:endParaRPr lang="en-US" sz="2800" dirty="0">
              <a:latin typeface="Cambria Math" panose="02040503050406030204" pitchFamily="18" charset="0"/>
              <a:ea typeface="Cambria Math" panose="02040503050406030204" pitchFamily="18" charset="0"/>
            </a:endParaRPr>
          </a:p>
          <a:p>
            <a:pPr>
              <a:buFont typeface="Wingdings" pitchFamily="2" charset="2"/>
              <a:buChar char="Ø"/>
            </a:pPr>
            <a:r>
              <a:rPr lang="en-US" sz="3200" dirty="0">
                <a:latin typeface="Cambria Math" panose="02040503050406030204" pitchFamily="18" charset="0"/>
                <a:ea typeface="Cambria Math" panose="02040503050406030204" pitchFamily="18" charset="0"/>
              </a:rPr>
              <a:t> </a:t>
            </a:r>
            <a:r>
              <a:rPr lang="en-US" sz="3600" dirty="0">
                <a:latin typeface="Cambria Math" panose="02040503050406030204" pitchFamily="18" charset="0"/>
                <a:ea typeface="Cambria Math" panose="02040503050406030204" pitchFamily="18" charset="0"/>
              </a:rPr>
              <a:t>the pitch of the note gets higher as we add more water;</a:t>
            </a:r>
          </a:p>
          <a:p>
            <a:endParaRPr lang="en-US" sz="3600" dirty="0">
              <a:latin typeface="Cambria Math" panose="02040503050406030204" pitchFamily="18" charset="0"/>
              <a:ea typeface="Cambria Math" panose="02040503050406030204" pitchFamily="18" charset="0"/>
            </a:endParaRPr>
          </a:p>
          <a:p>
            <a:pPr>
              <a:buFont typeface="Wingdings" pitchFamily="2" charset="2"/>
              <a:buChar char="Ø"/>
            </a:pPr>
            <a:r>
              <a:rPr lang="en-US" sz="3600" dirty="0">
                <a:latin typeface="Cambria Math" panose="02040503050406030204" pitchFamily="18" charset="0"/>
                <a:ea typeface="Cambria Math" panose="02040503050406030204" pitchFamily="18" charset="0"/>
              </a:rPr>
              <a:t>  the large bottles give a lower note than the small ones.</a:t>
            </a:r>
          </a:p>
        </p:txBody>
      </p:sp>
      <p:sp>
        <p:nvSpPr>
          <p:cNvPr id="2" name="Номер слайда 1"/>
          <p:cNvSpPr>
            <a:spLocks noGrp="1"/>
          </p:cNvSpPr>
          <p:nvPr>
            <p:ph type="sldNum" sz="quarter" idx="12"/>
          </p:nvPr>
        </p:nvSpPr>
        <p:spPr>
          <a:xfrm>
            <a:off x="9083971" y="6356351"/>
            <a:ext cx="2844800" cy="365125"/>
          </a:xfrm>
        </p:spPr>
        <p:txBody>
          <a:bodyPr/>
          <a:lstStyle/>
          <a:p>
            <a:fld id="{725C68B6-61C2-468F-89AB-4B9F7531AA68}" type="slidenum">
              <a:rPr lang="ru-RU" sz="2400" smtClean="0">
                <a:solidFill>
                  <a:schemeClr val="bg1"/>
                </a:solidFill>
                <a:latin typeface="Cambria Math" panose="02040503050406030204" pitchFamily="18" charset="0"/>
                <a:ea typeface="Cambria Math" panose="02040503050406030204" pitchFamily="18" charset="0"/>
              </a:rPr>
              <a:pPr/>
              <a:t>3</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14" name="Picture 2" descr="ÐÐ°ÑÑÐ¸Ð½ÐºÐ¸ Ð¿Ð¾ Ð·Ð°Ð¿ÑÐ¾ÑÑ Ð³ÐµÑÐ± Ð¿Ð¾Ð³Ð¾Ð½Ñ Ð±ÐµÐ· ÑÐ¾Ð½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9"/>
          <a:stretch>
            <a:fillRect/>
          </a:stretch>
        </p:blipFill>
        <p:spPr>
          <a:xfrm>
            <a:off x="1073027" y="1458101"/>
            <a:ext cx="4378203" cy="5048906"/>
          </a:xfrm>
          <a:prstGeom prst="rect">
            <a:avLst/>
          </a:prstGeom>
        </p:spPr>
      </p:pic>
    </p:spTree>
    <p:extLst>
      <p:ext uri="{BB962C8B-B14F-4D97-AF65-F5344CB8AC3E}">
        <p14:creationId xmlns:p14="http://schemas.microsoft.com/office/powerpoint/2010/main" val="34086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169000"/>
            <a:ext cx="12192000" cy="25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0DD9F7A7-F17F-4A98-A215-096C45CC8C35}" type="slidenum">
              <a:rPr lang="ru-RU" smtClean="0"/>
              <a:t>4</a:t>
            </a:fld>
            <a:endParaRPr lang="ru-RU"/>
          </a:p>
        </p:txBody>
      </p:sp>
      <p:sp>
        <p:nvSpPr>
          <p:cNvPr id="5" name="TextBox 4"/>
          <p:cNvSpPr txBox="1"/>
          <p:nvPr/>
        </p:nvSpPr>
        <p:spPr>
          <a:xfrm>
            <a:off x="95535" y="2105561"/>
            <a:ext cx="12000931" cy="2646878"/>
          </a:xfrm>
          <a:prstGeom prst="rect">
            <a:avLst/>
          </a:prstGeom>
          <a:noFill/>
          <a:ln>
            <a:noFill/>
          </a:ln>
        </p:spPr>
        <p:txBody>
          <a:bodyPr wrap="square" rtlCol="0">
            <a:spAutoFit/>
          </a:bodyPr>
          <a:lstStyle/>
          <a:p>
            <a:pPr algn="ctr"/>
            <a:r>
              <a:rPr lang="en-US" sz="16600" b="1" dirty="0" smtClean="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rPr>
              <a:t>Explanation</a:t>
            </a:r>
            <a:endParaRPr lang="ru-RU" sz="16600" b="1" dirty="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endParaRPr>
          </a:p>
        </p:txBody>
      </p:sp>
      <p:grpSp>
        <p:nvGrpSpPr>
          <p:cNvPr id="3" name="Группа 2"/>
          <p:cNvGrpSpPr/>
          <p:nvPr/>
        </p:nvGrpSpPr>
        <p:grpSpPr>
          <a:xfrm>
            <a:off x="93334" y="347325"/>
            <a:ext cx="12005332" cy="1800846"/>
            <a:chOff x="96252" y="347325"/>
            <a:chExt cx="12005332" cy="1800846"/>
          </a:xfrm>
        </p:grpSpPr>
        <p:pic>
          <p:nvPicPr>
            <p:cNvPr id="10" name="Рисунок 9"/>
            <p:cNvPicPr>
              <a:picLocks noChangeAspect="1"/>
            </p:cNvPicPr>
            <p:nvPr/>
          </p:nvPicPr>
          <p:blipFill>
            <a:blip r:embed="rId2">
              <a:duotone>
                <a:schemeClr val="bg2">
                  <a:shade val="45000"/>
                  <a:satMod val="135000"/>
                </a:schemeClr>
                <a:prstClr val="white"/>
              </a:duotone>
            </a:blip>
            <a:stretch>
              <a:fillRect/>
            </a:stretch>
          </p:blipFill>
          <p:spPr>
            <a:xfrm>
              <a:off x="8114241" y="347325"/>
              <a:ext cx="3987343" cy="1800000"/>
            </a:xfrm>
            <a:prstGeom prst="rect">
              <a:avLst/>
            </a:prstGeom>
          </p:spPr>
        </p:pic>
        <p:pic>
          <p:nvPicPr>
            <p:cNvPr id="11" name="Рисунок 10"/>
            <p:cNvPicPr>
              <a:picLocks noChangeAspect="1"/>
            </p:cNvPicPr>
            <p:nvPr/>
          </p:nvPicPr>
          <p:blipFill>
            <a:blip r:embed="rId2">
              <a:duotone>
                <a:schemeClr val="bg2">
                  <a:shade val="45000"/>
                  <a:satMod val="135000"/>
                </a:schemeClr>
                <a:prstClr val="white"/>
              </a:duotone>
            </a:blip>
            <a:stretch>
              <a:fillRect/>
            </a:stretch>
          </p:blipFill>
          <p:spPr>
            <a:xfrm>
              <a:off x="96252" y="348171"/>
              <a:ext cx="3987343" cy="1800000"/>
            </a:xfrm>
            <a:prstGeom prst="rect">
              <a:avLst/>
            </a:prstGeom>
          </p:spPr>
        </p:pic>
        <p:pic>
          <p:nvPicPr>
            <p:cNvPr id="12" name="Рисунок 11"/>
            <p:cNvPicPr>
              <a:picLocks noChangeAspect="1"/>
            </p:cNvPicPr>
            <p:nvPr/>
          </p:nvPicPr>
          <p:blipFill>
            <a:blip r:embed="rId2">
              <a:duotone>
                <a:schemeClr val="bg2">
                  <a:shade val="45000"/>
                  <a:satMod val="135000"/>
                </a:schemeClr>
                <a:prstClr val="white"/>
              </a:duotone>
            </a:blip>
            <a:stretch>
              <a:fillRect/>
            </a:stretch>
          </p:blipFill>
          <p:spPr>
            <a:xfrm>
              <a:off x="4106783" y="347446"/>
              <a:ext cx="3987343" cy="1800000"/>
            </a:xfrm>
            <a:prstGeom prst="rect">
              <a:avLst/>
            </a:prstGeom>
          </p:spPr>
        </p:pic>
      </p:grpSp>
      <p:grpSp>
        <p:nvGrpSpPr>
          <p:cNvPr id="16" name="Группа 15"/>
          <p:cNvGrpSpPr/>
          <p:nvPr/>
        </p:nvGrpSpPr>
        <p:grpSpPr>
          <a:xfrm flipV="1">
            <a:off x="93334" y="4718795"/>
            <a:ext cx="12005332" cy="1800846"/>
            <a:chOff x="96252" y="347325"/>
            <a:chExt cx="12005332" cy="1800846"/>
          </a:xfrm>
        </p:grpSpPr>
        <p:pic>
          <p:nvPicPr>
            <p:cNvPr id="17" name="Рисунок 16"/>
            <p:cNvPicPr>
              <a:picLocks noChangeAspect="1"/>
            </p:cNvPicPr>
            <p:nvPr/>
          </p:nvPicPr>
          <p:blipFill>
            <a:blip r:embed="rId2">
              <a:duotone>
                <a:schemeClr val="bg2">
                  <a:shade val="45000"/>
                  <a:satMod val="135000"/>
                </a:schemeClr>
                <a:prstClr val="white"/>
              </a:duotone>
            </a:blip>
            <a:stretch>
              <a:fillRect/>
            </a:stretch>
          </p:blipFill>
          <p:spPr>
            <a:xfrm>
              <a:off x="8114241" y="347325"/>
              <a:ext cx="3987343" cy="1800000"/>
            </a:xfrm>
            <a:prstGeom prst="rect">
              <a:avLst/>
            </a:prstGeom>
          </p:spPr>
        </p:pic>
        <p:pic>
          <p:nvPicPr>
            <p:cNvPr id="18" name="Рисунок 17"/>
            <p:cNvPicPr>
              <a:picLocks noChangeAspect="1"/>
            </p:cNvPicPr>
            <p:nvPr/>
          </p:nvPicPr>
          <p:blipFill>
            <a:blip r:embed="rId2">
              <a:duotone>
                <a:schemeClr val="bg2">
                  <a:shade val="45000"/>
                  <a:satMod val="135000"/>
                </a:schemeClr>
                <a:prstClr val="white"/>
              </a:duotone>
            </a:blip>
            <a:stretch>
              <a:fillRect/>
            </a:stretch>
          </p:blipFill>
          <p:spPr>
            <a:xfrm>
              <a:off x="96252" y="348171"/>
              <a:ext cx="3987343" cy="1800000"/>
            </a:xfrm>
            <a:prstGeom prst="rect">
              <a:avLst/>
            </a:prstGeom>
          </p:spPr>
        </p:pic>
        <p:pic>
          <p:nvPicPr>
            <p:cNvPr id="19" name="Рисунок 18"/>
            <p:cNvPicPr>
              <a:picLocks noChangeAspect="1"/>
            </p:cNvPicPr>
            <p:nvPr/>
          </p:nvPicPr>
          <p:blipFill>
            <a:blip r:embed="rId2">
              <a:duotone>
                <a:schemeClr val="bg2">
                  <a:shade val="45000"/>
                  <a:satMod val="135000"/>
                </a:schemeClr>
                <a:prstClr val="white"/>
              </a:duotone>
            </a:blip>
            <a:stretch>
              <a:fillRect/>
            </a:stretch>
          </p:blipFill>
          <p:spPr>
            <a:xfrm>
              <a:off x="4106783" y="347446"/>
              <a:ext cx="3987343" cy="1800000"/>
            </a:xfrm>
            <a:prstGeom prst="rect">
              <a:avLst/>
            </a:prstGeom>
          </p:spPr>
        </p:pic>
      </p:grpSp>
    </p:spTree>
    <p:extLst>
      <p:ext uri="{BB962C8B-B14F-4D97-AF65-F5344CB8AC3E}">
        <p14:creationId xmlns:p14="http://schemas.microsoft.com/office/powerpoint/2010/main" val="16182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33993" y="-69275"/>
            <a:ext cx="11885140" cy="6984184"/>
            <a:chOff x="133993" y="-69275"/>
            <a:chExt cx="11885140" cy="6984184"/>
          </a:xfrm>
        </p:grpSpPr>
        <p:pic>
          <p:nvPicPr>
            <p:cNvPr id="48" name="Рисунок 47"/>
            <p:cNvPicPr>
              <a:picLocks noChangeAspect="1"/>
            </p:cNvPicPr>
            <p:nvPr/>
          </p:nvPicPr>
          <p:blipFill>
            <a:blip r:embed="rId3"/>
            <a:stretch>
              <a:fillRect/>
            </a:stretch>
          </p:blipFill>
          <p:spPr>
            <a:xfrm>
              <a:off x="11515133" y="5839063"/>
              <a:ext cx="504000" cy="1075846"/>
            </a:xfrm>
            <a:prstGeom prst="rect">
              <a:avLst/>
            </a:prstGeom>
          </p:spPr>
        </p:pic>
        <p:grpSp>
          <p:nvGrpSpPr>
            <p:cNvPr id="40" name="Группа 39"/>
            <p:cNvGrpSpPr/>
            <p:nvPr/>
          </p:nvGrpSpPr>
          <p:grpSpPr>
            <a:xfrm>
              <a:off x="133993" y="-69275"/>
              <a:ext cx="510549" cy="6956479"/>
              <a:chOff x="133993" y="-69275"/>
              <a:chExt cx="510549" cy="6956479"/>
            </a:xfrm>
          </p:grpSpPr>
          <p:pic>
            <p:nvPicPr>
              <p:cNvPr id="42" name="Рисунок 41"/>
              <p:cNvPicPr>
                <a:picLocks noChangeAspect="1"/>
              </p:cNvPicPr>
              <p:nvPr/>
            </p:nvPicPr>
            <p:blipFill>
              <a:blip r:embed="rId4">
                <a:duotone>
                  <a:schemeClr val="bg2">
                    <a:shade val="45000"/>
                    <a:satMod val="135000"/>
                  </a:schemeClr>
                  <a:prstClr val="white"/>
                </a:duotone>
              </a:blip>
              <a:stretch>
                <a:fillRect/>
              </a:stretch>
            </p:blipFill>
            <p:spPr>
              <a:xfrm>
                <a:off x="138549" y="-69275"/>
                <a:ext cx="468000" cy="1273396"/>
              </a:xfrm>
              <a:prstGeom prst="rect">
                <a:avLst/>
              </a:prstGeom>
            </p:spPr>
          </p:pic>
          <p:pic>
            <p:nvPicPr>
              <p:cNvPr id="43" name="Рисунок 42"/>
              <p:cNvPicPr>
                <a:picLocks noChangeAspect="1"/>
              </p:cNvPicPr>
              <p:nvPr/>
            </p:nvPicPr>
            <p:blipFill>
              <a:blip r:embed="rId5">
                <a:duotone>
                  <a:schemeClr val="bg2">
                    <a:shade val="45000"/>
                    <a:satMod val="135000"/>
                  </a:schemeClr>
                  <a:prstClr val="white"/>
                </a:duotone>
              </a:blip>
              <a:stretch>
                <a:fillRect/>
              </a:stretch>
            </p:blipFill>
            <p:spPr>
              <a:xfrm>
                <a:off x="138550" y="1166985"/>
                <a:ext cx="468000" cy="840274"/>
              </a:xfrm>
              <a:prstGeom prst="rect">
                <a:avLst/>
              </a:prstGeom>
            </p:spPr>
          </p:pic>
          <p:pic>
            <p:nvPicPr>
              <p:cNvPr id="44" name="Рисунок 43"/>
              <p:cNvPicPr>
                <a:picLocks noChangeAspect="1"/>
              </p:cNvPicPr>
              <p:nvPr/>
            </p:nvPicPr>
            <p:blipFill>
              <a:blip r:embed="rId6">
                <a:duotone>
                  <a:schemeClr val="bg2">
                    <a:shade val="45000"/>
                    <a:satMod val="135000"/>
                  </a:schemeClr>
                  <a:prstClr val="white"/>
                </a:duotone>
              </a:blip>
              <a:stretch>
                <a:fillRect/>
              </a:stretch>
            </p:blipFill>
            <p:spPr>
              <a:xfrm>
                <a:off x="139793" y="1996196"/>
                <a:ext cx="468000" cy="1335513"/>
              </a:xfrm>
              <a:prstGeom prst="rect">
                <a:avLst/>
              </a:prstGeom>
            </p:spPr>
          </p:pic>
          <p:pic>
            <p:nvPicPr>
              <p:cNvPr id="45" name="Рисунок 44"/>
              <p:cNvPicPr>
                <a:picLocks noChangeAspect="1"/>
              </p:cNvPicPr>
              <p:nvPr/>
            </p:nvPicPr>
            <p:blipFill>
              <a:blip r:embed="rId7">
                <a:duotone>
                  <a:schemeClr val="bg2">
                    <a:shade val="45000"/>
                    <a:satMod val="135000"/>
                  </a:schemeClr>
                  <a:prstClr val="white"/>
                </a:duotone>
              </a:blip>
              <a:stretch>
                <a:fillRect/>
              </a:stretch>
            </p:blipFill>
            <p:spPr>
              <a:xfrm>
                <a:off x="133993" y="3326332"/>
                <a:ext cx="468000" cy="1181700"/>
              </a:xfrm>
              <a:prstGeom prst="rect">
                <a:avLst/>
              </a:prstGeom>
            </p:spPr>
          </p:pic>
          <p:pic>
            <p:nvPicPr>
              <p:cNvPr id="46" name="Рисунок 45"/>
              <p:cNvPicPr>
                <a:picLocks noChangeAspect="1"/>
              </p:cNvPicPr>
              <p:nvPr/>
            </p:nvPicPr>
            <p:blipFill>
              <a:blip r:embed="rId8">
                <a:duotone>
                  <a:schemeClr val="bg2">
                    <a:shade val="45000"/>
                    <a:satMod val="135000"/>
                  </a:schemeClr>
                  <a:prstClr val="white"/>
                </a:duotone>
              </a:blip>
              <a:stretch>
                <a:fillRect/>
              </a:stretch>
            </p:blipFill>
            <p:spPr>
              <a:xfrm>
                <a:off x="142071" y="4503666"/>
                <a:ext cx="468000" cy="1340756"/>
              </a:xfrm>
              <a:prstGeom prst="rect">
                <a:avLst/>
              </a:prstGeom>
            </p:spPr>
          </p:pic>
          <p:pic>
            <p:nvPicPr>
              <p:cNvPr id="47" name="Рисунок 46"/>
              <p:cNvPicPr>
                <a:picLocks noChangeAspect="1"/>
              </p:cNvPicPr>
              <p:nvPr/>
            </p:nvPicPr>
            <p:blipFill>
              <a:blip r:embed="rId3">
                <a:duotone>
                  <a:schemeClr val="bg2">
                    <a:shade val="45000"/>
                    <a:satMod val="135000"/>
                  </a:schemeClr>
                  <a:prstClr val="white"/>
                </a:duotone>
              </a:blip>
              <a:stretch>
                <a:fillRect/>
              </a:stretch>
            </p:blipFill>
            <p:spPr>
              <a:xfrm>
                <a:off x="140542" y="5811358"/>
                <a:ext cx="504000" cy="1075846"/>
              </a:xfrm>
              <a:prstGeom prst="rect">
                <a:avLst/>
              </a:prstGeom>
            </p:spPr>
          </p:pic>
        </p:grpSp>
      </p:grpSp>
      <p:grpSp>
        <p:nvGrpSpPr>
          <p:cNvPr id="13" name="Группа 12"/>
          <p:cNvGrpSpPr/>
          <p:nvPr/>
        </p:nvGrpSpPr>
        <p:grpSpPr>
          <a:xfrm>
            <a:off x="2893971" y="3232170"/>
            <a:ext cx="3528392" cy="3096344"/>
            <a:chOff x="4149078" y="345420"/>
            <a:chExt cx="2763744" cy="2362291"/>
          </a:xfrm>
        </p:grpSpPr>
        <p:sp>
          <p:nvSpPr>
            <p:cNvPr id="8" name="Полилиния 7"/>
            <p:cNvSpPr/>
            <p:nvPr/>
          </p:nvSpPr>
          <p:spPr>
            <a:xfrm>
              <a:off x="4149078" y="345420"/>
              <a:ext cx="957202" cy="2353727"/>
            </a:xfrm>
            <a:custGeom>
              <a:avLst/>
              <a:gdLst>
                <a:gd name="connsiteX0" fmla="*/ 0 w 938151"/>
                <a:gd name="connsiteY0" fmla="*/ 2339439 h 2339439"/>
                <a:gd name="connsiteX1" fmla="*/ 938151 w 938151"/>
                <a:gd name="connsiteY1" fmla="*/ 0 h 2339439"/>
                <a:gd name="connsiteX0" fmla="*/ 0 w 938151"/>
                <a:gd name="connsiteY0" fmla="*/ 2339439 h 2339439"/>
                <a:gd name="connsiteX1" fmla="*/ 71252 w 938151"/>
                <a:gd name="connsiteY1" fmla="*/ 1816925 h 2339439"/>
                <a:gd name="connsiteX2" fmla="*/ 938151 w 938151"/>
                <a:gd name="connsiteY2" fmla="*/ 0 h 2339439"/>
                <a:gd name="connsiteX0" fmla="*/ 0 w 938151"/>
                <a:gd name="connsiteY0" fmla="*/ 2339439 h 2339439"/>
                <a:gd name="connsiteX1" fmla="*/ 71252 w 938151"/>
                <a:gd name="connsiteY1" fmla="*/ 1816925 h 2339439"/>
                <a:gd name="connsiteX2" fmla="*/ 938151 w 938151"/>
                <a:gd name="connsiteY2" fmla="*/ 0 h 2339439"/>
                <a:gd name="connsiteX0" fmla="*/ 0 w 938151"/>
                <a:gd name="connsiteY0" fmla="*/ 2339439 h 2339439"/>
                <a:gd name="connsiteX1" fmla="*/ 87920 w 938151"/>
                <a:gd name="connsiteY1" fmla="*/ 1816925 h 2339439"/>
                <a:gd name="connsiteX2" fmla="*/ 938151 w 938151"/>
                <a:gd name="connsiteY2" fmla="*/ 0 h 2339439"/>
                <a:gd name="connsiteX0" fmla="*/ 0 w 938151"/>
                <a:gd name="connsiteY0" fmla="*/ 2339439 h 2339439"/>
                <a:gd name="connsiteX1" fmla="*/ 87920 w 938151"/>
                <a:gd name="connsiteY1" fmla="*/ 1816925 h 2339439"/>
                <a:gd name="connsiteX2" fmla="*/ 938151 w 938151"/>
                <a:gd name="connsiteY2" fmla="*/ 0 h 2339439"/>
                <a:gd name="connsiteX0" fmla="*/ 0 w 938241"/>
                <a:gd name="connsiteY0" fmla="*/ 2339439 h 2339439"/>
                <a:gd name="connsiteX1" fmla="*/ 87920 w 938241"/>
                <a:gd name="connsiteY1" fmla="*/ 1816925 h 2339439"/>
                <a:gd name="connsiteX2" fmla="*/ 938151 w 938241"/>
                <a:gd name="connsiteY2" fmla="*/ 0 h 2339439"/>
                <a:gd name="connsiteX0" fmla="*/ 0 w 938151"/>
                <a:gd name="connsiteY0" fmla="*/ 2339439 h 2339439"/>
                <a:gd name="connsiteX1" fmla="*/ 87920 w 938151"/>
                <a:gd name="connsiteY1" fmla="*/ 1816925 h 2339439"/>
                <a:gd name="connsiteX2" fmla="*/ 788658 w 938151"/>
                <a:gd name="connsiteY2" fmla="*/ 641917 h 2339439"/>
                <a:gd name="connsiteX3" fmla="*/ 938151 w 938151"/>
                <a:gd name="connsiteY3"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4833 w 945549"/>
                <a:gd name="connsiteY2" fmla="*/ 1280092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55308 w 945549"/>
                <a:gd name="connsiteY2" fmla="*/ 1303904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55308 w 945549"/>
                <a:gd name="connsiteY2" fmla="*/ 1303904 h 2339439"/>
                <a:gd name="connsiteX3" fmla="*/ 919626 w 945549"/>
                <a:gd name="connsiteY3" fmla="*/ 1113405 h 2339439"/>
                <a:gd name="connsiteX4" fmla="*/ 788658 w 945549"/>
                <a:gd name="connsiteY4" fmla="*/ 641917 h 2339439"/>
                <a:gd name="connsiteX5" fmla="*/ 938151 w 945549"/>
                <a:gd name="connsiteY5" fmla="*/ 0 h 2339439"/>
                <a:gd name="connsiteX0" fmla="*/ 0 w 963956"/>
                <a:gd name="connsiteY0" fmla="*/ 2339439 h 2339439"/>
                <a:gd name="connsiteX1" fmla="*/ 87920 w 963956"/>
                <a:gd name="connsiteY1" fmla="*/ 1816925 h 2339439"/>
                <a:gd name="connsiteX2" fmla="*/ 655308 w 963956"/>
                <a:gd name="connsiteY2" fmla="*/ 1303904 h 2339439"/>
                <a:gd name="connsiteX3" fmla="*/ 919626 w 963956"/>
                <a:gd name="connsiteY3" fmla="*/ 1113405 h 2339439"/>
                <a:gd name="connsiteX4" fmla="*/ 893433 w 963956"/>
                <a:gd name="connsiteY4" fmla="*/ 632392 h 2339439"/>
                <a:gd name="connsiteX5" fmla="*/ 938151 w 963956"/>
                <a:gd name="connsiteY5" fmla="*/ 0 h 2339439"/>
                <a:gd name="connsiteX0" fmla="*/ 0 w 976084"/>
                <a:gd name="connsiteY0" fmla="*/ 2353727 h 2353727"/>
                <a:gd name="connsiteX1" fmla="*/ 87920 w 976084"/>
                <a:gd name="connsiteY1" fmla="*/ 1831213 h 2353727"/>
                <a:gd name="connsiteX2" fmla="*/ 655308 w 976084"/>
                <a:gd name="connsiteY2" fmla="*/ 1318192 h 2353727"/>
                <a:gd name="connsiteX3" fmla="*/ 919626 w 976084"/>
                <a:gd name="connsiteY3" fmla="*/ 1127693 h 2353727"/>
                <a:gd name="connsiteX4" fmla="*/ 893433 w 976084"/>
                <a:gd name="connsiteY4" fmla="*/ 646680 h 2353727"/>
                <a:gd name="connsiteX5" fmla="*/ 969108 w 976084"/>
                <a:gd name="connsiteY5" fmla="*/ 0 h 2353727"/>
                <a:gd name="connsiteX0" fmla="*/ 0 w 970104"/>
                <a:gd name="connsiteY0" fmla="*/ 2353727 h 2353727"/>
                <a:gd name="connsiteX1" fmla="*/ 87920 w 970104"/>
                <a:gd name="connsiteY1" fmla="*/ 1831213 h 2353727"/>
                <a:gd name="connsiteX2" fmla="*/ 655308 w 970104"/>
                <a:gd name="connsiteY2" fmla="*/ 1318192 h 2353727"/>
                <a:gd name="connsiteX3" fmla="*/ 919626 w 970104"/>
                <a:gd name="connsiteY3" fmla="*/ 1127693 h 2353727"/>
                <a:gd name="connsiteX4" fmla="*/ 881527 w 970104"/>
                <a:gd name="connsiteY4" fmla="*/ 727642 h 2353727"/>
                <a:gd name="connsiteX5" fmla="*/ 969108 w 970104"/>
                <a:gd name="connsiteY5" fmla="*/ 0 h 2353727"/>
                <a:gd name="connsiteX0" fmla="*/ 0 w 970104"/>
                <a:gd name="connsiteY0" fmla="*/ 2353727 h 2353727"/>
                <a:gd name="connsiteX1" fmla="*/ 87920 w 970104"/>
                <a:gd name="connsiteY1" fmla="*/ 1831213 h 2353727"/>
                <a:gd name="connsiteX2" fmla="*/ 655308 w 970104"/>
                <a:gd name="connsiteY2" fmla="*/ 1318192 h 2353727"/>
                <a:gd name="connsiteX3" fmla="*/ 919626 w 970104"/>
                <a:gd name="connsiteY3" fmla="*/ 1127693 h 2353727"/>
                <a:gd name="connsiteX4" fmla="*/ 951273 w 970104"/>
                <a:gd name="connsiteY4" fmla="*/ 860993 h 2353727"/>
                <a:gd name="connsiteX5" fmla="*/ 881527 w 970104"/>
                <a:gd name="connsiteY5" fmla="*/ 727642 h 2353727"/>
                <a:gd name="connsiteX6" fmla="*/ 969108 w 970104"/>
                <a:gd name="connsiteY6" fmla="*/ 0 h 2353727"/>
                <a:gd name="connsiteX0" fmla="*/ 0 w 1025937"/>
                <a:gd name="connsiteY0" fmla="*/ 2353727 h 2353727"/>
                <a:gd name="connsiteX1" fmla="*/ 87920 w 1025937"/>
                <a:gd name="connsiteY1" fmla="*/ 1831213 h 2353727"/>
                <a:gd name="connsiteX2" fmla="*/ 655308 w 1025937"/>
                <a:gd name="connsiteY2" fmla="*/ 1318192 h 2353727"/>
                <a:gd name="connsiteX3" fmla="*/ 919626 w 1025937"/>
                <a:gd name="connsiteY3" fmla="*/ 1127693 h 2353727"/>
                <a:gd name="connsiteX4" fmla="*/ 951273 w 1025937"/>
                <a:gd name="connsiteY4" fmla="*/ 860993 h 2353727"/>
                <a:gd name="connsiteX5" fmla="*/ 967252 w 1025937"/>
                <a:gd name="connsiteY5" fmla="*/ 332354 h 2353727"/>
                <a:gd name="connsiteX6" fmla="*/ 969108 w 1025937"/>
                <a:gd name="connsiteY6" fmla="*/ 0 h 2353727"/>
                <a:gd name="connsiteX0" fmla="*/ 0 w 1025937"/>
                <a:gd name="connsiteY0" fmla="*/ 2353727 h 2353727"/>
                <a:gd name="connsiteX1" fmla="*/ 87920 w 1025937"/>
                <a:gd name="connsiteY1" fmla="*/ 1831213 h 2353727"/>
                <a:gd name="connsiteX2" fmla="*/ 655308 w 1025937"/>
                <a:gd name="connsiteY2" fmla="*/ 1318192 h 2353727"/>
                <a:gd name="connsiteX3" fmla="*/ 895813 w 1025937"/>
                <a:gd name="connsiteY3" fmla="*/ 1134837 h 2353727"/>
                <a:gd name="connsiteX4" fmla="*/ 951273 w 1025937"/>
                <a:gd name="connsiteY4" fmla="*/ 860993 h 2353727"/>
                <a:gd name="connsiteX5" fmla="*/ 967252 w 1025937"/>
                <a:gd name="connsiteY5" fmla="*/ 332354 h 2353727"/>
                <a:gd name="connsiteX6" fmla="*/ 969108 w 1025937"/>
                <a:gd name="connsiteY6"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72705 w 974552"/>
                <a:gd name="connsiteY6" fmla="*/ 168049 h 2353727"/>
                <a:gd name="connsiteX7" fmla="*/ 969108 w 974552"/>
                <a:gd name="connsiteY7"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72705 w 974552"/>
                <a:gd name="connsiteY6" fmla="*/ 79943 h 2353727"/>
                <a:gd name="connsiteX7" fmla="*/ 969108 w 974552"/>
                <a:gd name="connsiteY7"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67942 w 974552"/>
                <a:gd name="connsiteY6" fmla="*/ 229962 h 2353727"/>
                <a:gd name="connsiteX7" fmla="*/ 972705 w 974552"/>
                <a:gd name="connsiteY7" fmla="*/ 79943 h 2353727"/>
                <a:gd name="connsiteX8" fmla="*/ 969108 w 974552"/>
                <a:gd name="connsiteY8"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67942 w 974552"/>
                <a:gd name="connsiteY6" fmla="*/ 229962 h 2353727"/>
                <a:gd name="connsiteX7" fmla="*/ 972705 w 974552"/>
                <a:gd name="connsiteY7" fmla="*/ 101374 h 2353727"/>
                <a:gd name="connsiteX8" fmla="*/ 972705 w 974552"/>
                <a:gd name="connsiteY8" fmla="*/ 79943 h 2353727"/>
                <a:gd name="connsiteX9" fmla="*/ 969108 w 974552"/>
                <a:gd name="connsiteY9"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3180 w 974552"/>
                <a:gd name="connsiteY5" fmla="*/ 577624 h 2353727"/>
                <a:gd name="connsiteX6" fmla="*/ 967252 w 974552"/>
                <a:gd name="connsiteY6" fmla="*/ 332354 h 2353727"/>
                <a:gd name="connsiteX7" fmla="*/ 967942 w 974552"/>
                <a:gd name="connsiteY7" fmla="*/ 229962 h 2353727"/>
                <a:gd name="connsiteX8" fmla="*/ 972705 w 974552"/>
                <a:gd name="connsiteY8" fmla="*/ 101374 h 2353727"/>
                <a:gd name="connsiteX9" fmla="*/ 972705 w 974552"/>
                <a:gd name="connsiteY9" fmla="*/ 79943 h 2353727"/>
                <a:gd name="connsiteX10" fmla="*/ 969108 w 974552"/>
                <a:gd name="connsiteY10"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65561 w 974552"/>
                <a:gd name="connsiteY4" fmla="*/ 858612 h 2353727"/>
                <a:gd name="connsiteX5" fmla="*/ 963180 w 974552"/>
                <a:gd name="connsiteY5" fmla="*/ 577624 h 2353727"/>
                <a:gd name="connsiteX6" fmla="*/ 967252 w 974552"/>
                <a:gd name="connsiteY6" fmla="*/ 332354 h 2353727"/>
                <a:gd name="connsiteX7" fmla="*/ 967942 w 974552"/>
                <a:gd name="connsiteY7" fmla="*/ 229962 h 2353727"/>
                <a:gd name="connsiteX8" fmla="*/ 972705 w 974552"/>
                <a:gd name="connsiteY8" fmla="*/ 101374 h 2353727"/>
                <a:gd name="connsiteX9" fmla="*/ 972705 w 974552"/>
                <a:gd name="connsiteY9" fmla="*/ 79943 h 2353727"/>
                <a:gd name="connsiteX10" fmla="*/ 969108 w 974552"/>
                <a:gd name="connsiteY10"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48892 w 974552"/>
                <a:gd name="connsiteY4" fmla="*/ 1056255 h 2353727"/>
                <a:gd name="connsiteX5" fmla="*/ 965561 w 974552"/>
                <a:gd name="connsiteY5" fmla="*/ 858612 h 2353727"/>
                <a:gd name="connsiteX6" fmla="*/ 963180 w 974552"/>
                <a:gd name="connsiteY6" fmla="*/ 577624 h 2353727"/>
                <a:gd name="connsiteX7" fmla="*/ 967252 w 974552"/>
                <a:gd name="connsiteY7" fmla="*/ 332354 h 2353727"/>
                <a:gd name="connsiteX8" fmla="*/ 967942 w 974552"/>
                <a:gd name="connsiteY8" fmla="*/ 229962 h 2353727"/>
                <a:gd name="connsiteX9" fmla="*/ 972705 w 974552"/>
                <a:gd name="connsiteY9" fmla="*/ 101374 h 2353727"/>
                <a:gd name="connsiteX10" fmla="*/ 972705 w 974552"/>
                <a:gd name="connsiteY10" fmla="*/ 79943 h 2353727"/>
                <a:gd name="connsiteX11" fmla="*/ 969108 w 974552"/>
                <a:gd name="connsiteY11"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27448 w 974552"/>
                <a:gd name="connsiteY3" fmla="*/ 1213418 h 2353727"/>
                <a:gd name="connsiteX4" fmla="*/ 895813 w 974552"/>
                <a:gd name="connsiteY4" fmla="*/ 1134837 h 2353727"/>
                <a:gd name="connsiteX5" fmla="*/ 948892 w 974552"/>
                <a:gd name="connsiteY5" fmla="*/ 1056255 h 2353727"/>
                <a:gd name="connsiteX6" fmla="*/ 965561 w 974552"/>
                <a:gd name="connsiteY6" fmla="*/ 858612 h 2353727"/>
                <a:gd name="connsiteX7" fmla="*/ 963180 w 974552"/>
                <a:gd name="connsiteY7" fmla="*/ 577624 h 2353727"/>
                <a:gd name="connsiteX8" fmla="*/ 967252 w 974552"/>
                <a:gd name="connsiteY8" fmla="*/ 332354 h 2353727"/>
                <a:gd name="connsiteX9" fmla="*/ 967942 w 974552"/>
                <a:gd name="connsiteY9" fmla="*/ 229962 h 2353727"/>
                <a:gd name="connsiteX10" fmla="*/ 972705 w 974552"/>
                <a:gd name="connsiteY10" fmla="*/ 101374 h 2353727"/>
                <a:gd name="connsiteX11" fmla="*/ 972705 w 974552"/>
                <a:gd name="connsiteY11" fmla="*/ 79943 h 2353727"/>
                <a:gd name="connsiteX12" fmla="*/ 969108 w 974552"/>
                <a:gd name="connsiteY12" fmla="*/ 0 h 2353727"/>
                <a:gd name="connsiteX0" fmla="*/ 0 w 974552"/>
                <a:gd name="connsiteY0" fmla="*/ 2353727 h 2353727"/>
                <a:gd name="connsiteX1" fmla="*/ 87920 w 974552"/>
                <a:gd name="connsiteY1" fmla="*/ 1831213 h 2353727"/>
                <a:gd name="connsiteX2" fmla="*/ 365486 w 974552"/>
                <a:gd name="connsiteY2" fmla="*/ 1477737 h 2353727"/>
                <a:gd name="connsiteX3" fmla="*/ 655308 w 974552"/>
                <a:gd name="connsiteY3" fmla="*/ 1318192 h 2353727"/>
                <a:gd name="connsiteX4" fmla="*/ 827448 w 974552"/>
                <a:gd name="connsiteY4" fmla="*/ 1213418 h 2353727"/>
                <a:gd name="connsiteX5" fmla="*/ 895813 w 974552"/>
                <a:gd name="connsiteY5" fmla="*/ 1134837 h 2353727"/>
                <a:gd name="connsiteX6" fmla="*/ 948892 w 974552"/>
                <a:gd name="connsiteY6" fmla="*/ 1056255 h 2353727"/>
                <a:gd name="connsiteX7" fmla="*/ 965561 w 974552"/>
                <a:gd name="connsiteY7" fmla="*/ 858612 h 2353727"/>
                <a:gd name="connsiteX8" fmla="*/ 963180 w 974552"/>
                <a:gd name="connsiteY8" fmla="*/ 577624 h 2353727"/>
                <a:gd name="connsiteX9" fmla="*/ 967252 w 974552"/>
                <a:gd name="connsiteY9" fmla="*/ 332354 h 2353727"/>
                <a:gd name="connsiteX10" fmla="*/ 967942 w 974552"/>
                <a:gd name="connsiteY10" fmla="*/ 229962 h 2353727"/>
                <a:gd name="connsiteX11" fmla="*/ 972705 w 974552"/>
                <a:gd name="connsiteY11" fmla="*/ 101374 h 2353727"/>
                <a:gd name="connsiteX12" fmla="*/ 972705 w 974552"/>
                <a:gd name="connsiteY12" fmla="*/ 79943 h 2353727"/>
                <a:gd name="connsiteX13" fmla="*/ 969108 w 974552"/>
                <a:gd name="connsiteY13" fmla="*/ 0 h 2353727"/>
                <a:gd name="connsiteX0" fmla="*/ 0 w 950740"/>
                <a:gd name="connsiteY0" fmla="*/ 2346583 h 2346583"/>
                <a:gd name="connsiteX1" fmla="*/ 64108 w 950740"/>
                <a:gd name="connsiteY1" fmla="*/ 1831213 h 2346583"/>
                <a:gd name="connsiteX2" fmla="*/ 341674 w 950740"/>
                <a:gd name="connsiteY2" fmla="*/ 1477737 h 2346583"/>
                <a:gd name="connsiteX3" fmla="*/ 631496 w 950740"/>
                <a:gd name="connsiteY3" fmla="*/ 1318192 h 2346583"/>
                <a:gd name="connsiteX4" fmla="*/ 803636 w 950740"/>
                <a:gd name="connsiteY4" fmla="*/ 1213418 h 2346583"/>
                <a:gd name="connsiteX5" fmla="*/ 872001 w 950740"/>
                <a:gd name="connsiteY5" fmla="*/ 1134837 h 2346583"/>
                <a:gd name="connsiteX6" fmla="*/ 925080 w 950740"/>
                <a:gd name="connsiteY6" fmla="*/ 1056255 h 2346583"/>
                <a:gd name="connsiteX7" fmla="*/ 941749 w 950740"/>
                <a:gd name="connsiteY7" fmla="*/ 858612 h 2346583"/>
                <a:gd name="connsiteX8" fmla="*/ 939368 w 950740"/>
                <a:gd name="connsiteY8" fmla="*/ 577624 h 2346583"/>
                <a:gd name="connsiteX9" fmla="*/ 943440 w 950740"/>
                <a:gd name="connsiteY9" fmla="*/ 332354 h 2346583"/>
                <a:gd name="connsiteX10" fmla="*/ 944130 w 950740"/>
                <a:gd name="connsiteY10" fmla="*/ 229962 h 2346583"/>
                <a:gd name="connsiteX11" fmla="*/ 948893 w 950740"/>
                <a:gd name="connsiteY11" fmla="*/ 101374 h 2346583"/>
                <a:gd name="connsiteX12" fmla="*/ 948893 w 950740"/>
                <a:gd name="connsiteY12" fmla="*/ 79943 h 2346583"/>
                <a:gd name="connsiteX13" fmla="*/ 945296 w 950740"/>
                <a:gd name="connsiteY13" fmla="*/ 0 h 2346583"/>
                <a:gd name="connsiteX0" fmla="*/ 0 w 950740"/>
                <a:gd name="connsiteY0" fmla="*/ 2346583 h 2346583"/>
                <a:gd name="connsiteX1" fmla="*/ 8299 w 950740"/>
                <a:gd name="connsiteY1" fmla="*/ 2080193 h 2346583"/>
                <a:gd name="connsiteX2" fmla="*/ 64108 w 950740"/>
                <a:gd name="connsiteY2" fmla="*/ 1831213 h 2346583"/>
                <a:gd name="connsiteX3" fmla="*/ 341674 w 950740"/>
                <a:gd name="connsiteY3" fmla="*/ 1477737 h 2346583"/>
                <a:gd name="connsiteX4" fmla="*/ 631496 w 950740"/>
                <a:gd name="connsiteY4" fmla="*/ 1318192 h 2346583"/>
                <a:gd name="connsiteX5" fmla="*/ 803636 w 950740"/>
                <a:gd name="connsiteY5" fmla="*/ 1213418 h 2346583"/>
                <a:gd name="connsiteX6" fmla="*/ 872001 w 950740"/>
                <a:gd name="connsiteY6" fmla="*/ 1134837 h 2346583"/>
                <a:gd name="connsiteX7" fmla="*/ 925080 w 950740"/>
                <a:gd name="connsiteY7" fmla="*/ 1056255 h 2346583"/>
                <a:gd name="connsiteX8" fmla="*/ 941749 w 950740"/>
                <a:gd name="connsiteY8" fmla="*/ 858612 h 2346583"/>
                <a:gd name="connsiteX9" fmla="*/ 939368 w 950740"/>
                <a:gd name="connsiteY9" fmla="*/ 577624 h 2346583"/>
                <a:gd name="connsiteX10" fmla="*/ 943440 w 950740"/>
                <a:gd name="connsiteY10" fmla="*/ 332354 h 2346583"/>
                <a:gd name="connsiteX11" fmla="*/ 944130 w 950740"/>
                <a:gd name="connsiteY11" fmla="*/ 229962 h 2346583"/>
                <a:gd name="connsiteX12" fmla="*/ 948893 w 950740"/>
                <a:gd name="connsiteY12" fmla="*/ 101374 h 2346583"/>
                <a:gd name="connsiteX13" fmla="*/ 948893 w 950740"/>
                <a:gd name="connsiteY13" fmla="*/ 79943 h 2346583"/>
                <a:gd name="connsiteX14" fmla="*/ 945296 w 950740"/>
                <a:gd name="connsiteY14" fmla="*/ 0 h 2346583"/>
                <a:gd name="connsiteX0" fmla="*/ 0 w 950740"/>
                <a:gd name="connsiteY0" fmla="*/ 2346583 h 2346583"/>
                <a:gd name="connsiteX1" fmla="*/ 8299 w 950740"/>
                <a:gd name="connsiteY1" fmla="*/ 2080193 h 2346583"/>
                <a:gd name="connsiteX2" fmla="*/ 22586 w 950740"/>
                <a:gd name="connsiteY2" fmla="*/ 1980180 h 2346583"/>
                <a:gd name="connsiteX3" fmla="*/ 64108 w 950740"/>
                <a:gd name="connsiteY3" fmla="*/ 1831213 h 2346583"/>
                <a:gd name="connsiteX4" fmla="*/ 341674 w 950740"/>
                <a:gd name="connsiteY4" fmla="*/ 1477737 h 2346583"/>
                <a:gd name="connsiteX5" fmla="*/ 631496 w 950740"/>
                <a:gd name="connsiteY5" fmla="*/ 1318192 h 2346583"/>
                <a:gd name="connsiteX6" fmla="*/ 803636 w 950740"/>
                <a:gd name="connsiteY6" fmla="*/ 1213418 h 2346583"/>
                <a:gd name="connsiteX7" fmla="*/ 872001 w 950740"/>
                <a:gd name="connsiteY7" fmla="*/ 1134837 h 2346583"/>
                <a:gd name="connsiteX8" fmla="*/ 925080 w 950740"/>
                <a:gd name="connsiteY8" fmla="*/ 1056255 h 2346583"/>
                <a:gd name="connsiteX9" fmla="*/ 941749 w 950740"/>
                <a:gd name="connsiteY9" fmla="*/ 858612 h 2346583"/>
                <a:gd name="connsiteX10" fmla="*/ 939368 w 950740"/>
                <a:gd name="connsiteY10" fmla="*/ 577624 h 2346583"/>
                <a:gd name="connsiteX11" fmla="*/ 943440 w 950740"/>
                <a:gd name="connsiteY11" fmla="*/ 332354 h 2346583"/>
                <a:gd name="connsiteX12" fmla="*/ 944130 w 950740"/>
                <a:gd name="connsiteY12" fmla="*/ 229962 h 2346583"/>
                <a:gd name="connsiteX13" fmla="*/ 948893 w 950740"/>
                <a:gd name="connsiteY13" fmla="*/ 101374 h 2346583"/>
                <a:gd name="connsiteX14" fmla="*/ 948893 w 950740"/>
                <a:gd name="connsiteY14" fmla="*/ 79943 h 2346583"/>
                <a:gd name="connsiteX15" fmla="*/ 945296 w 950740"/>
                <a:gd name="connsiteY15" fmla="*/ 0 h 2346583"/>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08336 w 962646"/>
                <a:gd name="connsiteY4" fmla="*/ 1480119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0780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9842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48202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44129 w 962646"/>
                <a:gd name="connsiteY12" fmla="*/ 232343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1273 w 962646"/>
                <a:gd name="connsiteY12" fmla="*/ 232343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1273 w 962646"/>
                <a:gd name="connsiteY12" fmla="*/ 232343 h 2353727"/>
                <a:gd name="connsiteX13" fmla="*/ 960799 w 962646"/>
                <a:gd name="connsiteY13" fmla="*/ 79943 h 2353727"/>
                <a:gd name="connsiteX14" fmla="*/ 957202 w 962646"/>
                <a:gd name="connsiteY14"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0584 w 957202"/>
                <a:gd name="connsiteY11" fmla="*/ 332354 h 2353727"/>
                <a:gd name="connsiteX12" fmla="*/ 951273 w 957202"/>
                <a:gd name="connsiteY12" fmla="*/ 232343 h 2353727"/>
                <a:gd name="connsiteX13" fmla="*/ 957202 w 957202"/>
                <a:gd name="connsiteY13"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0584 w 957202"/>
                <a:gd name="connsiteY11" fmla="*/ 332354 h 2353727"/>
                <a:gd name="connsiteX12" fmla="*/ 957202 w 957202"/>
                <a:gd name="connsiteY12"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7202 w 957202"/>
                <a:gd name="connsiteY11"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7202 w 957202"/>
                <a:gd name="connsiteY11" fmla="*/ 0 h 23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7202" h="2353727">
                  <a:moveTo>
                    <a:pt x="0" y="2353727"/>
                  </a:moveTo>
                  <a:cubicBezTo>
                    <a:pt x="5352" y="2308535"/>
                    <a:pt x="14283" y="2154181"/>
                    <a:pt x="20205" y="2089718"/>
                  </a:cubicBezTo>
                  <a:cubicBezTo>
                    <a:pt x="24365" y="2052860"/>
                    <a:pt x="25191" y="2033583"/>
                    <a:pt x="34492" y="1980180"/>
                  </a:cubicBezTo>
                  <a:cubicBezTo>
                    <a:pt x="48555" y="1924395"/>
                    <a:pt x="56567" y="1898683"/>
                    <a:pt x="83158" y="1824070"/>
                  </a:cubicBezTo>
                  <a:cubicBezTo>
                    <a:pt x="146850" y="1670134"/>
                    <a:pt x="220915" y="1577528"/>
                    <a:pt x="315480" y="1492025"/>
                  </a:cubicBezTo>
                  <a:cubicBezTo>
                    <a:pt x="410045" y="1406522"/>
                    <a:pt x="569187" y="1351926"/>
                    <a:pt x="643402" y="1315810"/>
                  </a:cubicBezTo>
                  <a:cubicBezTo>
                    <a:pt x="699187" y="1289043"/>
                    <a:pt x="775458" y="1248739"/>
                    <a:pt x="815542" y="1218180"/>
                  </a:cubicBezTo>
                  <a:cubicBezTo>
                    <a:pt x="855626" y="1187621"/>
                    <a:pt x="870017" y="1163412"/>
                    <a:pt x="888670" y="1134837"/>
                  </a:cubicBezTo>
                  <a:cubicBezTo>
                    <a:pt x="919741" y="1070147"/>
                    <a:pt x="913455" y="1076100"/>
                    <a:pt x="927461" y="1032443"/>
                  </a:cubicBezTo>
                  <a:cubicBezTo>
                    <a:pt x="939086" y="986405"/>
                    <a:pt x="935796" y="962593"/>
                    <a:pt x="941749" y="858612"/>
                  </a:cubicBezTo>
                  <a:cubicBezTo>
                    <a:pt x="945437" y="770506"/>
                    <a:pt x="943937" y="718345"/>
                    <a:pt x="946512" y="575243"/>
                  </a:cubicBezTo>
                  <a:cubicBezTo>
                    <a:pt x="949087" y="432141"/>
                    <a:pt x="954975" y="119842"/>
                    <a:pt x="95720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ysClr val="windowText" lastClr="000000"/>
                </a:solidFill>
              </a:endParaRPr>
            </a:p>
          </p:txBody>
        </p:sp>
        <p:sp>
          <p:nvSpPr>
            <p:cNvPr id="9" name="Полилиния 8"/>
            <p:cNvSpPr/>
            <p:nvPr/>
          </p:nvSpPr>
          <p:spPr>
            <a:xfrm flipH="1">
              <a:off x="5955620" y="353984"/>
              <a:ext cx="957202" cy="2353727"/>
            </a:xfrm>
            <a:custGeom>
              <a:avLst/>
              <a:gdLst>
                <a:gd name="connsiteX0" fmla="*/ 0 w 938151"/>
                <a:gd name="connsiteY0" fmla="*/ 2339439 h 2339439"/>
                <a:gd name="connsiteX1" fmla="*/ 938151 w 938151"/>
                <a:gd name="connsiteY1" fmla="*/ 0 h 2339439"/>
                <a:gd name="connsiteX0" fmla="*/ 0 w 938151"/>
                <a:gd name="connsiteY0" fmla="*/ 2339439 h 2339439"/>
                <a:gd name="connsiteX1" fmla="*/ 71252 w 938151"/>
                <a:gd name="connsiteY1" fmla="*/ 1816925 h 2339439"/>
                <a:gd name="connsiteX2" fmla="*/ 938151 w 938151"/>
                <a:gd name="connsiteY2" fmla="*/ 0 h 2339439"/>
                <a:gd name="connsiteX0" fmla="*/ 0 w 938151"/>
                <a:gd name="connsiteY0" fmla="*/ 2339439 h 2339439"/>
                <a:gd name="connsiteX1" fmla="*/ 71252 w 938151"/>
                <a:gd name="connsiteY1" fmla="*/ 1816925 h 2339439"/>
                <a:gd name="connsiteX2" fmla="*/ 938151 w 938151"/>
                <a:gd name="connsiteY2" fmla="*/ 0 h 2339439"/>
                <a:gd name="connsiteX0" fmla="*/ 0 w 938151"/>
                <a:gd name="connsiteY0" fmla="*/ 2339439 h 2339439"/>
                <a:gd name="connsiteX1" fmla="*/ 87920 w 938151"/>
                <a:gd name="connsiteY1" fmla="*/ 1816925 h 2339439"/>
                <a:gd name="connsiteX2" fmla="*/ 938151 w 938151"/>
                <a:gd name="connsiteY2" fmla="*/ 0 h 2339439"/>
                <a:gd name="connsiteX0" fmla="*/ 0 w 938151"/>
                <a:gd name="connsiteY0" fmla="*/ 2339439 h 2339439"/>
                <a:gd name="connsiteX1" fmla="*/ 87920 w 938151"/>
                <a:gd name="connsiteY1" fmla="*/ 1816925 h 2339439"/>
                <a:gd name="connsiteX2" fmla="*/ 938151 w 938151"/>
                <a:gd name="connsiteY2" fmla="*/ 0 h 2339439"/>
                <a:gd name="connsiteX0" fmla="*/ 0 w 938241"/>
                <a:gd name="connsiteY0" fmla="*/ 2339439 h 2339439"/>
                <a:gd name="connsiteX1" fmla="*/ 87920 w 938241"/>
                <a:gd name="connsiteY1" fmla="*/ 1816925 h 2339439"/>
                <a:gd name="connsiteX2" fmla="*/ 938151 w 938241"/>
                <a:gd name="connsiteY2" fmla="*/ 0 h 2339439"/>
                <a:gd name="connsiteX0" fmla="*/ 0 w 938151"/>
                <a:gd name="connsiteY0" fmla="*/ 2339439 h 2339439"/>
                <a:gd name="connsiteX1" fmla="*/ 87920 w 938151"/>
                <a:gd name="connsiteY1" fmla="*/ 1816925 h 2339439"/>
                <a:gd name="connsiteX2" fmla="*/ 788658 w 938151"/>
                <a:gd name="connsiteY2" fmla="*/ 641917 h 2339439"/>
                <a:gd name="connsiteX3" fmla="*/ 938151 w 938151"/>
                <a:gd name="connsiteY3"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919626 w 945549"/>
                <a:gd name="connsiteY2" fmla="*/ 1113405 h 2339439"/>
                <a:gd name="connsiteX3" fmla="*/ 788658 w 945549"/>
                <a:gd name="connsiteY3" fmla="*/ 641917 h 2339439"/>
                <a:gd name="connsiteX4" fmla="*/ 938151 w 945549"/>
                <a:gd name="connsiteY4"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7214 w 945549"/>
                <a:gd name="connsiteY2" fmla="*/ 1306286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64833 w 945549"/>
                <a:gd name="connsiteY2" fmla="*/ 1280092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55308 w 945549"/>
                <a:gd name="connsiteY2" fmla="*/ 1303904 h 2339439"/>
                <a:gd name="connsiteX3" fmla="*/ 919626 w 945549"/>
                <a:gd name="connsiteY3" fmla="*/ 1113405 h 2339439"/>
                <a:gd name="connsiteX4" fmla="*/ 788658 w 945549"/>
                <a:gd name="connsiteY4" fmla="*/ 641917 h 2339439"/>
                <a:gd name="connsiteX5" fmla="*/ 938151 w 945549"/>
                <a:gd name="connsiteY5" fmla="*/ 0 h 2339439"/>
                <a:gd name="connsiteX0" fmla="*/ 0 w 945549"/>
                <a:gd name="connsiteY0" fmla="*/ 2339439 h 2339439"/>
                <a:gd name="connsiteX1" fmla="*/ 87920 w 945549"/>
                <a:gd name="connsiteY1" fmla="*/ 1816925 h 2339439"/>
                <a:gd name="connsiteX2" fmla="*/ 655308 w 945549"/>
                <a:gd name="connsiteY2" fmla="*/ 1303904 h 2339439"/>
                <a:gd name="connsiteX3" fmla="*/ 919626 w 945549"/>
                <a:gd name="connsiteY3" fmla="*/ 1113405 h 2339439"/>
                <a:gd name="connsiteX4" fmla="*/ 788658 w 945549"/>
                <a:gd name="connsiteY4" fmla="*/ 641917 h 2339439"/>
                <a:gd name="connsiteX5" fmla="*/ 938151 w 945549"/>
                <a:gd name="connsiteY5" fmla="*/ 0 h 2339439"/>
                <a:gd name="connsiteX0" fmla="*/ 0 w 963956"/>
                <a:gd name="connsiteY0" fmla="*/ 2339439 h 2339439"/>
                <a:gd name="connsiteX1" fmla="*/ 87920 w 963956"/>
                <a:gd name="connsiteY1" fmla="*/ 1816925 h 2339439"/>
                <a:gd name="connsiteX2" fmla="*/ 655308 w 963956"/>
                <a:gd name="connsiteY2" fmla="*/ 1303904 h 2339439"/>
                <a:gd name="connsiteX3" fmla="*/ 919626 w 963956"/>
                <a:gd name="connsiteY3" fmla="*/ 1113405 h 2339439"/>
                <a:gd name="connsiteX4" fmla="*/ 893433 w 963956"/>
                <a:gd name="connsiteY4" fmla="*/ 632392 h 2339439"/>
                <a:gd name="connsiteX5" fmla="*/ 938151 w 963956"/>
                <a:gd name="connsiteY5" fmla="*/ 0 h 2339439"/>
                <a:gd name="connsiteX0" fmla="*/ 0 w 976084"/>
                <a:gd name="connsiteY0" fmla="*/ 2353727 h 2353727"/>
                <a:gd name="connsiteX1" fmla="*/ 87920 w 976084"/>
                <a:gd name="connsiteY1" fmla="*/ 1831213 h 2353727"/>
                <a:gd name="connsiteX2" fmla="*/ 655308 w 976084"/>
                <a:gd name="connsiteY2" fmla="*/ 1318192 h 2353727"/>
                <a:gd name="connsiteX3" fmla="*/ 919626 w 976084"/>
                <a:gd name="connsiteY3" fmla="*/ 1127693 h 2353727"/>
                <a:gd name="connsiteX4" fmla="*/ 893433 w 976084"/>
                <a:gd name="connsiteY4" fmla="*/ 646680 h 2353727"/>
                <a:gd name="connsiteX5" fmla="*/ 969108 w 976084"/>
                <a:gd name="connsiteY5" fmla="*/ 0 h 2353727"/>
                <a:gd name="connsiteX0" fmla="*/ 0 w 970104"/>
                <a:gd name="connsiteY0" fmla="*/ 2353727 h 2353727"/>
                <a:gd name="connsiteX1" fmla="*/ 87920 w 970104"/>
                <a:gd name="connsiteY1" fmla="*/ 1831213 h 2353727"/>
                <a:gd name="connsiteX2" fmla="*/ 655308 w 970104"/>
                <a:gd name="connsiteY2" fmla="*/ 1318192 h 2353727"/>
                <a:gd name="connsiteX3" fmla="*/ 919626 w 970104"/>
                <a:gd name="connsiteY3" fmla="*/ 1127693 h 2353727"/>
                <a:gd name="connsiteX4" fmla="*/ 881527 w 970104"/>
                <a:gd name="connsiteY4" fmla="*/ 727642 h 2353727"/>
                <a:gd name="connsiteX5" fmla="*/ 969108 w 970104"/>
                <a:gd name="connsiteY5" fmla="*/ 0 h 2353727"/>
                <a:gd name="connsiteX0" fmla="*/ 0 w 970104"/>
                <a:gd name="connsiteY0" fmla="*/ 2353727 h 2353727"/>
                <a:gd name="connsiteX1" fmla="*/ 87920 w 970104"/>
                <a:gd name="connsiteY1" fmla="*/ 1831213 h 2353727"/>
                <a:gd name="connsiteX2" fmla="*/ 655308 w 970104"/>
                <a:gd name="connsiteY2" fmla="*/ 1318192 h 2353727"/>
                <a:gd name="connsiteX3" fmla="*/ 919626 w 970104"/>
                <a:gd name="connsiteY3" fmla="*/ 1127693 h 2353727"/>
                <a:gd name="connsiteX4" fmla="*/ 951273 w 970104"/>
                <a:gd name="connsiteY4" fmla="*/ 860993 h 2353727"/>
                <a:gd name="connsiteX5" fmla="*/ 881527 w 970104"/>
                <a:gd name="connsiteY5" fmla="*/ 727642 h 2353727"/>
                <a:gd name="connsiteX6" fmla="*/ 969108 w 970104"/>
                <a:gd name="connsiteY6" fmla="*/ 0 h 2353727"/>
                <a:gd name="connsiteX0" fmla="*/ 0 w 1025937"/>
                <a:gd name="connsiteY0" fmla="*/ 2353727 h 2353727"/>
                <a:gd name="connsiteX1" fmla="*/ 87920 w 1025937"/>
                <a:gd name="connsiteY1" fmla="*/ 1831213 h 2353727"/>
                <a:gd name="connsiteX2" fmla="*/ 655308 w 1025937"/>
                <a:gd name="connsiteY2" fmla="*/ 1318192 h 2353727"/>
                <a:gd name="connsiteX3" fmla="*/ 919626 w 1025937"/>
                <a:gd name="connsiteY3" fmla="*/ 1127693 h 2353727"/>
                <a:gd name="connsiteX4" fmla="*/ 951273 w 1025937"/>
                <a:gd name="connsiteY4" fmla="*/ 860993 h 2353727"/>
                <a:gd name="connsiteX5" fmla="*/ 967252 w 1025937"/>
                <a:gd name="connsiteY5" fmla="*/ 332354 h 2353727"/>
                <a:gd name="connsiteX6" fmla="*/ 969108 w 1025937"/>
                <a:gd name="connsiteY6" fmla="*/ 0 h 2353727"/>
                <a:gd name="connsiteX0" fmla="*/ 0 w 1025937"/>
                <a:gd name="connsiteY0" fmla="*/ 2353727 h 2353727"/>
                <a:gd name="connsiteX1" fmla="*/ 87920 w 1025937"/>
                <a:gd name="connsiteY1" fmla="*/ 1831213 h 2353727"/>
                <a:gd name="connsiteX2" fmla="*/ 655308 w 1025937"/>
                <a:gd name="connsiteY2" fmla="*/ 1318192 h 2353727"/>
                <a:gd name="connsiteX3" fmla="*/ 895813 w 1025937"/>
                <a:gd name="connsiteY3" fmla="*/ 1134837 h 2353727"/>
                <a:gd name="connsiteX4" fmla="*/ 951273 w 1025937"/>
                <a:gd name="connsiteY4" fmla="*/ 860993 h 2353727"/>
                <a:gd name="connsiteX5" fmla="*/ 967252 w 1025937"/>
                <a:gd name="connsiteY5" fmla="*/ 332354 h 2353727"/>
                <a:gd name="connsiteX6" fmla="*/ 969108 w 1025937"/>
                <a:gd name="connsiteY6"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72705 w 974552"/>
                <a:gd name="connsiteY6" fmla="*/ 168049 h 2353727"/>
                <a:gd name="connsiteX7" fmla="*/ 969108 w 974552"/>
                <a:gd name="connsiteY7"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72705 w 974552"/>
                <a:gd name="connsiteY6" fmla="*/ 79943 h 2353727"/>
                <a:gd name="connsiteX7" fmla="*/ 969108 w 974552"/>
                <a:gd name="connsiteY7"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67942 w 974552"/>
                <a:gd name="connsiteY6" fmla="*/ 229962 h 2353727"/>
                <a:gd name="connsiteX7" fmla="*/ 972705 w 974552"/>
                <a:gd name="connsiteY7" fmla="*/ 79943 h 2353727"/>
                <a:gd name="connsiteX8" fmla="*/ 969108 w 974552"/>
                <a:gd name="connsiteY8"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7252 w 974552"/>
                <a:gd name="connsiteY5" fmla="*/ 332354 h 2353727"/>
                <a:gd name="connsiteX6" fmla="*/ 967942 w 974552"/>
                <a:gd name="connsiteY6" fmla="*/ 229962 h 2353727"/>
                <a:gd name="connsiteX7" fmla="*/ 972705 w 974552"/>
                <a:gd name="connsiteY7" fmla="*/ 101374 h 2353727"/>
                <a:gd name="connsiteX8" fmla="*/ 972705 w 974552"/>
                <a:gd name="connsiteY8" fmla="*/ 79943 h 2353727"/>
                <a:gd name="connsiteX9" fmla="*/ 969108 w 974552"/>
                <a:gd name="connsiteY9"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51273 w 974552"/>
                <a:gd name="connsiteY4" fmla="*/ 860993 h 2353727"/>
                <a:gd name="connsiteX5" fmla="*/ 963180 w 974552"/>
                <a:gd name="connsiteY5" fmla="*/ 577624 h 2353727"/>
                <a:gd name="connsiteX6" fmla="*/ 967252 w 974552"/>
                <a:gd name="connsiteY6" fmla="*/ 332354 h 2353727"/>
                <a:gd name="connsiteX7" fmla="*/ 967942 w 974552"/>
                <a:gd name="connsiteY7" fmla="*/ 229962 h 2353727"/>
                <a:gd name="connsiteX8" fmla="*/ 972705 w 974552"/>
                <a:gd name="connsiteY8" fmla="*/ 101374 h 2353727"/>
                <a:gd name="connsiteX9" fmla="*/ 972705 w 974552"/>
                <a:gd name="connsiteY9" fmla="*/ 79943 h 2353727"/>
                <a:gd name="connsiteX10" fmla="*/ 969108 w 974552"/>
                <a:gd name="connsiteY10"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65561 w 974552"/>
                <a:gd name="connsiteY4" fmla="*/ 858612 h 2353727"/>
                <a:gd name="connsiteX5" fmla="*/ 963180 w 974552"/>
                <a:gd name="connsiteY5" fmla="*/ 577624 h 2353727"/>
                <a:gd name="connsiteX6" fmla="*/ 967252 w 974552"/>
                <a:gd name="connsiteY6" fmla="*/ 332354 h 2353727"/>
                <a:gd name="connsiteX7" fmla="*/ 967942 w 974552"/>
                <a:gd name="connsiteY7" fmla="*/ 229962 h 2353727"/>
                <a:gd name="connsiteX8" fmla="*/ 972705 w 974552"/>
                <a:gd name="connsiteY8" fmla="*/ 101374 h 2353727"/>
                <a:gd name="connsiteX9" fmla="*/ 972705 w 974552"/>
                <a:gd name="connsiteY9" fmla="*/ 79943 h 2353727"/>
                <a:gd name="connsiteX10" fmla="*/ 969108 w 974552"/>
                <a:gd name="connsiteY10"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95813 w 974552"/>
                <a:gd name="connsiteY3" fmla="*/ 1134837 h 2353727"/>
                <a:gd name="connsiteX4" fmla="*/ 948892 w 974552"/>
                <a:gd name="connsiteY4" fmla="*/ 1056255 h 2353727"/>
                <a:gd name="connsiteX5" fmla="*/ 965561 w 974552"/>
                <a:gd name="connsiteY5" fmla="*/ 858612 h 2353727"/>
                <a:gd name="connsiteX6" fmla="*/ 963180 w 974552"/>
                <a:gd name="connsiteY6" fmla="*/ 577624 h 2353727"/>
                <a:gd name="connsiteX7" fmla="*/ 967252 w 974552"/>
                <a:gd name="connsiteY7" fmla="*/ 332354 h 2353727"/>
                <a:gd name="connsiteX8" fmla="*/ 967942 w 974552"/>
                <a:gd name="connsiteY8" fmla="*/ 229962 h 2353727"/>
                <a:gd name="connsiteX9" fmla="*/ 972705 w 974552"/>
                <a:gd name="connsiteY9" fmla="*/ 101374 h 2353727"/>
                <a:gd name="connsiteX10" fmla="*/ 972705 w 974552"/>
                <a:gd name="connsiteY10" fmla="*/ 79943 h 2353727"/>
                <a:gd name="connsiteX11" fmla="*/ 969108 w 974552"/>
                <a:gd name="connsiteY11" fmla="*/ 0 h 2353727"/>
                <a:gd name="connsiteX0" fmla="*/ 0 w 974552"/>
                <a:gd name="connsiteY0" fmla="*/ 2353727 h 2353727"/>
                <a:gd name="connsiteX1" fmla="*/ 87920 w 974552"/>
                <a:gd name="connsiteY1" fmla="*/ 1831213 h 2353727"/>
                <a:gd name="connsiteX2" fmla="*/ 655308 w 974552"/>
                <a:gd name="connsiteY2" fmla="*/ 1318192 h 2353727"/>
                <a:gd name="connsiteX3" fmla="*/ 827448 w 974552"/>
                <a:gd name="connsiteY3" fmla="*/ 1213418 h 2353727"/>
                <a:gd name="connsiteX4" fmla="*/ 895813 w 974552"/>
                <a:gd name="connsiteY4" fmla="*/ 1134837 h 2353727"/>
                <a:gd name="connsiteX5" fmla="*/ 948892 w 974552"/>
                <a:gd name="connsiteY5" fmla="*/ 1056255 h 2353727"/>
                <a:gd name="connsiteX6" fmla="*/ 965561 w 974552"/>
                <a:gd name="connsiteY6" fmla="*/ 858612 h 2353727"/>
                <a:gd name="connsiteX7" fmla="*/ 963180 w 974552"/>
                <a:gd name="connsiteY7" fmla="*/ 577624 h 2353727"/>
                <a:gd name="connsiteX8" fmla="*/ 967252 w 974552"/>
                <a:gd name="connsiteY8" fmla="*/ 332354 h 2353727"/>
                <a:gd name="connsiteX9" fmla="*/ 967942 w 974552"/>
                <a:gd name="connsiteY9" fmla="*/ 229962 h 2353727"/>
                <a:gd name="connsiteX10" fmla="*/ 972705 w 974552"/>
                <a:gd name="connsiteY10" fmla="*/ 101374 h 2353727"/>
                <a:gd name="connsiteX11" fmla="*/ 972705 w 974552"/>
                <a:gd name="connsiteY11" fmla="*/ 79943 h 2353727"/>
                <a:gd name="connsiteX12" fmla="*/ 969108 w 974552"/>
                <a:gd name="connsiteY12" fmla="*/ 0 h 2353727"/>
                <a:gd name="connsiteX0" fmla="*/ 0 w 974552"/>
                <a:gd name="connsiteY0" fmla="*/ 2353727 h 2353727"/>
                <a:gd name="connsiteX1" fmla="*/ 87920 w 974552"/>
                <a:gd name="connsiteY1" fmla="*/ 1831213 h 2353727"/>
                <a:gd name="connsiteX2" fmla="*/ 365486 w 974552"/>
                <a:gd name="connsiteY2" fmla="*/ 1477737 h 2353727"/>
                <a:gd name="connsiteX3" fmla="*/ 655308 w 974552"/>
                <a:gd name="connsiteY3" fmla="*/ 1318192 h 2353727"/>
                <a:gd name="connsiteX4" fmla="*/ 827448 w 974552"/>
                <a:gd name="connsiteY4" fmla="*/ 1213418 h 2353727"/>
                <a:gd name="connsiteX5" fmla="*/ 895813 w 974552"/>
                <a:gd name="connsiteY5" fmla="*/ 1134837 h 2353727"/>
                <a:gd name="connsiteX6" fmla="*/ 948892 w 974552"/>
                <a:gd name="connsiteY6" fmla="*/ 1056255 h 2353727"/>
                <a:gd name="connsiteX7" fmla="*/ 965561 w 974552"/>
                <a:gd name="connsiteY7" fmla="*/ 858612 h 2353727"/>
                <a:gd name="connsiteX8" fmla="*/ 963180 w 974552"/>
                <a:gd name="connsiteY8" fmla="*/ 577624 h 2353727"/>
                <a:gd name="connsiteX9" fmla="*/ 967252 w 974552"/>
                <a:gd name="connsiteY9" fmla="*/ 332354 h 2353727"/>
                <a:gd name="connsiteX10" fmla="*/ 967942 w 974552"/>
                <a:gd name="connsiteY10" fmla="*/ 229962 h 2353727"/>
                <a:gd name="connsiteX11" fmla="*/ 972705 w 974552"/>
                <a:gd name="connsiteY11" fmla="*/ 101374 h 2353727"/>
                <a:gd name="connsiteX12" fmla="*/ 972705 w 974552"/>
                <a:gd name="connsiteY12" fmla="*/ 79943 h 2353727"/>
                <a:gd name="connsiteX13" fmla="*/ 969108 w 974552"/>
                <a:gd name="connsiteY13" fmla="*/ 0 h 2353727"/>
                <a:gd name="connsiteX0" fmla="*/ 0 w 950740"/>
                <a:gd name="connsiteY0" fmla="*/ 2346583 h 2346583"/>
                <a:gd name="connsiteX1" fmla="*/ 64108 w 950740"/>
                <a:gd name="connsiteY1" fmla="*/ 1831213 h 2346583"/>
                <a:gd name="connsiteX2" fmla="*/ 341674 w 950740"/>
                <a:gd name="connsiteY2" fmla="*/ 1477737 h 2346583"/>
                <a:gd name="connsiteX3" fmla="*/ 631496 w 950740"/>
                <a:gd name="connsiteY3" fmla="*/ 1318192 h 2346583"/>
                <a:gd name="connsiteX4" fmla="*/ 803636 w 950740"/>
                <a:gd name="connsiteY4" fmla="*/ 1213418 h 2346583"/>
                <a:gd name="connsiteX5" fmla="*/ 872001 w 950740"/>
                <a:gd name="connsiteY5" fmla="*/ 1134837 h 2346583"/>
                <a:gd name="connsiteX6" fmla="*/ 925080 w 950740"/>
                <a:gd name="connsiteY6" fmla="*/ 1056255 h 2346583"/>
                <a:gd name="connsiteX7" fmla="*/ 941749 w 950740"/>
                <a:gd name="connsiteY7" fmla="*/ 858612 h 2346583"/>
                <a:gd name="connsiteX8" fmla="*/ 939368 w 950740"/>
                <a:gd name="connsiteY8" fmla="*/ 577624 h 2346583"/>
                <a:gd name="connsiteX9" fmla="*/ 943440 w 950740"/>
                <a:gd name="connsiteY9" fmla="*/ 332354 h 2346583"/>
                <a:gd name="connsiteX10" fmla="*/ 944130 w 950740"/>
                <a:gd name="connsiteY10" fmla="*/ 229962 h 2346583"/>
                <a:gd name="connsiteX11" fmla="*/ 948893 w 950740"/>
                <a:gd name="connsiteY11" fmla="*/ 101374 h 2346583"/>
                <a:gd name="connsiteX12" fmla="*/ 948893 w 950740"/>
                <a:gd name="connsiteY12" fmla="*/ 79943 h 2346583"/>
                <a:gd name="connsiteX13" fmla="*/ 945296 w 950740"/>
                <a:gd name="connsiteY13" fmla="*/ 0 h 2346583"/>
                <a:gd name="connsiteX0" fmla="*/ 0 w 950740"/>
                <a:gd name="connsiteY0" fmla="*/ 2346583 h 2346583"/>
                <a:gd name="connsiteX1" fmla="*/ 8299 w 950740"/>
                <a:gd name="connsiteY1" fmla="*/ 2080193 h 2346583"/>
                <a:gd name="connsiteX2" fmla="*/ 64108 w 950740"/>
                <a:gd name="connsiteY2" fmla="*/ 1831213 h 2346583"/>
                <a:gd name="connsiteX3" fmla="*/ 341674 w 950740"/>
                <a:gd name="connsiteY3" fmla="*/ 1477737 h 2346583"/>
                <a:gd name="connsiteX4" fmla="*/ 631496 w 950740"/>
                <a:gd name="connsiteY4" fmla="*/ 1318192 h 2346583"/>
                <a:gd name="connsiteX5" fmla="*/ 803636 w 950740"/>
                <a:gd name="connsiteY5" fmla="*/ 1213418 h 2346583"/>
                <a:gd name="connsiteX6" fmla="*/ 872001 w 950740"/>
                <a:gd name="connsiteY6" fmla="*/ 1134837 h 2346583"/>
                <a:gd name="connsiteX7" fmla="*/ 925080 w 950740"/>
                <a:gd name="connsiteY7" fmla="*/ 1056255 h 2346583"/>
                <a:gd name="connsiteX8" fmla="*/ 941749 w 950740"/>
                <a:gd name="connsiteY8" fmla="*/ 858612 h 2346583"/>
                <a:gd name="connsiteX9" fmla="*/ 939368 w 950740"/>
                <a:gd name="connsiteY9" fmla="*/ 577624 h 2346583"/>
                <a:gd name="connsiteX10" fmla="*/ 943440 w 950740"/>
                <a:gd name="connsiteY10" fmla="*/ 332354 h 2346583"/>
                <a:gd name="connsiteX11" fmla="*/ 944130 w 950740"/>
                <a:gd name="connsiteY11" fmla="*/ 229962 h 2346583"/>
                <a:gd name="connsiteX12" fmla="*/ 948893 w 950740"/>
                <a:gd name="connsiteY12" fmla="*/ 101374 h 2346583"/>
                <a:gd name="connsiteX13" fmla="*/ 948893 w 950740"/>
                <a:gd name="connsiteY13" fmla="*/ 79943 h 2346583"/>
                <a:gd name="connsiteX14" fmla="*/ 945296 w 950740"/>
                <a:gd name="connsiteY14" fmla="*/ 0 h 2346583"/>
                <a:gd name="connsiteX0" fmla="*/ 0 w 950740"/>
                <a:gd name="connsiteY0" fmla="*/ 2346583 h 2346583"/>
                <a:gd name="connsiteX1" fmla="*/ 8299 w 950740"/>
                <a:gd name="connsiteY1" fmla="*/ 2080193 h 2346583"/>
                <a:gd name="connsiteX2" fmla="*/ 22586 w 950740"/>
                <a:gd name="connsiteY2" fmla="*/ 1980180 h 2346583"/>
                <a:gd name="connsiteX3" fmla="*/ 64108 w 950740"/>
                <a:gd name="connsiteY3" fmla="*/ 1831213 h 2346583"/>
                <a:gd name="connsiteX4" fmla="*/ 341674 w 950740"/>
                <a:gd name="connsiteY4" fmla="*/ 1477737 h 2346583"/>
                <a:gd name="connsiteX5" fmla="*/ 631496 w 950740"/>
                <a:gd name="connsiteY5" fmla="*/ 1318192 h 2346583"/>
                <a:gd name="connsiteX6" fmla="*/ 803636 w 950740"/>
                <a:gd name="connsiteY6" fmla="*/ 1213418 h 2346583"/>
                <a:gd name="connsiteX7" fmla="*/ 872001 w 950740"/>
                <a:gd name="connsiteY7" fmla="*/ 1134837 h 2346583"/>
                <a:gd name="connsiteX8" fmla="*/ 925080 w 950740"/>
                <a:gd name="connsiteY8" fmla="*/ 1056255 h 2346583"/>
                <a:gd name="connsiteX9" fmla="*/ 941749 w 950740"/>
                <a:gd name="connsiteY9" fmla="*/ 858612 h 2346583"/>
                <a:gd name="connsiteX10" fmla="*/ 939368 w 950740"/>
                <a:gd name="connsiteY10" fmla="*/ 577624 h 2346583"/>
                <a:gd name="connsiteX11" fmla="*/ 943440 w 950740"/>
                <a:gd name="connsiteY11" fmla="*/ 332354 h 2346583"/>
                <a:gd name="connsiteX12" fmla="*/ 944130 w 950740"/>
                <a:gd name="connsiteY12" fmla="*/ 229962 h 2346583"/>
                <a:gd name="connsiteX13" fmla="*/ 948893 w 950740"/>
                <a:gd name="connsiteY13" fmla="*/ 101374 h 2346583"/>
                <a:gd name="connsiteX14" fmla="*/ 948893 w 950740"/>
                <a:gd name="connsiteY14" fmla="*/ 79943 h 2346583"/>
                <a:gd name="connsiteX15" fmla="*/ 945296 w 950740"/>
                <a:gd name="connsiteY15" fmla="*/ 0 h 2346583"/>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76014 w 962646"/>
                <a:gd name="connsiteY3" fmla="*/ 1831213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0193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40738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53580 w 962646"/>
                <a:gd name="connsiteY4" fmla="*/ 1477737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08336 w 962646"/>
                <a:gd name="connsiteY4" fmla="*/ 1480119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8192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0780 w 962646"/>
                <a:gd name="connsiteY6" fmla="*/ 1213418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36986 w 962646"/>
                <a:gd name="connsiteY8" fmla="*/ 1056255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9842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3907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53655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51274 w 962646"/>
                <a:gd name="connsiteY10" fmla="*/ 577624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5346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48202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6036 w 962646"/>
                <a:gd name="connsiteY12" fmla="*/ 229962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44129 w 962646"/>
                <a:gd name="connsiteY12" fmla="*/ 232343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1273 w 962646"/>
                <a:gd name="connsiteY12" fmla="*/ 232343 h 2353727"/>
                <a:gd name="connsiteX13" fmla="*/ 960799 w 962646"/>
                <a:gd name="connsiteY13" fmla="*/ 101374 h 2353727"/>
                <a:gd name="connsiteX14" fmla="*/ 960799 w 962646"/>
                <a:gd name="connsiteY14" fmla="*/ 79943 h 2353727"/>
                <a:gd name="connsiteX15" fmla="*/ 957202 w 962646"/>
                <a:gd name="connsiteY15" fmla="*/ 0 h 2353727"/>
                <a:gd name="connsiteX0" fmla="*/ 0 w 962646"/>
                <a:gd name="connsiteY0" fmla="*/ 2353727 h 2353727"/>
                <a:gd name="connsiteX1" fmla="*/ 20205 w 962646"/>
                <a:gd name="connsiteY1" fmla="*/ 2089718 h 2353727"/>
                <a:gd name="connsiteX2" fmla="*/ 34492 w 962646"/>
                <a:gd name="connsiteY2" fmla="*/ 1980180 h 2353727"/>
                <a:gd name="connsiteX3" fmla="*/ 83158 w 962646"/>
                <a:gd name="connsiteY3" fmla="*/ 1824070 h 2353727"/>
                <a:gd name="connsiteX4" fmla="*/ 315480 w 962646"/>
                <a:gd name="connsiteY4" fmla="*/ 1492025 h 2353727"/>
                <a:gd name="connsiteX5" fmla="*/ 643402 w 962646"/>
                <a:gd name="connsiteY5" fmla="*/ 1315810 h 2353727"/>
                <a:gd name="connsiteX6" fmla="*/ 815542 w 962646"/>
                <a:gd name="connsiteY6" fmla="*/ 1218180 h 2353727"/>
                <a:gd name="connsiteX7" fmla="*/ 888670 w 962646"/>
                <a:gd name="connsiteY7" fmla="*/ 1134837 h 2353727"/>
                <a:gd name="connsiteX8" fmla="*/ 927461 w 962646"/>
                <a:gd name="connsiteY8" fmla="*/ 1032443 h 2353727"/>
                <a:gd name="connsiteX9" fmla="*/ 941749 w 962646"/>
                <a:gd name="connsiteY9" fmla="*/ 858612 h 2353727"/>
                <a:gd name="connsiteX10" fmla="*/ 946512 w 962646"/>
                <a:gd name="connsiteY10" fmla="*/ 575243 h 2353727"/>
                <a:gd name="connsiteX11" fmla="*/ 950584 w 962646"/>
                <a:gd name="connsiteY11" fmla="*/ 332354 h 2353727"/>
                <a:gd name="connsiteX12" fmla="*/ 951273 w 962646"/>
                <a:gd name="connsiteY12" fmla="*/ 232343 h 2353727"/>
                <a:gd name="connsiteX13" fmla="*/ 960799 w 962646"/>
                <a:gd name="connsiteY13" fmla="*/ 79943 h 2353727"/>
                <a:gd name="connsiteX14" fmla="*/ 957202 w 962646"/>
                <a:gd name="connsiteY14"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0584 w 957202"/>
                <a:gd name="connsiteY11" fmla="*/ 332354 h 2353727"/>
                <a:gd name="connsiteX12" fmla="*/ 951273 w 957202"/>
                <a:gd name="connsiteY12" fmla="*/ 232343 h 2353727"/>
                <a:gd name="connsiteX13" fmla="*/ 957202 w 957202"/>
                <a:gd name="connsiteY13"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0584 w 957202"/>
                <a:gd name="connsiteY11" fmla="*/ 332354 h 2353727"/>
                <a:gd name="connsiteX12" fmla="*/ 957202 w 957202"/>
                <a:gd name="connsiteY12"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7202 w 957202"/>
                <a:gd name="connsiteY11" fmla="*/ 0 h 2353727"/>
                <a:gd name="connsiteX0" fmla="*/ 0 w 957202"/>
                <a:gd name="connsiteY0" fmla="*/ 2353727 h 2353727"/>
                <a:gd name="connsiteX1" fmla="*/ 20205 w 957202"/>
                <a:gd name="connsiteY1" fmla="*/ 2089718 h 2353727"/>
                <a:gd name="connsiteX2" fmla="*/ 34492 w 957202"/>
                <a:gd name="connsiteY2" fmla="*/ 1980180 h 2353727"/>
                <a:gd name="connsiteX3" fmla="*/ 83158 w 957202"/>
                <a:gd name="connsiteY3" fmla="*/ 1824070 h 2353727"/>
                <a:gd name="connsiteX4" fmla="*/ 315480 w 957202"/>
                <a:gd name="connsiteY4" fmla="*/ 1492025 h 2353727"/>
                <a:gd name="connsiteX5" fmla="*/ 643402 w 957202"/>
                <a:gd name="connsiteY5" fmla="*/ 1315810 h 2353727"/>
                <a:gd name="connsiteX6" fmla="*/ 815542 w 957202"/>
                <a:gd name="connsiteY6" fmla="*/ 1218180 h 2353727"/>
                <a:gd name="connsiteX7" fmla="*/ 888670 w 957202"/>
                <a:gd name="connsiteY7" fmla="*/ 1134837 h 2353727"/>
                <a:gd name="connsiteX8" fmla="*/ 927461 w 957202"/>
                <a:gd name="connsiteY8" fmla="*/ 1032443 h 2353727"/>
                <a:gd name="connsiteX9" fmla="*/ 941749 w 957202"/>
                <a:gd name="connsiteY9" fmla="*/ 858612 h 2353727"/>
                <a:gd name="connsiteX10" fmla="*/ 946512 w 957202"/>
                <a:gd name="connsiteY10" fmla="*/ 575243 h 2353727"/>
                <a:gd name="connsiteX11" fmla="*/ 957202 w 957202"/>
                <a:gd name="connsiteY11" fmla="*/ 0 h 23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7202" h="2353727">
                  <a:moveTo>
                    <a:pt x="0" y="2353727"/>
                  </a:moveTo>
                  <a:cubicBezTo>
                    <a:pt x="5352" y="2308535"/>
                    <a:pt x="14283" y="2154181"/>
                    <a:pt x="20205" y="2089718"/>
                  </a:cubicBezTo>
                  <a:cubicBezTo>
                    <a:pt x="24365" y="2052860"/>
                    <a:pt x="25191" y="2033583"/>
                    <a:pt x="34492" y="1980180"/>
                  </a:cubicBezTo>
                  <a:cubicBezTo>
                    <a:pt x="48555" y="1924395"/>
                    <a:pt x="56567" y="1898683"/>
                    <a:pt x="83158" y="1824070"/>
                  </a:cubicBezTo>
                  <a:cubicBezTo>
                    <a:pt x="146850" y="1670134"/>
                    <a:pt x="220915" y="1577528"/>
                    <a:pt x="315480" y="1492025"/>
                  </a:cubicBezTo>
                  <a:cubicBezTo>
                    <a:pt x="410045" y="1406522"/>
                    <a:pt x="569187" y="1351926"/>
                    <a:pt x="643402" y="1315810"/>
                  </a:cubicBezTo>
                  <a:cubicBezTo>
                    <a:pt x="699187" y="1289043"/>
                    <a:pt x="775458" y="1248739"/>
                    <a:pt x="815542" y="1218180"/>
                  </a:cubicBezTo>
                  <a:cubicBezTo>
                    <a:pt x="855626" y="1187621"/>
                    <a:pt x="870017" y="1163412"/>
                    <a:pt x="888670" y="1134837"/>
                  </a:cubicBezTo>
                  <a:cubicBezTo>
                    <a:pt x="919741" y="1070147"/>
                    <a:pt x="913455" y="1076100"/>
                    <a:pt x="927461" y="1032443"/>
                  </a:cubicBezTo>
                  <a:cubicBezTo>
                    <a:pt x="939086" y="986405"/>
                    <a:pt x="935796" y="962593"/>
                    <a:pt x="941749" y="858612"/>
                  </a:cubicBezTo>
                  <a:cubicBezTo>
                    <a:pt x="945437" y="770506"/>
                    <a:pt x="943937" y="718345"/>
                    <a:pt x="946512" y="575243"/>
                  </a:cubicBezTo>
                  <a:cubicBezTo>
                    <a:pt x="949087" y="432141"/>
                    <a:pt x="954975" y="119842"/>
                    <a:pt x="957202"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ysClr val="windowText" lastClr="000000"/>
                </a:solidFill>
              </a:endParaRPr>
            </a:p>
          </p:txBody>
        </p:sp>
      </p:grpSp>
      <p:sp>
        <p:nvSpPr>
          <p:cNvPr id="4" name="Стрелка вправо 3"/>
          <p:cNvSpPr/>
          <p:nvPr/>
        </p:nvSpPr>
        <p:spPr>
          <a:xfrm>
            <a:off x="2783632" y="2280602"/>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2783632" y="2276216"/>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rot="16200000" flipV="1">
            <a:off x="4137411" y="5643336"/>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3131327" y="1628920"/>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783632" y="2273512"/>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16200000" flipV="1">
            <a:off x="4139624" y="4419200"/>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rot="16200000" flipV="1">
            <a:off x="4121527" y="3118312"/>
            <a:ext cx="1080000" cy="540000"/>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476400" y="2909004"/>
            <a:ext cx="4824536" cy="646331"/>
          </a:xfrm>
          <a:prstGeom prst="rect">
            <a:avLst/>
          </a:prstGeom>
          <a:noFill/>
        </p:spPr>
        <p:txBody>
          <a:bodyPr wrap="square" rtlCol="0">
            <a:spAutoFit/>
          </a:bodyPr>
          <a:lstStyle/>
          <a:p>
            <a:r>
              <a:rPr lang="en-US" sz="3600" dirty="0" smtClean="0">
                <a:latin typeface="Cambria Math" panose="02040503050406030204" pitchFamily="18" charset="0"/>
                <a:ea typeface="Cambria Math" panose="02040503050406030204" pitchFamily="18" charset="0"/>
              </a:rPr>
              <a:t>OVERPRESSURE</a:t>
            </a:r>
            <a:endParaRPr lang="ru-RU" sz="3600" dirty="0">
              <a:latin typeface="Cambria Math" panose="02040503050406030204" pitchFamily="18" charset="0"/>
              <a:ea typeface="Cambria Math" panose="02040503050406030204" pitchFamily="18" charset="0"/>
            </a:endParaRPr>
          </a:p>
        </p:txBody>
      </p:sp>
      <p:sp>
        <p:nvSpPr>
          <p:cNvPr id="5" name="TextBox 4"/>
          <p:cNvSpPr txBox="1"/>
          <p:nvPr/>
        </p:nvSpPr>
        <p:spPr>
          <a:xfrm>
            <a:off x="7476400" y="3605147"/>
            <a:ext cx="2880320" cy="646331"/>
          </a:xfrm>
          <a:prstGeom prst="rect">
            <a:avLst/>
          </a:prstGeom>
          <a:noFill/>
        </p:spPr>
        <p:txBody>
          <a:bodyPr wrap="square" rtlCol="0">
            <a:spAutoFit/>
          </a:bodyPr>
          <a:lstStyle/>
          <a:p>
            <a:r>
              <a:rPr lang="en-US" sz="3600" dirty="0" smtClean="0">
                <a:latin typeface="Cambria Math" panose="02040503050406030204" pitchFamily="18" charset="0"/>
                <a:ea typeface="Cambria Math" panose="02040503050406030204" pitchFamily="18" charset="0"/>
              </a:rPr>
              <a:t>SOUND</a:t>
            </a:r>
            <a:endParaRPr lang="ru-RU" sz="3600" dirty="0">
              <a:latin typeface="Cambria Math" panose="02040503050406030204" pitchFamily="18" charset="0"/>
              <a:ea typeface="Cambria Math" panose="02040503050406030204" pitchFamily="18" charset="0"/>
            </a:endParaRPr>
          </a:p>
        </p:txBody>
      </p:sp>
      <p:sp>
        <p:nvSpPr>
          <p:cNvPr id="6" name="Номер слайда 5"/>
          <p:cNvSpPr>
            <a:spLocks noGrp="1"/>
          </p:cNvSpPr>
          <p:nvPr>
            <p:ph type="sldNum" sz="quarter" idx="12"/>
          </p:nvPr>
        </p:nvSpPr>
        <p:spPr>
          <a:xfrm>
            <a:off x="9178645" y="6356350"/>
            <a:ext cx="2743200" cy="365125"/>
          </a:xfrm>
        </p:spPr>
        <p:txBody>
          <a:bodyPr/>
          <a:lstStyle/>
          <a:p>
            <a:fld id="{725C68B6-61C2-468F-89AB-4B9F7531AA68}" type="slidenum">
              <a:rPr lang="ru-RU" sz="2400" smtClean="0">
                <a:solidFill>
                  <a:schemeClr val="bg1"/>
                </a:solidFill>
                <a:latin typeface="Cambria Math" panose="02040503050406030204" pitchFamily="18" charset="0"/>
                <a:ea typeface="Cambria Math" panose="02040503050406030204" pitchFamily="18" charset="0"/>
              </a:rPr>
              <a:pPr/>
              <a:t>5</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24" name="Picture 2" descr="ÐÐ°ÑÑÐ¸Ð½ÐºÐ¸ Ð¿Ð¾ Ð·Ð°Ð¿ÑÐ¾ÑÑ Ð³ÐµÑÐ± Ð¿Ð¾Ð³Ð¾Ð½Ñ Ð±ÐµÐ· ÑÐ¾Ð½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95833E-6 3.7037E-6 L 0.05546 3.7037E-6 C 0.0802 3.7037E-6 0.11119 0.13842 0.11119 0.25115 L 0.11119 0.50254 " pathEditMode="relative" rAng="0" ptsTypes="AAAA">
                                      <p:cBhvr>
                                        <p:cTn id="6" dur="2250" fill="hold"/>
                                        <p:tgtEl>
                                          <p:spTgt spid="11"/>
                                        </p:tgtEl>
                                        <p:attrNameLst>
                                          <p:attrName>ppt_x</p:attrName>
                                          <p:attrName>ppt_y</p:attrName>
                                        </p:attrNameLst>
                                      </p:cBhvr>
                                      <p:rCtr x="5560" y="25116"/>
                                    </p:animMotion>
                                  </p:childTnLst>
                                </p:cTn>
                              </p:par>
                              <p:par>
                                <p:cTn id="7" presetID="8" presetClass="emph" presetSubtype="0" fill="hold" grpId="1" nodeType="withEffect">
                                  <p:stCondLst>
                                    <p:cond delay="0"/>
                                  </p:stCondLst>
                                  <p:childTnLst>
                                    <p:animRot by="5400000">
                                      <p:cBhvr>
                                        <p:cTn id="8" dur="1750" fill="hold"/>
                                        <p:tgtEl>
                                          <p:spTgt spid="11"/>
                                        </p:tgtEl>
                                        <p:attrNameLst>
                                          <p:attrName>r</p:attrName>
                                        </p:attrNameLst>
                                      </p:cBhvr>
                                    </p:animRot>
                                  </p:childTnLst>
                                </p:cTn>
                              </p:par>
                              <p:par>
                                <p:cTn id="9" presetID="50" presetClass="path" presetSubtype="0" accel="50000" decel="50000" fill="hold" grpId="0" nodeType="withEffect">
                                  <p:stCondLst>
                                    <p:cond delay="1000"/>
                                  </p:stCondLst>
                                  <p:childTnLst>
                                    <p:animMotion origin="layout" path="M 3.95833E-6 -7.40741E-7 L 0.05507 -7.40741E-7 C 0.07968 -7.40741E-7 0.10429 0.08565 0.10911 0.13241 " pathEditMode="relative" rAng="0" ptsTypes="AAA">
                                      <p:cBhvr>
                                        <p:cTn id="10" dur="2250" fill="hold"/>
                                        <p:tgtEl>
                                          <p:spTgt spid="4"/>
                                        </p:tgtEl>
                                        <p:attrNameLst>
                                          <p:attrName>ppt_x</p:attrName>
                                          <p:attrName>ppt_y</p:attrName>
                                        </p:attrNameLst>
                                      </p:cBhvr>
                                      <p:rCtr x="5456" y="6620"/>
                                    </p:animMotion>
                                  </p:childTnLst>
                                </p:cTn>
                              </p:par>
                              <p:par>
                                <p:cTn id="11" presetID="8" presetClass="emph" presetSubtype="0" fill="hold" grpId="1" nodeType="withEffect">
                                  <p:stCondLst>
                                    <p:cond delay="1000"/>
                                  </p:stCondLst>
                                  <p:childTnLst>
                                    <p:animRot by="5400000">
                                      <p:cBhvr>
                                        <p:cTn id="12" dur="1750" fill="hold"/>
                                        <p:tgtEl>
                                          <p:spTgt spid="4"/>
                                        </p:tgtEl>
                                        <p:attrNameLst>
                                          <p:attrName>r</p:attrName>
                                        </p:attrNameLst>
                                      </p:cBhvr>
                                    </p:animRot>
                                  </p:childTnLst>
                                </p:cTn>
                              </p:par>
                              <p:par>
                                <p:cTn id="13" presetID="50" presetClass="path" presetSubtype="0" accel="50000" decel="50000" fill="hold" grpId="0" nodeType="withEffect">
                                  <p:stCondLst>
                                    <p:cond delay="500"/>
                                  </p:stCondLst>
                                  <p:childTnLst>
                                    <p:animMotion origin="layout" path="M 3.95833E-6 -3.33333E-6 L 0.05533 -3.33333E-6 C 0.07994 -3.33333E-6 0.11093 0.13889 0.11093 0.25255 C 0.11093 0.33681 0.11119 0.24144 0.11119 0.32616 " pathEditMode="relative" rAng="0" ptsTypes="AAAA">
                                      <p:cBhvr>
                                        <p:cTn id="14" dur="2250" fill="hold"/>
                                        <p:tgtEl>
                                          <p:spTgt spid="22"/>
                                        </p:tgtEl>
                                        <p:attrNameLst>
                                          <p:attrName>ppt_x</p:attrName>
                                          <p:attrName>ppt_y</p:attrName>
                                        </p:attrNameLst>
                                      </p:cBhvr>
                                      <p:rCtr x="5560" y="16296"/>
                                    </p:animMotion>
                                  </p:childTnLst>
                                </p:cTn>
                              </p:par>
                              <p:par>
                                <p:cTn id="15" presetID="8" presetClass="emph" presetSubtype="0" fill="hold" grpId="1" nodeType="withEffect">
                                  <p:stCondLst>
                                    <p:cond delay="500"/>
                                  </p:stCondLst>
                                  <p:childTnLst>
                                    <p:animRot by="5400000">
                                      <p:cBhvr>
                                        <p:cTn id="16" dur="1750" fill="hold"/>
                                        <p:tgtEl>
                                          <p:spTgt spid="2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0"/>
                                  </p:iterate>
                                  <p:childTnLst>
                                    <p:set>
                                      <p:cBhvr>
                                        <p:cTn id="20" dur="1" fill="hold">
                                          <p:stCondLst>
                                            <p:cond delay="499"/>
                                          </p:stCondLst>
                                        </p:cTn>
                                        <p:tgtEl>
                                          <p:spTgt spid="3"/>
                                        </p:tgtEl>
                                        <p:attrNameLst>
                                          <p:attrName>style.visibility</p:attrName>
                                        </p:attrNameLst>
                                      </p:cBhvr>
                                      <p:to>
                                        <p:strVal val="visible"/>
                                      </p:to>
                                    </p:set>
                                  </p:childTnLst>
                                </p:cTn>
                              </p:par>
                              <p:par>
                                <p:cTn id="21" presetID="27" presetClass="emph" presetSubtype="0" fill="remove" grpId="1" nodeType="withEffect">
                                  <p:stCondLst>
                                    <p:cond delay="500"/>
                                  </p:stCondLst>
                                  <p:iterate type="lt">
                                    <p:tmPct val="0"/>
                                  </p:iterate>
                                  <p:childTnLst>
                                    <p:animClr clrSpc="rgb" dir="cw">
                                      <p:cBhvr override="childStyle">
                                        <p:cTn id="22" dur="1000" autoRev="1" fill="remove"/>
                                        <p:tgtEl>
                                          <p:spTgt spid="3"/>
                                        </p:tgtEl>
                                        <p:attrNameLst>
                                          <p:attrName>style.color</p:attrName>
                                        </p:attrNameLst>
                                      </p:cBhvr>
                                      <p:to>
                                        <a:srgbClr val="FF0000"/>
                                      </p:to>
                                    </p:animClr>
                                    <p:animClr clrSpc="rgb" dir="cw">
                                      <p:cBhvr>
                                        <p:cTn id="23" dur="1000" autoRev="1" fill="remove"/>
                                        <p:tgtEl>
                                          <p:spTgt spid="3"/>
                                        </p:tgtEl>
                                        <p:attrNameLst>
                                          <p:attrName>fillcolor</p:attrName>
                                        </p:attrNameLst>
                                      </p:cBhvr>
                                      <p:to>
                                        <a:srgbClr val="FF0000"/>
                                      </p:to>
                                    </p:animClr>
                                    <p:set>
                                      <p:cBhvr>
                                        <p:cTn id="24" dur="1000" autoRev="1" fill="remove"/>
                                        <p:tgtEl>
                                          <p:spTgt spid="3"/>
                                        </p:tgtEl>
                                        <p:attrNameLst>
                                          <p:attrName>fill.type</p:attrName>
                                        </p:attrNameLst>
                                      </p:cBhvr>
                                      <p:to>
                                        <p:strVal val="solid"/>
                                      </p:to>
                                    </p:set>
                                    <p:set>
                                      <p:cBhvr>
                                        <p:cTn id="25" dur="1000" autoRev="1" fill="remove"/>
                                        <p:tgtEl>
                                          <p:spTgt spid="3"/>
                                        </p:tgtEl>
                                        <p:attrNameLst>
                                          <p:attrName>fill.on</p:attrName>
                                        </p:attrNameLst>
                                      </p:cBhvr>
                                      <p:to>
                                        <p:strVal val="true"/>
                                      </p:to>
                                    </p:set>
                                  </p:childTnLst>
                                </p:cTn>
                              </p:par>
                              <p:par>
                                <p:cTn id="26" presetID="10" presetClass="emph" presetSubtype="0" fill="hold" grpId="2" nodeType="withEffect">
                                  <p:stCondLst>
                                    <p:cond delay="0"/>
                                  </p:stCondLst>
                                  <p:iterate type="lt">
                                    <p:tmPct val="0"/>
                                  </p:iterate>
                                  <p:childTnLst>
                                    <p:anim calcmode="discrete" valueType="str">
                                      <p:cBhvr override="childStyle">
                                        <p:cTn id="27"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8" presetID="10" presetClass="exit" presetSubtype="0" fill="hold" grpId="2" nodeType="withEffect">
                                  <p:stCondLst>
                                    <p:cond delay="0"/>
                                  </p:stCondLst>
                                  <p:childTnLst>
                                    <p:animEffect transition="out" filter="fade">
                                      <p:cBhvr>
                                        <p:cTn id="29" dur="1000"/>
                                        <p:tgtEl>
                                          <p:spTgt spid="22"/>
                                        </p:tgtEl>
                                      </p:cBhvr>
                                    </p:animEffect>
                                    <p:set>
                                      <p:cBhvr>
                                        <p:cTn id="30" dur="1" fill="hold">
                                          <p:stCondLst>
                                            <p:cond delay="999"/>
                                          </p:stCondLst>
                                        </p:cTn>
                                        <p:tgtEl>
                                          <p:spTgt spid="22"/>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path" presetSubtype="0" accel="50000" decel="50000" fill="hold" grpId="1" nodeType="clickEffect">
                                  <p:stCondLst>
                                    <p:cond delay="0"/>
                                  </p:stCondLst>
                                  <p:childTnLst>
                                    <p:animMotion origin="layout" path="M -1.66667E-6 -1.85185E-6 C 0.04154 -1.85185E-6 -0.00312 -0.00023 0.03828 -0.00023 C 0.05521 0.0044 0.07891 0.00509 0.07891 0.06644 " pathEditMode="relative" rAng="0" ptsTypes="AAA">
                                      <p:cBhvr>
                                        <p:cTn id="54" dur="2000" fill="hold"/>
                                        <p:tgtEl>
                                          <p:spTgt spid="18"/>
                                        </p:tgtEl>
                                        <p:attrNameLst>
                                          <p:attrName>ppt_x</p:attrName>
                                          <p:attrName>ppt_y</p:attrName>
                                        </p:attrNameLst>
                                      </p:cBhvr>
                                      <p:rCtr x="3945" y="3310"/>
                                    </p:animMotion>
                                  </p:childTnLst>
                                </p:cTn>
                              </p:par>
                              <p:par>
                                <p:cTn id="55" presetID="8" presetClass="emph" presetSubtype="0" fill="hold" grpId="2" nodeType="withEffect">
                                  <p:stCondLst>
                                    <p:cond delay="0"/>
                                  </p:stCondLst>
                                  <p:childTnLst>
                                    <p:animRot by="5400000">
                                      <p:cBhvr>
                                        <p:cTn id="56" dur="2000" fill="hold"/>
                                        <p:tgtEl>
                                          <p:spTgt spid="18"/>
                                        </p:tgtEl>
                                        <p:attrNameLst>
                                          <p:attrName>r</p:attrName>
                                        </p:attrNameLst>
                                      </p:cBhvr>
                                    </p:animRot>
                                  </p:childTnLst>
                                </p:cTn>
                              </p:par>
                            </p:childTnLst>
                          </p:cTn>
                        </p:par>
                        <p:par>
                          <p:cTn id="57" fill="hold">
                            <p:stCondLst>
                              <p:cond delay="2000"/>
                            </p:stCondLst>
                            <p:childTnLst>
                              <p:par>
                                <p:cTn id="58" presetID="26" presetClass="emph" presetSubtype="0" fill="hold" grpId="3" nodeType="after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par>
                                <p:cTn id="61" presetID="26" presetClass="emph" presetSubtype="0" fill="hold" grpId="5" nodeType="withEffect">
                                  <p:stCondLst>
                                    <p:cond delay="0"/>
                                  </p:stCondLst>
                                  <p:childTnLst>
                                    <p:animEffect transition="out" filter="fade">
                                      <p:cBhvr>
                                        <p:cTn id="62" dur="500" tmFilter="0, 0; .2, .5; .8, .5; 1, 0"/>
                                        <p:tgtEl>
                                          <p:spTgt spid="18"/>
                                        </p:tgtEl>
                                      </p:cBhvr>
                                    </p:animEffect>
                                    <p:animScale>
                                      <p:cBhvr>
                                        <p:cTn id="63" dur="250" autoRev="1" fill="hold"/>
                                        <p:tgtEl>
                                          <p:spTgt spid="18"/>
                                        </p:tgtEl>
                                      </p:cBhvr>
                                      <p:by x="105000" y="105000"/>
                                    </p:animScale>
                                  </p:childTnLst>
                                </p:cTn>
                              </p:par>
                            </p:childTnLst>
                          </p:cTn>
                        </p:par>
                        <p:par>
                          <p:cTn id="64" fill="hold">
                            <p:stCondLst>
                              <p:cond delay="2500"/>
                            </p:stCondLst>
                            <p:childTnLst>
                              <p:par>
                                <p:cTn id="65" presetID="1" presetClass="entr" presetSubtype="0" fill="hold" grpId="0" nodeType="afterEffect">
                                  <p:stCondLst>
                                    <p:cond delay="200"/>
                                  </p:stCondLst>
                                  <p:childTnLst>
                                    <p:set>
                                      <p:cBhvr>
                                        <p:cTn id="66" dur="1" fill="hold">
                                          <p:stCondLst>
                                            <p:cond delay="0"/>
                                          </p:stCondLst>
                                        </p:cTn>
                                        <p:tgtEl>
                                          <p:spTgt spid="5"/>
                                        </p:tgtEl>
                                        <p:attrNameLst>
                                          <p:attrName>style.visibility</p:attrName>
                                        </p:attrNameLst>
                                      </p:cBhvr>
                                      <p:to>
                                        <p:strVal val="visible"/>
                                      </p:to>
                                    </p:set>
                                  </p:childTnLst>
                                </p:cTn>
                              </p:par>
                              <p:par>
                                <p:cTn id="67" presetID="3" presetClass="emph" presetSubtype="2" fill="hold" grpId="1" nodeType="withEffect">
                                  <p:stCondLst>
                                    <p:cond delay="200"/>
                                  </p:stCondLst>
                                  <p:childTnLst>
                                    <p:animClr clrSpc="rgb" dir="cw">
                                      <p:cBhvr override="childStyle">
                                        <p:cTn id="68" dur="2000" fill="hold"/>
                                        <p:tgtEl>
                                          <p:spTgt spid="5"/>
                                        </p:tgtEl>
                                        <p:attrNameLst>
                                          <p:attrName>style.color</p:attrName>
                                        </p:attrNameLst>
                                      </p:cBhvr>
                                      <p:to>
                                        <a:srgbClr val="FF0000"/>
                                      </p:to>
                                    </p:animClr>
                                  </p:childTnLst>
                                </p:cTn>
                              </p:par>
                              <p:par>
                                <p:cTn id="69" presetID="10" presetClass="emph" presetSubtype="0" fill="hold" grpId="2" nodeType="withEffect">
                                  <p:stCondLst>
                                    <p:cond delay="200"/>
                                  </p:stCondLst>
                                  <p:childTnLst>
                                    <p:anim calcmode="discrete" valueType="str">
                                      <p:cBhvr override="childStyle">
                                        <p:cTn id="70"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1" presetID="57" presetClass="path" presetSubtype="0" accel="50000" decel="50000" fill="hold" grpId="1" nodeType="withEffect">
                                  <p:stCondLst>
                                    <p:cond delay="0"/>
                                  </p:stCondLst>
                                  <p:childTnLst>
                                    <p:animMotion origin="layout" path="M -1.66667E-6 -1.48148E-6 L -1.66667E-6 -0.125 C -1.66667E-6 -0.18102 0.06901 -0.25 0.125 -0.25 L 0.25 -0.25 " pathEditMode="relative" rAng="0" ptsTypes="AAAA">
                                      <p:cBhvr>
                                        <p:cTn id="72" dur="2000" fill="hold"/>
                                        <p:tgtEl>
                                          <p:spTgt spid="20"/>
                                        </p:tgtEl>
                                        <p:attrNameLst>
                                          <p:attrName>ppt_x</p:attrName>
                                          <p:attrName>ppt_y</p:attrName>
                                        </p:attrNameLst>
                                      </p:cBhvr>
                                      <p:rCtr x="12500" y="-12500"/>
                                    </p:animMotion>
                                  </p:childTnLst>
                                </p:cTn>
                              </p:par>
                              <p:par>
                                <p:cTn id="73" presetID="8" presetClass="emph" presetSubtype="0" fill="hold" grpId="2" nodeType="withEffect">
                                  <p:stCondLst>
                                    <p:cond delay="0"/>
                                  </p:stCondLst>
                                  <p:childTnLst>
                                    <p:animRot by="5400000">
                                      <p:cBhvr>
                                        <p:cTn id="74" dur="2000" fill="hold"/>
                                        <p:tgtEl>
                                          <p:spTgt spid="20"/>
                                        </p:tgtEl>
                                        <p:attrNameLst>
                                          <p:attrName>r</p:attrName>
                                        </p:attrNameLst>
                                      </p:cBhvr>
                                    </p:animRot>
                                  </p:childTnLst>
                                </p:cTn>
                              </p:par>
                              <p:par>
                                <p:cTn id="75" presetID="57" presetClass="path" presetSubtype="0" accel="50000" decel="50000" fill="hold" grpId="3" nodeType="withEffect">
                                  <p:stCondLst>
                                    <p:cond delay="0"/>
                                  </p:stCondLst>
                                  <p:childTnLst>
                                    <p:animMotion origin="layout" path="M 0.07891 0.06644 C 0.08451 0.05741 0.08659 0.05278 0.10222 0.0331 C 0.12513 0.00301 0.14935 -0.01875 0.19557 -0.03217 C 0.23802 -0.03541 0.28672 -0.03379 0.33008 -0.03379 " pathEditMode="relative" rAng="0" ptsTypes="AAAA">
                                      <p:cBhvr>
                                        <p:cTn id="76" dur="2000" fill="hold"/>
                                        <p:tgtEl>
                                          <p:spTgt spid="18"/>
                                        </p:tgtEl>
                                        <p:attrNameLst>
                                          <p:attrName>ppt_x</p:attrName>
                                          <p:attrName>ppt_y</p:attrName>
                                        </p:attrNameLst>
                                      </p:cBhvr>
                                      <p:rCtr x="12552" y="-5046"/>
                                    </p:animMotion>
                                  </p:childTnLst>
                                </p:cTn>
                              </p:par>
                              <p:par>
                                <p:cTn id="77" presetID="8" presetClass="emph" presetSubtype="0" fill="hold" grpId="4" nodeType="withEffect">
                                  <p:stCondLst>
                                    <p:cond delay="0"/>
                                  </p:stCondLst>
                                  <p:childTnLst>
                                    <p:animRot by="-5400000">
                                      <p:cBhvr>
                                        <p:cTn id="78" dur="2000" fill="hold"/>
                                        <p:tgtEl>
                                          <p:spTgt spid="18"/>
                                        </p:tgtEl>
                                        <p:attrNameLst>
                                          <p:attrName>r</p:attrName>
                                        </p:attrNameLst>
                                      </p:cBhvr>
                                    </p:animRot>
                                  </p:childTnLst>
                                </p:cTn>
                              </p:par>
                              <p:par>
                                <p:cTn id="79" presetID="57" presetClass="path" presetSubtype="0" accel="50000" decel="50000" fill="hold" grpId="1" nodeType="withEffect">
                                  <p:stCondLst>
                                    <p:cond delay="0"/>
                                  </p:stCondLst>
                                  <p:childTnLst>
                                    <p:animMotion origin="layout" path="M -0.00013 0.00463 L -0.00013 -0.12223 C -0.00013 -0.17801 -0.00351 -0.2544 -0.00013 -0.31968 C -0.00286 -0.39306 0.09037 -0.43311 0.10678 -0.43774 C 0.15482 -0.44121 0.2017 -0.44283 0.24935 -0.44144 " pathEditMode="relative" rAng="0" ptsTypes="AAAAA">
                                      <p:cBhvr>
                                        <p:cTn id="80" dur="2000" fill="hold"/>
                                        <p:tgtEl>
                                          <p:spTgt spid="19"/>
                                        </p:tgtEl>
                                        <p:attrNameLst>
                                          <p:attrName>ppt_x</p:attrName>
                                          <p:attrName>ppt_y</p:attrName>
                                        </p:attrNameLst>
                                      </p:cBhvr>
                                      <p:rCtr x="12396" y="-22338"/>
                                    </p:animMotion>
                                  </p:childTnLst>
                                </p:cTn>
                              </p:par>
                              <p:par>
                                <p:cTn id="81" presetID="57" presetClass="path" presetSubtype="0" accel="50000" decel="50000" fill="hold" grpId="1" nodeType="withEffect">
                                  <p:stCondLst>
                                    <p:cond delay="0"/>
                                  </p:stCondLst>
                                  <p:childTnLst>
                                    <p:animMotion origin="layout" path="M 0.00092 0.00625 L 0.00092 -0.30602 C 0.00638 -0.39583 -0.0108 -0.50671 0.01289 -0.54861 C 0.03672 -0.59051 0.08894 -0.61227 0.12605 -0.61829 L 0.25131 -0.61829 " pathEditMode="relative" rAng="0" ptsTypes="AAAAA">
                                      <p:cBhvr>
                                        <p:cTn id="82" dur="2000" fill="hold"/>
                                        <p:tgtEl>
                                          <p:spTgt spid="17"/>
                                        </p:tgtEl>
                                        <p:attrNameLst>
                                          <p:attrName>ppt_x</p:attrName>
                                          <p:attrName>ppt_y</p:attrName>
                                        </p:attrNameLst>
                                      </p:cBhvr>
                                      <p:rCtr x="12461" y="-31227"/>
                                    </p:animMotion>
                                  </p:childTnLst>
                                </p:cTn>
                              </p:par>
                              <p:par>
                                <p:cTn id="83" presetID="8" presetClass="emph" presetSubtype="0" fill="hold" grpId="2" nodeType="withEffect">
                                  <p:stCondLst>
                                    <p:cond delay="0"/>
                                  </p:stCondLst>
                                  <p:childTnLst>
                                    <p:animRot by="5400000">
                                      <p:cBhvr>
                                        <p:cTn id="84" dur="2000" fill="hold"/>
                                        <p:tgtEl>
                                          <p:spTgt spid="19"/>
                                        </p:tgtEl>
                                        <p:attrNameLst>
                                          <p:attrName>r</p:attrName>
                                        </p:attrNameLst>
                                      </p:cBhvr>
                                    </p:animRot>
                                  </p:childTnLst>
                                </p:cTn>
                              </p:par>
                              <p:par>
                                <p:cTn id="85" presetID="8" presetClass="emph" presetSubtype="0" fill="hold" grpId="2" nodeType="withEffect">
                                  <p:stCondLst>
                                    <p:cond delay="0"/>
                                  </p:stCondLst>
                                  <p:childTnLst>
                                    <p:animRot by="5400000">
                                      <p:cBhvr>
                                        <p:cTn id="86"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1" grpId="0" animBg="1"/>
      <p:bldP spid="11" grpId="1" animBg="1"/>
      <p:bldP spid="11" grpId="2" animBg="1"/>
      <p:bldP spid="17" grpId="0" animBg="1"/>
      <p:bldP spid="17" grpId="1" animBg="1"/>
      <p:bldP spid="17" grpId="2" animBg="1"/>
      <p:bldP spid="18" grpId="0" animBg="1"/>
      <p:bldP spid="18" grpId="1" animBg="1"/>
      <p:bldP spid="18" grpId="2" animBg="1"/>
      <p:bldP spid="18" grpId="3" animBg="1"/>
      <p:bldP spid="18" grpId="4" animBg="1"/>
      <p:bldP spid="18" grpId="5" animBg="1"/>
      <p:bldP spid="22" grpId="0" animBg="1"/>
      <p:bldP spid="22" grpId="1" animBg="1"/>
      <p:bldP spid="22" grpId="2" animBg="1"/>
      <p:bldP spid="19" grpId="0" animBg="1"/>
      <p:bldP spid="19" grpId="1" animBg="1"/>
      <p:bldP spid="19" grpId="2" animBg="1"/>
      <p:bldP spid="20" grpId="0" animBg="1"/>
      <p:bldP spid="20" grpId="1" animBg="1"/>
      <p:bldP spid="20" grpId="2" animBg="1"/>
      <p:bldP spid="20" grpId="3" animBg="1"/>
      <p:bldP spid="3" grpId="0"/>
      <p:bldP spid="3" grpId="1"/>
      <p:bldP spid="3" grpId="2"/>
      <p:bldP spid="5" grpId="0"/>
      <p:bldP spid="5" grpId="1"/>
      <p:bldP spid="5"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Группа 40"/>
          <p:cNvGrpSpPr/>
          <p:nvPr/>
        </p:nvGrpSpPr>
        <p:grpSpPr>
          <a:xfrm>
            <a:off x="133993" y="-69275"/>
            <a:ext cx="11885140" cy="6984184"/>
            <a:chOff x="133993" y="-69275"/>
            <a:chExt cx="11885140" cy="6984184"/>
          </a:xfrm>
        </p:grpSpPr>
        <p:pic>
          <p:nvPicPr>
            <p:cNvPr id="42" name="Рисунок 41"/>
            <p:cNvPicPr>
              <a:picLocks noChangeAspect="1"/>
            </p:cNvPicPr>
            <p:nvPr/>
          </p:nvPicPr>
          <p:blipFill>
            <a:blip r:embed="rId3"/>
            <a:stretch>
              <a:fillRect/>
            </a:stretch>
          </p:blipFill>
          <p:spPr>
            <a:xfrm>
              <a:off x="11515133" y="5839063"/>
              <a:ext cx="504000" cy="1075846"/>
            </a:xfrm>
            <a:prstGeom prst="rect">
              <a:avLst/>
            </a:prstGeom>
          </p:spPr>
        </p:pic>
        <p:grpSp>
          <p:nvGrpSpPr>
            <p:cNvPr id="43" name="Группа 42"/>
            <p:cNvGrpSpPr/>
            <p:nvPr/>
          </p:nvGrpSpPr>
          <p:grpSpPr>
            <a:xfrm>
              <a:off x="133993" y="-69275"/>
              <a:ext cx="510549" cy="6956479"/>
              <a:chOff x="133993" y="-69275"/>
              <a:chExt cx="510549" cy="6956479"/>
            </a:xfrm>
          </p:grpSpPr>
          <p:pic>
            <p:nvPicPr>
              <p:cNvPr id="44" name="Рисунок 43"/>
              <p:cNvPicPr>
                <a:picLocks noChangeAspect="1"/>
              </p:cNvPicPr>
              <p:nvPr/>
            </p:nvPicPr>
            <p:blipFill>
              <a:blip r:embed="rId4">
                <a:duotone>
                  <a:schemeClr val="bg2">
                    <a:shade val="45000"/>
                    <a:satMod val="135000"/>
                  </a:schemeClr>
                  <a:prstClr val="white"/>
                </a:duotone>
              </a:blip>
              <a:stretch>
                <a:fillRect/>
              </a:stretch>
            </p:blipFill>
            <p:spPr>
              <a:xfrm>
                <a:off x="138549" y="-69275"/>
                <a:ext cx="468000" cy="1273396"/>
              </a:xfrm>
              <a:prstGeom prst="rect">
                <a:avLst/>
              </a:prstGeom>
            </p:spPr>
          </p:pic>
          <p:pic>
            <p:nvPicPr>
              <p:cNvPr id="45" name="Рисунок 44"/>
              <p:cNvPicPr>
                <a:picLocks noChangeAspect="1"/>
              </p:cNvPicPr>
              <p:nvPr/>
            </p:nvPicPr>
            <p:blipFill>
              <a:blip r:embed="rId5">
                <a:duotone>
                  <a:schemeClr val="bg2">
                    <a:shade val="45000"/>
                    <a:satMod val="135000"/>
                  </a:schemeClr>
                  <a:prstClr val="white"/>
                </a:duotone>
              </a:blip>
              <a:stretch>
                <a:fillRect/>
              </a:stretch>
            </p:blipFill>
            <p:spPr>
              <a:xfrm>
                <a:off x="138550" y="1166985"/>
                <a:ext cx="468000" cy="840274"/>
              </a:xfrm>
              <a:prstGeom prst="rect">
                <a:avLst/>
              </a:prstGeom>
            </p:spPr>
          </p:pic>
          <p:pic>
            <p:nvPicPr>
              <p:cNvPr id="46" name="Рисунок 45"/>
              <p:cNvPicPr>
                <a:picLocks noChangeAspect="1"/>
              </p:cNvPicPr>
              <p:nvPr/>
            </p:nvPicPr>
            <p:blipFill>
              <a:blip r:embed="rId6">
                <a:duotone>
                  <a:schemeClr val="bg2">
                    <a:shade val="45000"/>
                    <a:satMod val="135000"/>
                  </a:schemeClr>
                  <a:prstClr val="white"/>
                </a:duotone>
              </a:blip>
              <a:stretch>
                <a:fillRect/>
              </a:stretch>
            </p:blipFill>
            <p:spPr>
              <a:xfrm>
                <a:off x="139793" y="1996196"/>
                <a:ext cx="468000" cy="1335513"/>
              </a:xfrm>
              <a:prstGeom prst="rect">
                <a:avLst/>
              </a:prstGeom>
            </p:spPr>
          </p:pic>
          <p:pic>
            <p:nvPicPr>
              <p:cNvPr id="47" name="Рисунок 46"/>
              <p:cNvPicPr>
                <a:picLocks noChangeAspect="1"/>
              </p:cNvPicPr>
              <p:nvPr/>
            </p:nvPicPr>
            <p:blipFill>
              <a:blip r:embed="rId7">
                <a:duotone>
                  <a:schemeClr val="bg2">
                    <a:shade val="45000"/>
                    <a:satMod val="135000"/>
                  </a:schemeClr>
                  <a:prstClr val="white"/>
                </a:duotone>
              </a:blip>
              <a:stretch>
                <a:fillRect/>
              </a:stretch>
            </p:blipFill>
            <p:spPr>
              <a:xfrm>
                <a:off x="133993" y="3326332"/>
                <a:ext cx="468000" cy="1181700"/>
              </a:xfrm>
              <a:prstGeom prst="rect">
                <a:avLst/>
              </a:prstGeom>
            </p:spPr>
          </p:pic>
          <p:pic>
            <p:nvPicPr>
              <p:cNvPr id="48" name="Рисунок 47"/>
              <p:cNvPicPr>
                <a:picLocks noChangeAspect="1"/>
              </p:cNvPicPr>
              <p:nvPr/>
            </p:nvPicPr>
            <p:blipFill>
              <a:blip r:embed="rId8">
                <a:duotone>
                  <a:schemeClr val="bg2">
                    <a:shade val="45000"/>
                    <a:satMod val="135000"/>
                  </a:schemeClr>
                  <a:prstClr val="white"/>
                </a:duotone>
              </a:blip>
              <a:stretch>
                <a:fillRect/>
              </a:stretch>
            </p:blipFill>
            <p:spPr>
              <a:xfrm>
                <a:off x="142071" y="4503666"/>
                <a:ext cx="468000" cy="1340756"/>
              </a:xfrm>
              <a:prstGeom prst="rect">
                <a:avLst/>
              </a:prstGeom>
            </p:spPr>
          </p:pic>
          <p:pic>
            <p:nvPicPr>
              <p:cNvPr id="49" name="Рисунок 48"/>
              <p:cNvPicPr>
                <a:picLocks noChangeAspect="1"/>
              </p:cNvPicPr>
              <p:nvPr/>
            </p:nvPicPr>
            <p:blipFill>
              <a:blip r:embed="rId3">
                <a:duotone>
                  <a:schemeClr val="bg2">
                    <a:shade val="45000"/>
                    <a:satMod val="135000"/>
                  </a:schemeClr>
                  <a:prstClr val="white"/>
                </a:duotone>
              </a:blip>
              <a:stretch>
                <a:fillRect/>
              </a:stretch>
            </p:blipFill>
            <p:spPr>
              <a:xfrm>
                <a:off x="140542" y="5811358"/>
                <a:ext cx="504000" cy="1075846"/>
              </a:xfrm>
              <a:prstGeom prst="rect">
                <a:avLst/>
              </a:prstGeom>
            </p:spPr>
          </p:pic>
        </p:grpSp>
      </p:grpSp>
      <p:pic>
        <p:nvPicPr>
          <p:cNvPr id="54" name="Рисунок 53"/>
          <p:cNvPicPr>
            <a:picLocks noChangeAspect="1"/>
          </p:cNvPicPr>
          <p:nvPr/>
        </p:nvPicPr>
        <p:blipFill>
          <a:blip r:embed="rId9"/>
          <a:stretch>
            <a:fillRect/>
          </a:stretch>
        </p:blipFill>
        <p:spPr>
          <a:xfrm>
            <a:off x="7846452" y="1940629"/>
            <a:ext cx="2572145" cy="4860000"/>
          </a:xfrm>
          <a:prstGeom prst="rect">
            <a:avLst/>
          </a:prstGeom>
        </p:spPr>
      </p:pic>
      <p:pic>
        <p:nvPicPr>
          <p:cNvPr id="53" name="Рисунок 52"/>
          <p:cNvPicPr>
            <a:picLocks noChangeAspect="1"/>
          </p:cNvPicPr>
          <p:nvPr/>
        </p:nvPicPr>
        <p:blipFill>
          <a:blip r:embed="rId10"/>
          <a:stretch>
            <a:fillRect/>
          </a:stretch>
        </p:blipFill>
        <p:spPr>
          <a:xfrm>
            <a:off x="1668831" y="1828800"/>
            <a:ext cx="2916828" cy="5003812"/>
          </a:xfrm>
          <a:prstGeom prst="rect">
            <a:avLst/>
          </a:prstGeom>
        </p:spPr>
      </p:pic>
      <p:sp>
        <p:nvSpPr>
          <p:cNvPr id="7" name="Номер слайда 6"/>
          <p:cNvSpPr>
            <a:spLocks noGrp="1"/>
          </p:cNvSpPr>
          <p:nvPr>
            <p:ph type="sldNum" sz="quarter" idx="12"/>
          </p:nvPr>
        </p:nvSpPr>
        <p:spPr>
          <a:xfrm>
            <a:off x="9192500" y="6356350"/>
            <a:ext cx="2743200" cy="365125"/>
          </a:xfrm>
        </p:spPr>
        <p:txBody>
          <a:bodyPr/>
          <a:lstStyle/>
          <a:p>
            <a:fld id="{725C68B6-61C2-468F-89AB-4B9F7531AA68}" type="slidenum">
              <a:rPr lang="ru-RU" sz="2400" smtClean="0">
                <a:solidFill>
                  <a:schemeClr val="bg1"/>
                </a:solidFill>
                <a:latin typeface="Cambria Math" panose="02040503050406030204" pitchFamily="18" charset="0"/>
                <a:ea typeface="Cambria Math" panose="02040503050406030204" pitchFamily="18" charset="0"/>
              </a:rPr>
              <a:pPr/>
              <a:t>6</a:t>
            </a:fld>
            <a:endParaRPr lang="ru-RU" sz="2400" dirty="0">
              <a:solidFill>
                <a:schemeClr val="bg1"/>
              </a:solidFill>
              <a:latin typeface="Cambria Math" panose="02040503050406030204" pitchFamily="18" charset="0"/>
              <a:ea typeface="Cambria Math" panose="02040503050406030204" pitchFamily="18" charset="0"/>
            </a:endParaRPr>
          </a:p>
        </p:txBody>
      </p:sp>
      <p:sp>
        <p:nvSpPr>
          <p:cNvPr id="60" name="Стрелка вправо 59"/>
          <p:cNvSpPr/>
          <p:nvPr/>
        </p:nvSpPr>
        <p:spPr>
          <a:xfrm>
            <a:off x="1543587" y="1296534"/>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трелка вправо 61"/>
          <p:cNvSpPr/>
          <p:nvPr/>
        </p:nvSpPr>
        <p:spPr>
          <a:xfrm>
            <a:off x="1543587" y="1296269"/>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трелка вправо 62"/>
          <p:cNvSpPr/>
          <p:nvPr/>
        </p:nvSpPr>
        <p:spPr>
          <a:xfrm>
            <a:off x="1558114" y="1297584"/>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Стрелка вправо 63"/>
          <p:cNvSpPr/>
          <p:nvPr/>
        </p:nvSpPr>
        <p:spPr>
          <a:xfrm>
            <a:off x="1558114" y="1296269"/>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Стрелка вправо 66"/>
          <p:cNvSpPr/>
          <p:nvPr/>
        </p:nvSpPr>
        <p:spPr>
          <a:xfrm>
            <a:off x="7569062" y="1360956"/>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трелка вправо 67"/>
          <p:cNvSpPr/>
          <p:nvPr/>
        </p:nvSpPr>
        <p:spPr>
          <a:xfrm>
            <a:off x="7569062" y="1361548"/>
            <a:ext cx="648000" cy="343841"/>
          </a:xfrm>
          <a:prstGeom prst="rightArrow">
            <a:avLst/>
          </a:prstGeom>
          <a:solidFill>
            <a:srgbClr val="180F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2" descr="ÐÐ°ÑÑÐ¸Ð½ÐºÐ¸ Ð¿Ð¾ Ð·Ð°Ð¿ÑÐ¾ÑÑ Ð³ÐµÑÐ± Ð¿Ð¾Ð³Ð¾Ð½Ñ Ð±ÐµÐ· ÑÐ¾Ð½Ð°"/>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5E-6 -3.7037E-7 L 0.0504 -3.7037E-7 C 0.07279 -3.7037E-7 0.10079 0.17847 0.10079 0.32384 L 0.10079 0.64769 " pathEditMode="relative" rAng="0" ptsTypes="AAAA">
                                      <p:cBhvr>
                                        <p:cTn id="6" dur="1750" fill="hold"/>
                                        <p:tgtEl>
                                          <p:spTgt spid="60"/>
                                        </p:tgtEl>
                                        <p:attrNameLst>
                                          <p:attrName>ppt_x</p:attrName>
                                          <p:attrName>ppt_y</p:attrName>
                                        </p:attrNameLst>
                                      </p:cBhvr>
                                      <p:rCtr x="5039" y="32384"/>
                                    </p:animMotion>
                                  </p:childTnLst>
                                </p:cTn>
                              </p:par>
                              <p:par>
                                <p:cTn id="7" presetID="8" presetClass="emph" presetSubtype="0" fill="hold" grpId="1" nodeType="withEffect">
                                  <p:stCondLst>
                                    <p:cond delay="0"/>
                                  </p:stCondLst>
                                  <p:childTnLst>
                                    <p:animRot by="5400000">
                                      <p:cBhvr>
                                        <p:cTn id="8" dur="1750" fill="hold"/>
                                        <p:tgtEl>
                                          <p:spTgt spid="60"/>
                                        </p:tgtEl>
                                        <p:attrNameLst>
                                          <p:attrName>r</p:attrName>
                                        </p:attrNameLst>
                                      </p:cBhvr>
                                    </p:animRot>
                                  </p:childTnLst>
                                </p:cTn>
                              </p:par>
                            </p:childTnLst>
                          </p:cTn>
                        </p:par>
                        <p:par>
                          <p:cTn id="9" fill="hold">
                            <p:stCondLst>
                              <p:cond delay="1750"/>
                            </p:stCondLst>
                            <p:childTnLst>
                              <p:par>
                                <p:cTn id="10" presetID="50" presetClass="path" presetSubtype="0" accel="50000" decel="50000" fill="hold" grpId="0" nodeType="afterEffect">
                                  <p:stCondLst>
                                    <p:cond delay="0"/>
                                  </p:stCondLst>
                                  <p:childTnLst>
                                    <p:animMotion origin="layout" path="M 5E-6 -3.7037E-7 L 0.0504 -3.7037E-7 C 0.07279 -3.7037E-7 0.10079 0.13704 0.10079 0.24884 L 0.10079 0.49792 " pathEditMode="relative" rAng="0" ptsTypes="AAAA">
                                      <p:cBhvr>
                                        <p:cTn id="11" dur="1750" fill="hold"/>
                                        <p:tgtEl>
                                          <p:spTgt spid="62"/>
                                        </p:tgtEl>
                                        <p:attrNameLst>
                                          <p:attrName>ppt_x</p:attrName>
                                          <p:attrName>ppt_y</p:attrName>
                                        </p:attrNameLst>
                                      </p:cBhvr>
                                      <p:rCtr x="5039" y="24884"/>
                                    </p:animMotion>
                                  </p:childTnLst>
                                </p:cTn>
                              </p:par>
                              <p:par>
                                <p:cTn id="12" presetID="8" presetClass="emph" presetSubtype="0" fill="hold" grpId="1" nodeType="withEffect">
                                  <p:stCondLst>
                                    <p:cond delay="0"/>
                                  </p:stCondLst>
                                  <p:childTnLst>
                                    <p:animRot by="5400000">
                                      <p:cBhvr>
                                        <p:cTn id="13" dur="1750" fill="hold"/>
                                        <p:tgtEl>
                                          <p:spTgt spid="62"/>
                                        </p:tgtEl>
                                        <p:attrNameLst>
                                          <p:attrName>r</p:attrName>
                                        </p:attrNameLst>
                                      </p:cBhvr>
                                    </p:animRot>
                                  </p:childTnLst>
                                </p:cTn>
                              </p:par>
                            </p:childTnLst>
                          </p:cTn>
                        </p:par>
                        <p:par>
                          <p:cTn id="14" fill="hold">
                            <p:stCondLst>
                              <p:cond delay="3500"/>
                            </p:stCondLst>
                            <p:childTnLst>
                              <p:par>
                                <p:cTn id="15" presetID="50" presetClass="path" presetSubtype="0" accel="50000" decel="50000" fill="hold" grpId="0" nodeType="afterEffect">
                                  <p:stCondLst>
                                    <p:cond delay="0"/>
                                  </p:stCondLst>
                                  <p:childTnLst>
                                    <p:animMotion origin="layout" path="M 3.125E-6 -3.7037E-7 L 0.05039 -3.7037E-7 C 0.07278 -3.7037E-7 0.10078 0.09815 0.10078 0.17824 L 0.10078 0.35648 " pathEditMode="relative" rAng="0" ptsTypes="AAAA">
                                      <p:cBhvr>
                                        <p:cTn id="16" dur="1750" fill="hold"/>
                                        <p:tgtEl>
                                          <p:spTgt spid="63"/>
                                        </p:tgtEl>
                                        <p:attrNameLst>
                                          <p:attrName>ppt_x</p:attrName>
                                          <p:attrName>ppt_y</p:attrName>
                                        </p:attrNameLst>
                                      </p:cBhvr>
                                      <p:rCtr x="5039" y="17824"/>
                                    </p:animMotion>
                                  </p:childTnLst>
                                </p:cTn>
                              </p:par>
                              <p:par>
                                <p:cTn id="17" presetID="8" presetClass="emph" presetSubtype="0" fill="hold" grpId="1" nodeType="withEffect">
                                  <p:stCondLst>
                                    <p:cond delay="0"/>
                                  </p:stCondLst>
                                  <p:childTnLst>
                                    <p:animRot by="5400000">
                                      <p:cBhvr>
                                        <p:cTn id="18" dur="1750" fill="hold"/>
                                        <p:tgtEl>
                                          <p:spTgt spid="63"/>
                                        </p:tgtEl>
                                        <p:attrNameLst>
                                          <p:attrName>r</p:attrName>
                                        </p:attrNameLst>
                                      </p:cBhvr>
                                    </p:animRot>
                                  </p:childTnLst>
                                </p:cTn>
                              </p:par>
                            </p:childTnLst>
                          </p:cTn>
                        </p:par>
                        <p:par>
                          <p:cTn id="19" fill="hold">
                            <p:stCondLst>
                              <p:cond delay="5250"/>
                            </p:stCondLst>
                            <p:childTnLst>
                              <p:par>
                                <p:cTn id="20" presetID="50" presetClass="path" presetSubtype="0" accel="50000" decel="50000" fill="hold" grpId="0" nodeType="afterEffect">
                                  <p:stCondLst>
                                    <p:cond delay="0"/>
                                  </p:stCondLst>
                                  <p:childTnLst>
                                    <p:animMotion origin="layout" path="M 3.125E-6 -3.7037E-7 L 0.05039 -3.7037E-7 C 0.07278 -3.7037E-7 0.10078 0.06019 0.10078 0.10926 L 0.10078 0.21852 " pathEditMode="relative" rAng="0" ptsTypes="AAAA">
                                      <p:cBhvr>
                                        <p:cTn id="21" dur="1750" fill="hold"/>
                                        <p:tgtEl>
                                          <p:spTgt spid="64"/>
                                        </p:tgtEl>
                                        <p:attrNameLst>
                                          <p:attrName>ppt_x</p:attrName>
                                          <p:attrName>ppt_y</p:attrName>
                                        </p:attrNameLst>
                                      </p:cBhvr>
                                      <p:rCtr x="5039" y="10926"/>
                                    </p:animMotion>
                                  </p:childTnLst>
                                </p:cTn>
                              </p:par>
                              <p:par>
                                <p:cTn id="22" presetID="8" presetClass="emph" presetSubtype="0" fill="hold" grpId="1" nodeType="withEffect">
                                  <p:stCondLst>
                                    <p:cond delay="0"/>
                                  </p:stCondLst>
                                  <p:childTnLst>
                                    <p:animRot by="5400000">
                                      <p:cBhvr>
                                        <p:cTn id="23" dur="1750" fill="hold"/>
                                        <p:tgtEl>
                                          <p:spTgt spid="6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0"/>
                            </p:stCondLst>
                            <p:childTnLst>
                              <p:par>
                                <p:cTn id="33" presetID="50" presetClass="path" presetSubtype="0" accel="50000" decel="50000" fill="hold" grpId="0" nodeType="afterEffect">
                                  <p:stCondLst>
                                    <p:cond delay="0"/>
                                  </p:stCondLst>
                                  <p:childTnLst>
                                    <p:animMotion origin="layout" path="M 4.16667E-6 3.7037E-7 L 0.05039 3.7037E-7 C 0.07278 3.7037E-7 0.10078 0.08819 0.10078 0.16042 L 0.10078 0.32083 " pathEditMode="relative" rAng="0" ptsTypes="AAAA">
                                      <p:cBhvr>
                                        <p:cTn id="34" dur="1750" fill="hold"/>
                                        <p:tgtEl>
                                          <p:spTgt spid="67"/>
                                        </p:tgtEl>
                                        <p:attrNameLst>
                                          <p:attrName>ppt_x</p:attrName>
                                          <p:attrName>ppt_y</p:attrName>
                                        </p:attrNameLst>
                                      </p:cBhvr>
                                      <p:rCtr x="5039" y="16042"/>
                                    </p:animMotion>
                                  </p:childTnLst>
                                </p:cTn>
                              </p:par>
                              <p:par>
                                <p:cTn id="35" presetID="8" presetClass="emph" presetSubtype="0" fill="hold" grpId="1" nodeType="withEffect">
                                  <p:stCondLst>
                                    <p:cond delay="0"/>
                                  </p:stCondLst>
                                  <p:childTnLst>
                                    <p:animRot by="5400000">
                                      <p:cBhvr>
                                        <p:cTn id="36" dur="1750" fill="hold"/>
                                        <p:tgtEl>
                                          <p:spTgt spid="67"/>
                                        </p:tgtEl>
                                        <p:attrNameLst>
                                          <p:attrName>r</p:attrName>
                                        </p:attrNameLst>
                                      </p:cBhvr>
                                    </p:animRot>
                                  </p:childTnLst>
                                </p:cTn>
                              </p:par>
                            </p:childTnLst>
                          </p:cTn>
                        </p:par>
                        <p:par>
                          <p:cTn id="37" fill="hold">
                            <p:stCondLst>
                              <p:cond delay="1750"/>
                            </p:stCondLst>
                            <p:childTnLst>
                              <p:par>
                                <p:cTn id="38" presetID="50" presetClass="path" presetSubtype="0" accel="50000" decel="50000" fill="hold" grpId="0" nodeType="afterEffect">
                                  <p:stCondLst>
                                    <p:cond delay="0"/>
                                  </p:stCondLst>
                                  <p:childTnLst>
                                    <p:animMotion origin="layout" path="M 4.16667E-6 -1.11111E-6 L 0.05039 -1.11111E-6 C 0.07278 -1.11111E-6 0.10078 0.05417 0.10078 0.09838 L 0.10078 0.19699 " pathEditMode="relative" rAng="0" ptsTypes="AAAA">
                                      <p:cBhvr>
                                        <p:cTn id="39" dur="1750" fill="hold"/>
                                        <p:tgtEl>
                                          <p:spTgt spid="68"/>
                                        </p:tgtEl>
                                        <p:attrNameLst>
                                          <p:attrName>ppt_x</p:attrName>
                                          <p:attrName>ppt_y</p:attrName>
                                        </p:attrNameLst>
                                      </p:cBhvr>
                                      <p:rCtr x="5039" y="9838"/>
                                    </p:animMotion>
                                  </p:childTnLst>
                                </p:cTn>
                              </p:par>
                              <p:par>
                                <p:cTn id="40" presetID="8" presetClass="emph" presetSubtype="0" fill="hold" grpId="1" nodeType="withEffect">
                                  <p:stCondLst>
                                    <p:cond delay="0"/>
                                  </p:stCondLst>
                                  <p:childTnLst>
                                    <p:animRot by="5400000">
                                      <p:cBhvr>
                                        <p:cTn id="41" dur="175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2" grpId="0" animBg="1"/>
      <p:bldP spid="62" grpId="1" animBg="1"/>
      <p:bldP spid="63" grpId="0" animBg="1"/>
      <p:bldP spid="63" grpId="1" animBg="1"/>
      <p:bldP spid="64" grpId="0" animBg="1"/>
      <p:bldP spid="64" grpId="1" animBg="1"/>
      <p:bldP spid="67" grpId="0" animBg="1"/>
      <p:bldP spid="67" grpId="1" animBg="1"/>
      <p:bldP spid="67" grpId="2" animBg="1"/>
      <p:bldP spid="68" grpId="0" animBg="1"/>
      <p:bldP spid="68" grpId="1" animBg="1"/>
      <p:bldP spid="6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7883776" y="1309899"/>
            <a:ext cx="2976487" cy="4946651"/>
            <a:chOff x="7883776" y="1309898"/>
            <a:chExt cx="2976487" cy="5080767"/>
          </a:xfrm>
        </p:grpSpPr>
        <p:grpSp>
          <p:nvGrpSpPr>
            <p:cNvPr id="4" name="Группа 3"/>
            <p:cNvGrpSpPr/>
            <p:nvPr/>
          </p:nvGrpSpPr>
          <p:grpSpPr>
            <a:xfrm>
              <a:off x="7883776" y="1397726"/>
              <a:ext cx="2976487" cy="4992939"/>
              <a:chOff x="7883776" y="1397726"/>
              <a:chExt cx="2976487" cy="4992939"/>
            </a:xfrm>
          </p:grpSpPr>
          <p:pic>
            <p:nvPicPr>
              <p:cNvPr id="59" name="Рисунок 58"/>
              <p:cNvPicPr>
                <a:picLocks noChangeAspect="1"/>
              </p:cNvPicPr>
              <p:nvPr/>
            </p:nvPicPr>
            <p:blipFill>
              <a:blip r:embed="rId3"/>
              <a:stretch>
                <a:fillRect/>
              </a:stretch>
            </p:blipFill>
            <p:spPr>
              <a:xfrm>
                <a:off x="7883776" y="1397726"/>
                <a:ext cx="2976487" cy="4992939"/>
              </a:xfrm>
              <a:prstGeom prst="rect">
                <a:avLst/>
              </a:prstGeom>
            </p:spPr>
          </p:pic>
          <p:sp>
            <p:nvSpPr>
              <p:cNvPr id="3" name="Прямоугольник 2"/>
              <p:cNvSpPr/>
              <p:nvPr/>
            </p:nvSpPr>
            <p:spPr>
              <a:xfrm>
                <a:off x="8076920" y="3583310"/>
                <a:ext cx="2543268" cy="158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Овал 4"/>
            <p:cNvSpPr/>
            <p:nvPr/>
          </p:nvSpPr>
          <p:spPr>
            <a:xfrm>
              <a:off x="8947672" y="1309898"/>
              <a:ext cx="792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4" name="Полилиния 23"/>
          <p:cNvSpPr/>
          <p:nvPr/>
        </p:nvSpPr>
        <p:spPr>
          <a:xfrm rot="5400000">
            <a:off x="757227" y="3522856"/>
            <a:ext cx="4500000" cy="720000"/>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nvGrpSpPr>
          <p:cNvPr id="32" name="Группа 31"/>
          <p:cNvGrpSpPr/>
          <p:nvPr/>
        </p:nvGrpSpPr>
        <p:grpSpPr>
          <a:xfrm>
            <a:off x="133993" y="-69275"/>
            <a:ext cx="11885140" cy="6984184"/>
            <a:chOff x="133993" y="-69275"/>
            <a:chExt cx="11885140" cy="6984184"/>
          </a:xfrm>
        </p:grpSpPr>
        <p:pic>
          <p:nvPicPr>
            <p:cNvPr id="34" name="Рисунок 33"/>
            <p:cNvPicPr>
              <a:picLocks noChangeAspect="1"/>
            </p:cNvPicPr>
            <p:nvPr/>
          </p:nvPicPr>
          <p:blipFill>
            <a:blip r:embed="rId4"/>
            <a:stretch>
              <a:fillRect/>
            </a:stretch>
          </p:blipFill>
          <p:spPr>
            <a:xfrm>
              <a:off x="11515133" y="5839063"/>
              <a:ext cx="504000" cy="1075846"/>
            </a:xfrm>
            <a:prstGeom prst="rect">
              <a:avLst/>
            </a:prstGeom>
          </p:spPr>
        </p:pic>
        <p:grpSp>
          <p:nvGrpSpPr>
            <p:cNvPr id="45" name="Группа 44"/>
            <p:cNvGrpSpPr/>
            <p:nvPr/>
          </p:nvGrpSpPr>
          <p:grpSpPr>
            <a:xfrm>
              <a:off x="133993" y="-69275"/>
              <a:ext cx="510549" cy="6956479"/>
              <a:chOff x="133993" y="-69275"/>
              <a:chExt cx="510549" cy="6956479"/>
            </a:xfrm>
          </p:grpSpPr>
          <p:pic>
            <p:nvPicPr>
              <p:cNvPr id="46" name="Рисунок 45"/>
              <p:cNvPicPr>
                <a:picLocks noChangeAspect="1"/>
              </p:cNvPicPr>
              <p:nvPr/>
            </p:nvPicPr>
            <p:blipFill>
              <a:blip r:embed="rId5">
                <a:duotone>
                  <a:schemeClr val="bg2">
                    <a:shade val="45000"/>
                    <a:satMod val="135000"/>
                  </a:schemeClr>
                  <a:prstClr val="white"/>
                </a:duotone>
              </a:blip>
              <a:stretch>
                <a:fillRect/>
              </a:stretch>
            </p:blipFill>
            <p:spPr>
              <a:xfrm>
                <a:off x="138549" y="-69275"/>
                <a:ext cx="468000" cy="1273396"/>
              </a:xfrm>
              <a:prstGeom prst="rect">
                <a:avLst/>
              </a:prstGeom>
            </p:spPr>
          </p:pic>
          <p:pic>
            <p:nvPicPr>
              <p:cNvPr id="47" name="Рисунок 46"/>
              <p:cNvPicPr>
                <a:picLocks noChangeAspect="1"/>
              </p:cNvPicPr>
              <p:nvPr/>
            </p:nvPicPr>
            <p:blipFill>
              <a:blip r:embed="rId6">
                <a:duotone>
                  <a:schemeClr val="bg2">
                    <a:shade val="45000"/>
                    <a:satMod val="135000"/>
                  </a:schemeClr>
                  <a:prstClr val="white"/>
                </a:duotone>
              </a:blip>
              <a:stretch>
                <a:fillRect/>
              </a:stretch>
            </p:blipFill>
            <p:spPr>
              <a:xfrm>
                <a:off x="138550" y="1166985"/>
                <a:ext cx="468000" cy="840274"/>
              </a:xfrm>
              <a:prstGeom prst="rect">
                <a:avLst/>
              </a:prstGeom>
            </p:spPr>
          </p:pic>
          <p:pic>
            <p:nvPicPr>
              <p:cNvPr id="48" name="Рисунок 47"/>
              <p:cNvPicPr>
                <a:picLocks noChangeAspect="1"/>
              </p:cNvPicPr>
              <p:nvPr/>
            </p:nvPicPr>
            <p:blipFill>
              <a:blip r:embed="rId7">
                <a:duotone>
                  <a:schemeClr val="bg2">
                    <a:shade val="45000"/>
                    <a:satMod val="135000"/>
                  </a:schemeClr>
                  <a:prstClr val="white"/>
                </a:duotone>
              </a:blip>
              <a:stretch>
                <a:fillRect/>
              </a:stretch>
            </p:blipFill>
            <p:spPr>
              <a:xfrm>
                <a:off x="139793" y="1996196"/>
                <a:ext cx="468000" cy="1335513"/>
              </a:xfrm>
              <a:prstGeom prst="rect">
                <a:avLst/>
              </a:prstGeom>
            </p:spPr>
          </p:pic>
          <p:pic>
            <p:nvPicPr>
              <p:cNvPr id="49" name="Рисунок 48"/>
              <p:cNvPicPr>
                <a:picLocks noChangeAspect="1"/>
              </p:cNvPicPr>
              <p:nvPr/>
            </p:nvPicPr>
            <p:blipFill>
              <a:blip r:embed="rId8">
                <a:duotone>
                  <a:schemeClr val="bg2">
                    <a:shade val="45000"/>
                    <a:satMod val="135000"/>
                  </a:schemeClr>
                  <a:prstClr val="white"/>
                </a:duotone>
              </a:blip>
              <a:stretch>
                <a:fillRect/>
              </a:stretch>
            </p:blipFill>
            <p:spPr>
              <a:xfrm>
                <a:off x="133993" y="3326332"/>
                <a:ext cx="468000" cy="1181700"/>
              </a:xfrm>
              <a:prstGeom prst="rect">
                <a:avLst/>
              </a:prstGeom>
            </p:spPr>
          </p:pic>
          <p:pic>
            <p:nvPicPr>
              <p:cNvPr id="50" name="Рисунок 49"/>
              <p:cNvPicPr>
                <a:picLocks noChangeAspect="1"/>
              </p:cNvPicPr>
              <p:nvPr/>
            </p:nvPicPr>
            <p:blipFill>
              <a:blip r:embed="rId9">
                <a:duotone>
                  <a:schemeClr val="bg2">
                    <a:shade val="45000"/>
                    <a:satMod val="135000"/>
                  </a:schemeClr>
                  <a:prstClr val="white"/>
                </a:duotone>
              </a:blip>
              <a:stretch>
                <a:fillRect/>
              </a:stretch>
            </p:blipFill>
            <p:spPr>
              <a:xfrm>
                <a:off x="142071" y="4503666"/>
                <a:ext cx="468000" cy="1340756"/>
              </a:xfrm>
              <a:prstGeom prst="rect">
                <a:avLst/>
              </a:prstGeom>
            </p:spPr>
          </p:pic>
          <p:pic>
            <p:nvPicPr>
              <p:cNvPr id="51" name="Рисунок 50"/>
              <p:cNvPicPr>
                <a:picLocks noChangeAspect="1"/>
              </p:cNvPicPr>
              <p:nvPr/>
            </p:nvPicPr>
            <p:blipFill>
              <a:blip r:embed="rId4">
                <a:duotone>
                  <a:schemeClr val="bg2">
                    <a:shade val="45000"/>
                    <a:satMod val="135000"/>
                  </a:schemeClr>
                  <a:prstClr val="white"/>
                </a:duotone>
              </a:blip>
              <a:stretch>
                <a:fillRect/>
              </a:stretch>
            </p:blipFill>
            <p:spPr>
              <a:xfrm>
                <a:off x="140542" y="5811358"/>
                <a:ext cx="504000" cy="1075846"/>
              </a:xfrm>
              <a:prstGeom prst="rect">
                <a:avLst/>
              </a:prstGeom>
            </p:spPr>
          </p:pic>
        </p:grpSp>
      </p:grpSp>
      <p:sp>
        <p:nvSpPr>
          <p:cNvPr id="11" name="Номер слайда 10"/>
          <p:cNvSpPr>
            <a:spLocks noGrp="1"/>
          </p:cNvSpPr>
          <p:nvPr>
            <p:ph type="sldNum" sz="quarter" idx="12"/>
          </p:nvPr>
        </p:nvSpPr>
        <p:spPr>
          <a:xfrm>
            <a:off x="9206349"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7</a:t>
            </a:fld>
            <a:endParaRPr lang="ru-RU" sz="2400" dirty="0">
              <a:solidFill>
                <a:schemeClr val="bg1"/>
              </a:solidFill>
              <a:latin typeface="Cambria Math" panose="02040503050406030204" pitchFamily="18" charset="0"/>
              <a:ea typeface="Cambria Math" panose="02040503050406030204" pitchFamily="18" charset="0"/>
            </a:endParaRPr>
          </a:p>
        </p:txBody>
      </p:sp>
      <p:sp>
        <p:nvSpPr>
          <p:cNvPr id="30" name="Полилиния 29"/>
          <p:cNvSpPr/>
          <p:nvPr/>
        </p:nvSpPr>
        <p:spPr>
          <a:xfrm rot="16200000" flipV="1">
            <a:off x="747732" y="3504800"/>
            <a:ext cx="4500000" cy="720000"/>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prstDash val="dash"/>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nvGrpSpPr>
          <p:cNvPr id="36" name="Группа 35"/>
          <p:cNvGrpSpPr/>
          <p:nvPr/>
        </p:nvGrpSpPr>
        <p:grpSpPr>
          <a:xfrm>
            <a:off x="1270930" y="6133822"/>
            <a:ext cx="3600000" cy="63640"/>
            <a:chOff x="3552091" y="2848708"/>
            <a:chExt cx="3600000" cy="63640"/>
          </a:xfrm>
        </p:grpSpPr>
        <p:cxnSp>
          <p:nvCxnSpPr>
            <p:cNvPr id="31" name="Прямая соединительная линия 30"/>
            <p:cNvCxnSpPr/>
            <p:nvPr/>
          </p:nvCxnSpPr>
          <p:spPr>
            <a:xfrm flipV="1">
              <a:off x="3552091" y="2848708"/>
              <a:ext cx="360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8100000" flipV="1">
              <a:off x="3576644" y="2912347"/>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8100000" flipV="1">
              <a:off x="3928160" y="2912348"/>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8100000" flipV="1">
              <a:off x="4288606" y="2910070"/>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8100000" flipV="1">
              <a:off x="4640122" y="2910071"/>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rot="8100000" flipV="1">
              <a:off x="4993744" y="2910073"/>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rot="8100000" flipV="1">
              <a:off x="5345260" y="2910074"/>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8100000" flipV="1">
              <a:off x="5705706" y="2907796"/>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8100000" flipV="1">
              <a:off x="6057222" y="2907797"/>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8100000" flipV="1">
              <a:off x="6410842" y="2910175"/>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rot="8100000" flipV="1">
              <a:off x="6762358" y="2910176"/>
              <a:ext cx="180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2" name="Picture 2" descr="ÐÐ°ÑÑÐ¸Ð½ÐºÐ¸ Ð¿Ð¾ Ð·Ð°Ð¿ÑÐ¾ÑÑ Ð³ÐµÑÐ± Ð¿Ð¾Ð³Ð¾Ð½Ñ Ð±ÐµÐ· ÑÐ¾Ð½Ð°"/>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8950610" y="1581391"/>
            <a:ext cx="800213" cy="3474927"/>
            <a:chOff x="8950610" y="1693685"/>
            <a:chExt cx="800213" cy="3474927"/>
          </a:xfrm>
        </p:grpSpPr>
        <p:grpSp>
          <p:nvGrpSpPr>
            <p:cNvPr id="9" name="Группа 8"/>
            <p:cNvGrpSpPr/>
            <p:nvPr/>
          </p:nvGrpSpPr>
          <p:grpSpPr>
            <a:xfrm>
              <a:off x="8958823" y="1697399"/>
              <a:ext cx="792000" cy="3471213"/>
              <a:chOff x="8954323" y="1697399"/>
              <a:chExt cx="785349" cy="3471213"/>
            </a:xfrm>
          </p:grpSpPr>
          <p:sp>
            <p:nvSpPr>
              <p:cNvPr id="55" name="Полилиния 54"/>
              <p:cNvSpPr/>
              <p:nvPr/>
            </p:nvSpPr>
            <p:spPr>
              <a:xfrm rot="5400000">
                <a:off x="7956821" y="3385761"/>
                <a:ext cx="2780353" cy="785349"/>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solidFill>
                  <a:srgbClr val="FF0000"/>
                </a:solidFill>
                <a:prstDash val="dash"/>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8" name="Полилиния 7"/>
              <p:cNvSpPr/>
              <p:nvPr/>
            </p:nvSpPr>
            <p:spPr>
              <a:xfrm>
                <a:off x="8954427" y="1697399"/>
                <a:ext cx="387880"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nvGrpSpPr>
            <p:cNvPr id="60" name="Группа 59"/>
            <p:cNvGrpSpPr/>
            <p:nvPr/>
          </p:nvGrpSpPr>
          <p:grpSpPr>
            <a:xfrm flipH="1">
              <a:off x="8950610" y="1693685"/>
              <a:ext cx="792000" cy="3471213"/>
              <a:chOff x="8954323" y="1697399"/>
              <a:chExt cx="785349" cy="3471213"/>
            </a:xfrm>
          </p:grpSpPr>
          <p:sp>
            <p:nvSpPr>
              <p:cNvPr id="61" name="Полилиния 60"/>
              <p:cNvSpPr/>
              <p:nvPr/>
            </p:nvSpPr>
            <p:spPr>
              <a:xfrm rot="5400000">
                <a:off x="7956821" y="3385761"/>
                <a:ext cx="2780353" cy="785349"/>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solidFill>
                  <a:srgbClr val="FF0000"/>
                </a:solidFill>
                <a:prstDash val="dash"/>
                <a:headEnd type="none"/>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62" name="Полилиния 61"/>
              <p:cNvSpPr/>
              <p:nvPr/>
            </p:nvSpPr>
            <p:spPr>
              <a:xfrm>
                <a:off x="8954427" y="1697399"/>
                <a:ext cx="387880"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cxnSp>
        <p:nvCxnSpPr>
          <p:cNvPr id="16" name="Прямая со стрелкой 15"/>
          <p:cNvCxnSpPr/>
          <p:nvPr/>
        </p:nvCxnSpPr>
        <p:spPr>
          <a:xfrm flipV="1">
            <a:off x="7590339" y="1503401"/>
            <a:ext cx="1720875" cy="565356"/>
          </a:xfrm>
          <a:prstGeom prst="straightConnector1">
            <a:avLst/>
          </a:prstGeom>
          <a:ln w="25400">
            <a:solidFill>
              <a:srgbClr val="1CFC9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86172" y="1824862"/>
            <a:ext cx="2854764"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open end: antinode</a:t>
            </a:r>
            <a:endParaRPr lang="ru-RU" sz="2400" dirty="0">
              <a:latin typeface="Cambria Math" panose="02040503050406030204" pitchFamily="18" charset="0"/>
              <a:ea typeface="Cambria Math" panose="02040503050406030204" pitchFamily="18" charset="0"/>
            </a:endParaRPr>
          </a:p>
        </p:txBody>
      </p:sp>
      <p:sp>
        <p:nvSpPr>
          <p:cNvPr id="63" name="TextBox 62"/>
          <p:cNvSpPr txBox="1"/>
          <p:nvPr/>
        </p:nvSpPr>
        <p:spPr>
          <a:xfrm>
            <a:off x="5152903" y="5390866"/>
            <a:ext cx="2721378"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closed end: node</a:t>
            </a:r>
            <a:endParaRPr lang="ru-RU" sz="2400" dirty="0">
              <a:latin typeface="Cambria Math" panose="02040503050406030204" pitchFamily="18" charset="0"/>
              <a:ea typeface="Cambria Math" panose="02040503050406030204" pitchFamily="18" charset="0"/>
            </a:endParaRPr>
          </a:p>
        </p:txBody>
      </p:sp>
      <p:cxnSp>
        <p:nvCxnSpPr>
          <p:cNvPr id="65" name="Прямая со стрелкой 64"/>
          <p:cNvCxnSpPr/>
          <p:nvPr/>
        </p:nvCxnSpPr>
        <p:spPr>
          <a:xfrm flipV="1">
            <a:off x="7590339" y="5082146"/>
            <a:ext cx="1720875" cy="565356"/>
          </a:xfrm>
          <a:prstGeom prst="straightConnector1">
            <a:avLst/>
          </a:prstGeom>
          <a:ln w="25400">
            <a:solidFill>
              <a:srgbClr val="1CFC9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9361953" y="3932268"/>
            <a:ext cx="0" cy="8280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flipH="1">
            <a:off x="9362045" y="2554482"/>
            <a:ext cx="0" cy="82800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9360067" y="1662451"/>
            <a:ext cx="0" cy="414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flipV="1">
            <a:off x="7597756" y="3076045"/>
            <a:ext cx="1720875" cy="565356"/>
          </a:xfrm>
          <a:prstGeom prst="straightConnector1">
            <a:avLst/>
          </a:prstGeom>
          <a:ln w="25400">
            <a:solidFill>
              <a:srgbClr val="1CFC9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7604194" y="3634467"/>
            <a:ext cx="1720875" cy="565356"/>
          </a:xfrm>
          <a:prstGeom prst="straightConnector1">
            <a:avLst/>
          </a:prstGeom>
          <a:ln w="25400">
            <a:solidFill>
              <a:srgbClr val="1CFC9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37432" y="3174017"/>
            <a:ext cx="1835387" cy="830997"/>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vibrating air molecules </a:t>
            </a:r>
            <a:endParaRPr lang="ru-RU"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22835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Группа 14"/>
          <p:cNvGrpSpPr/>
          <p:nvPr/>
        </p:nvGrpSpPr>
        <p:grpSpPr>
          <a:xfrm>
            <a:off x="133993" y="-69275"/>
            <a:ext cx="11885140" cy="6984184"/>
            <a:chOff x="133993" y="-69275"/>
            <a:chExt cx="11885140" cy="6984184"/>
          </a:xfrm>
        </p:grpSpPr>
        <p:pic>
          <p:nvPicPr>
            <p:cNvPr id="16" name="Рисунок 15"/>
            <p:cNvPicPr>
              <a:picLocks noChangeAspect="1"/>
            </p:cNvPicPr>
            <p:nvPr/>
          </p:nvPicPr>
          <p:blipFill>
            <a:blip r:embed="rId3"/>
            <a:stretch>
              <a:fillRect/>
            </a:stretch>
          </p:blipFill>
          <p:spPr>
            <a:xfrm>
              <a:off x="11515133" y="5839063"/>
              <a:ext cx="504000" cy="1075846"/>
            </a:xfrm>
            <a:prstGeom prst="rect">
              <a:avLst/>
            </a:prstGeom>
          </p:spPr>
        </p:pic>
        <p:grpSp>
          <p:nvGrpSpPr>
            <p:cNvPr id="17" name="Группа 16"/>
            <p:cNvGrpSpPr/>
            <p:nvPr/>
          </p:nvGrpSpPr>
          <p:grpSpPr>
            <a:xfrm>
              <a:off x="133993" y="-69275"/>
              <a:ext cx="510549" cy="6956479"/>
              <a:chOff x="133993" y="-69275"/>
              <a:chExt cx="510549" cy="6956479"/>
            </a:xfrm>
          </p:grpSpPr>
          <p:pic>
            <p:nvPicPr>
              <p:cNvPr id="18" name="Рисунок 17"/>
              <p:cNvPicPr>
                <a:picLocks noChangeAspect="1"/>
              </p:cNvPicPr>
              <p:nvPr/>
            </p:nvPicPr>
            <p:blipFill>
              <a:blip r:embed="rId4">
                <a:duotone>
                  <a:schemeClr val="bg2">
                    <a:shade val="45000"/>
                    <a:satMod val="135000"/>
                  </a:schemeClr>
                  <a:prstClr val="white"/>
                </a:duotone>
              </a:blip>
              <a:stretch>
                <a:fillRect/>
              </a:stretch>
            </p:blipFill>
            <p:spPr>
              <a:xfrm>
                <a:off x="138549" y="-69275"/>
                <a:ext cx="468000" cy="1273396"/>
              </a:xfrm>
              <a:prstGeom prst="rect">
                <a:avLst/>
              </a:prstGeom>
            </p:spPr>
          </p:pic>
          <p:pic>
            <p:nvPicPr>
              <p:cNvPr id="19" name="Рисунок 18"/>
              <p:cNvPicPr>
                <a:picLocks noChangeAspect="1"/>
              </p:cNvPicPr>
              <p:nvPr/>
            </p:nvPicPr>
            <p:blipFill>
              <a:blip r:embed="rId5">
                <a:duotone>
                  <a:schemeClr val="bg2">
                    <a:shade val="45000"/>
                    <a:satMod val="135000"/>
                  </a:schemeClr>
                  <a:prstClr val="white"/>
                </a:duotone>
              </a:blip>
              <a:stretch>
                <a:fillRect/>
              </a:stretch>
            </p:blipFill>
            <p:spPr>
              <a:xfrm>
                <a:off x="138550" y="1166985"/>
                <a:ext cx="468000" cy="840274"/>
              </a:xfrm>
              <a:prstGeom prst="rect">
                <a:avLst/>
              </a:prstGeom>
            </p:spPr>
          </p:pic>
          <p:pic>
            <p:nvPicPr>
              <p:cNvPr id="20" name="Рисунок 19"/>
              <p:cNvPicPr>
                <a:picLocks noChangeAspect="1"/>
              </p:cNvPicPr>
              <p:nvPr/>
            </p:nvPicPr>
            <p:blipFill>
              <a:blip r:embed="rId6">
                <a:duotone>
                  <a:schemeClr val="bg2">
                    <a:shade val="45000"/>
                    <a:satMod val="135000"/>
                  </a:schemeClr>
                  <a:prstClr val="white"/>
                </a:duotone>
              </a:blip>
              <a:stretch>
                <a:fillRect/>
              </a:stretch>
            </p:blipFill>
            <p:spPr>
              <a:xfrm>
                <a:off x="139793" y="1996196"/>
                <a:ext cx="468000" cy="1335513"/>
              </a:xfrm>
              <a:prstGeom prst="rect">
                <a:avLst/>
              </a:prstGeom>
            </p:spPr>
          </p:pic>
          <p:pic>
            <p:nvPicPr>
              <p:cNvPr id="21" name="Рисунок 20"/>
              <p:cNvPicPr>
                <a:picLocks noChangeAspect="1"/>
              </p:cNvPicPr>
              <p:nvPr/>
            </p:nvPicPr>
            <p:blipFill>
              <a:blip r:embed="rId7">
                <a:duotone>
                  <a:schemeClr val="bg2">
                    <a:shade val="45000"/>
                    <a:satMod val="135000"/>
                  </a:schemeClr>
                  <a:prstClr val="white"/>
                </a:duotone>
              </a:blip>
              <a:stretch>
                <a:fillRect/>
              </a:stretch>
            </p:blipFill>
            <p:spPr>
              <a:xfrm>
                <a:off x="133993" y="3326332"/>
                <a:ext cx="468000" cy="1181700"/>
              </a:xfrm>
              <a:prstGeom prst="rect">
                <a:avLst/>
              </a:prstGeom>
            </p:spPr>
          </p:pic>
          <p:pic>
            <p:nvPicPr>
              <p:cNvPr id="22" name="Рисунок 21"/>
              <p:cNvPicPr>
                <a:picLocks noChangeAspect="1"/>
              </p:cNvPicPr>
              <p:nvPr/>
            </p:nvPicPr>
            <p:blipFill>
              <a:blip r:embed="rId8">
                <a:duotone>
                  <a:schemeClr val="bg2">
                    <a:shade val="45000"/>
                    <a:satMod val="135000"/>
                  </a:schemeClr>
                  <a:prstClr val="white"/>
                </a:duotone>
              </a:blip>
              <a:stretch>
                <a:fillRect/>
              </a:stretch>
            </p:blipFill>
            <p:spPr>
              <a:xfrm>
                <a:off x="142071" y="4503666"/>
                <a:ext cx="468000" cy="1340756"/>
              </a:xfrm>
              <a:prstGeom prst="rect">
                <a:avLst/>
              </a:prstGeom>
            </p:spPr>
          </p:pic>
          <p:pic>
            <p:nvPicPr>
              <p:cNvPr id="23" name="Рисунок 22"/>
              <p:cNvPicPr>
                <a:picLocks noChangeAspect="1"/>
              </p:cNvPicPr>
              <p:nvPr/>
            </p:nvPicPr>
            <p:blipFill>
              <a:blip r:embed="rId3">
                <a:duotone>
                  <a:schemeClr val="bg2">
                    <a:shade val="45000"/>
                    <a:satMod val="135000"/>
                  </a:schemeClr>
                  <a:prstClr val="white"/>
                </a:duotone>
              </a:blip>
              <a:stretch>
                <a:fillRect/>
              </a:stretch>
            </p:blipFill>
            <p:spPr>
              <a:xfrm>
                <a:off x="140542" y="5811358"/>
                <a:ext cx="504000" cy="1075846"/>
              </a:xfrm>
              <a:prstGeom prst="rect">
                <a:avLst/>
              </a:prstGeom>
            </p:spPr>
          </p:pic>
        </p:grpSp>
      </p:grpSp>
      <p:pic>
        <p:nvPicPr>
          <p:cNvPr id="9" name="Рисунок 8"/>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09262" y="68726"/>
            <a:ext cx="5787018" cy="6348117"/>
          </a:xfrm>
          <a:prstGeom prst="rect">
            <a:avLst/>
          </a:prstGeom>
        </p:spPr>
      </p:pic>
      <p:sp>
        <p:nvSpPr>
          <p:cNvPr id="4" name="Прямоугольник 3"/>
          <p:cNvSpPr/>
          <p:nvPr/>
        </p:nvSpPr>
        <p:spPr>
          <a:xfrm>
            <a:off x="9072410" y="947706"/>
            <a:ext cx="1819274" cy="50475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38" name="TextBox 37"/>
              <p:cNvSpPr txBox="1"/>
              <p:nvPr/>
            </p:nvSpPr>
            <p:spPr>
              <a:xfrm>
                <a:off x="2110641" y="5020529"/>
                <a:ext cx="321298" cy="10995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ru-RU" sz="5400" i="1" smtClean="0">
                              <a:latin typeface="Cambria Math" panose="02040503050406030204" pitchFamily="18" charset="0"/>
                            </a:rPr>
                          </m:ctrlPr>
                        </m:fPr>
                        <m:num>
                          <m:r>
                            <m:rPr>
                              <m:sty m:val="p"/>
                            </m:rPr>
                            <a:rPr lang="el-GR" sz="5400" i="1" smtClean="0">
                              <a:latin typeface="Cambria Math" panose="02040503050406030204" pitchFamily="18" charset="0"/>
                            </a:rPr>
                            <m:t>λ</m:t>
                          </m:r>
                        </m:num>
                        <m:den>
                          <m:r>
                            <a:rPr lang="ru-RU" sz="5400" b="0" i="1" smtClean="0">
                              <a:latin typeface="Cambria Math" panose="02040503050406030204" pitchFamily="18" charset="0"/>
                            </a:rPr>
                            <m:t>4</m:t>
                          </m:r>
                        </m:den>
                      </m:f>
                    </m:oMath>
                  </m:oMathPara>
                </a14:m>
                <a:endParaRPr lang="ru-RU"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110641" y="5020529"/>
                <a:ext cx="321298" cy="1099596"/>
              </a:xfrm>
              <a:prstGeom prst="rect">
                <a:avLst/>
              </a:prstGeom>
              <a:blipFill>
                <a:blip r:embed="rId11"/>
                <a:stretch>
                  <a:fillRect r="-1981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646846" y="5046211"/>
                <a:ext cx="1532086" cy="1099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ru-RU" sz="5400" i="1" smtClean="0">
                              <a:latin typeface="Cambria Math" panose="02040503050406030204" pitchFamily="18" charset="0"/>
                            </a:rPr>
                          </m:ctrlPr>
                        </m:fPr>
                        <m:num>
                          <m:r>
                            <a:rPr lang="ru-RU" sz="5400" b="0" i="1" smtClean="0">
                              <a:latin typeface="Cambria Math" panose="02040503050406030204" pitchFamily="18" charset="0"/>
                            </a:rPr>
                            <m:t>3</m:t>
                          </m:r>
                          <m:r>
                            <m:rPr>
                              <m:sty m:val="p"/>
                            </m:rPr>
                            <a:rPr lang="el-GR" sz="5400" i="1" smtClean="0">
                              <a:latin typeface="Cambria Math" panose="02040503050406030204" pitchFamily="18" charset="0"/>
                            </a:rPr>
                            <m:t>λ</m:t>
                          </m:r>
                        </m:num>
                        <m:den>
                          <m:r>
                            <a:rPr lang="ru-RU" sz="5400" b="0" i="1" smtClean="0">
                              <a:latin typeface="Cambria Math" panose="02040503050406030204" pitchFamily="18" charset="0"/>
                            </a:rPr>
                            <m:t>4</m:t>
                          </m:r>
                        </m:den>
                      </m:f>
                    </m:oMath>
                  </m:oMathPara>
                </a14:m>
                <a:endParaRPr lang="ru-RU" dirty="0"/>
              </a:p>
            </p:txBody>
          </p:sp>
        </mc:Choice>
        <mc:Fallback xmlns="">
          <p:sp>
            <p:nvSpPr>
              <p:cNvPr id="39" name="TextBox 38"/>
              <p:cNvSpPr txBox="1">
                <a:spLocks noRot="1" noChangeAspect="1" noMove="1" noResize="1" noEditPoints="1" noAdjustHandles="1" noChangeArrowheads="1" noChangeShapeType="1" noTextEdit="1"/>
              </p:cNvSpPr>
              <p:nvPr/>
            </p:nvSpPr>
            <p:spPr>
              <a:xfrm>
                <a:off x="1646846" y="5046211"/>
                <a:ext cx="1532086" cy="1099596"/>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657635" y="5033370"/>
                <a:ext cx="1532086" cy="1099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ru-RU" sz="5400" i="1" smtClean="0">
                              <a:latin typeface="Cambria Math" panose="02040503050406030204" pitchFamily="18" charset="0"/>
                            </a:rPr>
                          </m:ctrlPr>
                        </m:fPr>
                        <m:num>
                          <m:r>
                            <a:rPr lang="ru-RU" sz="5400" b="0" i="1" smtClean="0">
                              <a:latin typeface="Cambria Math" panose="02040503050406030204" pitchFamily="18" charset="0"/>
                            </a:rPr>
                            <m:t>5</m:t>
                          </m:r>
                          <m:r>
                            <m:rPr>
                              <m:sty m:val="p"/>
                            </m:rPr>
                            <a:rPr lang="el-GR" sz="5400" i="1" smtClean="0">
                              <a:latin typeface="Cambria Math" panose="02040503050406030204" pitchFamily="18" charset="0"/>
                            </a:rPr>
                            <m:t>λ</m:t>
                          </m:r>
                        </m:num>
                        <m:den>
                          <m:r>
                            <a:rPr lang="ru-RU" sz="5400" b="0" i="1" smtClean="0">
                              <a:latin typeface="Cambria Math" panose="02040503050406030204" pitchFamily="18" charset="0"/>
                            </a:rPr>
                            <m:t>4</m:t>
                          </m:r>
                        </m:den>
                      </m:f>
                    </m:oMath>
                  </m:oMathPara>
                </a14:m>
                <a:endParaRPr lang="ru-RU" sz="4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657635" y="5033370"/>
                <a:ext cx="1532086" cy="1099596"/>
              </a:xfrm>
              <a:prstGeom prst="rect">
                <a:avLst/>
              </a:prstGeom>
              <a:blipFill>
                <a:blip r:embed="rId1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a:xfrm>
            <a:off x="919745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8</a:t>
            </a:fld>
            <a:endParaRPr lang="ru-RU" sz="2400" dirty="0">
              <a:solidFill>
                <a:schemeClr val="bg1"/>
              </a:solidFill>
              <a:latin typeface="Cambria Math" panose="02040503050406030204" pitchFamily="18" charset="0"/>
              <a:ea typeface="Cambria Math" panose="02040503050406030204" pitchFamily="18" charset="0"/>
            </a:endParaRPr>
          </a:p>
        </p:txBody>
      </p:sp>
      <p:cxnSp>
        <p:nvCxnSpPr>
          <p:cNvPr id="7" name="Прямая соединительная линия 6"/>
          <p:cNvCxnSpPr/>
          <p:nvPr/>
        </p:nvCxnSpPr>
        <p:spPr>
          <a:xfrm flipV="1">
            <a:off x="5980340" y="4041754"/>
            <a:ext cx="1949116" cy="751541"/>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flipV="1">
            <a:off x="5980340" y="3373343"/>
            <a:ext cx="1949116" cy="751541"/>
          </a:xfrm>
          <a:prstGeom prst="line">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4"/>
          <p:cNvCxnSpPr/>
          <p:nvPr/>
        </p:nvCxnSpPr>
        <p:spPr>
          <a:xfrm flipV="1">
            <a:off x="5980340" y="3086799"/>
            <a:ext cx="1949116" cy="751541"/>
          </a:xfrm>
          <a:prstGeom prst="line">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168344" y="4571705"/>
            <a:ext cx="2033547"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1</a:t>
            </a:r>
            <a:r>
              <a:rPr lang="en-US" sz="2400" baseline="30000" dirty="0" smtClean="0">
                <a:latin typeface="Cambria Math" panose="02040503050406030204" pitchFamily="18" charset="0"/>
                <a:ea typeface="Cambria Math" panose="02040503050406030204" pitchFamily="18" charset="0"/>
              </a:rPr>
              <a:t>st</a:t>
            </a:r>
            <a:r>
              <a:rPr lang="en-US" sz="2400" dirty="0" smtClean="0">
                <a:latin typeface="Cambria Math" panose="02040503050406030204" pitchFamily="18" charset="0"/>
                <a:ea typeface="Cambria Math" panose="02040503050406030204" pitchFamily="18" charset="0"/>
              </a:rPr>
              <a:t> harmonic</a:t>
            </a:r>
            <a:endParaRPr lang="ru-RU" sz="2400" dirty="0">
              <a:latin typeface="Cambria Math" panose="02040503050406030204" pitchFamily="18" charset="0"/>
              <a:ea typeface="Cambria Math" panose="02040503050406030204" pitchFamily="18" charset="0"/>
            </a:endParaRPr>
          </a:p>
        </p:txBody>
      </p:sp>
      <p:sp>
        <p:nvSpPr>
          <p:cNvPr id="26" name="TextBox 25"/>
          <p:cNvSpPr txBox="1"/>
          <p:nvPr/>
        </p:nvSpPr>
        <p:spPr>
          <a:xfrm>
            <a:off x="4151735" y="3581902"/>
            <a:ext cx="2037589"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5</a:t>
            </a:r>
            <a:r>
              <a:rPr lang="en-US" sz="2400" baseline="30000" dirty="0" smtClean="0">
                <a:latin typeface="Cambria Math" panose="02040503050406030204" pitchFamily="18" charset="0"/>
                <a:ea typeface="Cambria Math" panose="02040503050406030204" pitchFamily="18" charset="0"/>
              </a:rPr>
              <a:t>th</a:t>
            </a:r>
            <a:r>
              <a:rPr lang="en-US" sz="2400" dirty="0" smtClean="0">
                <a:latin typeface="Cambria Math" panose="02040503050406030204" pitchFamily="18" charset="0"/>
                <a:ea typeface="Cambria Math" panose="02040503050406030204" pitchFamily="18" charset="0"/>
              </a:rPr>
              <a:t> harmonic</a:t>
            </a:r>
            <a:endParaRPr lang="ru-RU" sz="2400" dirty="0">
              <a:latin typeface="Cambria Math" panose="02040503050406030204" pitchFamily="18" charset="0"/>
              <a:ea typeface="Cambria Math" panose="02040503050406030204" pitchFamily="18" charset="0"/>
            </a:endParaRPr>
          </a:p>
        </p:txBody>
      </p:sp>
      <p:sp>
        <p:nvSpPr>
          <p:cNvPr id="27" name="TextBox 26"/>
          <p:cNvSpPr txBox="1"/>
          <p:nvPr/>
        </p:nvSpPr>
        <p:spPr>
          <a:xfrm>
            <a:off x="4151735" y="3885455"/>
            <a:ext cx="2033548" cy="461665"/>
          </a:xfrm>
          <a:prstGeom prst="rect">
            <a:avLst/>
          </a:prstGeom>
          <a:noFill/>
        </p:spPr>
        <p:txBody>
          <a:bodyPr wrap="square" rtlCol="0">
            <a:spAutoFit/>
          </a:bodyPr>
          <a:lstStyle/>
          <a:p>
            <a:r>
              <a:rPr lang="en-US" sz="2400" dirty="0" smtClean="0">
                <a:latin typeface="Cambria Math" panose="02040503050406030204" pitchFamily="18" charset="0"/>
                <a:ea typeface="Cambria Math" panose="02040503050406030204" pitchFamily="18" charset="0"/>
              </a:rPr>
              <a:t>3</a:t>
            </a:r>
            <a:r>
              <a:rPr lang="en-US" sz="2400" baseline="30000" dirty="0" smtClean="0">
                <a:latin typeface="Cambria Math" panose="02040503050406030204" pitchFamily="18" charset="0"/>
                <a:ea typeface="Cambria Math" panose="02040503050406030204" pitchFamily="18" charset="0"/>
              </a:rPr>
              <a:t>rd</a:t>
            </a:r>
            <a:r>
              <a:rPr lang="en-US" sz="2400" dirty="0" smtClean="0">
                <a:latin typeface="Cambria Math" panose="02040503050406030204" pitchFamily="18" charset="0"/>
                <a:ea typeface="Cambria Math" panose="02040503050406030204" pitchFamily="18" charset="0"/>
              </a:rPr>
              <a:t> harmonic</a:t>
            </a:r>
            <a:endParaRPr lang="ru-RU" sz="2400" dirty="0">
              <a:latin typeface="Cambria Math" panose="02040503050406030204" pitchFamily="18" charset="0"/>
              <a:ea typeface="Cambria Math" panose="02040503050406030204" pitchFamily="18" charset="0"/>
            </a:endParaRPr>
          </a:p>
        </p:txBody>
      </p:sp>
      <p:pic>
        <p:nvPicPr>
          <p:cNvPr id="28" name="Picture 2" descr="ÐÐ°ÑÑÐ¸Ð½ÐºÐ¸ Ð¿Ð¾ Ð·Ð°Ð¿ÑÐ¾ÑÑ Ð³ÐµÑÐ± Ð¿Ð¾Ð³Ð¾Ð½Ñ Ð±ÐµÐ· ÑÐ¾Ð½Ð°"/>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Группа 43"/>
          <p:cNvGrpSpPr/>
          <p:nvPr/>
        </p:nvGrpSpPr>
        <p:grpSpPr>
          <a:xfrm>
            <a:off x="1170133" y="519873"/>
            <a:ext cx="2487711" cy="4344312"/>
            <a:chOff x="7883776" y="1309898"/>
            <a:chExt cx="2976487" cy="5080767"/>
          </a:xfrm>
        </p:grpSpPr>
        <p:grpSp>
          <p:nvGrpSpPr>
            <p:cNvPr id="45" name="Группа 44"/>
            <p:cNvGrpSpPr/>
            <p:nvPr/>
          </p:nvGrpSpPr>
          <p:grpSpPr>
            <a:xfrm>
              <a:off x="7883776" y="1397726"/>
              <a:ext cx="2976487" cy="4992939"/>
              <a:chOff x="7883776" y="1397726"/>
              <a:chExt cx="2976487" cy="4992939"/>
            </a:xfrm>
          </p:grpSpPr>
          <p:pic>
            <p:nvPicPr>
              <p:cNvPr id="47" name="Рисунок 46"/>
              <p:cNvPicPr>
                <a:picLocks noChangeAspect="1"/>
              </p:cNvPicPr>
              <p:nvPr/>
            </p:nvPicPr>
            <p:blipFill>
              <a:blip r:embed="rId15"/>
              <a:stretch>
                <a:fillRect/>
              </a:stretch>
            </p:blipFill>
            <p:spPr>
              <a:xfrm>
                <a:off x="7883776" y="1397726"/>
                <a:ext cx="2976487" cy="4992939"/>
              </a:xfrm>
              <a:prstGeom prst="rect">
                <a:avLst/>
              </a:prstGeom>
            </p:spPr>
          </p:pic>
          <p:sp>
            <p:nvSpPr>
              <p:cNvPr id="48" name="Прямоугольник 47"/>
              <p:cNvSpPr/>
              <p:nvPr/>
            </p:nvSpPr>
            <p:spPr>
              <a:xfrm>
                <a:off x="8076920" y="3583310"/>
                <a:ext cx="2543268" cy="158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6" name="Овал 45"/>
            <p:cNvSpPr/>
            <p:nvPr/>
          </p:nvSpPr>
          <p:spPr>
            <a:xfrm>
              <a:off x="8947672" y="1309898"/>
              <a:ext cx="792000" cy="3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9" name="Группа 48"/>
          <p:cNvGrpSpPr/>
          <p:nvPr/>
        </p:nvGrpSpPr>
        <p:grpSpPr>
          <a:xfrm>
            <a:off x="2059933" y="726291"/>
            <a:ext cx="675850" cy="3092977"/>
            <a:chOff x="8950610" y="1693685"/>
            <a:chExt cx="800213" cy="3474927"/>
          </a:xfrm>
        </p:grpSpPr>
        <p:grpSp>
          <p:nvGrpSpPr>
            <p:cNvPr id="50" name="Группа 49"/>
            <p:cNvGrpSpPr/>
            <p:nvPr/>
          </p:nvGrpSpPr>
          <p:grpSpPr>
            <a:xfrm>
              <a:off x="8958823" y="1697399"/>
              <a:ext cx="792000" cy="3471213"/>
              <a:chOff x="8954323" y="1697399"/>
              <a:chExt cx="785349" cy="3471213"/>
            </a:xfrm>
          </p:grpSpPr>
          <p:sp>
            <p:nvSpPr>
              <p:cNvPr id="54" name="Полилиния 53"/>
              <p:cNvSpPr/>
              <p:nvPr/>
            </p:nvSpPr>
            <p:spPr>
              <a:xfrm rot="5400000">
                <a:off x="7956821" y="3385761"/>
                <a:ext cx="2780353" cy="785349"/>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solidFill>
                  <a:srgbClr val="FF0000"/>
                </a:solidFill>
                <a:prstDash val="dash"/>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55" name="Полилиния 54"/>
              <p:cNvSpPr/>
              <p:nvPr/>
            </p:nvSpPr>
            <p:spPr>
              <a:xfrm>
                <a:off x="8954427" y="1697399"/>
                <a:ext cx="387880"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nvGrpSpPr>
            <p:cNvPr id="51" name="Группа 50"/>
            <p:cNvGrpSpPr/>
            <p:nvPr/>
          </p:nvGrpSpPr>
          <p:grpSpPr>
            <a:xfrm flipH="1">
              <a:off x="8950610" y="1693685"/>
              <a:ext cx="792000" cy="3471213"/>
              <a:chOff x="8954323" y="1697399"/>
              <a:chExt cx="785349" cy="3471213"/>
            </a:xfrm>
          </p:grpSpPr>
          <p:sp>
            <p:nvSpPr>
              <p:cNvPr id="52" name="Полилиния 51"/>
              <p:cNvSpPr/>
              <p:nvPr/>
            </p:nvSpPr>
            <p:spPr>
              <a:xfrm rot="5400000">
                <a:off x="7956821" y="3385761"/>
                <a:ext cx="2780353" cy="785349"/>
              </a:xfrm>
              <a:custGeom>
                <a:avLst/>
                <a:gdLst>
                  <a:gd name="connsiteX0" fmla="*/ 0 w 5889009"/>
                  <a:gd name="connsiteY0" fmla="*/ 948519 h 1869743"/>
                  <a:gd name="connsiteX1" fmla="*/ 498143 w 5889009"/>
                  <a:gd name="connsiteY1" fmla="*/ 470847 h 1869743"/>
                  <a:gd name="connsiteX2" fmla="*/ 757450 w 5889009"/>
                  <a:gd name="connsiteY2" fmla="*/ 266131 h 1869743"/>
                  <a:gd name="connsiteX3" fmla="*/ 989462 w 5889009"/>
                  <a:gd name="connsiteY3" fmla="*/ 129653 h 1869743"/>
                  <a:gd name="connsiteX4" fmla="*/ 1480782 w 5889009"/>
                  <a:gd name="connsiteY4" fmla="*/ 0 h 1869743"/>
                  <a:gd name="connsiteX5" fmla="*/ 1985749 w 5889009"/>
                  <a:gd name="connsiteY5" fmla="*/ 129653 h 1869743"/>
                  <a:gd name="connsiteX6" fmla="*/ 2245056 w 5889009"/>
                  <a:gd name="connsiteY6" fmla="*/ 300250 h 1869743"/>
                  <a:gd name="connsiteX7" fmla="*/ 2483892 w 5889009"/>
                  <a:gd name="connsiteY7" fmla="*/ 498143 h 1869743"/>
                  <a:gd name="connsiteX8" fmla="*/ 3452883 w 5889009"/>
                  <a:gd name="connsiteY8" fmla="*/ 1405719 h 1869743"/>
                  <a:gd name="connsiteX9" fmla="*/ 3705367 w 5889009"/>
                  <a:gd name="connsiteY9" fmla="*/ 1603612 h 1869743"/>
                  <a:gd name="connsiteX10" fmla="*/ 3944203 w 5889009"/>
                  <a:gd name="connsiteY10" fmla="*/ 1753737 h 1869743"/>
                  <a:gd name="connsiteX11" fmla="*/ 4210334 w 5889009"/>
                  <a:gd name="connsiteY11" fmla="*/ 1849271 h 1869743"/>
                  <a:gd name="connsiteX12" fmla="*/ 4449170 w 5889009"/>
                  <a:gd name="connsiteY12" fmla="*/ 1869743 h 1869743"/>
                  <a:gd name="connsiteX13" fmla="*/ 4701653 w 5889009"/>
                  <a:gd name="connsiteY13" fmla="*/ 1849271 h 1869743"/>
                  <a:gd name="connsiteX14" fmla="*/ 4940489 w 5889009"/>
                  <a:gd name="connsiteY14" fmla="*/ 1746913 h 1869743"/>
                  <a:gd name="connsiteX15" fmla="*/ 5192973 w 5889009"/>
                  <a:gd name="connsiteY15" fmla="*/ 1596788 h 1869743"/>
                  <a:gd name="connsiteX16" fmla="*/ 5411337 w 5889009"/>
                  <a:gd name="connsiteY16" fmla="*/ 1412543 h 1869743"/>
                  <a:gd name="connsiteX17" fmla="*/ 5889009 w 5889009"/>
                  <a:gd name="connsiteY17" fmla="*/ 928047 h 1869743"/>
                  <a:gd name="connsiteX0" fmla="*/ 0 w 5889009"/>
                  <a:gd name="connsiteY0" fmla="*/ 948914 h 1870138"/>
                  <a:gd name="connsiteX1" fmla="*/ 498143 w 5889009"/>
                  <a:gd name="connsiteY1" fmla="*/ 471242 h 1870138"/>
                  <a:gd name="connsiteX2" fmla="*/ 757450 w 5889009"/>
                  <a:gd name="connsiteY2" fmla="*/ 266526 h 1870138"/>
                  <a:gd name="connsiteX3" fmla="*/ 1030405 w 5889009"/>
                  <a:gd name="connsiteY3" fmla="*/ 95929 h 1870138"/>
                  <a:gd name="connsiteX4" fmla="*/ 1480782 w 5889009"/>
                  <a:gd name="connsiteY4" fmla="*/ 395 h 1870138"/>
                  <a:gd name="connsiteX5" fmla="*/ 1985749 w 5889009"/>
                  <a:gd name="connsiteY5" fmla="*/ 130048 h 1870138"/>
                  <a:gd name="connsiteX6" fmla="*/ 2245056 w 5889009"/>
                  <a:gd name="connsiteY6" fmla="*/ 300645 h 1870138"/>
                  <a:gd name="connsiteX7" fmla="*/ 2483892 w 5889009"/>
                  <a:gd name="connsiteY7" fmla="*/ 498538 h 1870138"/>
                  <a:gd name="connsiteX8" fmla="*/ 3452883 w 5889009"/>
                  <a:gd name="connsiteY8" fmla="*/ 1406114 h 1870138"/>
                  <a:gd name="connsiteX9" fmla="*/ 3705367 w 5889009"/>
                  <a:gd name="connsiteY9" fmla="*/ 1604007 h 1870138"/>
                  <a:gd name="connsiteX10" fmla="*/ 3944203 w 5889009"/>
                  <a:gd name="connsiteY10" fmla="*/ 1754132 h 1870138"/>
                  <a:gd name="connsiteX11" fmla="*/ 4210334 w 5889009"/>
                  <a:gd name="connsiteY11" fmla="*/ 1849666 h 1870138"/>
                  <a:gd name="connsiteX12" fmla="*/ 4449170 w 5889009"/>
                  <a:gd name="connsiteY12" fmla="*/ 1870138 h 1870138"/>
                  <a:gd name="connsiteX13" fmla="*/ 4701653 w 5889009"/>
                  <a:gd name="connsiteY13" fmla="*/ 1849666 h 1870138"/>
                  <a:gd name="connsiteX14" fmla="*/ 4940489 w 5889009"/>
                  <a:gd name="connsiteY14" fmla="*/ 1747308 h 1870138"/>
                  <a:gd name="connsiteX15" fmla="*/ 5192973 w 5889009"/>
                  <a:gd name="connsiteY15" fmla="*/ 1597183 h 1870138"/>
                  <a:gd name="connsiteX16" fmla="*/ 5411337 w 5889009"/>
                  <a:gd name="connsiteY16" fmla="*/ 1412938 h 1870138"/>
                  <a:gd name="connsiteX17" fmla="*/ 5889009 w 5889009"/>
                  <a:gd name="connsiteY17" fmla="*/ 928442 h 1870138"/>
                  <a:gd name="connsiteX0" fmla="*/ 0 w 5889009"/>
                  <a:gd name="connsiteY0" fmla="*/ 949295 h 1870519"/>
                  <a:gd name="connsiteX1" fmla="*/ 498143 w 5889009"/>
                  <a:gd name="connsiteY1" fmla="*/ 471623 h 1870519"/>
                  <a:gd name="connsiteX2" fmla="*/ 757450 w 5889009"/>
                  <a:gd name="connsiteY2" fmla="*/ 266907 h 1870519"/>
                  <a:gd name="connsiteX3" fmla="*/ 1030405 w 5889009"/>
                  <a:gd name="connsiteY3" fmla="*/ 96310 h 1870519"/>
                  <a:gd name="connsiteX4" fmla="*/ 1480782 w 5889009"/>
                  <a:gd name="connsiteY4" fmla="*/ 776 h 1870519"/>
                  <a:gd name="connsiteX5" fmla="*/ 1808328 w 5889009"/>
                  <a:gd name="connsiteY5" fmla="*/ 55367 h 1870519"/>
                  <a:gd name="connsiteX6" fmla="*/ 1985749 w 5889009"/>
                  <a:gd name="connsiteY6" fmla="*/ 130429 h 1870519"/>
                  <a:gd name="connsiteX7" fmla="*/ 2245056 w 5889009"/>
                  <a:gd name="connsiteY7" fmla="*/ 301026 h 1870519"/>
                  <a:gd name="connsiteX8" fmla="*/ 2483892 w 5889009"/>
                  <a:gd name="connsiteY8" fmla="*/ 498919 h 1870519"/>
                  <a:gd name="connsiteX9" fmla="*/ 3452883 w 5889009"/>
                  <a:gd name="connsiteY9" fmla="*/ 1406495 h 1870519"/>
                  <a:gd name="connsiteX10" fmla="*/ 3705367 w 5889009"/>
                  <a:gd name="connsiteY10" fmla="*/ 1604388 h 1870519"/>
                  <a:gd name="connsiteX11" fmla="*/ 3944203 w 5889009"/>
                  <a:gd name="connsiteY11" fmla="*/ 1754513 h 1870519"/>
                  <a:gd name="connsiteX12" fmla="*/ 4210334 w 5889009"/>
                  <a:gd name="connsiteY12" fmla="*/ 1850047 h 1870519"/>
                  <a:gd name="connsiteX13" fmla="*/ 4449170 w 5889009"/>
                  <a:gd name="connsiteY13" fmla="*/ 1870519 h 1870519"/>
                  <a:gd name="connsiteX14" fmla="*/ 4701653 w 5889009"/>
                  <a:gd name="connsiteY14" fmla="*/ 1850047 h 1870519"/>
                  <a:gd name="connsiteX15" fmla="*/ 4940489 w 5889009"/>
                  <a:gd name="connsiteY15" fmla="*/ 1747689 h 1870519"/>
                  <a:gd name="connsiteX16" fmla="*/ 5192973 w 5889009"/>
                  <a:gd name="connsiteY16" fmla="*/ 1597564 h 1870519"/>
                  <a:gd name="connsiteX17" fmla="*/ 5411337 w 5889009"/>
                  <a:gd name="connsiteY17" fmla="*/ 1413319 h 1870519"/>
                  <a:gd name="connsiteX18" fmla="*/ 5889009 w 5889009"/>
                  <a:gd name="connsiteY18" fmla="*/ 928823 h 1870519"/>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45056 w 5889009"/>
                  <a:gd name="connsiteY8" fmla="*/ 301837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 name="connsiteX0" fmla="*/ 0 w 5889009"/>
                  <a:gd name="connsiteY0" fmla="*/ 950106 h 1871330"/>
                  <a:gd name="connsiteX1" fmla="*/ 498143 w 5889009"/>
                  <a:gd name="connsiteY1" fmla="*/ 472434 h 1871330"/>
                  <a:gd name="connsiteX2" fmla="*/ 757450 w 5889009"/>
                  <a:gd name="connsiteY2" fmla="*/ 267718 h 1871330"/>
                  <a:gd name="connsiteX3" fmla="*/ 1030405 w 5889009"/>
                  <a:gd name="connsiteY3" fmla="*/ 97121 h 1871330"/>
                  <a:gd name="connsiteX4" fmla="*/ 1262418 w 5889009"/>
                  <a:gd name="connsiteY4" fmla="*/ 22059 h 1871330"/>
                  <a:gd name="connsiteX5" fmla="*/ 1480782 w 5889009"/>
                  <a:gd name="connsiteY5" fmla="*/ 1587 h 1871330"/>
                  <a:gd name="connsiteX6" fmla="*/ 1808328 w 5889009"/>
                  <a:gd name="connsiteY6" fmla="*/ 56178 h 1871330"/>
                  <a:gd name="connsiteX7" fmla="*/ 1985749 w 5889009"/>
                  <a:gd name="connsiteY7" fmla="*/ 131240 h 1871330"/>
                  <a:gd name="connsiteX8" fmla="*/ 2238232 w 5889009"/>
                  <a:gd name="connsiteY8" fmla="*/ 274541 h 1871330"/>
                  <a:gd name="connsiteX9" fmla="*/ 2483892 w 5889009"/>
                  <a:gd name="connsiteY9" fmla="*/ 499730 h 1871330"/>
                  <a:gd name="connsiteX10" fmla="*/ 3452883 w 5889009"/>
                  <a:gd name="connsiteY10" fmla="*/ 1407306 h 1871330"/>
                  <a:gd name="connsiteX11" fmla="*/ 3705367 w 5889009"/>
                  <a:gd name="connsiteY11" fmla="*/ 1605199 h 1871330"/>
                  <a:gd name="connsiteX12" fmla="*/ 3944203 w 5889009"/>
                  <a:gd name="connsiteY12" fmla="*/ 1755324 h 1871330"/>
                  <a:gd name="connsiteX13" fmla="*/ 4210334 w 5889009"/>
                  <a:gd name="connsiteY13" fmla="*/ 1850858 h 1871330"/>
                  <a:gd name="connsiteX14" fmla="*/ 4449170 w 5889009"/>
                  <a:gd name="connsiteY14" fmla="*/ 1871330 h 1871330"/>
                  <a:gd name="connsiteX15" fmla="*/ 4701653 w 5889009"/>
                  <a:gd name="connsiteY15" fmla="*/ 1850858 h 1871330"/>
                  <a:gd name="connsiteX16" fmla="*/ 4940489 w 5889009"/>
                  <a:gd name="connsiteY16" fmla="*/ 1748500 h 1871330"/>
                  <a:gd name="connsiteX17" fmla="*/ 5192973 w 5889009"/>
                  <a:gd name="connsiteY17" fmla="*/ 1598375 h 1871330"/>
                  <a:gd name="connsiteX18" fmla="*/ 5411337 w 5889009"/>
                  <a:gd name="connsiteY18" fmla="*/ 1414130 h 1871330"/>
                  <a:gd name="connsiteX19" fmla="*/ 5889009 w 5889009"/>
                  <a:gd name="connsiteY19" fmla="*/ 929634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9009" h="1871330">
                    <a:moveTo>
                      <a:pt x="0" y="950106"/>
                    </a:moveTo>
                    <a:cubicBezTo>
                      <a:pt x="185950" y="768135"/>
                      <a:pt x="371901" y="586165"/>
                      <a:pt x="498143" y="472434"/>
                    </a:cubicBezTo>
                    <a:cubicBezTo>
                      <a:pt x="624385" y="358703"/>
                      <a:pt x="668740" y="330270"/>
                      <a:pt x="757450" y="267718"/>
                    </a:cubicBezTo>
                    <a:cubicBezTo>
                      <a:pt x="846160" y="205166"/>
                      <a:pt x="946244" y="138064"/>
                      <a:pt x="1030405" y="97121"/>
                    </a:cubicBezTo>
                    <a:cubicBezTo>
                      <a:pt x="1114566" y="56178"/>
                      <a:pt x="1187355" y="37981"/>
                      <a:pt x="1262418" y="22059"/>
                    </a:cubicBezTo>
                    <a:cubicBezTo>
                      <a:pt x="1337481" y="6137"/>
                      <a:pt x="1389797" y="-4100"/>
                      <a:pt x="1480782" y="1587"/>
                    </a:cubicBezTo>
                    <a:cubicBezTo>
                      <a:pt x="1571767" y="7274"/>
                      <a:pt x="1724167" y="34569"/>
                      <a:pt x="1808328" y="56178"/>
                    </a:cubicBezTo>
                    <a:cubicBezTo>
                      <a:pt x="1892489" y="77787"/>
                      <a:pt x="1914099" y="94846"/>
                      <a:pt x="1985749" y="131240"/>
                    </a:cubicBezTo>
                    <a:cubicBezTo>
                      <a:pt x="2057399" y="167634"/>
                      <a:pt x="2155208" y="213126"/>
                      <a:pt x="2238232" y="274541"/>
                    </a:cubicBezTo>
                    <a:cubicBezTo>
                      <a:pt x="2321256" y="335956"/>
                      <a:pt x="2281450" y="310936"/>
                      <a:pt x="2483892" y="499730"/>
                    </a:cubicBezTo>
                    <a:lnTo>
                      <a:pt x="3452883" y="1407306"/>
                    </a:lnTo>
                    <a:cubicBezTo>
                      <a:pt x="3656462" y="1591551"/>
                      <a:pt x="3623480" y="1547196"/>
                      <a:pt x="3705367" y="1605199"/>
                    </a:cubicBezTo>
                    <a:cubicBezTo>
                      <a:pt x="3787254" y="1663202"/>
                      <a:pt x="3860042" y="1714381"/>
                      <a:pt x="3944203" y="1755324"/>
                    </a:cubicBezTo>
                    <a:cubicBezTo>
                      <a:pt x="4028364" y="1796267"/>
                      <a:pt x="4126173" y="1831524"/>
                      <a:pt x="4210334" y="1850858"/>
                    </a:cubicBezTo>
                    <a:cubicBezTo>
                      <a:pt x="4294495" y="1870192"/>
                      <a:pt x="4367284" y="1871330"/>
                      <a:pt x="4449170" y="1871330"/>
                    </a:cubicBezTo>
                    <a:cubicBezTo>
                      <a:pt x="4531056" y="1871330"/>
                      <a:pt x="4619767" y="1871330"/>
                      <a:pt x="4701653" y="1850858"/>
                    </a:cubicBezTo>
                    <a:cubicBezTo>
                      <a:pt x="4783539" y="1830386"/>
                      <a:pt x="4858602" y="1790580"/>
                      <a:pt x="4940489" y="1748500"/>
                    </a:cubicBezTo>
                    <a:cubicBezTo>
                      <a:pt x="5022376" y="1706420"/>
                      <a:pt x="5114498" y="1654103"/>
                      <a:pt x="5192973" y="1598375"/>
                    </a:cubicBezTo>
                    <a:cubicBezTo>
                      <a:pt x="5271448" y="1542647"/>
                      <a:pt x="5295331" y="1525587"/>
                      <a:pt x="5411337" y="1414130"/>
                    </a:cubicBezTo>
                    <a:cubicBezTo>
                      <a:pt x="5527343" y="1302673"/>
                      <a:pt x="5840105" y="1012658"/>
                      <a:pt x="5889009" y="929634"/>
                    </a:cubicBezTo>
                  </a:path>
                </a:pathLst>
              </a:custGeom>
              <a:ln w="19050">
                <a:solidFill>
                  <a:srgbClr val="FF0000"/>
                </a:solidFill>
                <a:prstDash val="dash"/>
                <a:headEnd type="none"/>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53" name="Полилиния 52"/>
              <p:cNvSpPr/>
              <p:nvPr/>
            </p:nvSpPr>
            <p:spPr>
              <a:xfrm>
                <a:off x="8954427" y="1697399"/>
                <a:ext cx="387880"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grpSp>
        <p:nvGrpSpPr>
          <p:cNvPr id="56" name="Группа 55"/>
          <p:cNvGrpSpPr/>
          <p:nvPr/>
        </p:nvGrpSpPr>
        <p:grpSpPr>
          <a:xfrm>
            <a:off x="2059324" y="709601"/>
            <a:ext cx="661944" cy="3106361"/>
            <a:chOff x="5913521" y="1783210"/>
            <a:chExt cx="795516" cy="2088108"/>
          </a:xfrm>
        </p:grpSpPr>
        <p:grpSp>
          <p:nvGrpSpPr>
            <p:cNvPr id="57" name="Группа 56"/>
            <p:cNvGrpSpPr/>
            <p:nvPr/>
          </p:nvGrpSpPr>
          <p:grpSpPr>
            <a:xfrm>
              <a:off x="5913521" y="3175282"/>
              <a:ext cx="795516" cy="696036"/>
              <a:chOff x="5913521" y="3175282"/>
              <a:chExt cx="795516" cy="696036"/>
            </a:xfrm>
          </p:grpSpPr>
          <p:sp>
            <p:nvSpPr>
              <p:cNvPr id="64" name="Полилиния 63"/>
              <p:cNvSpPr/>
              <p:nvPr/>
            </p:nvSpPr>
            <p:spPr>
              <a:xfrm>
                <a:off x="5913521"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65" name="Полилиния 64"/>
              <p:cNvSpPr/>
              <p:nvPr/>
            </p:nvSpPr>
            <p:spPr>
              <a:xfrm flipH="1">
                <a:off x="6317872"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nvGrpSpPr>
            <p:cNvPr id="58" name="Группа 57"/>
            <p:cNvGrpSpPr/>
            <p:nvPr/>
          </p:nvGrpSpPr>
          <p:grpSpPr>
            <a:xfrm>
              <a:off x="5913521" y="1783210"/>
              <a:ext cx="795516" cy="696036"/>
              <a:chOff x="5913521" y="3175282"/>
              <a:chExt cx="795516" cy="696036"/>
            </a:xfrm>
          </p:grpSpPr>
          <p:sp>
            <p:nvSpPr>
              <p:cNvPr id="62" name="Полилиния 61"/>
              <p:cNvSpPr/>
              <p:nvPr/>
            </p:nvSpPr>
            <p:spPr>
              <a:xfrm>
                <a:off x="5913521"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63" name="Полилиния 62"/>
              <p:cNvSpPr/>
              <p:nvPr/>
            </p:nvSpPr>
            <p:spPr>
              <a:xfrm flipH="1">
                <a:off x="6317872"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nvGrpSpPr>
            <p:cNvPr id="59" name="Группа 58"/>
            <p:cNvGrpSpPr/>
            <p:nvPr/>
          </p:nvGrpSpPr>
          <p:grpSpPr>
            <a:xfrm flipV="1">
              <a:off x="5913521" y="2479246"/>
              <a:ext cx="795516" cy="696036"/>
              <a:chOff x="5913521" y="3175282"/>
              <a:chExt cx="795516" cy="696036"/>
            </a:xfrm>
          </p:grpSpPr>
          <p:sp>
            <p:nvSpPr>
              <p:cNvPr id="60" name="Полилиния 59"/>
              <p:cNvSpPr/>
              <p:nvPr/>
            </p:nvSpPr>
            <p:spPr>
              <a:xfrm>
                <a:off x="5913521"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61" name="Полилиния 60"/>
              <p:cNvSpPr/>
              <p:nvPr/>
            </p:nvSpPr>
            <p:spPr>
              <a:xfrm flipH="1">
                <a:off x="6317872"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grpSp>
      <p:grpSp>
        <p:nvGrpSpPr>
          <p:cNvPr id="66" name="Группа 65"/>
          <p:cNvGrpSpPr/>
          <p:nvPr/>
        </p:nvGrpSpPr>
        <p:grpSpPr>
          <a:xfrm>
            <a:off x="2063445" y="723121"/>
            <a:ext cx="657823" cy="3114000"/>
            <a:chOff x="5913521" y="3175282"/>
            <a:chExt cx="795516" cy="696036"/>
          </a:xfrm>
        </p:grpSpPr>
        <p:sp>
          <p:nvSpPr>
            <p:cNvPr id="67" name="Полилиния 66"/>
            <p:cNvSpPr/>
            <p:nvPr/>
          </p:nvSpPr>
          <p:spPr>
            <a:xfrm>
              <a:off x="5913521"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tailEnd type="none"/>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68" name="Полилиния 67"/>
            <p:cNvSpPr/>
            <p:nvPr/>
          </p:nvSpPr>
          <p:spPr>
            <a:xfrm flipH="1">
              <a:off x="6317872" y="3175282"/>
              <a:ext cx="391165" cy="696036"/>
            </a:xfrm>
            <a:custGeom>
              <a:avLst/>
              <a:gdLst>
                <a:gd name="connsiteX0" fmla="*/ 0 w 386686"/>
                <a:gd name="connsiteY0" fmla="*/ 0 h 696036"/>
                <a:gd name="connsiteX1" fmla="*/ 386686 w 386686"/>
                <a:gd name="connsiteY1" fmla="*/ 696036 h 696036"/>
                <a:gd name="connsiteX0" fmla="*/ 0 w 386686"/>
                <a:gd name="connsiteY0" fmla="*/ 0 h 696036"/>
                <a:gd name="connsiteX1" fmla="*/ 145576 w 386686"/>
                <a:gd name="connsiteY1" fmla="*/ 277504 h 696036"/>
                <a:gd name="connsiteX2" fmla="*/ 386686 w 386686"/>
                <a:gd name="connsiteY2" fmla="*/ 696036 h 696036"/>
                <a:gd name="connsiteX0" fmla="*/ 0 w 386686"/>
                <a:gd name="connsiteY0" fmla="*/ 0 h 696036"/>
                <a:gd name="connsiteX1" fmla="*/ 90985 w 386686"/>
                <a:gd name="connsiteY1" fmla="*/ 341194 h 696036"/>
                <a:gd name="connsiteX2" fmla="*/ 386686 w 386686"/>
                <a:gd name="connsiteY2" fmla="*/ 696036 h 696036"/>
                <a:gd name="connsiteX0" fmla="*/ 0 w 386686"/>
                <a:gd name="connsiteY0" fmla="*/ 0 h 696036"/>
                <a:gd name="connsiteX1" fmla="*/ 90985 w 386686"/>
                <a:gd name="connsiteY1" fmla="*/ 341194 h 696036"/>
                <a:gd name="connsiteX2" fmla="*/ 232012 w 386686"/>
                <a:gd name="connsiteY2" fmla="*/ 514066 h 696036"/>
                <a:gd name="connsiteX3" fmla="*/ 386686 w 386686"/>
                <a:gd name="connsiteY3" fmla="*/ 696036 h 696036"/>
                <a:gd name="connsiteX0" fmla="*/ 0 w 386686"/>
                <a:gd name="connsiteY0" fmla="*/ 0 h 696036"/>
                <a:gd name="connsiteX1" fmla="*/ 90985 w 386686"/>
                <a:gd name="connsiteY1" fmla="*/ 341194 h 696036"/>
                <a:gd name="connsiteX2" fmla="*/ 227462 w 386686"/>
                <a:gd name="connsiteY2" fmla="*/ 518616 h 696036"/>
                <a:gd name="connsiteX3" fmla="*/ 386686 w 386686"/>
                <a:gd name="connsiteY3" fmla="*/ 696036 h 696036"/>
                <a:gd name="connsiteX0" fmla="*/ 0 w 386686"/>
                <a:gd name="connsiteY0" fmla="*/ 0 h 696036"/>
                <a:gd name="connsiteX1" fmla="*/ 45492 w 386686"/>
                <a:gd name="connsiteY1" fmla="*/ 163773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227462 w 386686"/>
                <a:gd name="connsiteY3" fmla="*/ 518616 h 696036"/>
                <a:gd name="connsiteX4" fmla="*/ 386686 w 386686"/>
                <a:gd name="connsiteY4"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18531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54674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18197 w 386686"/>
                <a:gd name="connsiteY1" fmla="*/ 181970 h 696036"/>
                <a:gd name="connsiteX2" fmla="*/ 90985 w 386686"/>
                <a:gd name="connsiteY2" fmla="*/ 341194 h 696036"/>
                <a:gd name="connsiteX3" fmla="*/ 145576 w 386686"/>
                <a:gd name="connsiteY3" fmla="*/ 409433 h 696036"/>
                <a:gd name="connsiteX4" fmla="*/ 227462 w 386686"/>
                <a:gd name="connsiteY4" fmla="*/ 518616 h 696036"/>
                <a:gd name="connsiteX5" fmla="*/ 386686 w 386686"/>
                <a:gd name="connsiteY5" fmla="*/ 696036 h 696036"/>
                <a:gd name="connsiteX0" fmla="*/ 0 w 386686"/>
                <a:gd name="connsiteY0" fmla="*/ 0 h 696036"/>
                <a:gd name="connsiteX1" fmla="*/ 4549 w 386686"/>
                <a:gd name="connsiteY1" fmla="*/ 86436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0 w 386686"/>
                <a:gd name="connsiteY0" fmla="*/ 0 h 696036"/>
                <a:gd name="connsiteX1" fmla="*/ 4549 w 386686"/>
                <a:gd name="connsiteY1" fmla="*/ 95534 h 696036"/>
                <a:gd name="connsiteX2" fmla="*/ 18197 w 386686"/>
                <a:gd name="connsiteY2" fmla="*/ 181970 h 696036"/>
                <a:gd name="connsiteX3" fmla="*/ 90985 w 386686"/>
                <a:gd name="connsiteY3" fmla="*/ 341194 h 696036"/>
                <a:gd name="connsiteX4" fmla="*/ 145576 w 386686"/>
                <a:gd name="connsiteY4" fmla="*/ 409433 h 696036"/>
                <a:gd name="connsiteX5" fmla="*/ 227462 w 386686"/>
                <a:gd name="connsiteY5" fmla="*/ 518616 h 696036"/>
                <a:gd name="connsiteX6" fmla="*/ 386686 w 386686"/>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70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2220 w 387880"/>
                <a:gd name="connsiteY4" fmla="*/ 413982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92179 w 387880"/>
                <a:gd name="connsiteY3" fmla="*/ 341194 h 696036"/>
                <a:gd name="connsiteX4" fmla="*/ 146769 w 387880"/>
                <a:gd name="connsiteY4" fmla="*/ 409433 h 696036"/>
                <a:gd name="connsiteX5" fmla="*/ 228656 w 387880"/>
                <a:gd name="connsiteY5" fmla="*/ 518616 h 696036"/>
                <a:gd name="connsiteX6" fmla="*/ 387880 w 387880"/>
                <a:gd name="connsiteY6"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46769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9433 h 696036"/>
                <a:gd name="connsiteX6" fmla="*/ 228656 w 387880"/>
                <a:gd name="connsiteY6" fmla="*/ 518616 h 696036"/>
                <a:gd name="connsiteX7" fmla="*/ 387880 w 387880"/>
                <a:gd name="connsiteY7" fmla="*/ 696036 h 696036"/>
                <a:gd name="connsiteX0" fmla="*/ 1194 w 387880"/>
                <a:gd name="connsiteY0" fmla="*/ 0 h 696036"/>
                <a:gd name="connsiteX1" fmla="*/ 1194 w 387880"/>
                <a:gd name="connsiteY1" fmla="*/ 95534 h 696036"/>
                <a:gd name="connsiteX2" fmla="*/ 19391 w 387880"/>
                <a:gd name="connsiteY2" fmla="*/ 181970 h 696036"/>
                <a:gd name="connsiteX3" fmla="*/ 51236 w 387880"/>
                <a:gd name="connsiteY3" fmla="*/ 254758 h 696036"/>
                <a:gd name="connsiteX4" fmla="*/ 92179 w 387880"/>
                <a:gd name="connsiteY4" fmla="*/ 341194 h 696036"/>
                <a:gd name="connsiteX5" fmla="*/ 137671 w 387880"/>
                <a:gd name="connsiteY5" fmla="*/ 404884 h 696036"/>
                <a:gd name="connsiteX6" fmla="*/ 228656 w 387880"/>
                <a:gd name="connsiteY6" fmla="*/ 518616 h 696036"/>
                <a:gd name="connsiteX7" fmla="*/ 387880 w 387880"/>
                <a:gd name="connsiteY7" fmla="*/ 696036 h 69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80" h="696036">
                  <a:moveTo>
                    <a:pt x="1194" y="0"/>
                  </a:moveTo>
                  <a:cubicBezTo>
                    <a:pt x="1952" y="14406"/>
                    <a:pt x="-1839" y="65206"/>
                    <a:pt x="1194" y="95534"/>
                  </a:cubicBezTo>
                  <a:cubicBezTo>
                    <a:pt x="4227" y="125862"/>
                    <a:pt x="11051" y="155433"/>
                    <a:pt x="19391" y="181970"/>
                  </a:cubicBezTo>
                  <a:lnTo>
                    <a:pt x="51236" y="254758"/>
                  </a:lnTo>
                  <a:cubicBezTo>
                    <a:pt x="64884" y="274472"/>
                    <a:pt x="78531" y="312382"/>
                    <a:pt x="92179" y="341194"/>
                  </a:cubicBezTo>
                  <a:cubicBezTo>
                    <a:pt x="113409" y="380621"/>
                    <a:pt x="114925" y="375314"/>
                    <a:pt x="137671" y="404884"/>
                  </a:cubicBezTo>
                  <a:cubicBezTo>
                    <a:pt x="160417" y="434454"/>
                    <a:pt x="188471" y="472365"/>
                    <a:pt x="228656" y="518616"/>
                  </a:cubicBezTo>
                  <a:cubicBezTo>
                    <a:pt x="277940" y="577756"/>
                    <a:pt x="362101" y="665708"/>
                    <a:pt x="387880" y="696036"/>
                  </a:cubicBezTo>
                </a:path>
              </a:pathLst>
            </a:custGeom>
            <a:ln w="19050">
              <a:solidFill>
                <a:srgbClr val="FF0000"/>
              </a:solidFill>
              <a:prstDash val="dash"/>
              <a:headEnd type="none" w="lg" len="lg"/>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15852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66"/>
                                        </p:tgtEl>
                                      </p:cBhvr>
                                    </p:animEffect>
                                    <p:set>
                                      <p:cBhvr>
                                        <p:cTn id="15" dur="1" fill="hold">
                                          <p:stCondLst>
                                            <p:cond delay="999"/>
                                          </p:stCondLst>
                                        </p:cTn>
                                        <p:tgtEl>
                                          <p:spTgt spid="6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38"/>
                                        </p:tgtEl>
                                      </p:cBhvr>
                                    </p:animEffect>
                                    <p:set>
                                      <p:cBhvr>
                                        <p:cTn id="18" dur="1" fill="hold">
                                          <p:stCondLst>
                                            <p:cond delay="999"/>
                                          </p:stCondLst>
                                        </p:cTn>
                                        <p:tgtEl>
                                          <p:spTgt spid="38"/>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1000"/>
                                        <p:tgtEl>
                                          <p:spTgt spid="39"/>
                                        </p:tgtEl>
                                      </p:cBhvr>
                                    </p:animEffect>
                                    <p:set>
                                      <p:cBhvr>
                                        <p:cTn id="30" dur="1" fill="hold">
                                          <p:stCondLst>
                                            <p:cond delay="999"/>
                                          </p:stCondLst>
                                        </p:cTn>
                                        <p:tgtEl>
                                          <p:spTgt spid="3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56"/>
                                        </p:tgtEl>
                                      </p:cBhvr>
                                    </p:animEffect>
                                    <p:set>
                                      <p:cBhvr>
                                        <p:cTn id="33" dur="1" fill="hold">
                                          <p:stCondLst>
                                            <p:cond delay="999"/>
                                          </p:stCondLst>
                                        </p:cTn>
                                        <p:tgtEl>
                                          <p:spTgt spid="56"/>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Группа 48"/>
          <p:cNvGrpSpPr/>
          <p:nvPr/>
        </p:nvGrpSpPr>
        <p:grpSpPr>
          <a:xfrm>
            <a:off x="0" y="-40944"/>
            <a:ext cx="12192000" cy="6955853"/>
            <a:chOff x="0" y="-40944"/>
            <a:chExt cx="12192000" cy="6955853"/>
          </a:xfrm>
        </p:grpSpPr>
        <p:sp>
          <p:nvSpPr>
            <p:cNvPr id="50" name="Прямоугольник 49"/>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p:nvGrpSpPr>
            <p:cNvPr id="51" name="Группа 50"/>
            <p:cNvGrpSpPr/>
            <p:nvPr/>
          </p:nvGrpSpPr>
          <p:grpSpPr>
            <a:xfrm>
              <a:off x="133993" y="1166985"/>
              <a:ext cx="510549" cy="5720219"/>
              <a:chOff x="133993" y="1166985"/>
              <a:chExt cx="510549" cy="5720219"/>
            </a:xfrm>
          </p:grpSpPr>
          <p:pic>
            <p:nvPicPr>
              <p:cNvPr id="53" name="Рисунок 52"/>
              <p:cNvPicPr>
                <a:picLocks noChangeAspect="1"/>
              </p:cNvPicPr>
              <p:nvPr/>
            </p:nvPicPr>
            <p:blipFill>
              <a:blip r:embed="rId3">
                <a:duotone>
                  <a:schemeClr val="bg2">
                    <a:shade val="45000"/>
                    <a:satMod val="135000"/>
                  </a:schemeClr>
                  <a:prstClr val="white"/>
                </a:duotone>
              </a:blip>
              <a:stretch>
                <a:fillRect/>
              </a:stretch>
            </p:blipFill>
            <p:spPr>
              <a:xfrm>
                <a:off x="138550" y="1166985"/>
                <a:ext cx="468000" cy="840274"/>
              </a:xfrm>
              <a:prstGeom prst="rect">
                <a:avLst/>
              </a:prstGeom>
            </p:spPr>
          </p:pic>
          <p:pic>
            <p:nvPicPr>
              <p:cNvPr id="54" name="Рисунок 53"/>
              <p:cNvPicPr>
                <a:picLocks noChangeAspect="1"/>
              </p:cNvPicPr>
              <p:nvPr/>
            </p:nvPicPr>
            <p:blipFill>
              <a:blip r:embed="rId4">
                <a:duotone>
                  <a:schemeClr val="bg2">
                    <a:shade val="45000"/>
                    <a:satMod val="135000"/>
                  </a:schemeClr>
                  <a:prstClr val="white"/>
                </a:duotone>
              </a:blip>
              <a:stretch>
                <a:fillRect/>
              </a:stretch>
            </p:blipFill>
            <p:spPr>
              <a:xfrm>
                <a:off x="139793" y="1996196"/>
                <a:ext cx="468000" cy="1335513"/>
              </a:xfrm>
              <a:prstGeom prst="rect">
                <a:avLst/>
              </a:prstGeom>
            </p:spPr>
          </p:pic>
          <p:pic>
            <p:nvPicPr>
              <p:cNvPr id="55" name="Рисунок 54"/>
              <p:cNvPicPr>
                <a:picLocks noChangeAspect="1"/>
              </p:cNvPicPr>
              <p:nvPr/>
            </p:nvPicPr>
            <p:blipFill>
              <a:blip r:embed="rId5">
                <a:duotone>
                  <a:schemeClr val="bg2">
                    <a:shade val="45000"/>
                    <a:satMod val="135000"/>
                  </a:schemeClr>
                  <a:prstClr val="white"/>
                </a:duotone>
              </a:blip>
              <a:stretch>
                <a:fillRect/>
              </a:stretch>
            </p:blipFill>
            <p:spPr>
              <a:xfrm>
                <a:off x="133993" y="3326332"/>
                <a:ext cx="468000" cy="1181700"/>
              </a:xfrm>
              <a:prstGeom prst="rect">
                <a:avLst/>
              </a:prstGeom>
            </p:spPr>
          </p:pic>
          <p:pic>
            <p:nvPicPr>
              <p:cNvPr id="56" name="Рисунок 55"/>
              <p:cNvPicPr>
                <a:picLocks noChangeAspect="1"/>
              </p:cNvPicPr>
              <p:nvPr/>
            </p:nvPicPr>
            <p:blipFill>
              <a:blip r:embed="rId6">
                <a:duotone>
                  <a:schemeClr val="bg2">
                    <a:shade val="45000"/>
                    <a:satMod val="135000"/>
                  </a:schemeClr>
                  <a:prstClr val="white"/>
                </a:duotone>
              </a:blip>
              <a:stretch>
                <a:fillRect/>
              </a:stretch>
            </p:blipFill>
            <p:spPr>
              <a:xfrm>
                <a:off x="142071" y="4503666"/>
                <a:ext cx="468000" cy="1340756"/>
              </a:xfrm>
              <a:prstGeom prst="rect">
                <a:avLst/>
              </a:prstGeom>
            </p:spPr>
          </p:pic>
          <p:pic>
            <p:nvPicPr>
              <p:cNvPr id="57" name="Рисунок 56"/>
              <p:cNvPicPr>
                <a:picLocks noChangeAspect="1"/>
              </p:cNvPicPr>
              <p:nvPr/>
            </p:nvPicPr>
            <p:blipFill>
              <a:blip r:embed="rId7">
                <a:duotone>
                  <a:schemeClr val="bg2">
                    <a:shade val="45000"/>
                    <a:satMod val="135000"/>
                  </a:schemeClr>
                  <a:prstClr val="white"/>
                </a:duotone>
              </a:blip>
              <a:stretch>
                <a:fillRect/>
              </a:stretch>
            </p:blipFill>
            <p:spPr>
              <a:xfrm>
                <a:off x="140542" y="5811358"/>
                <a:ext cx="504000" cy="1075846"/>
              </a:xfrm>
              <a:prstGeom prst="rect">
                <a:avLst/>
              </a:prstGeom>
            </p:spPr>
          </p:pic>
        </p:grpSp>
        <p:pic>
          <p:nvPicPr>
            <p:cNvPr id="52" name="Рисунок 51"/>
            <p:cNvPicPr>
              <a:picLocks noChangeAspect="1"/>
            </p:cNvPicPr>
            <p:nvPr/>
          </p:nvPicPr>
          <p:blipFill>
            <a:blip r:embed="rId7"/>
            <a:stretch>
              <a:fillRect/>
            </a:stretch>
          </p:blipFill>
          <p:spPr>
            <a:xfrm>
              <a:off x="11515133" y="5839063"/>
              <a:ext cx="504000" cy="1075846"/>
            </a:xfrm>
            <a:prstGeom prst="rect">
              <a:avLst/>
            </a:prstGeom>
          </p:spPr>
        </p:pic>
      </p:grpSp>
      <p:sp>
        <p:nvSpPr>
          <p:cNvPr id="4" name="TextBox 3"/>
          <p:cNvSpPr txBox="1"/>
          <p:nvPr/>
        </p:nvSpPr>
        <p:spPr>
          <a:xfrm>
            <a:off x="0" y="1571036"/>
            <a:ext cx="12192000" cy="2554545"/>
          </a:xfrm>
          <a:prstGeom prst="rect">
            <a:avLst/>
          </a:prstGeom>
          <a:noFill/>
        </p:spPr>
        <p:txBody>
          <a:bodyPr wrap="square" rtlCol="0">
            <a:spAutoFit/>
          </a:bodyPr>
          <a:lstStyle/>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effective volume;</a:t>
            </a:r>
          </a:p>
          <a:p>
            <a:pPr marL="1371600" lvl="2" indent="-457200">
              <a:buFont typeface="Wingdings" panose="05000000000000000000" pitchFamily="2" charset="2"/>
              <a:buChar char="Ø"/>
            </a:pPr>
            <a:r>
              <a:rPr lang="en-US" sz="3200" dirty="0">
                <a:latin typeface="Cambria Math" panose="02040503050406030204" pitchFamily="18" charset="0"/>
                <a:ea typeface="Cambria Math" panose="02040503050406030204" pitchFamily="18" charset="0"/>
              </a:rPr>
              <a:t>h</a:t>
            </a:r>
            <a:r>
              <a:rPr lang="en-US" sz="3200" dirty="0" smtClean="0">
                <a:latin typeface="Cambria Math" panose="02040503050406030204" pitchFamily="18" charset="0"/>
                <a:ea typeface="Cambria Math" panose="02040503050406030204" pitchFamily="18" charset="0"/>
              </a:rPr>
              <a:t>eight of the bottle’s mouth;</a:t>
            </a:r>
          </a:p>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diameter </a:t>
            </a:r>
            <a:r>
              <a:rPr lang="en-US" sz="3200" dirty="0">
                <a:latin typeface="Cambria Math" panose="02040503050406030204" pitchFamily="18" charset="0"/>
                <a:ea typeface="Cambria Math" panose="02040503050406030204" pitchFamily="18" charset="0"/>
              </a:rPr>
              <a:t>of the bottle’s mouth</a:t>
            </a:r>
            <a:r>
              <a:rPr lang="en-US" sz="3200" dirty="0" smtClean="0">
                <a:latin typeface="Cambria Math" panose="02040503050406030204" pitchFamily="18" charset="0"/>
                <a:ea typeface="Cambria Math" panose="02040503050406030204" pitchFamily="18" charset="0"/>
              </a:rPr>
              <a:t>;</a:t>
            </a:r>
          </a:p>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angle;</a:t>
            </a:r>
          </a:p>
          <a:p>
            <a:pPr marL="1371600" lvl="2" indent="-457200">
              <a:buFont typeface="Wingdings" panose="05000000000000000000" pitchFamily="2" charset="2"/>
              <a:buChar char="Ø"/>
            </a:pPr>
            <a:r>
              <a:rPr lang="en-US" sz="3200" dirty="0" smtClean="0">
                <a:latin typeface="Cambria Math" panose="02040503050406030204" pitchFamily="18" charset="0"/>
                <a:ea typeface="Cambria Math" panose="02040503050406030204" pitchFamily="18" charset="0"/>
              </a:rPr>
              <a:t>shape of the bottle.</a:t>
            </a:r>
          </a:p>
        </p:txBody>
      </p:sp>
      <p:grpSp>
        <p:nvGrpSpPr>
          <p:cNvPr id="12" name="Группа 11"/>
          <p:cNvGrpSpPr/>
          <p:nvPr/>
        </p:nvGrpSpPr>
        <p:grpSpPr>
          <a:xfrm>
            <a:off x="6690680" y="3065564"/>
            <a:ext cx="2221640" cy="3792435"/>
            <a:chOff x="6690680" y="3065564"/>
            <a:chExt cx="2221640" cy="3792435"/>
          </a:xfrm>
        </p:grpSpPr>
        <p:pic>
          <p:nvPicPr>
            <p:cNvPr id="72" name="Рисунок 71"/>
            <p:cNvPicPr>
              <a:picLocks noChangeAspect="1"/>
            </p:cNvPicPr>
            <p:nvPr/>
          </p:nvPicPr>
          <p:blipFill>
            <a:blip r:embed="rId8"/>
            <a:stretch>
              <a:fillRect/>
            </a:stretch>
          </p:blipFill>
          <p:spPr>
            <a:xfrm>
              <a:off x="6690680" y="3131286"/>
              <a:ext cx="2221640" cy="3726713"/>
            </a:xfrm>
            <a:prstGeom prst="rect">
              <a:avLst/>
            </a:prstGeom>
          </p:spPr>
        </p:pic>
        <p:sp>
          <p:nvSpPr>
            <p:cNvPr id="29" name="Прямоугольник 28"/>
            <p:cNvSpPr/>
            <p:nvPr/>
          </p:nvSpPr>
          <p:spPr>
            <a:xfrm>
              <a:off x="7036457" y="3065564"/>
              <a:ext cx="638184" cy="234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910812" y="3144476"/>
              <a:ext cx="240673" cy="1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73" name="Рисунок 72"/>
          <p:cNvPicPr>
            <a:picLocks noChangeAspect="1"/>
          </p:cNvPicPr>
          <p:nvPr/>
        </p:nvPicPr>
        <p:blipFill>
          <a:blip r:embed="rId8"/>
          <a:stretch>
            <a:fillRect/>
          </a:stretch>
        </p:blipFill>
        <p:spPr>
          <a:xfrm>
            <a:off x="9328805" y="3093344"/>
            <a:ext cx="2221640" cy="3726713"/>
          </a:xfrm>
          <a:prstGeom prst="rect">
            <a:avLst/>
          </a:prstGeom>
        </p:spPr>
      </p:pic>
      <p:grpSp>
        <p:nvGrpSpPr>
          <p:cNvPr id="5" name="Группа 4"/>
          <p:cNvGrpSpPr/>
          <p:nvPr/>
        </p:nvGrpSpPr>
        <p:grpSpPr>
          <a:xfrm>
            <a:off x="8083953" y="3312097"/>
            <a:ext cx="652525" cy="432000"/>
            <a:chOff x="7666861" y="3312097"/>
            <a:chExt cx="652525" cy="432000"/>
          </a:xfrm>
        </p:grpSpPr>
        <p:cxnSp>
          <p:nvCxnSpPr>
            <p:cNvPr id="14" name="Прямая соединительная линия 13"/>
            <p:cNvCxnSpPr/>
            <p:nvPr/>
          </p:nvCxnSpPr>
          <p:spPr>
            <a:xfrm>
              <a:off x="7666861" y="3743394"/>
              <a:ext cx="651347" cy="0"/>
            </a:xfrm>
            <a:prstGeom prst="line">
              <a:avLst/>
            </a:prstGeom>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p:cNvCxnSpPr/>
            <p:nvPr/>
          </p:nvCxnSpPr>
          <p:spPr>
            <a:xfrm>
              <a:off x="7668039" y="3314345"/>
              <a:ext cx="651347" cy="0"/>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a:off x="8071985" y="3312097"/>
              <a:ext cx="0" cy="43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109362" y="3413724"/>
                  <a:ext cx="145193" cy="25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h</m:t>
                        </m:r>
                      </m:oMath>
                    </m:oMathPara>
                  </a14:m>
                  <a:endParaRPr lang="ru-RU"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109362" y="3413724"/>
                  <a:ext cx="145193" cy="258135"/>
                </a:xfrm>
                <a:prstGeom prst="rect">
                  <a:avLst/>
                </a:prstGeom>
                <a:blipFill>
                  <a:blip r:embed="rId10"/>
                  <a:stretch>
                    <a:fillRect l="-41667" r="-33333" b="-2381"/>
                  </a:stretch>
                </a:blipFill>
              </p:spPr>
              <p:txBody>
                <a:bodyPr/>
                <a:lstStyle/>
                <a:p>
                  <a:r>
                    <a:rPr lang="ru-RU">
                      <a:noFill/>
                    </a:rPr>
                    <a:t> </a:t>
                  </a:r>
                </a:p>
              </p:txBody>
            </p:sp>
          </mc:Fallback>
        </mc:AlternateContent>
      </p:grpSp>
      <p:grpSp>
        <p:nvGrpSpPr>
          <p:cNvPr id="18" name="Группа 17"/>
          <p:cNvGrpSpPr/>
          <p:nvPr/>
        </p:nvGrpSpPr>
        <p:grpSpPr>
          <a:xfrm>
            <a:off x="7472348" y="2850807"/>
            <a:ext cx="606622" cy="702187"/>
            <a:chOff x="7061547" y="2948094"/>
            <a:chExt cx="606622" cy="702187"/>
          </a:xfrm>
        </p:grpSpPr>
        <p:cxnSp>
          <p:nvCxnSpPr>
            <p:cNvPr id="23" name="Прямая соединительная линия 22"/>
            <p:cNvCxnSpPr/>
            <p:nvPr/>
          </p:nvCxnSpPr>
          <p:spPr>
            <a:xfrm rot="16200000">
              <a:off x="6721869" y="3309135"/>
              <a:ext cx="679355"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rot="16200000">
              <a:off x="7321149" y="3310604"/>
              <a:ext cx="679355" cy="0"/>
            </a:xfrm>
            <a:prstGeom prst="line">
              <a:avLst/>
            </a:prstGeom>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rot="16200000">
              <a:off x="7365066" y="2879839"/>
              <a:ext cx="0" cy="6062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7290321" y="2948094"/>
                  <a:ext cx="172983" cy="2581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𝐷</m:t>
                        </m:r>
                      </m:oMath>
                    </m:oMathPara>
                  </a14:m>
                  <a:endParaRPr lang="ru-RU"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290321" y="2948094"/>
                  <a:ext cx="172983" cy="258135"/>
                </a:xfrm>
                <a:prstGeom prst="rect">
                  <a:avLst/>
                </a:prstGeom>
                <a:blipFill>
                  <a:blip r:embed="rId11"/>
                  <a:stretch>
                    <a:fillRect l="-35714" r="-28571"/>
                  </a:stretch>
                </a:blipFill>
              </p:spPr>
              <p:txBody>
                <a:bodyPr/>
                <a:lstStyle/>
                <a:p>
                  <a:r>
                    <a:rPr lang="ru-RU">
                      <a:noFill/>
                    </a:rPr>
                    <a:t> </a:t>
                  </a:r>
                </a:p>
              </p:txBody>
            </p:sp>
          </mc:Fallback>
        </mc:AlternateContent>
      </p:grpSp>
      <mc:AlternateContent xmlns:mc="http://schemas.openxmlformats.org/markup-compatibility/2006" xmlns:a14="http://schemas.microsoft.com/office/drawing/2010/main">
        <mc:Choice Requires="a14">
          <p:sp>
            <p:nvSpPr>
              <p:cNvPr id="27" name="TextBox 26"/>
              <p:cNvSpPr txBox="1"/>
              <p:nvPr/>
            </p:nvSpPr>
            <p:spPr>
              <a:xfrm>
                <a:off x="7659993" y="4313230"/>
                <a:ext cx="225296" cy="254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oMath>
                  </m:oMathPara>
                </a14:m>
                <a:endParaRPr lang="ru-RU" dirty="0"/>
              </a:p>
            </p:txBody>
          </p:sp>
        </mc:Choice>
        <mc:Fallback xmlns="">
          <p:sp>
            <p:nvSpPr>
              <p:cNvPr id="27" name="TextBox 26"/>
              <p:cNvSpPr txBox="1">
                <a:spLocks noRot="1" noChangeAspect="1" noMove="1" noResize="1" noEditPoints="1" noAdjustHandles="1" noChangeArrowheads="1" noChangeShapeType="1" noTextEdit="1"/>
              </p:cNvSpPr>
              <p:nvPr/>
            </p:nvSpPr>
            <p:spPr>
              <a:xfrm>
                <a:off x="7659993" y="4313230"/>
                <a:ext cx="225296" cy="254373"/>
              </a:xfrm>
              <a:prstGeom prst="rect">
                <a:avLst/>
              </a:prstGeom>
              <a:blipFill>
                <a:blip r:embed="rId12"/>
                <a:stretch>
                  <a:fillRect l="-32432" r="-5405" b="-21951"/>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a:xfrm>
            <a:off x="9178645" y="6356350"/>
            <a:ext cx="2743200" cy="365125"/>
          </a:xfrm>
        </p:spPr>
        <p:txBody>
          <a:bodyPr/>
          <a:lstStyle/>
          <a:p>
            <a:fld id="{725C68B6-61C2-468F-89AB-4B9F7531AA68}" type="slidenum">
              <a:rPr lang="ru-RU" sz="2400" smtClean="0">
                <a:solidFill>
                  <a:schemeClr val="bg1"/>
                </a:solidFill>
                <a:latin typeface="Cambria Math" panose="02040503050406030204" pitchFamily="18" charset="0"/>
                <a:ea typeface="Cambria Math" panose="02040503050406030204" pitchFamily="18" charset="0"/>
              </a:rPr>
              <a:pPr/>
              <a:t>9</a:t>
            </a:fld>
            <a:endParaRPr lang="ru-RU" sz="1600" dirty="0">
              <a:solidFill>
                <a:schemeClr val="bg1"/>
              </a:solidFill>
              <a:latin typeface="Cambria Math" panose="02040503050406030204" pitchFamily="18" charset="0"/>
              <a:ea typeface="Cambria Math" panose="02040503050406030204" pitchFamily="18" charset="0"/>
            </a:endParaRPr>
          </a:p>
        </p:txBody>
      </p:sp>
      <p:pic>
        <p:nvPicPr>
          <p:cNvPr id="37" name="Рисунок 36"/>
          <p:cNvPicPr>
            <a:picLocks noChangeAspect="1"/>
          </p:cNvPicPr>
          <p:nvPr/>
        </p:nvPicPr>
        <p:blipFill>
          <a:blip r:embed="rId13"/>
          <a:stretch>
            <a:fillRect/>
          </a:stretch>
        </p:blipFill>
        <p:spPr>
          <a:xfrm>
            <a:off x="935299" y="4503666"/>
            <a:ext cx="4818765" cy="2175328"/>
          </a:xfrm>
          <a:prstGeom prst="rect">
            <a:avLst/>
          </a:prstGeom>
        </p:spPr>
      </p:pic>
      <p:cxnSp>
        <p:nvCxnSpPr>
          <p:cNvPr id="60" name="Прямая соединительная линия 59"/>
          <p:cNvCxnSpPr/>
          <p:nvPr/>
        </p:nvCxnSpPr>
        <p:spPr>
          <a:xfrm>
            <a:off x="9347059" y="3159333"/>
            <a:ext cx="1080000" cy="0"/>
          </a:xfrm>
          <a:prstGeom prst="line">
            <a:avLst/>
          </a:prstGeom>
        </p:spPr>
        <p:style>
          <a:lnRef idx="1">
            <a:schemeClr val="accent2"/>
          </a:lnRef>
          <a:fillRef idx="0">
            <a:schemeClr val="accent2"/>
          </a:fillRef>
          <a:effectRef idx="0">
            <a:schemeClr val="accent2"/>
          </a:effectRef>
          <a:fontRef idx="minor">
            <a:schemeClr val="tx1"/>
          </a:fontRef>
        </p:style>
      </p:cxnSp>
      <p:sp>
        <p:nvSpPr>
          <p:cNvPr id="63" name="Дуга 62"/>
          <p:cNvSpPr/>
          <p:nvPr/>
        </p:nvSpPr>
        <p:spPr>
          <a:xfrm rot="15360000">
            <a:off x="9654233" y="2674559"/>
            <a:ext cx="745066" cy="792088"/>
          </a:xfrm>
          <a:prstGeom prst="arc">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sp>
        <p:nvSpPr>
          <p:cNvPr id="61" name="Стрелка вправо 60"/>
          <p:cNvSpPr/>
          <p:nvPr/>
        </p:nvSpPr>
        <p:spPr>
          <a:xfrm rot="2700000">
            <a:off x="9547393" y="2720353"/>
            <a:ext cx="1044000" cy="180000"/>
          </a:xfrm>
          <a:prstGeom prst="rightArrow">
            <a:avLst/>
          </a:prstGeom>
          <a:solidFill>
            <a:srgbClr val="180FC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65" name="TextBox 64"/>
              <p:cNvSpPr txBox="1"/>
              <p:nvPr/>
            </p:nvSpPr>
            <p:spPr>
              <a:xfrm>
                <a:off x="9434530" y="2677809"/>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ea typeface="Cambria Math" panose="02040503050406030204" pitchFamily="18" charset="0"/>
                        </a:rPr>
                        <m:t>𝛼</m:t>
                      </m:r>
                    </m:oMath>
                  </m:oMathPara>
                </a14:m>
                <a:endParaRPr lang="ru-RU" dirty="0"/>
              </a:p>
            </p:txBody>
          </p:sp>
        </mc:Choice>
        <mc:Fallback xmlns="">
          <p:sp>
            <p:nvSpPr>
              <p:cNvPr id="65" name="TextBox 64"/>
              <p:cNvSpPr txBox="1">
                <a:spLocks noRot="1" noChangeAspect="1" noMove="1" noResize="1" noEditPoints="1" noAdjustHandles="1" noChangeArrowheads="1" noChangeShapeType="1" noTextEdit="1"/>
              </p:cNvSpPr>
              <p:nvPr/>
            </p:nvSpPr>
            <p:spPr>
              <a:xfrm>
                <a:off x="9434530" y="2677809"/>
                <a:ext cx="197746" cy="276999"/>
              </a:xfrm>
              <a:prstGeom prst="rect">
                <a:avLst/>
              </a:prstGeom>
              <a:blipFill>
                <a:blip r:embed="rId14"/>
                <a:stretch>
                  <a:fillRect l="-18750" r="-15625"/>
                </a:stretch>
              </a:blipFill>
            </p:spPr>
            <p:txBody>
              <a:bodyPr/>
              <a:lstStyle/>
              <a:p>
                <a:r>
                  <a:rPr lang="ru-RU">
                    <a:noFill/>
                  </a:rPr>
                  <a:t> </a:t>
                </a:r>
              </a:p>
            </p:txBody>
          </p:sp>
        </mc:Fallback>
      </mc:AlternateContent>
      <p:sp>
        <p:nvSpPr>
          <p:cNvPr id="3" name="TextBox 2"/>
          <p:cNvSpPr txBox="1"/>
          <p:nvPr/>
        </p:nvSpPr>
        <p:spPr>
          <a:xfrm>
            <a:off x="0" y="120344"/>
            <a:ext cx="12192000" cy="769441"/>
          </a:xfrm>
          <a:prstGeom prst="rect">
            <a:avLst/>
          </a:prstGeom>
          <a:noFill/>
        </p:spPr>
        <p:txBody>
          <a:bodyPr wrap="square" rtlCol="0">
            <a:spAutoFit/>
          </a:bodyPr>
          <a:lstStyle/>
          <a:p>
            <a:r>
              <a:rPr lang="en-US" sz="4400" b="1" dirty="0" smtClean="0">
                <a:solidFill>
                  <a:schemeClr val="bg1"/>
                </a:solidFill>
                <a:latin typeface="Cambria Math" panose="02040503050406030204" pitchFamily="18" charset="0"/>
                <a:ea typeface="Cambria Math" panose="02040503050406030204" pitchFamily="18" charset="0"/>
              </a:rPr>
              <a:t>	Parameters</a:t>
            </a:r>
            <a:endParaRPr lang="ru-RU" sz="4400" b="1" dirty="0">
              <a:solidFill>
                <a:schemeClr val="bg1"/>
              </a:solidFill>
              <a:latin typeface="Cambria Math" panose="02040503050406030204" pitchFamily="18" charset="0"/>
              <a:ea typeface="Cambria Math" panose="02040503050406030204" pitchFamily="18" charset="0"/>
            </a:endParaRPr>
          </a:p>
        </p:txBody>
      </p:sp>
      <p:pic>
        <p:nvPicPr>
          <p:cNvPr id="40" name="Picture 2" descr="ÐÐ°ÑÑÐ¸Ð½ÐºÐ¸ Ð¿Ð¾ Ð·Ð°Ð¿ÑÐ¾ÑÑ Ð³ÐµÑÐ± Ð¿Ð¾Ð³Ð¾Ð½Ñ Ð±ÐµÐ· ÑÐ¾Ð½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500"/>
                                        <p:tgtEl>
                                          <p:spTgt spid="4">
                                            <p:txEl>
                                              <p:pRg st="3" end="3"/>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00"/>
                                        <p:tgtEl>
                                          <p:spTgt spid="63"/>
                                        </p:tgtEl>
                                      </p:cBhvr>
                                    </p:animEffect>
                                  </p:childTnLst>
                                </p:cTn>
                              </p:par>
                              <p:par>
                                <p:cTn id="44" presetID="22" presetClass="entr" presetSubtype="4"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down)">
                                      <p:cBhvr>
                                        <p:cTn id="46" dur="500"/>
                                        <p:tgtEl>
                                          <p:spTgt spid="6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down)">
                                      <p:cBhvr>
                                        <p:cTn id="49" dur="500"/>
                                        <p:tgtEl>
                                          <p:spTgt spid="61"/>
                                        </p:tgtEl>
                                      </p:cBhvr>
                                    </p:animEffect>
                                  </p:childTnLst>
                                </p:cTn>
                              </p:par>
                              <p:par>
                                <p:cTn id="50" presetID="22" presetClass="entr" presetSubtype="4"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down)">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left)">
                                      <p:cBhvr>
                                        <p:cTn id="57" dur="500"/>
                                        <p:tgtEl>
                                          <p:spTgt spid="4">
                                            <p:txEl>
                                              <p:pRg st="4" end="4"/>
                                            </p:txEl>
                                          </p:spTgt>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7" grpId="0"/>
      <p:bldP spid="63" grpId="0" animBg="1"/>
      <p:bldP spid="61" grpId="0" animBg="1"/>
      <p:bldP spid="6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4292</TotalTime>
  <Words>1581</Words>
  <Application>Microsoft Office PowerPoint</Application>
  <PresentationFormat>Широкоэкранный</PresentationFormat>
  <Paragraphs>203</Paragraphs>
  <Slides>22</Slides>
  <Notes>18</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22</vt:i4>
      </vt:variant>
    </vt:vector>
  </HeadingPairs>
  <TitlesOfParts>
    <vt:vector size="30" baseType="lpstr">
      <vt:lpstr>Arial</vt:lpstr>
      <vt:lpstr>Calibri</vt:lpstr>
      <vt:lpstr>Calibri Light</vt:lpstr>
      <vt:lpstr>Cambria Math</vt:lpstr>
      <vt:lpstr>Wingdings</vt:lpstr>
      <vt:lpstr>Тема Office</vt:lpstr>
      <vt:lpstr>Graph</vt:lpstr>
      <vt:lpstr>Origin 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Шимборский</dc:creator>
  <cp:lastModifiedBy>Владимир Шимборский</cp:lastModifiedBy>
  <cp:revision>198</cp:revision>
  <dcterms:created xsi:type="dcterms:W3CDTF">2018-05-12T10:02:41Z</dcterms:created>
  <dcterms:modified xsi:type="dcterms:W3CDTF">2018-07-07T06:08:52Z</dcterms:modified>
</cp:coreProperties>
</file>