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1" r:id="rId2"/>
    <p:sldId id="258" r:id="rId3"/>
    <p:sldId id="297" r:id="rId4"/>
    <p:sldId id="265" r:id="rId5"/>
    <p:sldId id="292" r:id="rId6"/>
    <p:sldId id="295" r:id="rId7"/>
    <p:sldId id="294" r:id="rId8"/>
    <p:sldId id="296" r:id="rId9"/>
    <p:sldId id="267" r:id="rId10"/>
    <p:sldId id="274"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FC91"/>
    <a:srgbClr val="EF8F0F"/>
    <a:srgbClr val="F19923"/>
    <a:srgbClr val="F4A63E"/>
    <a:srgbClr val="B7B0CC"/>
    <a:srgbClr val="CCC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5365" autoAdjust="0"/>
  </p:normalViewPr>
  <p:slideViewPr>
    <p:cSldViewPr snapToGrid="0">
      <p:cViewPr varScale="1">
        <p:scale>
          <a:sx n="53" d="100"/>
          <a:sy n="53" d="100"/>
        </p:scale>
        <p:origin x="324" y="4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5A778-93A7-494C-921C-520379F122B3}" type="datetimeFigureOut">
              <a:rPr lang="ru-RU" smtClean="0"/>
              <a:t>08.07.2018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EBE8C-CFD9-42A8-99A2-07871F6E3ED1}" type="slidenum">
              <a:rPr lang="ru-RU" smtClean="0"/>
              <a:t>‹#›</a:t>
            </a:fld>
            <a:endParaRPr lang="ru-RU"/>
          </a:p>
        </p:txBody>
      </p:sp>
    </p:spTree>
    <p:extLst>
      <p:ext uri="{BB962C8B-B14F-4D97-AF65-F5344CB8AC3E}">
        <p14:creationId xmlns:p14="http://schemas.microsoft.com/office/powerpoint/2010/main" val="145282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afternoon, dear ladies and gentlemen. My name is Kseniya Shymborskaya, I’m the representative of the Belarusian team and I’m glad to present you our solution for the problem number 9 “Bottle tone”.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1</a:t>
            </a:fld>
            <a:endParaRPr lang="ru-RU"/>
          </a:p>
        </p:txBody>
      </p:sp>
    </p:spTree>
    <p:extLst>
      <p:ext uri="{BB962C8B-B14F-4D97-AF65-F5344CB8AC3E}">
        <p14:creationId xmlns:p14="http://schemas.microsoft.com/office/powerpoint/2010/main" val="81721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with the problem statement.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an empty bottle and blow air across its mouth to produce a sound. Now fill the bottle with some water and study how the sound changes.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2</a:t>
            </a:fld>
            <a:endParaRPr lang="ru-RU"/>
          </a:p>
        </p:txBody>
      </p:sp>
    </p:spTree>
    <p:extLst>
      <p:ext uri="{BB962C8B-B14F-4D97-AF65-F5344CB8AC3E}">
        <p14:creationId xmlns:p14="http://schemas.microsoft.com/office/powerpoint/2010/main" val="191134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with the problem statement.</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Take an empty bottle and blow air across its mouth to produce a sound. Now fill the bottle with some water and study how the sound changes.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3</a:t>
            </a:fld>
            <a:endParaRPr lang="ru-RU"/>
          </a:p>
        </p:txBody>
      </p:sp>
    </p:spTree>
    <p:extLst>
      <p:ext uri="{BB962C8B-B14F-4D97-AF65-F5344CB8AC3E}">
        <p14:creationId xmlns:p14="http://schemas.microsoft.com/office/powerpoint/2010/main" val="43148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4</a:t>
            </a:fld>
            <a:endParaRPr lang="ru-RU"/>
          </a:p>
        </p:txBody>
      </p:sp>
    </p:spTree>
    <p:extLst>
      <p:ext uri="{BB962C8B-B14F-4D97-AF65-F5344CB8AC3E}">
        <p14:creationId xmlns:p14="http://schemas.microsoft.com/office/powerpoint/2010/main" val="261975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5</a:t>
            </a:fld>
            <a:endParaRPr lang="ru-RU"/>
          </a:p>
        </p:txBody>
      </p:sp>
    </p:spTree>
    <p:extLst>
      <p:ext uri="{BB962C8B-B14F-4D97-AF65-F5344CB8AC3E}">
        <p14:creationId xmlns:p14="http://schemas.microsoft.com/office/powerpoint/2010/main" val="252862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6</a:t>
            </a:fld>
            <a:endParaRPr lang="ru-RU"/>
          </a:p>
        </p:txBody>
      </p:sp>
    </p:spTree>
    <p:extLst>
      <p:ext uri="{BB962C8B-B14F-4D97-AF65-F5344CB8AC3E}">
        <p14:creationId xmlns:p14="http://schemas.microsoft.com/office/powerpoint/2010/main" val="14890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7</a:t>
            </a:fld>
            <a:endParaRPr lang="ru-RU"/>
          </a:p>
        </p:txBody>
      </p:sp>
    </p:spTree>
    <p:extLst>
      <p:ext uri="{BB962C8B-B14F-4D97-AF65-F5344CB8AC3E}">
        <p14:creationId xmlns:p14="http://schemas.microsoft.com/office/powerpoint/2010/main" val="1214196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1EBE8C-CFD9-42A8-99A2-07871F6E3ED1}" type="slidenum">
              <a:rPr lang="ru-RU" smtClean="0"/>
              <a:t>8</a:t>
            </a:fld>
            <a:endParaRPr lang="ru-RU"/>
          </a:p>
        </p:txBody>
      </p:sp>
    </p:spTree>
    <p:extLst>
      <p:ext uri="{BB962C8B-B14F-4D97-AF65-F5344CB8AC3E}">
        <p14:creationId xmlns:p14="http://schemas.microsoft.com/office/powerpoint/2010/main" val="657240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ABF7200-455F-4B84-94ED-556C62508E0A}" type="datetime1">
              <a:rPr lang="ru-RU" smtClean="0"/>
              <a:t>08.07.2018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29038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1C1CD8-498E-44F4-BC84-1262E24CAB1E}" type="datetime1">
              <a:rPr lang="ru-RU" smtClean="0"/>
              <a:t>08.07.2018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31141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F1624D6-0D62-4DD3-819C-12852FD54A06}" type="datetime1">
              <a:rPr lang="ru-RU" smtClean="0"/>
              <a:t>08.07.2018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16767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9FEF182-7A29-4C13-99A4-81CC14371ADB}" type="datetime1">
              <a:rPr lang="ru-RU" smtClean="0"/>
              <a:t>08.07.2018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69392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B74D23-C10B-4A7D-BCBD-627D160FB09E}" type="datetime1">
              <a:rPr lang="ru-RU" smtClean="0"/>
              <a:t>08.07.2018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414412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A56FEE5-10A7-4EC9-A89D-DBEEB544171A}" type="datetime1">
              <a:rPr lang="ru-RU" smtClean="0"/>
              <a:t>08.07.2018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65349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B9D1AF-9AE8-4893-B1AE-087D5587EB4E}" type="datetime1">
              <a:rPr lang="ru-RU" smtClean="0"/>
              <a:t>08.07.2018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66656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35E209-41E3-44E5-9CB2-F9AABE0829CE}" type="datetime1">
              <a:rPr lang="ru-RU" smtClean="0"/>
              <a:t>08.07.2018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32134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86374B-9B07-4A7F-B5D4-550352EC3D6F}" type="datetime1">
              <a:rPr lang="ru-RU" smtClean="0"/>
              <a:t>08.07.2018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18115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8BB614-113D-43B6-A467-C093C19AA9F0}" type="datetime1">
              <a:rPr lang="ru-RU" smtClean="0"/>
              <a:t>08.07.2018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81229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6DEAFD2-6467-49F1-95F2-B4F92FDCAE43}" type="datetime1">
              <a:rPr lang="ru-RU" smtClean="0"/>
              <a:t>08.07.2018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D9F7A7-F17F-4A98-A215-096C45CC8C35}" type="slidenum">
              <a:rPr lang="ru-RU" smtClean="0"/>
              <a:t>‹#›</a:t>
            </a:fld>
            <a:endParaRPr lang="ru-RU"/>
          </a:p>
        </p:txBody>
      </p:sp>
    </p:spTree>
    <p:extLst>
      <p:ext uri="{BB962C8B-B14F-4D97-AF65-F5344CB8AC3E}">
        <p14:creationId xmlns:p14="http://schemas.microsoft.com/office/powerpoint/2010/main" val="216981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7B35D-58CB-48DD-9774-B67C2B796D0B}" type="datetime1">
              <a:rPr lang="ru-RU" smtClean="0"/>
              <a:t>08.07.2018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9F7A7-F17F-4A98-A215-096C45CC8C35}" type="slidenum">
              <a:rPr lang="ru-RU" smtClean="0"/>
              <a:t>‹#›</a:t>
            </a:fld>
            <a:endParaRPr lang="ru-RU"/>
          </a:p>
        </p:txBody>
      </p:sp>
    </p:spTree>
    <p:extLst>
      <p:ext uri="{BB962C8B-B14F-4D97-AF65-F5344CB8AC3E}">
        <p14:creationId xmlns:p14="http://schemas.microsoft.com/office/powerpoint/2010/main" val="385897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249382"/>
            <a:ext cx="12192000" cy="584775"/>
          </a:xfrm>
          <a:prstGeom prst="rect">
            <a:avLst/>
          </a:prstGeom>
          <a:noFill/>
        </p:spPr>
        <p:txBody>
          <a:bodyPr wrap="square" rtlCol="0">
            <a:spAutoFit/>
          </a:bodyPr>
          <a:lstStyle/>
          <a:p>
            <a:pPr algn="ctr"/>
            <a:r>
              <a:rPr lang="en-US" sz="3200" dirty="0" smtClean="0">
                <a:latin typeface="Cambria Math" panose="02040503050406030204" pitchFamily="18" charset="0"/>
                <a:ea typeface="Cambria Math" panose="02040503050406030204" pitchFamily="18" charset="0"/>
              </a:rPr>
              <a:t>IYNT 2018</a:t>
            </a:r>
            <a:endParaRPr lang="ru-RU" sz="3200" dirty="0">
              <a:latin typeface="Cambria Math" panose="02040503050406030204" pitchFamily="18" charset="0"/>
              <a:ea typeface="Cambria Math" panose="02040503050406030204" pitchFamily="18" charset="0"/>
            </a:endParaRPr>
          </a:p>
        </p:txBody>
      </p:sp>
      <p:sp>
        <p:nvSpPr>
          <p:cNvPr id="14" name="TextBox 13"/>
          <p:cNvSpPr txBox="1"/>
          <p:nvPr/>
        </p:nvSpPr>
        <p:spPr>
          <a:xfrm>
            <a:off x="0" y="4694008"/>
            <a:ext cx="12192000" cy="2062103"/>
          </a:xfrm>
          <a:prstGeom prst="rect">
            <a:avLst/>
          </a:prstGeom>
          <a:noFill/>
        </p:spPr>
        <p:txBody>
          <a:bodyPr wrap="square" rtlCol="0">
            <a:spAutoFit/>
          </a:bodyPr>
          <a:lstStyle/>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Team</a:t>
            </a:r>
          </a:p>
          <a:p>
            <a:pPr algn="ctr"/>
            <a:r>
              <a:rPr lang="en-US" sz="3200" dirty="0" smtClean="0">
                <a:latin typeface="Cambria Math" panose="02040503050406030204" pitchFamily="18" charset="0"/>
                <a:ea typeface="Cambria Math" panose="02040503050406030204" pitchFamily="18" charset="0"/>
              </a:rPr>
              <a:t>Belarus</a:t>
            </a:r>
          </a:p>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Reporter</a:t>
            </a:r>
          </a:p>
          <a:p>
            <a:pPr algn="ctr"/>
            <a:r>
              <a:rPr lang="en-US" sz="3200" dirty="0" smtClean="0">
                <a:latin typeface="Cambria Math" panose="02040503050406030204" pitchFamily="18" charset="0"/>
                <a:ea typeface="Cambria Math" panose="02040503050406030204" pitchFamily="18" charset="0"/>
              </a:rPr>
              <a:t>Alexey Boris</a:t>
            </a:r>
            <a:endParaRPr lang="ru-RU" sz="3200" dirty="0">
              <a:latin typeface="Cambria Math" panose="02040503050406030204" pitchFamily="18" charset="0"/>
              <a:ea typeface="Cambria Math" panose="02040503050406030204" pitchFamily="18" charset="0"/>
            </a:endParaRPr>
          </a:p>
        </p:txBody>
      </p:sp>
      <p:sp>
        <p:nvSpPr>
          <p:cNvPr id="15" name="TextBox 14"/>
          <p:cNvSpPr txBox="1"/>
          <p:nvPr/>
        </p:nvSpPr>
        <p:spPr>
          <a:xfrm>
            <a:off x="-3" y="1690263"/>
            <a:ext cx="12192000"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Problem </a:t>
            </a:r>
            <a:r>
              <a:rPr lang="ru-RU" sz="3200" dirty="0" smtClean="0">
                <a:solidFill>
                  <a:schemeClr val="tx1">
                    <a:lumMod val="65000"/>
                    <a:lumOff val="35000"/>
                  </a:schemeClr>
                </a:solidFill>
                <a:latin typeface="Cambria Math" panose="02040503050406030204" pitchFamily="18" charset="0"/>
                <a:ea typeface="Cambria Math" panose="02040503050406030204" pitchFamily="18" charset="0"/>
              </a:rPr>
              <a:t>№</a:t>
            </a:r>
            <a:r>
              <a:rPr lang="en-US" sz="3200" dirty="0" smtClean="0">
                <a:solidFill>
                  <a:schemeClr val="tx1">
                    <a:lumMod val="65000"/>
                    <a:lumOff val="35000"/>
                  </a:schemeClr>
                </a:solidFill>
                <a:latin typeface="Cambria Math" panose="02040503050406030204" pitchFamily="18" charset="0"/>
                <a:ea typeface="Cambria Math" panose="02040503050406030204" pitchFamily="18" charset="0"/>
              </a:rPr>
              <a:t>23</a:t>
            </a:r>
            <a:endParaRPr lang="ru-RU" sz="3200" dirty="0">
              <a:solidFill>
                <a:schemeClr val="tx1">
                  <a:lumMod val="65000"/>
                  <a:lumOff val="35000"/>
                </a:schemeClr>
              </a:solidFill>
              <a:latin typeface="Cambria Math" panose="02040503050406030204" pitchFamily="18" charset="0"/>
              <a:ea typeface="Cambria Math" panose="02040503050406030204" pitchFamily="18" charset="0"/>
            </a:endParaRPr>
          </a:p>
        </p:txBody>
      </p:sp>
      <p:sp>
        <p:nvSpPr>
          <p:cNvPr id="16" name="TextBox 15"/>
          <p:cNvSpPr txBox="1"/>
          <p:nvPr/>
        </p:nvSpPr>
        <p:spPr>
          <a:xfrm>
            <a:off x="0" y="2136877"/>
            <a:ext cx="12192000" cy="2554545"/>
          </a:xfrm>
          <a:prstGeom prst="rect">
            <a:avLst/>
          </a:prstGeom>
          <a:noFill/>
        </p:spPr>
        <p:txBody>
          <a:bodyPr wrap="square" rtlCol="0">
            <a:spAutoFit/>
          </a:bodyPr>
          <a:lstStyle/>
          <a:p>
            <a:pPr algn="ctr"/>
            <a:r>
              <a:rPr lang="en-US" sz="8000" b="1" dirty="0" smtClean="0">
                <a:latin typeface="Cambria Math" panose="02040503050406030204" pitchFamily="18" charset="0"/>
                <a:ea typeface="Cambria Math" panose="02040503050406030204" pitchFamily="18" charset="0"/>
              </a:rPr>
              <a:t>MAGDEBURG HEMISPHERES</a:t>
            </a:r>
            <a:endParaRPr lang="ru-RU" sz="8000" b="1" dirty="0">
              <a:latin typeface="Cambria Math" panose="02040503050406030204" pitchFamily="18" charset="0"/>
              <a:ea typeface="Cambria Math" panose="02040503050406030204" pitchFamily="18" charset="0"/>
            </a:endParaRPr>
          </a:p>
        </p:txBody>
      </p:sp>
      <p:pic>
        <p:nvPicPr>
          <p:cNvPr id="17" name="Picture 2" descr="ÐÐ°ÑÑÐ¸Ð½ÐºÐ¸ Ð¿Ð¾ Ð·Ð°Ð¿ÑÐ¾ÑÑ Ð³ÐµÑÐ± Ð¿Ð¾Ð³Ð¾Ð½Ñ Ð±ÐµÐ· ÑÐ¾Ð½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9342" y="167959"/>
            <a:ext cx="1800000" cy="223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70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2169000"/>
            <a:ext cx="12192000" cy="252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7" name="TextBox 6"/>
          <p:cNvSpPr txBox="1"/>
          <p:nvPr/>
        </p:nvSpPr>
        <p:spPr>
          <a:xfrm>
            <a:off x="95535" y="2828836"/>
            <a:ext cx="12000931" cy="1200329"/>
          </a:xfrm>
          <a:prstGeom prst="rect">
            <a:avLst/>
          </a:prstGeom>
          <a:noFill/>
          <a:ln>
            <a:noFill/>
          </a:ln>
        </p:spPr>
        <p:txBody>
          <a:bodyPr wrap="square" rtlCol="0">
            <a:spAutoFit/>
          </a:bodyPr>
          <a:lstStyle/>
          <a:p>
            <a:pPr algn="ctr"/>
            <a:r>
              <a:rPr lang="en-US" sz="7200" b="1" dirty="0" smtClean="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rPr>
              <a:t>Thank you for your attention</a:t>
            </a:r>
            <a:endParaRPr lang="ru-RU" sz="7200" b="1" dirty="0">
              <a:ln w="22225">
                <a:solidFill>
                  <a:schemeClr val="bg1"/>
                </a:solidFill>
                <a:prstDash val="solid"/>
              </a:ln>
              <a:solidFill>
                <a:schemeClr val="bg1"/>
              </a:solidFill>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85409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TextBox 1"/>
          <p:cNvSpPr txBox="1"/>
          <p:nvPr/>
        </p:nvSpPr>
        <p:spPr>
          <a:xfrm>
            <a:off x="0" y="159001"/>
            <a:ext cx="12192000" cy="769441"/>
          </a:xfrm>
          <a:prstGeom prst="rect">
            <a:avLst/>
          </a:prstGeom>
          <a:noFill/>
        </p:spPr>
        <p:txBody>
          <a:bodyPr wrap="square" rtlCol="0">
            <a:spAutoFit/>
          </a:bodyPr>
          <a:lstStyle/>
          <a:p>
            <a:r>
              <a:rPr lang="ru-RU"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Problem statement</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3" name="TextBox 2"/>
          <p:cNvSpPr txBox="1"/>
          <p:nvPr/>
        </p:nvSpPr>
        <p:spPr>
          <a:xfrm>
            <a:off x="1214781" y="2686663"/>
            <a:ext cx="9762438" cy="2308324"/>
          </a:xfrm>
          <a:prstGeom prst="rect">
            <a:avLst/>
          </a:prstGeom>
          <a:noFill/>
        </p:spPr>
        <p:txBody>
          <a:bodyPr wrap="square" rtlCol="0">
            <a:spAutoFit/>
          </a:bodyPr>
          <a:lstStyle/>
          <a:p>
            <a:r>
              <a:rPr lang="en-US" sz="3600" dirty="0" smtClean="0">
                <a:latin typeface="Cambria Math" panose="02040503050406030204" pitchFamily="18" charset="0"/>
                <a:ea typeface="Cambria Math" panose="02040503050406030204" pitchFamily="18" charset="0"/>
              </a:rPr>
              <a:t>Prove the existence of atmospheric pressure using </a:t>
            </a:r>
            <a:r>
              <a:rPr lang="en-US" sz="3600" b="1" dirty="0" smtClean="0">
                <a:latin typeface="Cambria Math" panose="02040503050406030204" pitchFamily="18" charset="0"/>
                <a:ea typeface="Cambria Math" panose="02040503050406030204" pitchFamily="18" charset="0"/>
              </a:rPr>
              <a:t>various</a:t>
            </a:r>
            <a:r>
              <a:rPr lang="en-US" sz="3600" dirty="0" smtClean="0">
                <a:latin typeface="Cambria Math" panose="02040503050406030204" pitchFamily="18" charset="0"/>
                <a:ea typeface="Cambria Math" panose="02040503050406030204" pitchFamily="18" charset="0"/>
              </a:rPr>
              <a:t> beakers, a piece of paper, and other equipment of your choice. Is it possible to </a:t>
            </a:r>
            <a:r>
              <a:rPr lang="en-US" sz="3600" b="1" dirty="0" smtClean="0">
                <a:latin typeface="Cambria Math" panose="02040503050406030204" pitchFamily="18" charset="0"/>
                <a:ea typeface="Cambria Math" panose="02040503050406030204" pitchFamily="18" charset="0"/>
              </a:rPr>
              <a:t>estimate the value</a:t>
            </a:r>
            <a:r>
              <a:rPr lang="en-US" sz="3600" dirty="0" smtClean="0">
                <a:latin typeface="Cambria Math" panose="02040503050406030204" pitchFamily="18" charset="0"/>
                <a:ea typeface="Cambria Math" panose="02040503050406030204" pitchFamily="18" charset="0"/>
              </a:rPr>
              <a:t> of the atmospheric pressure?</a:t>
            </a:r>
            <a:endParaRPr lang="ru-RU" sz="3600" dirty="0">
              <a:latin typeface="Cambria Math" panose="02040503050406030204" pitchFamily="18" charset="0"/>
              <a:ea typeface="Cambria Math" panose="02040503050406030204" pitchFamily="18" charset="0"/>
            </a:endParaRPr>
          </a:p>
        </p:txBody>
      </p:sp>
      <p:pic>
        <p:nvPicPr>
          <p:cNvPr id="4" name="Picture 6" descr="ÐÐ°ÑÑÐ¸Ð½ÐºÐ¸ Ð¿Ð¾ Ð·Ð°Ð¿ÑÐ¾ÑÑ Take an empty bottle and blow air across its mouth to produce a sound. Now fill the bottle with some water and study how the sound changes" hidden="1">
            <a:extLst>
              <a:ext uri="{FF2B5EF4-FFF2-40B4-BE49-F238E27FC236}">
                <a16:creationId xmlns:a16="http://schemas.microsoft.com/office/drawing/2014/main" id="{B060139F-1CF5-463C-90EB-86FCEFABD4A3}"/>
              </a:ext>
            </a:extLst>
          </p:cNvPr>
          <p:cNvPicPr>
            <a:picLocks noChangeAspect="1" noChangeArrowheads="1"/>
          </p:cNvPicPr>
          <p:nvPr/>
        </p:nvPicPr>
        <p:blipFill>
          <a:blip r:embed="rId3" cstate="print"/>
          <a:srcRect/>
          <a:stretch>
            <a:fillRect/>
          </a:stretch>
        </p:blipFill>
        <p:spPr bwMode="auto">
          <a:xfrm>
            <a:off x="7176120" y="335090"/>
            <a:ext cx="4032448" cy="6064802"/>
          </a:xfrm>
          <a:prstGeom prst="rect">
            <a:avLst/>
          </a:prstGeom>
          <a:noFill/>
        </p:spPr>
      </p:pic>
      <p:sp>
        <p:nvSpPr>
          <p:cNvPr id="6" name="Номер слайда 5"/>
          <p:cNvSpPr>
            <a:spLocks noGrp="1"/>
          </p:cNvSpPr>
          <p:nvPr>
            <p:ph type="sldNum" sz="quarter" idx="12"/>
          </p:nvPr>
        </p:nvSpPr>
        <p:spPr>
          <a:xfrm>
            <a:off x="9083974" y="6356351"/>
            <a:ext cx="2844800" cy="365125"/>
          </a:xfrm>
        </p:spPr>
        <p:txBody>
          <a:bodyPr/>
          <a:lstStyle/>
          <a:p>
            <a:fld id="{725C68B6-61C2-468F-89AB-4B9F7531AA68}" type="slidenum">
              <a:rPr lang="ru-RU" sz="2400" smtClean="0">
                <a:solidFill>
                  <a:schemeClr val="tx1"/>
                </a:solidFill>
                <a:latin typeface="Cambria Math" panose="02040503050406030204" pitchFamily="18" charset="0"/>
                <a:ea typeface="Cambria Math" panose="02040503050406030204" pitchFamily="18" charset="0"/>
              </a:rPr>
              <a:pPr/>
              <a:t>2</a:t>
            </a:fld>
            <a:endParaRPr lang="ru-RU" sz="2400" dirty="0">
              <a:solidFill>
                <a:schemeClr val="tx1"/>
              </a:solidFill>
              <a:latin typeface="Cambria Math" panose="02040503050406030204" pitchFamily="18" charset="0"/>
              <a:ea typeface="Cambria Math" panose="02040503050406030204" pitchFamily="18" charset="0"/>
            </a:endParaRPr>
          </a:p>
        </p:txBody>
      </p:sp>
      <p:pic>
        <p:nvPicPr>
          <p:cNvPr id="9218" name="Picture 2" descr="ÐÐ°ÑÑÐ¸Ð½ÐºÐ¸ Ð¿Ð¾ Ð·Ð°Ð¿ÑÐ¾ÑÑ Ð³ÐµÑÐ± Ð¿Ð¾Ð³Ð¾Ð½Ñ Ð±ÐµÐ· ÑÐ¾Ð½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236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 name="TextBox 1"/>
          <p:cNvSpPr txBox="1"/>
          <p:nvPr/>
        </p:nvSpPr>
        <p:spPr>
          <a:xfrm>
            <a:off x="0" y="159001"/>
            <a:ext cx="12192000" cy="769441"/>
          </a:xfrm>
          <a:prstGeom prst="rect">
            <a:avLst/>
          </a:prstGeom>
          <a:noFill/>
        </p:spPr>
        <p:txBody>
          <a:bodyPr wrap="square" rtlCol="0">
            <a:spAutoFit/>
          </a:bodyPr>
          <a:lstStyle/>
          <a:p>
            <a:r>
              <a:rPr lang="ru-RU"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Theory</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3" name="TextBox 2"/>
          <p:cNvSpPr txBox="1"/>
          <p:nvPr/>
        </p:nvSpPr>
        <p:spPr>
          <a:xfrm>
            <a:off x="1214781" y="1079079"/>
            <a:ext cx="9762438" cy="4524315"/>
          </a:xfrm>
          <a:prstGeom prst="rect">
            <a:avLst/>
          </a:prstGeom>
          <a:noFill/>
        </p:spPr>
        <p:txBody>
          <a:bodyPr wrap="square" rtlCol="0">
            <a:spAutoFit/>
          </a:bodyPr>
          <a:lstStyle/>
          <a:p>
            <a:pPr algn="just"/>
            <a:r>
              <a:rPr lang="en-US" sz="3600" dirty="0" smtClean="0">
                <a:latin typeface="Cambria Math" panose="02040503050406030204" pitchFamily="18" charset="0"/>
                <a:ea typeface="Cambria Math" panose="02040503050406030204" pitchFamily="18" charset="0"/>
              </a:rPr>
              <a:t>Pressure is the force applied perpendicular to the surface of an object per unit area over which that force is distributed. The atmospheric pressure is caused by the gas molecules colliding with the surface. </a:t>
            </a:r>
          </a:p>
          <a:p>
            <a:pPr algn="just"/>
            <a:endParaRPr lang="en-US" sz="3600" dirty="0" smtClean="0">
              <a:latin typeface="Cambria Math" panose="02040503050406030204" pitchFamily="18" charset="0"/>
              <a:ea typeface="Cambria Math" panose="02040503050406030204" pitchFamily="18" charset="0"/>
            </a:endParaRPr>
          </a:p>
          <a:p>
            <a:pPr algn="just"/>
            <a:r>
              <a:rPr lang="en-US" sz="3600" dirty="0" smtClean="0">
                <a:latin typeface="Cambria Math" panose="02040503050406030204" pitchFamily="18" charset="0"/>
                <a:ea typeface="Cambria Math" panose="02040503050406030204" pitchFamily="18" charset="0"/>
              </a:rPr>
              <a:t>In our presentation we also used Boyle’s law to prove our calculations.</a:t>
            </a:r>
            <a:endParaRPr lang="ru-RU" sz="3600" dirty="0">
              <a:latin typeface="Cambria Math" panose="02040503050406030204" pitchFamily="18" charset="0"/>
              <a:ea typeface="Cambria Math" panose="02040503050406030204" pitchFamily="18" charset="0"/>
            </a:endParaRPr>
          </a:p>
        </p:txBody>
      </p:sp>
      <p:pic>
        <p:nvPicPr>
          <p:cNvPr id="4" name="Picture 6" descr="ÐÐ°ÑÑÐ¸Ð½ÐºÐ¸ Ð¿Ð¾ Ð·Ð°Ð¿ÑÐ¾ÑÑ Take an empty bottle and blow air across its mouth to produce a sound. Now fill the bottle with some water and study how the sound changes" hidden="1">
            <a:extLst>
              <a:ext uri="{FF2B5EF4-FFF2-40B4-BE49-F238E27FC236}">
                <a16:creationId xmlns:a16="http://schemas.microsoft.com/office/drawing/2014/main" id="{B060139F-1CF5-463C-90EB-86FCEFABD4A3}"/>
              </a:ext>
            </a:extLst>
          </p:cNvPr>
          <p:cNvPicPr>
            <a:picLocks noChangeAspect="1" noChangeArrowheads="1"/>
          </p:cNvPicPr>
          <p:nvPr/>
        </p:nvPicPr>
        <p:blipFill>
          <a:blip r:embed="rId3" cstate="print"/>
          <a:srcRect/>
          <a:stretch>
            <a:fillRect/>
          </a:stretch>
        </p:blipFill>
        <p:spPr bwMode="auto">
          <a:xfrm>
            <a:off x="7176120" y="335090"/>
            <a:ext cx="4032448" cy="6064802"/>
          </a:xfrm>
          <a:prstGeom prst="rect">
            <a:avLst/>
          </a:prstGeom>
          <a:noFill/>
        </p:spPr>
      </p:pic>
      <p:sp>
        <p:nvSpPr>
          <p:cNvPr id="6" name="Номер слайда 5"/>
          <p:cNvSpPr>
            <a:spLocks noGrp="1"/>
          </p:cNvSpPr>
          <p:nvPr>
            <p:ph type="sldNum" sz="quarter" idx="12"/>
          </p:nvPr>
        </p:nvSpPr>
        <p:spPr>
          <a:xfrm>
            <a:off x="9083974" y="6356351"/>
            <a:ext cx="2844800" cy="365125"/>
          </a:xfrm>
        </p:spPr>
        <p:txBody>
          <a:bodyPr/>
          <a:lstStyle/>
          <a:p>
            <a:fld id="{725C68B6-61C2-468F-89AB-4B9F7531AA68}" type="slidenum">
              <a:rPr lang="ru-RU" sz="2400" smtClean="0">
                <a:solidFill>
                  <a:schemeClr val="tx1"/>
                </a:solidFill>
                <a:latin typeface="Cambria Math" panose="02040503050406030204" pitchFamily="18" charset="0"/>
                <a:ea typeface="Cambria Math" panose="02040503050406030204" pitchFamily="18" charset="0"/>
              </a:rPr>
              <a:pPr/>
              <a:t>3</a:t>
            </a:fld>
            <a:endParaRPr lang="ru-RU" sz="2400" dirty="0">
              <a:solidFill>
                <a:schemeClr val="tx1"/>
              </a:solidFill>
              <a:latin typeface="Cambria Math" panose="02040503050406030204" pitchFamily="18" charset="0"/>
              <a:ea typeface="Cambria Math" panose="02040503050406030204" pitchFamily="18" charset="0"/>
            </a:endParaRPr>
          </a:p>
        </p:txBody>
      </p:sp>
      <p:pic>
        <p:nvPicPr>
          <p:cNvPr id="9218" name="Picture 2" descr="ÐÐ°ÑÑÐ¸Ð½ÐºÐ¸ Ð¿Ð¾ Ð·Ð°Ð¿ÑÐ¾ÑÑ Ð³ÐµÑÐ± Ð¿Ð¾Ð³Ð¾Ð½Ñ Ð±ÐµÐ· ÑÐ¾Ð½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66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Set </a:t>
            </a:r>
            <a:r>
              <a:rPr lang="en-US" sz="4400" b="1" dirty="0" smtClean="0">
                <a:solidFill>
                  <a:schemeClr val="bg1"/>
                </a:solidFill>
                <a:latin typeface="Cambria Math" panose="02040503050406030204" pitchFamily="18" charset="0"/>
                <a:ea typeface="Cambria Math" panose="02040503050406030204" pitchFamily="18" charset="0"/>
              </a:rPr>
              <a:t>up </a:t>
            </a:r>
            <a:r>
              <a:rPr lang="ru-RU" sz="4400" b="1" dirty="0" smtClean="0">
                <a:solidFill>
                  <a:schemeClr val="bg1"/>
                </a:solidFill>
                <a:latin typeface="Cambria Math" panose="02040503050406030204" pitchFamily="18" charset="0"/>
                <a:ea typeface="Cambria Math" panose="02040503050406030204" pitchFamily="18" charset="0"/>
              </a:rPr>
              <a:t>№1</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4</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4"/>
          <a:stretch>
            <a:fillRect/>
          </a:stretch>
        </p:blipFill>
        <p:spPr>
          <a:xfrm>
            <a:off x="641105" y="1404947"/>
            <a:ext cx="5144233" cy="5316528"/>
          </a:xfrm>
          <a:prstGeom prst="rect">
            <a:avLst/>
          </a:prstGeom>
        </p:spPr>
      </p:pic>
      <p:pic>
        <p:nvPicPr>
          <p:cNvPr id="44" name="Рисунок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41132" y="2029313"/>
            <a:ext cx="5335954" cy="4001965"/>
          </a:xfrm>
          <a:prstGeom prst="rect">
            <a:avLst/>
          </a:prstGeom>
        </p:spPr>
      </p:pic>
    </p:spTree>
    <p:extLst>
      <p:ext uri="{BB962C8B-B14F-4D97-AF65-F5344CB8AC3E}">
        <p14:creationId xmlns:p14="http://schemas.microsoft.com/office/powerpoint/2010/main" val="173988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Set </a:t>
            </a:r>
            <a:r>
              <a:rPr lang="en-US" sz="4400" b="1" dirty="0" smtClean="0">
                <a:solidFill>
                  <a:schemeClr val="bg1"/>
                </a:solidFill>
                <a:latin typeface="Cambria Math" panose="02040503050406030204" pitchFamily="18" charset="0"/>
                <a:ea typeface="Cambria Math" panose="02040503050406030204" pitchFamily="18" charset="0"/>
              </a:rPr>
              <a:t>up </a:t>
            </a:r>
            <a:r>
              <a:rPr lang="ru-RU" sz="4400" b="1" dirty="0" smtClean="0">
                <a:solidFill>
                  <a:schemeClr val="bg1"/>
                </a:solidFill>
                <a:latin typeface="Cambria Math" panose="02040503050406030204" pitchFamily="18" charset="0"/>
                <a:ea typeface="Cambria Math" panose="02040503050406030204" pitchFamily="18" charset="0"/>
              </a:rPr>
              <a:t>№</a:t>
            </a:r>
            <a:r>
              <a:rPr lang="en-US" sz="4400" b="1" dirty="0">
                <a:solidFill>
                  <a:schemeClr val="bg1"/>
                </a:solidFill>
                <a:latin typeface="Cambria Math" panose="02040503050406030204" pitchFamily="18" charset="0"/>
                <a:ea typeface="Cambria Math" panose="02040503050406030204" pitchFamily="18" charset="0"/>
              </a:rPr>
              <a:t>2</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5</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8769" y="2514599"/>
            <a:ext cx="5654923" cy="1938992"/>
          </a:xfrm>
          <a:prstGeom prst="rect">
            <a:avLst/>
          </a:prstGeom>
          <a:noFill/>
        </p:spPr>
        <p:txBody>
          <a:bodyPr wrap="square" rtlCol="0">
            <a:spAutoFit/>
          </a:bodyPr>
          <a:lstStyle/>
          <a:p>
            <a:r>
              <a:rPr lang="en-US" sz="6000" dirty="0" smtClean="0"/>
              <a:t>Water can’t drain if the glass is full.</a:t>
            </a:r>
            <a:endParaRPr lang="ru-RU" sz="6000" dirty="0"/>
          </a:p>
        </p:txBody>
      </p:sp>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37492" y="1679983"/>
            <a:ext cx="4325816" cy="4325816"/>
          </a:xfrm>
          <a:prstGeom prst="rect">
            <a:avLst/>
          </a:prstGeom>
        </p:spPr>
      </p:pic>
    </p:spTree>
    <p:extLst>
      <p:ext uri="{BB962C8B-B14F-4D97-AF65-F5344CB8AC3E}">
        <p14:creationId xmlns:p14="http://schemas.microsoft.com/office/powerpoint/2010/main" val="325398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Set </a:t>
            </a:r>
            <a:r>
              <a:rPr lang="en-US" sz="4400" b="1" dirty="0" smtClean="0">
                <a:solidFill>
                  <a:schemeClr val="bg1"/>
                </a:solidFill>
                <a:latin typeface="Cambria Math" panose="02040503050406030204" pitchFamily="18" charset="0"/>
                <a:ea typeface="Cambria Math" panose="02040503050406030204" pitchFamily="18" charset="0"/>
              </a:rPr>
              <a:t>up </a:t>
            </a:r>
            <a:r>
              <a:rPr lang="ru-RU" sz="4400" b="1" dirty="0" smtClean="0">
                <a:solidFill>
                  <a:schemeClr val="bg1"/>
                </a:solidFill>
                <a:latin typeface="Cambria Math" panose="02040503050406030204" pitchFamily="18" charset="0"/>
                <a:ea typeface="Cambria Math" panose="02040503050406030204" pitchFamily="18" charset="0"/>
              </a:rPr>
              <a:t>№</a:t>
            </a:r>
            <a:r>
              <a:rPr lang="en-US" sz="4400" b="1" dirty="0" smtClean="0">
                <a:solidFill>
                  <a:schemeClr val="bg1"/>
                </a:solidFill>
                <a:latin typeface="Cambria Math" panose="02040503050406030204" pitchFamily="18" charset="0"/>
                <a:ea typeface="Cambria Math" panose="02040503050406030204" pitchFamily="18" charset="0"/>
              </a:rPr>
              <a:t>3</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6</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35" y="1910984"/>
            <a:ext cx="5289061" cy="3966796"/>
          </a:xfrm>
          <a:prstGeom prst="rect">
            <a:avLst/>
          </a:prstGeom>
        </p:spPr>
      </p:pic>
      <p:sp>
        <p:nvSpPr>
          <p:cNvPr id="5" name="TextBox 4"/>
          <p:cNvSpPr txBox="1"/>
          <p:nvPr/>
        </p:nvSpPr>
        <p:spPr>
          <a:xfrm>
            <a:off x="5943600" y="2198077"/>
            <a:ext cx="5304651" cy="2123658"/>
          </a:xfrm>
          <a:prstGeom prst="rect">
            <a:avLst/>
          </a:prstGeom>
          <a:noFill/>
        </p:spPr>
        <p:txBody>
          <a:bodyPr wrap="square" rtlCol="0">
            <a:spAutoFit/>
          </a:bodyPr>
          <a:lstStyle/>
          <a:p>
            <a:r>
              <a:rPr lang="en-US" sz="4400" dirty="0" smtClean="0"/>
              <a:t>You can hear sound when releasing the finger.</a:t>
            </a:r>
            <a:endParaRPr lang="ru-RU" dirty="0"/>
          </a:p>
        </p:txBody>
      </p:sp>
    </p:spTree>
    <p:extLst>
      <p:ext uri="{BB962C8B-B14F-4D97-AF65-F5344CB8AC3E}">
        <p14:creationId xmlns:p14="http://schemas.microsoft.com/office/powerpoint/2010/main" val="4128103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66568" y="1008711"/>
            <a:ext cx="7106933" cy="5330200"/>
          </a:xfrm>
          <a:prstGeom prst="rect">
            <a:avLst/>
          </a:prstGeom>
        </p:spPr>
      </p:pic>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Set </a:t>
            </a:r>
            <a:r>
              <a:rPr lang="en-US" sz="4400" b="1" dirty="0" smtClean="0">
                <a:solidFill>
                  <a:schemeClr val="bg1"/>
                </a:solidFill>
                <a:latin typeface="Cambria Math" panose="02040503050406030204" pitchFamily="18" charset="0"/>
                <a:ea typeface="Cambria Math" panose="02040503050406030204" pitchFamily="18" charset="0"/>
              </a:rPr>
              <a:t>up </a:t>
            </a:r>
            <a:r>
              <a:rPr lang="ru-RU" sz="4400" b="1" dirty="0" smtClean="0">
                <a:solidFill>
                  <a:schemeClr val="bg1"/>
                </a:solidFill>
                <a:latin typeface="Cambria Math" panose="02040503050406030204" pitchFamily="18" charset="0"/>
                <a:ea typeface="Cambria Math" panose="02040503050406030204" pitchFamily="18" charset="0"/>
              </a:rPr>
              <a:t>№</a:t>
            </a:r>
            <a:r>
              <a:rPr lang="en-US" sz="4400" b="1" dirty="0">
                <a:solidFill>
                  <a:schemeClr val="bg1"/>
                </a:solidFill>
                <a:latin typeface="Cambria Math" panose="02040503050406030204" pitchFamily="18" charset="0"/>
                <a:ea typeface="Cambria Math" panose="02040503050406030204" pitchFamily="18" charset="0"/>
              </a:rPr>
              <a:t>4</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7</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69740" y="2013559"/>
            <a:ext cx="5171832" cy="3878874"/>
          </a:xfrm>
          <a:prstGeom prst="rect">
            <a:avLst/>
          </a:prstGeom>
        </p:spPr>
      </p:pic>
    </p:spTree>
    <p:extLst>
      <p:ext uri="{BB962C8B-B14F-4D97-AF65-F5344CB8AC3E}">
        <p14:creationId xmlns:p14="http://schemas.microsoft.com/office/powerpoint/2010/main" val="1703304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31" y="322191"/>
            <a:ext cx="9206780" cy="6905085"/>
          </a:xfrm>
          <a:prstGeom prst="rect">
            <a:avLst/>
          </a:prstGeom>
        </p:spPr>
      </p:pic>
      <p:sp>
        <p:nvSpPr>
          <p:cNvPr id="25" name="Прямоугольник 2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TextBox 13"/>
          <p:cNvSpPr txBox="1"/>
          <p:nvPr/>
        </p:nvSpPr>
        <p:spPr>
          <a:xfrm>
            <a:off x="0" y="120344"/>
            <a:ext cx="12192000" cy="769441"/>
          </a:xfrm>
          <a:prstGeom prst="rect">
            <a:avLst/>
          </a:prstGeom>
          <a:noFill/>
        </p:spPr>
        <p:txBody>
          <a:bodyPr wrap="square" rtlCol="0">
            <a:spAutoFit/>
          </a:bodyPr>
          <a:lstStyle/>
          <a:p>
            <a:r>
              <a:rPr lang="en-US" sz="4400" b="1" dirty="0" smtClean="0">
                <a:solidFill>
                  <a:schemeClr val="bg1"/>
                </a:solidFill>
                <a:latin typeface="Cambria Math" panose="02040503050406030204" pitchFamily="18" charset="0"/>
                <a:ea typeface="Cambria Math" panose="02040503050406030204" pitchFamily="18" charset="0"/>
              </a:rPr>
              <a:t>	</a:t>
            </a:r>
            <a:r>
              <a:rPr lang="en-US" sz="4400" b="1" dirty="0" smtClean="0">
                <a:ln w="0"/>
                <a:solidFill>
                  <a:schemeClr val="bg1"/>
                </a:solidFill>
                <a:latin typeface="Cambria Math" panose="02040503050406030204" pitchFamily="18" charset="0"/>
                <a:ea typeface="Cambria Math" panose="02040503050406030204" pitchFamily="18" charset="0"/>
              </a:rPr>
              <a:t>Set</a:t>
            </a:r>
            <a:r>
              <a:rPr lang="en-US" sz="4400" b="1" dirty="0" smtClean="0">
                <a:solidFill>
                  <a:schemeClr val="bg1"/>
                </a:solidFill>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up </a:t>
            </a:r>
            <a:r>
              <a:rPr lang="ru-RU" sz="4400" b="1" dirty="0" smtClean="0">
                <a:solidFill>
                  <a:schemeClr val="bg1"/>
                </a:solidFill>
                <a:latin typeface="Cambria Math" panose="02040503050406030204" pitchFamily="18" charset="0"/>
                <a:ea typeface="Cambria Math" panose="02040503050406030204" pitchFamily="18" charset="0"/>
              </a:rPr>
              <a:t>№</a:t>
            </a:r>
            <a:r>
              <a:rPr lang="en-US" sz="4400" b="1" dirty="0">
                <a:solidFill>
                  <a:schemeClr val="bg1"/>
                </a:solidFill>
                <a:latin typeface="Cambria Math" panose="02040503050406030204" pitchFamily="18" charset="0"/>
                <a:ea typeface="Cambria Math" panose="02040503050406030204" pitchFamily="18" charset="0"/>
              </a:rPr>
              <a:t>4</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74387" y="6356350"/>
            <a:ext cx="2743200" cy="365125"/>
          </a:xfrm>
        </p:spPr>
        <p:txBody>
          <a:bodyPr/>
          <a:lstStyle/>
          <a:p>
            <a:fld id="{0DD9F7A7-F17F-4A98-A215-096C45CC8C35}" type="slidenum">
              <a:rPr lang="ru-RU" sz="2400" smtClean="0">
                <a:solidFill>
                  <a:schemeClr val="bg1"/>
                </a:solidFill>
                <a:latin typeface="Cambria Math" panose="02040503050406030204" pitchFamily="18" charset="0"/>
                <a:ea typeface="Cambria Math" panose="02040503050406030204" pitchFamily="18" charset="0"/>
              </a:rPr>
              <a:t>8</a:t>
            </a:fld>
            <a:endParaRPr lang="ru-RU" sz="2400" dirty="0">
              <a:solidFill>
                <a:schemeClr val="bg1"/>
              </a:solidFill>
              <a:latin typeface="Cambria Math" panose="02040503050406030204" pitchFamily="18" charset="0"/>
              <a:ea typeface="Cambria Math" panose="02040503050406030204" pitchFamily="18" charset="0"/>
            </a:endParaRPr>
          </a:p>
        </p:txBody>
      </p:sp>
      <p:pic>
        <p:nvPicPr>
          <p:cNvPr id="43" name="Picture 2" descr="ÐÐ°ÑÑÐ¸Ð½ÐºÐ¸ Ð¿Ð¾ Ð·Ð°Ð¿ÑÐ¾ÑÑ Ð³ÐµÑÐ± Ð¿Ð¾Ð³Ð¾Ð½Ñ Ð±ÐµÐ· ÑÐ¾Ð½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p:cNvSpPr txBox="1"/>
              <p:nvPr/>
            </p:nvSpPr>
            <p:spPr>
              <a:xfrm>
                <a:off x="5881950" y="5433020"/>
                <a:ext cx="3088794" cy="92333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ru-RU" sz="6000" i="1" smtClean="0">
                          <a:latin typeface="Cambria Math" panose="02040503050406030204" pitchFamily="18" charset="0"/>
                          <a:ea typeface="Cambria Math" panose="02040503050406030204" pitchFamily="18" charset="0"/>
                        </a:rPr>
                        <m:t>𝜀</m:t>
                      </m:r>
                      <m:r>
                        <a:rPr lang="en-US" sz="6000" b="0" i="1" smtClean="0">
                          <a:latin typeface="Cambria Math" panose="02040503050406030204" pitchFamily="18" charset="0"/>
                          <a:ea typeface="Cambria Math" panose="02040503050406030204" pitchFamily="18" charset="0"/>
                        </a:rPr>
                        <m:t>=10%</m:t>
                      </m:r>
                    </m:oMath>
                  </m:oMathPara>
                </a14:m>
                <a:endParaRPr lang="ru-RU" dirty="0"/>
              </a:p>
            </p:txBody>
          </p:sp>
        </mc:Choice>
        <mc:Fallback>
          <p:sp>
            <p:nvSpPr>
              <p:cNvPr id="3" name="TextBox 2"/>
              <p:cNvSpPr txBox="1">
                <a:spLocks noRot="1" noChangeAspect="1" noMove="1" noResize="1" noEditPoints="1" noAdjustHandles="1" noChangeArrowheads="1" noChangeShapeType="1" noTextEdit="1"/>
              </p:cNvSpPr>
              <p:nvPr/>
            </p:nvSpPr>
            <p:spPr>
              <a:xfrm>
                <a:off x="5881950" y="5433020"/>
                <a:ext cx="3088794" cy="923330"/>
              </a:xfrm>
              <a:prstGeom prst="rect">
                <a:avLst/>
              </a:prstGeom>
              <a:blipFill>
                <a:blip r:embed="rId5"/>
                <a:stretch>
                  <a:fillRect/>
                </a:stretch>
              </a:blipFill>
            </p:spPr>
            <p:txBody>
              <a:bodyPr/>
              <a:lstStyle/>
              <a:p>
                <a:r>
                  <a:rPr lang="ru-RU">
                    <a:noFill/>
                  </a:rPr>
                  <a:t> </a:t>
                </a:r>
              </a:p>
            </p:txBody>
          </p:sp>
        </mc:Fallback>
      </mc:AlternateContent>
      <p:sp>
        <p:nvSpPr>
          <p:cNvPr id="4" name="Прямоугольник 3"/>
          <p:cNvSpPr/>
          <p:nvPr/>
        </p:nvSpPr>
        <p:spPr>
          <a:xfrm>
            <a:off x="3903785" y="3182815"/>
            <a:ext cx="1002323" cy="861647"/>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093677" y="4448281"/>
            <a:ext cx="1002323" cy="861647"/>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0" y="249382"/>
            <a:ext cx="12192000" cy="584775"/>
          </a:xfrm>
          <a:prstGeom prst="rect">
            <a:avLst/>
          </a:prstGeom>
          <a:noFill/>
        </p:spPr>
        <p:txBody>
          <a:bodyPr wrap="square" rtlCol="0">
            <a:spAutoFit/>
          </a:bodyPr>
          <a:lstStyle/>
          <a:p>
            <a:pPr algn="ctr"/>
            <a:r>
              <a:rPr lang="en-US" sz="3200" dirty="0" smtClean="0">
                <a:latin typeface="Cambria Math" panose="02040503050406030204" pitchFamily="18" charset="0"/>
                <a:ea typeface="Cambria Math" panose="02040503050406030204" pitchFamily="18" charset="0"/>
              </a:rPr>
              <a:t>IYNT 2018</a:t>
            </a:r>
            <a:endParaRPr lang="ru-RU" sz="32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376056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40944"/>
            <a:ext cx="12192000" cy="1120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TextBox 12"/>
          <p:cNvSpPr txBox="1"/>
          <p:nvPr/>
        </p:nvSpPr>
        <p:spPr>
          <a:xfrm>
            <a:off x="0" y="174319"/>
            <a:ext cx="12192000" cy="769441"/>
          </a:xfrm>
          <a:prstGeom prst="rect">
            <a:avLst/>
          </a:prstGeom>
          <a:noFill/>
        </p:spPr>
        <p:txBody>
          <a:bodyPr wrap="square" rtlCol="0">
            <a:spAutoFit/>
          </a:bodyPr>
          <a:lstStyle/>
          <a:p>
            <a:r>
              <a:rPr lang="ru-RU" sz="4400" b="1" dirty="0" smtClean="0">
                <a:latin typeface="Cambria Math" panose="02040503050406030204" pitchFamily="18" charset="0"/>
                <a:ea typeface="Cambria Math" panose="02040503050406030204" pitchFamily="18" charset="0"/>
              </a:rPr>
              <a:t>	</a:t>
            </a:r>
            <a:r>
              <a:rPr lang="en-US" sz="4400" b="1" dirty="0" smtClean="0">
                <a:solidFill>
                  <a:schemeClr val="bg1"/>
                </a:solidFill>
                <a:latin typeface="Cambria Math" panose="02040503050406030204" pitchFamily="18" charset="0"/>
                <a:ea typeface="Cambria Math" panose="02040503050406030204" pitchFamily="18" charset="0"/>
              </a:rPr>
              <a:t>Conclusions</a:t>
            </a:r>
            <a:endParaRPr lang="ru-RU" sz="4400" b="1" dirty="0">
              <a:solidFill>
                <a:schemeClr val="bg1"/>
              </a:solidFill>
              <a:latin typeface="Cambria Math" panose="02040503050406030204" pitchFamily="18" charset="0"/>
              <a:ea typeface="Cambria Math" panose="02040503050406030204" pitchFamily="18" charset="0"/>
            </a:endParaRPr>
          </a:p>
        </p:txBody>
      </p:sp>
      <p:sp>
        <p:nvSpPr>
          <p:cNvPr id="2" name="Номер слайда 1"/>
          <p:cNvSpPr>
            <a:spLocks noGrp="1"/>
          </p:cNvSpPr>
          <p:nvPr>
            <p:ph type="sldNum" sz="quarter" idx="12"/>
          </p:nvPr>
        </p:nvSpPr>
        <p:spPr>
          <a:xfrm>
            <a:off x="9261767" y="6356350"/>
            <a:ext cx="2743200" cy="365125"/>
          </a:xfrm>
        </p:spPr>
        <p:txBody>
          <a:bodyPr/>
          <a:lstStyle/>
          <a:p>
            <a:fld id="{0DD9F7A7-F17F-4A98-A215-096C45CC8C35}" type="slidenum">
              <a:rPr lang="ru-RU" sz="2400" smtClean="0">
                <a:solidFill>
                  <a:schemeClr val="tx1"/>
                </a:solidFill>
                <a:latin typeface="Cambria Math" panose="02040503050406030204" pitchFamily="18" charset="0"/>
                <a:ea typeface="Cambria Math" panose="02040503050406030204" pitchFamily="18" charset="0"/>
              </a:rPr>
              <a:t>9</a:t>
            </a:fld>
            <a:endParaRPr lang="ru-RU" sz="2400" dirty="0">
              <a:solidFill>
                <a:schemeClr val="tx1"/>
              </a:solidFill>
              <a:latin typeface="Cambria Math" panose="02040503050406030204" pitchFamily="18" charset="0"/>
              <a:ea typeface="Cambria Math" panose="02040503050406030204" pitchFamily="18" charset="0"/>
            </a:endParaRPr>
          </a:p>
        </p:txBody>
      </p:sp>
      <p:pic>
        <p:nvPicPr>
          <p:cNvPr id="30" name="Picture 2" descr="ÐÐ°ÑÑÐ¸Ð½ÐºÐ¸ Ð¿Ð¾ Ð·Ð°Ð¿ÑÐ¾ÑÑ Ð³ÐµÑÐ± Ð¿Ð¾Ð³Ð¾Ð½Ñ Ð±ÐµÐ· ÑÐ¾Ð½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48251" y="65774"/>
            <a:ext cx="770882" cy="955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6321" y="1951892"/>
            <a:ext cx="9777046" cy="3477875"/>
          </a:xfrm>
          <a:prstGeom prst="rect">
            <a:avLst/>
          </a:prstGeom>
          <a:noFill/>
        </p:spPr>
        <p:txBody>
          <a:bodyPr wrap="square" rtlCol="0">
            <a:spAutoFit/>
          </a:bodyPr>
          <a:lstStyle/>
          <a:p>
            <a:pPr marL="342900" indent="-342900">
              <a:buAutoNum type="arabicParenR"/>
            </a:pPr>
            <a:r>
              <a:rPr lang="en-US" sz="4400" dirty="0" smtClean="0">
                <a:latin typeface="Cambria Math" panose="02040503050406030204" pitchFamily="18" charset="0"/>
                <a:ea typeface="Cambria Math" panose="02040503050406030204" pitchFamily="18" charset="0"/>
              </a:rPr>
              <a:t>We can prove existence of the atmosphere with several methods (we used four set ups)</a:t>
            </a:r>
          </a:p>
          <a:p>
            <a:pPr marL="342900" indent="-342900">
              <a:buAutoNum type="arabicParenR"/>
            </a:pPr>
            <a:endParaRPr lang="en-US" sz="4400" dirty="0" smtClean="0">
              <a:latin typeface="Cambria Math" panose="02040503050406030204" pitchFamily="18" charset="0"/>
              <a:ea typeface="Cambria Math" panose="02040503050406030204" pitchFamily="18" charset="0"/>
            </a:endParaRPr>
          </a:p>
          <a:p>
            <a:pPr marL="342900" indent="-342900">
              <a:buAutoNum type="arabicParenR"/>
            </a:pPr>
            <a:r>
              <a:rPr lang="en-US" sz="4400" dirty="0" smtClean="0">
                <a:latin typeface="Cambria Math" panose="02040503050406030204" pitchFamily="18" charset="0"/>
                <a:ea typeface="Cambria Math" panose="02040503050406030204" pitchFamily="18" charset="0"/>
              </a:rPr>
              <a:t>We can measure the air pressure.</a:t>
            </a:r>
            <a:endParaRPr lang="ru-RU" dirty="0"/>
          </a:p>
        </p:txBody>
      </p:sp>
    </p:spTree>
    <p:extLst>
      <p:ext uri="{BB962C8B-B14F-4D97-AF65-F5344CB8AC3E}">
        <p14:creationId xmlns:p14="http://schemas.microsoft.com/office/powerpoint/2010/main" val="4198225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4435</TotalTime>
  <Words>274</Words>
  <Application>Microsoft Office PowerPoint</Application>
  <PresentationFormat>Широкоэкранный</PresentationFormat>
  <Paragraphs>48</Paragraphs>
  <Slides>10</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Cambria Math</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Шимборский</dc:creator>
  <cp:lastModifiedBy>Владимир Шимборский</cp:lastModifiedBy>
  <cp:revision>210</cp:revision>
  <dcterms:created xsi:type="dcterms:W3CDTF">2018-05-12T10:02:41Z</dcterms:created>
  <dcterms:modified xsi:type="dcterms:W3CDTF">2018-07-08T14:33:47Z</dcterms:modified>
</cp:coreProperties>
</file>