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4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73" r:id="rId4"/>
    <p:sldId id="259" r:id="rId5"/>
    <p:sldId id="266" r:id="rId6"/>
    <p:sldId id="274" r:id="rId7"/>
    <p:sldId id="261" r:id="rId8"/>
    <p:sldId id="262" r:id="rId9"/>
    <p:sldId id="263" r:id="rId10"/>
    <p:sldId id="264" r:id="rId11"/>
    <p:sldId id="265" r:id="rId12"/>
    <p:sldId id="267" r:id="rId13"/>
    <p:sldId id="268" r:id="rId14"/>
    <p:sldId id="269" r:id="rId15"/>
    <p:sldId id="270" r:id="rId16"/>
    <p:sldId id="275" r:id="rId17"/>
    <p:sldId id="271" r:id="rId18"/>
    <p:sldId id="272" r:id="rId19"/>
    <p:sldId id="276" r:id="rId20"/>
  </p:sldIdLst>
  <p:sldSz cx="12192000" cy="6858000"/>
  <p:notesSz cx="6858000" cy="9144000"/>
  <p:defaultTextStyle>
    <a:lvl1pPr>
      <a:defRPr>
        <a:latin typeface="Calibri"/>
        <a:ea typeface="Calibri"/>
        <a:cs typeface="Calibri"/>
        <a:sym typeface="Calibri"/>
      </a:defRPr>
    </a:lvl1pPr>
    <a:lvl2pPr indent="457200">
      <a:defRPr>
        <a:latin typeface="Calibri"/>
        <a:ea typeface="Calibri"/>
        <a:cs typeface="Calibri"/>
        <a:sym typeface="Calibri"/>
      </a:defRPr>
    </a:lvl2pPr>
    <a:lvl3pPr indent="914400">
      <a:defRPr>
        <a:latin typeface="Calibri"/>
        <a:ea typeface="Calibri"/>
        <a:cs typeface="Calibri"/>
        <a:sym typeface="Calibri"/>
      </a:defRPr>
    </a:lvl3pPr>
    <a:lvl4pPr indent="1371600">
      <a:defRPr>
        <a:latin typeface="Calibri"/>
        <a:ea typeface="Calibri"/>
        <a:cs typeface="Calibri"/>
        <a:sym typeface="Calibri"/>
      </a:defRPr>
    </a:lvl4pPr>
    <a:lvl5pPr indent="1828800">
      <a:defRPr>
        <a:latin typeface="Calibri"/>
        <a:ea typeface="Calibri"/>
        <a:cs typeface="Calibri"/>
        <a:sym typeface="Calibri"/>
      </a:defRPr>
    </a:lvl5pPr>
    <a:lvl6pPr indent="2286000">
      <a:defRPr>
        <a:latin typeface="Calibri"/>
        <a:ea typeface="Calibri"/>
        <a:cs typeface="Calibri"/>
        <a:sym typeface="Calibri"/>
      </a:defRPr>
    </a:lvl6pPr>
    <a:lvl7pPr indent="2743200">
      <a:defRPr>
        <a:latin typeface="Calibri"/>
        <a:ea typeface="Calibri"/>
        <a:cs typeface="Calibri"/>
        <a:sym typeface="Calibri"/>
      </a:defRPr>
    </a:lvl7pPr>
    <a:lvl8pPr indent="3200400">
      <a:defRPr>
        <a:latin typeface="Calibri"/>
        <a:ea typeface="Calibri"/>
        <a:cs typeface="Calibri"/>
        <a:sym typeface="Calibri"/>
      </a:defRPr>
    </a:lvl8pPr>
    <a:lvl9pPr indent="3657600">
      <a:defRPr>
        <a:latin typeface="Calibri"/>
        <a:ea typeface="Calibri"/>
        <a:cs typeface="Calibri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472C4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472C4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472C4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5A5A5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5A5A5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5A5A5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0AD47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0AD47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0AD47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472C4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472C4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94"/>
    <p:restoredTop sz="75846"/>
  </p:normalViewPr>
  <p:slideViewPr>
    <p:cSldViewPr>
      <p:cViewPr varScale="1">
        <p:scale>
          <a:sx n="67" d="100"/>
          <a:sy n="67" d="100"/>
        </p:scale>
        <p:origin x="848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Home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100000"/>
                    <a:shade val="100000"/>
                    <a:satMod val="129999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0.00</c:formatCode>
                <c:ptCount val="1"/>
                <c:pt idx="0">
                  <c:v>4.46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A2-6242-BF35-D55F9873180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Shop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100000"/>
                    <a:shade val="100000"/>
                    <a:satMod val="129999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2.91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5A2-6242-BF35-D55F987318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263612847"/>
        <c:axId val="263613743"/>
      </c:barChart>
      <c:catAx>
        <c:axId val="263612847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63613743"/>
        <c:crosses val="autoZero"/>
        <c:auto val="1"/>
        <c:lblAlgn val="ctr"/>
        <c:lblOffset val="100"/>
        <c:noMultiLvlLbl val="0"/>
      </c:catAx>
      <c:valAx>
        <c:axId val="2636137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636128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Home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100000"/>
                    <a:shade val="100000"/>
                    <a:satMod val="129999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B9-EE41-B7A3-3F22380DCE9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Shop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100000"/>
                    <a:shade val="100000"/>
                    <a:satMod val="129999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DB9-EE41-B7A3-3F22380DCE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265391471"/>
        <c:axId val="267649855"/>
      </c:barChart>
      <c:catAx>
        <c:axId val="265391471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67649855"/>
        <c:crosses val="autoZero"/>
        <c:auto val="1"/>
        <c:lblAlgn val="ctr"/>
        <c:lblOffset val="100"/>
        <c:noMultiLvlLbl val="0"/>
      </c:catAx>
      <c:valAx>
        <c:axId val="2676498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6539147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ru-RU"/>
  <c:roundedCorners val="0"/>
  <c:style val="2"/>
  <c:chart>
    <c:title>
      <c:tx>
        <c:rich>
          <a:bodyPr rot="0"/>
          <a:lstStyle/>
          <a:p>
            <a:pPr lvl="0"/>
            <a:endParaRPr lang="ru-RU"/>
          </a:p>
        </c:rich>
      </c:tx>
      <c:overlay val="1"/>
    </c:title>
    <c:autoTitleDeleted val="0"/>
    <c:plotArea>
      <c:layout>
        <c:manualLayout>
          <c:layoutTarget val="inner"/>
          <c:xMode val="edge"/>
          <c:yMode val="edge"/>
          <c:x val="6.1235499999999998E-2"/>
          <c:y val="6.17978E-2"/>
          <c:w val="0.93876400000000004"/>
          <c:h val="0.830234999999999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Регион 1</c:v>
                </c:pt>
              </c:strCache>
            </c:strRef>
          </c:tx>
          <c:spPr>
            <a:solidFill>
              <a:srgbClr val="4472C4"/>
            </a:solidFill>
            <a:ln w="6350" cap="flat">
              <a:solidFill>
                <a:srgbClr val="FFFFFF"/>
              </a:solidFill>
              <a:prstDash val="solid"/>
              <a:miter lim="800000"/>
            </a:ln>
            <a:effectLst/>
          </c:spPr>
          <c:invertIfNegative val="0"/>
          <c:cat>
            <c:strRef>
              <c:f>Sheet1!$B$1:$E$1</c:f>
              <c:strCache>
                <c:ptCount val="4"/>
                <c:pt idx="0">
                  <c:v>Homemade Whey</c:v>
                </c:pt>
                <c:pt idx="1">
                  <c:v>Home Milk</c:v>
                </c:pt>
                <c:pt idx="2">
                  <c:v>Shop whey</c:v>
                </c:pt>
                <c:pt idx="3">
                  <c:v>Shop milk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1">
                  <c:v>120</c:v>
                </c:pt>
                <c:pt idx="3">
                  <c:v>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A6-7847-BD2D-146358FAE32B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Регион 2</c:v>
                </c:pt>
              </c:strCache>
            </c:strRef>
          </c:tx>
          <c:spPr>
            <a:solidFill>
              <a:srgbClr val="ED7D31"/>
            </a:solidFill>
            <a:ln w="6350" cap="flat">
              <a:solidFill>
                <a:srgbClr val="FFFFFF"/>
              </a:solidFill>
              <a:prstDash val="solid"/>
              <a:miter lim="800000"/>
            </a:ln>
            <a:effectLst/>
          </c:spPr>
          <c:invertIfNegative val="0"/>
          <c:cat>
            <c:strRef>
              <c:f>Sheet1!$B$1:$E$1</c:f>
              <c:strCache>
                <c:ptCount val="4"/>
                <c:pt idx="0">
                  <c:v>Homemade Whey</c:v>
                </c:pt>
                <c:pt idx="1">
                  <c:v>Home Milk</c:v>
                </c:pt>
                <c:pt idx="2">
                  <c:v>Shop whey</c:v>
                </c:pt>
                <c:pt idx="3">
                  <c:v>Shop milk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3"/>
                <c:pt idx="0">
                  <c:v>34</c:v>
                </c:pt>
                <c:pt idx="2">
                  <c:v>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A6-7847-BD2D-146358FAE3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2652032"/>
        <c:axId val="192653568"/>
      </c:barChart>
      <c:catAx>
        <c:axId val="1926520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 lvl="0">
              <a:defRPr sz="1800" b="0" i="0" u="none" strike="noStrike">
                <a:solidFill>
                  <a:srgbClr val="000000"/>
                </a:solidFill>
                <a:effectLst/>
                <a:latin typeface="Calibri"/>
              </a:defRPr>
            </a:pPr>
            <a:endParaRPr lang="ru-RU"/>
          </a:p>
        </c:txPr>
        <c:crossAx val="192653568"/>
        <c:crosses val="autoZero"/>
        <c:auto val="1"/>
        <c:lblAlgn val="ctr"/>
        <c:lblOffset val="100"/>
        <c:noMultiLvlLbl val="1"/>
      </c:catAx>
      <c:valAx>
        <c:axId val="192653568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888888"/>
              </a:solidFill>
              <a:prstDash val="solid"/>
              <a:miter lim="800000"/>
            </a:ln>
          </c:spPr>
        </c:majorGridlines>
        <c:numFmt formatCode="General" sourceLinked="0"/>
        <c:majorTickMark val="out"/>
        <c:minorTickMark val="none"/>
        <c:tickLblPos val="nextTo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 lvl="0">
              <a:defRPr sz="1800" b="0" i="0" u="none" strike="noStrike">
                <a:solidFill>
                  <a:srgbClr val="000000"/>
                </a:solidFill>
                <a:effectLst/>
                <a:latin typeface="Calibri"/>
              </a:defRPr>
            </a:pPr>
            <a:endParaRPr lang="ru-RU"/>
          </a:p>
        </c:txPr>
        <c:crossAx val="192652032"/>
        <c:crosses val="autoZero"/>
        <c:crossBetween val="between"/>
        <c:majorUnit val="30"/>
        <c:minorUnit val="1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ru-RU"/>
  <c:roundedCorners val="0"/>
  <c:style val="2"/>
  <c:chart>
    <c:title>
      <c:tx>
        <c:rich>
          <a:bodyPr rot="0"/>
          <a:lstStyle/>
          <a:p>
            <a:pPr lvl="0"/>
            <a:endParaRPr lang="ru-RU"/>
          </a:p>
        </c:rich>
      </c:tx>
      <c:overlay val="1"/>
    </c:title>
    <c:autoTitleDeleted val="0"/>
    <c:plotArea>
      <c:layout>
        <c:manualLayout>
          <c:layoutTarget val="inner"/>
          <c:xMode val="edge"/>
          <c:yMode val="edge"/>
          <c:x val="8.2874299999999998E-2"/>
          <c:y val="6.17978E-2"/>
          <c:w val="0.917126"/>
          <c:h val="0.830234999999999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Регион 1</c:v>
                </c:pt>
              </c:strCache>
            </c:strRef>
          </c:tx>
          <c:spPr>
            <a:solidFill>
              <a:srgbClr val="4472C4"/>
            </a:solidFill>
            <a:ln w="6350" cap="flat">
              <a:solidFill>
                <a:srgbClr val="FFFFFF"/>
              </a:solidFill>
              <a:prstDash val="solid"/>
              <a:miter lim="800000"/>
            </a:ln>
            <a:effectLst/>
          </c:spPr>
          <c:invertIfNegative val="0"/>
          <c:cat>
            <c:strRef>
              <c:f>Sheet1!$B$1:$E$1</c:f>
              <c:strCache>
                <c:ptCount val="4"/>
                <c:pt idx="0">
                  <c:v>HM</c:v>
                </c:pt>
                <c:pt idx="1">
                  <c:v>HW</c:v>
                </c:pt>
                <c:pt idx="2">
                  <c:v>SM</c:v>
                </c:pt>
                <c:pt idx="3">
                  <c:v>SW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400</c:v>
                </c:pt>
                <c:pt idx="2">
                  <c:v>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8A-BE43-A4DC-8C594CADC7EA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Регион 2</c:v>
                </c:pt>
              </c:strCache>
            </c:strRef>
          </c:tx>
          <c:spPr>
            <a:solidFill>
              <a:srgbClr val="ED7D31"/>
            </a:solidFill>
            <a:ln w="6350" cap="flat">
              <a:solidFill>
                <a:srgbClr val="FFFFFF"/>
              </a:solidFill>
              <a:prstDash val="solid"/>
              <a:miter lim="800000"/>
            </a:ln>
            <a:effectLst/>
          </c:spPr>
          <c:invertIfNegative val="0"/>
          <c:cat>
            <c:strRef>
              <c:f>Sheet1!$B$1:$E$1</c:f>
              <c:strCache>
                <c:ptCount val="4"/>
                <c:pt idx="0">
                  <c:v>HM</c:v>
                </c:pt>
                <c:pt idx="1">
                  <c:v>HW</c:v>
                </c:pt>
                <c:pt idx="2">
                  <c:v>SM</c:v>
                </c:pt>
                <c:pt idx="3">
                  <c:v>SW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  <c:pt idx="1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28A-BE43-A4DC-8C594CADC7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4339840"/>
        <c:axId val="184341632"/>
      </c:barChart>
      <c:catAx>
        <c:axId val="1843398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 lvl="0">
              <a:defRPr sz="1800" b="0" i="0" u="none" strike="noStrike">
                <a:solidFill>
                  <a:srgbClr val="000000"/>
                </a:solidFill>
                <a:effectLst/>
                <a:latin typeface="Calibri"/>
              </a:defRPr>
            </a:pPr>
            <a:endParaRPr lang="ru-RU"/>
          </a:p>
        </c:txPr>
        <c:crossAx val="184341632"/>
        <c:crosses val="autoZero"/>
        <c:auto val="1"/>
        <c:lblAlgn val="ctr"/>
        <c:lblOffset val="100"/>
        <c:noMultiLvlLbl val="1"/>
      </c:catAx>
      <c:valAx>
        <c:axId val="184341632"/>
        <c:scaling>
          <c:orientation val="minMax"/>
          <c:max val="500"/>
          <c:min val="0"/>
        </c:scaling>
        <c:delete val="0"/>
        <c:axPos val="l"/>
        <c:majorGridlines>
          <c:spPr>
            <a:ln w="12700" cap="flat">
              <a:solidFill>
                <a:srgbClr val="888888"/>
              </a:solidFill>
              <a:prstDash val="solid"/>
              <a:miter lim="800000"/>
            </a:ln>
          </c:spPr>
        </c:majorGridlines>
        <c:numFmt formatCode="General" sourceLinked="0"/>
        <c:majorTickMark val="out"/>
        <c:minorTickMark val="none"/>
        <c:tickLblPos val="nextTo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 lvl="0">
              <a:defRPr sz="1800" b="0" i="0" u="none" strike="noStrike">
                <a:solidFill>
                  <a:srgbClr val="000000"/>
                </a:solidFill>
                <a:effectLst/>
                <a:latin typeface="Calibri"/>
              </a:defRPr>
            </a:pPr>
            <a:endParaRPr lang="ru-RU"/>
          </a:p>
        </c:txPr>
        <c:crossAx val="184339840"/>
        <c:crosses val="autoZero"/>
        <c:crossBetween val="between"/>
        <c:majorUnit val="500"/>
        <c:minorUnit val="100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0" name="Shape 5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576482107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9" name="Shape 5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/>
            </a:pPr>
            <a:endParaRPr sz="1200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7" name="Shape 20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lang="en-US" sz="1800" dirty="0">
                <a:effectLst/>
                <a:latin typeface="Calibri"/>
                <a:ea typeface="Calibri"/>
                <a:cs typeface="Calibri"/>
                <a:sym typeface="Calibri"/>
              </a:rPr>
              <a:t>Not special method is a method of calculating of amount of calcium in milk. I made that with the help of special indicator </a:t>
            </a:r>
            <a:r>
              <a:rPr lang="en-US" sz="1800" dirty="0" err="1">
                <a:effectLst/>
                <a:latin typeface="Calibri"/>
                <a:ea typeface="Calibri"/>
                <a:cs typeface="Calibri"/>
                <a:sym typeface="Calibri"/>
              </a:rPr>
              <a:t>Murecsid</a:t>
            </a:r>
            <a:r>
              <a:rPr lang="en-US" sz="1800" dirty="0">
                <a:effectLst/>
                <a:latin typeface="Calibri"/>
                <a:ea typeface="Calibri"/>
                <a:cs typeface="Calibri"/>
                <a:sym typeface="Calibri"/>
              </a:rPr>
              <a:t> and calcium chloride. </a:t>
            </a:r>
            <a:r>
              <a:rPr lang="ru-RU" sz="1800" dirty="0">
                <a:effectLst/>
                <a:latin typeface="Calibri"/>
                <a:ea typeface="Calibri"/>
                <a:cs typeface="Calibri"/>
                <a:sym typeface="Calibri"/>
              </a:rPr>
              <a:t>кальция (рН 10,8-13,2)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lang="en-US" sz="1200" dirty="0" err="1"/>
              <a:t>Murecside</a:t>
            </a:r>
            <a:r>
              <a:rPr lang="en-US" sz="1200" dirty="0"/>
              <a:t>. Titrated by </a:t>
            </a:r>
            <a:r>
              <a:rPr lang="en-US" sz="1200" dirty="0" err="1"/>
              <a:t>comlexon</a:t>
            </a:r>
            <a:r>
              <a:rPr lang="en-US" sz="1200" dirty="0"/>
              <a:t> 3</a:t>
            </a:r>
          </a:p>
          <a:p>
            <a:pPr lvl="0">
              <a:defRPr sz="1800"/>
            </a:pPr>
            <a:endParaRPr sz="1200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Into </a:t>
            </a:r>
            <a:r>
              <a:rPr lang="en-US" dirty="0" err="1"/>
              <a:t>lurea-barteni</a:t>
            </a:r>
            <a:r>
              <a:rPr lang="en-US" dirty="0"/>
              <a:t> medium.   </a:t>
            </a:r>
            <a:r>
              <a:rPr lang="en-US" sz="2200" b="0" i="0" u="none" strike="noStrike" dirty="0">
                <a:effectLst/>
                <a:latin typeface="+mn-lt"/>
                <a:ea typeface="+mn-ea"/>
                <a:cs typeface="+mn-cs"/>
                <a:sym typeface="Helvetica Neue"/>
              </a:rPr>
              <a:t>Dilute</a:t>
            </a:r>
            <a:r>
              <a:rPr lang="ru-RU" sz="2200" b="0" i="0" u="none" strike="noStrike" dirty="0">
                <a:effectLst/>
                <a:latin typeface="+mn-lt"/>
                <a:ea typeface="+mn-ea"/>
                <a:cs typeface="+mn-cs"/>
                <a:sym typeface="Helvetica Neue"/>
              </a:rPr>
              <a:t>-разбавить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72121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200" b="0" i="0" u="none" strike="noStrike" dirty="0">
                <a:effectLst/>
                <a:latin typeface="+mn-lt"/>
                <a:ea typeface="+mn-ea"/>
                <a:cs typeface="+mn-cs"/>
                <a:sym typeface="Helvetica Neue"/>
              </a:rPr>
              <a:t>Because of the </a:t>
            </a:r>
            <a:r>
              <a:rPr lang="en-US" sz="2200" b="0" i="0" u="none" strike="noStrike" dirty="0" err="1">
                <a:effectLst/>
                <a:latin typeface="+mn-lt"/>
                <a:ea typeface="+mn-ea"/>
                <a:cs typeface="+mn-cs"/>
                <a:sym typeface="Helvetica Neue"/>
              </a:rPr>
              <a:t>thermoprocessing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08433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AFTER 3 weeks after removing milk into </a:t>
            </a:r>
            <a:r>
              <a:rPr lang="en-US" dirty="0" err="1"/>
              <a:t>lurea-barteni</a:t>
            </a:r>
            <a:r>
              <a:rPr lang="en-US" dirty="0"/>
              <a:t> medium we can see </a:t>
            </a:r>
            <a:r>
              <a:rPr lang="en-US" dirty="0" err="1"/>
              <a:t>colonnias</a:t>
            </a:r>
            <a:r>
              <a:rPr lang="en-US" dirty="0"/>
              <a:t> of </a:t>
            </a:r>
            <a:r>
              <a:rPr lang="en-US" dirty="0" err="1"/>
              <a:t>bacillum</a:t>
            </a:r>
            <a:r>
              <a:rPr lang="en-US" dirty="0"/>
              <a:t> in the sm. It means that people on a </a:t>
            </a:r>
            <a:r>
              <a:rPr lang="en-US" dirty="0" err="1"/>
              <a:t>factore</a:t>
            </a:r>
            <a:r>
              <a:rPr lang="en-US" dirty="0"/>
              <a:t> added to the milk </a:t>
            </a:r>
            <a:r>
              <a:rPr lang="en-US" dirty="0" err="1"/>
              <a:t>difrent</a:t>
            </a:r>
            <a:r>
              <a:rPr lang="en-US" dirty="0"/>
              <a:t> </a:t>
            </a:r>
            <a:r>
              <a:rPr lang="en-US" dirty="0" err="1"/>
              <a:t>substanses</a:t>
            </a:r>
            <a:r>
              <a:rPr lang="en-US" dirty="0"/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32836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34" name="Shape 23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/>
            </a:pPr>
            <a:endParaRPr sz="1200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06993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200" b="0" i="0" u="none" strike="noStrike" dirty="0">
                <a:effectLst/>
                <a:latin typeface="+mn-lt"/>
                <a:ea typeface="+mn-ea"/>
                <a:cs typeface="+mn-cs"/>
                <a:sym typeface="Helvetica Neue"/>
              </a:rPr>
              <a:t>Divide</a:t>
            </a:r>
            <a:r>
              <a:rPr lang="ru-RU" sz="2200" b="0" i="0" u="none" strike="noStrike" dirty="0">
                <a:effectLst/>
                <a:latin typeface="+mn-lt"/>
                <a:ea typeface="+mn-ea"/>
                <a:cs typeface="+mn-cs"/>
                <a:sym typeface="Helvetica Neue"/>
              </a:rPr>
              <a:t>- разделить</a:t>
            </a:r>
          </a:p>
          <a:p>
            <a:r>
              <a:rPr lang="en-US" sz="2200" b="0" i="0" u="none" strike="noStrike" dirty="0">
                <a:effectLst/>
                <a:latin typeface="+mn-lt"/>
                <a:ea typeface="+mn-ea"/>
                <a:cs typeface="+mn-cs"/>
                <a:sym typeface="Helvetica Neue"/>
              </a:rPr>
              <a:t>Sector</a:t>
            </a:r>
            <a:endParaRPr lang="ru-RU" sz="2200" b="0" i="0" u="none" strike="noStrike" dirty="0">
              <a:effectLst/>
              <a:latin typeface="+mn-lt"/>
              <a:ea typeface="+mn-ea"/>
              <a:cs typeface="+mn-cs"/>
              <a:sym typeface="Helvetica Neue"/>
            </a:endParaRPr>
          </a:p>
          <a:p>
            <a:r>
              <a:rPr lang="en-US" sz="2200" b="0" i="0" u="none" strike="noStrike" dirty="0">
                <a:effectLst/>
                <a:latin typeface="+mn-lt"/>
                <a:ea typeface="+mn-ea"/>
                <a:cs typeface="+mn-cs"/>
                <a:sym typeface="Helvetica Neue"/>
              </a:rPr>
              <a:t>Colonies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5779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>
                <a:effectLst/>
                <a:latin typeface="+mn-lt"/>
                <a:ea typeface="+mn-ea"/>
                <a:cs typeface="+mn-cs"/>
                <a:sym typeface="Helvetica Neue"/>
              </a:rPr>
              <a:t>On that slide you can see all types of cooking the cottage cheese: milk heating, adding of acids and filtrating of whey</a:t>
            </a:r>
          </a:p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C54BC5-B044-414B-9A46-1B87C352446B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64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effectLst/>
                <a:latin typeface="Calibri"/>
                <a:ea typeface="Calibri"/>
                <a:cs typeface="Calibri"/>
                <a:sym typeface="Calibri"/>
              </a:rPr>
              <a:t>Because of a weak body it is easier to study milk and whey instead of the cottage cheese separately.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00430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>
                <a:effectLst/>
                <a:latin typeface="+mn-lt"/>
                <a:ea typeface="+mn-ea"/>
                <a:cs typeface="+mn-cs"/>
                <a:sym typeface="Helvetica Neue"/>
              </a:rPr>
              <a:t>First of all I need to say what I’m going to study. Milk contains calcium, protein, carbohydrates and other substances. So hear you can see theirs formulas.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95850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08" name="Shape 1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lang="en-US" sz="1800" dirty="0">
                <a:effectLst/>
                <a:latin typeface="+mn-lt"/>
                <a:ea typeface="+mn-ea"/>
                <a:cs typeface="+mn-cs"/>
                <a:sym typeface="Helvetica Neue"/>
              </a:rPr>
              <a:t>So first of all, if we speak about studding of milk, we need to denature acids to have a possibility of making reaction with protein and carbohydrates separately. I’m going to add HNO3 to milk- we will se a protein settling. Carbohydrates will be oxidized to acids. </a:t>
            </a:r>
          </a:p>
          <a:p>
            <a:pPr lvl="0" defTabSz="914400">
              <a:lnSpc>
                <a:spcPct val="100000"/>
              </a:lnSpc>
              <a:defRPr sz="1800"/>
            </a:pPr>
            <a:endParaRPr sz="12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55" name="Shape 15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914400">
              <a:lnSpc>
                <a:spcPct val="100000"/>
              </a:lnSpc>
              <a:defRPr sz="1800"/>
            </a:pPr>
            <a:endParaRPr sz="12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67" name="Shape 16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lang="en-US" sz="1200" dirty="0">
                <a:effectLst/>
                <a:latin typeface="Calibri"/>
                <a:ea typeface="Calibri"/>
                <a:cs typeface="Calibri"/>
                <a:sym typeface="Helvetica Neue"/>
              </a:rPr>
              <a:t>If we talk about</a:t>
            </a:r>
            <a:r>
              <a:rPr lang="en-US" sz="1800" b="1" dirty="0">
                <a:effectLst/>
                <a:latin typeface="Calibri"/>
                <a:ea typeface="Calibri"/>
                <a:cs typeface="Calibri"/>
                <a:sym typeface="Helvetica Neue"/>
              </a:rPr>
              <a:t> proteins </a:t>
            </a:r>
            <a:r>
              <a:rPr lang="en-US" sz="1200" dirty="0">
                <a:effectLst/>
                <a:latin typeface="Calibri"/>
                <a:ea typeface="Calibri"/>
                <a:cs typeface="Calibri"/>
                <a:sym typeface="Helvetica Neue"/>
              </a:rPr>
              <a:t>first of all it is better to «open» the molecule by </a:t>
            </a:r>
            <a:r>
              <a:rPr lang="en-US" sz="1200" dirty="0" err="1">
                <a:effectLst/>
                <a:latin typeface="Calibri"/>
                <a:ea typeface="Calibri"/>
                <a:cs typeface="Calibri"/>
                <a:sym typeface="Helvetica Neue"/>
              </a:rPr>
              <a:t>Formalinum</a:t>
            </a:r>
            <a:r>
              <a:rPr lang="en-US" sz="1200" dirty="0">
                <a:effectLst/>
                <a:latin typeface="Calibri"/>
                <a:ea typeface="Calibri"/>
                <a:cs typeface="Calibri"/>
                <a:sym typeface="Helvetica Neue"/>
              </a:rPr>
              <a:t> to have a better yield of reaction. After that we can titrate the solution by sodium </a:t>
            </a:r>
            <a:r>
              <a:rPr lang="en-US" sz="1200" dirty="0" err="1">
                <a:effectLst/>
                <a:latin typeface="Calibri"/>
                <a:ea typeface="Calibri"/>
                <a:cs typeface="Calibri"/>
                <a:sym typeface="Helvetica Neue"/>
              </a:rPr>
              <a:t>hydgrocside</a:t>
            </a:r>
            <a:r>
              <a:rPr lang="en-US" sz="1200" dirty="0">
                <a:effectLst/>
                <a:latin typeface="Calibri"/>
                <a:ea typeface="Calibri"/>
                <a:cs typeface="Calibri"/>
                <a:sym typeface="Helvetica Neue"/>
              </a:rPr>
              <a:t> with bromine phenol red. 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lang="en-US" sz="1200" dirty="0">
                <a:effectLst/>
                <a:latin typeface="Calibri"/>
                <a:ea typeface="Calibri"/>
                <a:cs typeface="Calibri"/>
                <a:sym typeface="Helvetica Neue"/>
              </a:rPr>
              <a:t>if we want to know how many </a:t>
            </a:r>
            <a:r>
              <a:rPr lang="en-US" sz="1200" b="1" dirty="0">
                <a:effectLst/>
                <a:latin typeface="Calibri"/>
                <a:ea typeface="Calibri"/>
                <a:cs typeface="Calibri"/>
                <a:sym typeface="Helvetica Neue"/>
              </a:rPr>
              <a:t>carbohydrates</a:t>
            </a:r>
            <a:r>
              <a:rPr lang="en-US" sz="1200" dirty="0">
                <a:effectLst/>
                <a:latin typeface="Calibri"/>
                <a:ea typeface="Calibri"/>
                <a:cs typeface="Calibri"/>
                <a:sym typeface="Helvetica Neue"/>
              </a:rPr>
              <a:t> is in a cottage cheese we need to subtract the amount of carbohydrates in milk and carbohydrates in whey. </a:t>
            </a:r>
            <a:endParaRPr sz="1200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75" name="Shape 17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/>
            </a:pPr>
            <a:r>
              <a:rPr sz="1200" dirty="0"/>
              <a:t>CAN SEE AN EXISTANCE OF PROTEIN </a:t>
            </a:r>
            <a:r>
              <a:rPr lang="en-US" sz="1200" dirty="0"/>
              <a:t> it is based on different speeds of </a:t>
            </a:r>
            <a:r>
              <a:rPr lang="en-US" sz="1200" dirty="0" err="1"/>
              <a:t>moleculas</a:t>
            </a:r>
            <a:r>
              <a:rPr lang="en-US" sz="1200" dirty="0"/>
              <a:t> in depends of the size of that molecules. Heavy/light. We can see the separation of substances. Restitution</a:t>
            </a:r>
            <a:r>
              <a:rPr lang="ru-RU" sz="1200" dirty="0"/>
              <a:t>(в-</a:t>
            </a:r>
            <a:r>
              <a:rPr lang="ru-RU" sz="1200" dirty="0" err="1"/>
              <a:t>ние</a:t>
            </a:r>
            <a:r>
              <a:rPr lang="ru-RU" sz="1200" dirty="0"/>
              <a:t>) </a:t>
            </a:r>
            <a:endParaRPr sz="1200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Much more fully with substances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7911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806" y="0"/>
            <a:ext cx="762001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  <p:grpSp>
        <p:nvGrpSpPr>
          <p:cNvPr id="10" name="Group 10"/>
          <p:cNvGrpSpPr/>
          <p:nvPr/>
        </p:nvGrpSpPr>
        <p:grpSpPr>
          <a:xfrm>
            <a:off x="-354843" y="739965"/>
            <a:ext cx="12431974" cy="4286251"/>
            <a:chOff x="0" y="0"/>
            <a:chExt cx="12431973" cy="4286250"/>
          </a:xfrm>
        </p:grpSpPr>
        <p:sp>
          <p:nvSpPr>
            <p:cNvPr id="8" name="Shape 8"/>
            <p:cNvSpPr/>
            <p:nvPr/>
          </p:nvSpPr>
          <p:spPr>
            <a:xfrm>
              <a:off x="2619231" y="1413016"/>
              <a:ext cx="9812742" cy="1528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386"/>
                  </a:lnTo>
                  <a:lnTo>
                    <a:pt x="21600" y="21600"/>
                  </a:lnTo>
                  <a:lnTo>
                    <a:pt x="1893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9" name="image2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4286251" cy="42862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Текст заголовка</a:t>
            </a:r>
          </a:p>
        </p:txBody>
      </p:sp>
      <p:sp>
        <p:nvSpPr>
          <p:cNvPr id="43" name="Shape 4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800"/>
              <a:t>Уровень текста 1</a:t>
            </a:r>
          </a:p>
          <a:p>
            <a:pPr lvl="1">
              <a:defRPr sz="1800"/>
            </a:pPr>
            <a:r>
              <a:rPr sz="2800"/>
              <a:t>Уровень текста 2</a:t>
            </a:r>
          </a:p>
          <a:p>
            <a:pPr lvl="2">
              <a:defRPr sz="1800"/>
            </a:pPr>
            <a:r>
              <a:rPr sz="2800"/>
              <a:t>Уровень текста 3</a:t>
            </a:r>
          </a:p>
          <a:p>
            <a:pPr lvl="3">
              <a:defRPr sz="1800"/>
            </a:pPr>
            <a:r>
              <a:rPr sz="2800"/>
              <a:t>Уровень текста 4</a:t>
            </a:r>
          </a:p>
          <a:p>
            <a:pPr lvl="4">
              <a:defRPr sz="1800"/>
            </a:pPr>
            <a:r>
              <a:rPr sz="2800"/>
              <a:t>Уровень текста 5</a:t>
            </a:r>
          </a:p>
        </p:txBody>
      </p:sp>
      <p:sp>
        <p:nvSpPr>
          <p:cNvPr id="44" name="Shape 4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/>
          </p:cNvSpPr>
          <p:nvPr>
            <p:ph type="title"/>
          </p:nvPr>
        </p:nvSpPr>
        <p:spPr>
          <a:xfrm>
            <a:off x="8724900" y="0"/>
            <a:ext cx="2628900" cy="654208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Текст заголовка</a:t>
            </a:r>
          </a:p>
        </p:txBody>
      </p:sp>
      <p:sp>
        <p:nvSpPr>
          <p:cNvPr id="47" name="Shape 47"/>
          <p:cNvSpPr>
            <a:spLocks noGrp="1"/>
          </p:cNvSpPr>
          <p:nvPr>
            <p:ph type="body" idx="1"/>
          </p:nvPr>
        </p:nvSpPr>
        <p:spPr>
          <a:xfrm>
            <a:off x="838200" y="365125"/>
            <a:ext cx="7734300" cy="6492875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800"/>
              <a:t>Уровень текста 1</a:t>
            </a:r>
          </a:p>
          <a:p>
            <a:pPr lvl="1">
              <a:defRPr sz="1800"/>
            </a:pPr>
            <a:r>
              <a:rPr sz="2800"/>
              <a:t>Уровень текста 2</a:t>
            </a:r>
          </a:p>
          <a:p>
            <a:pPr lvl="2">
              <a:defRPr sz="1800"/>
            </a:pPr>
            <a:r>
              <a:rPr sz="2800"/>
              <a:t>Уровень текста 3</a:t>
            </a:r>
          </a:p>
          <a:p>
            <a:pPr lvl="3">
              <a:defRPr sz="1800"/>
            </a:pPr>
            <a:r>
              <a:rPr sz="2800"/>
              <a:t>Уровень текста 4</a:t>
            </a:r>
          </a:p>
          <a:p>
            <a:pPr lvl="4">
              <a:defRPr sz="1800"/>
            </a:pPr>
            <a:r>
              <a:rPr sz="2800"/>
              <a:t>Уровень текста 5</a:t>
            </a:r>
          </a:p>
        </p:txBody>
      </p:sp>
      <p:sp>
        <p:nvSpPr>
          <p:cNvPr id="48" name="Shape 4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  <p:grpSp>
        <p:nvGrpSpPr>
          <p:cNvPr id="15" name="Group 15"/>
          <p:cNvGrpSpPr/>
          <p:nvPr/>
        </p:nvGrpSpPr>
        <p:grpSpPr>
          <a:xfrm>
            <a:off x="-147138" y="-300628"/>
            <a:ext cx="12352787" cy="2494556"/>
            <a:chOff x="0" y="0"/>
            <a:chExt cx="12352786" cy="2494554"/>
          </a:xfrm>
        </p:grpSpPr>
        <p:sp>
          <p:nvSpPr>
            <p:cNvPr id="13" name="Shape 13"/>
            <p:cNvSpPr/>
            <p:nvPr/>
          </p:nvSpPr>
          <p:spPr>
            <a:xfrm>
              <a:off x="1470971" y="774933"/>
              <a:ext cx="10881816" cy="805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573" y="21600"/>
                  </a:lnTo>
                  <a:lnTo>
                    <a:pt x="86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14" name="image2.ti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1"/>
              <a:ext cx="2494555" cy="24945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title"/>
          </p:nvPr>
        </p:nvSpPr>
        <p:spPr>
          <a:xfrm>
            <a:off x="831850" y="0"/>
            <a:ext cx="10515600" cy="4562475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lvl="0">
              <a:defRPr sz="1800"/>
            </a:pPr>
            <a:r>
              <a:rPr sz="6000"/>
              <a:t>Текст заголовка</a:t>
            </a:r>
          </a:p>
        </p:txBody>
      </p:sp>
      <p:sp>
        <p:nvSpPr>
          <p:cNvPr id="18" name="Shape 18"/>
          <p:cNvSpPr>
            <a:spLocks noGrp="1"/>
          </p:cNvSpPr>
          <p:nvPr>
            <p:ph type="body" idx="1"/>
          </p:nvPr>
        </p:nvSpPr>
        <p:spPr>
          <a:xfrm>
            <a:off x="831850" y="4589462"/>
            <a:ext cx="10515600" cy="226853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888888"/>
                </a:solidFill>
              </a:rPr>
              <a:t>Уровень текста 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888888"/>
                </a:solidFill>
              </a:rPr>
              <a:t>Уровень текста 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888888"/>
                </a:solidFill>
              </a:rPr>
              <a:t>Уровень текста 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888888"/>
                </a:solidFill>
              </a:rPr>
              <a:t>Уровень текста 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888888"/>
                </a:solidFill>
              </a:rPr>
              <a:t>Уровень текста 5</a:t>
            </a:r>
          </a:p>
        </p:txBody>
      </p:sp>
      <p:sp>
        <p:nvSpPr>
          <p:cNvPr id="19" name="Shape 1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Текст заголовка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5181600" cy="5032375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800"/>
              <a:t>Уровень текста 1</a:t>
            </a:r>
          </a:p>
          <a:p>
            <a:pPr lvl="1">
              <a:defRPr sz="1800"/>
            </a:pPr>
            <a:r>
              <a:rPr sz="2800"/>
              <a:t>Уровень текста 2</a:t>
            </a:r>
          </a:p>
          <a:p>
            <a:pPr lvl="2">
              <a:defRPr sz="1800"/>
            </a:pPr>
            <a:r>
              <a:rPr sz="2800"/>
              <a:t>Уровень текста 3</a:t>
            </a:r>
          </a:p>
          <a:p>
            <a:pPr lvl="3">
              <a:defRPr sz="1800"/>
            </a:pPr>
            <a:r>
              <a:rPr sz="2800"/>
              <a:t>Уровень текста 4</a:t>
            </a:r>
          </a:p>
          <a:p>
            <a:pPr lvl="4">
              <a:defRPr sz="1800"/>
            </a:pPr>
            <a:r>
              <a:rPr sz="2800"/>
              <a:t>Уровень текста 5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Текст заголовка</a:t>
            </a:r>
          </a:p>
        </p:txBody>
      </p:sp>
      <p:sp>
        <p:nvSpPr>
          <p:cNvPr id="26" name="Shape 26"/>
          <p:cNvSpPr>
            <a:spLocks noGrp="1"/>
          </p:cNvSpPr>
          <p:nvPr>
            <p:ph type="body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pPr lvl="0">
              <a:defRPr sz="1800" b="0"/>
            </a:pPr>
            <a:r>
              <a:rPr sz="2400" b="1"/>
              <a:t>Уровень текста 1</a:t>
            </a:r>
          </a:p>
          <a:p>
            <a:pPr lvl="1">
              <a:defRPr sz="1800" b="0"/>
            </a:pPr>
            <a:r>
              <a:rPr sz="2400" b="1"/>
              <a:t>Уровень текста 2</a:t>
            </a:r>
          </a:p>
          <a:p>
            <a:pPr lvl="2">
              <a:defRPr sz="1800" b="0"/>
            </a:pPr>
            <a:r>
              <a:rPr sz="2400" b="1"/>
              <a:t>Уровень текста 3</a:t>
            </a:r>
          </a:p>
          <a:p>
            <a:pPr lvl="3">
              <a:defRPr sz="1800" b="0"/>
            </a:pPr>
            <a:r>
              <a:rPr sz="2400" b="1"/>
              <a:t>Уровень текста 4</a:t>
            </a:r>
          </a:p>
          <a:p>
            <a:pPr lvl="4">
              <a:defRPr sz="1800" b="0"/>
            </a:pPr>
            <a:r>
              <a:rPr sz="2400" b="1"/>
              <a:t>Уровень текста 5</a:t>
            </a:r>
          </a:p>
        </p:txBody>
      </p:sp>
      <p:sp>
        <p:nvSpPr>
          <p:cNvPr id="27" name="Shape 2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Текст заголовка</a:t>
            </a:r>
          </a:p>
        </p:txBody>
      </p:sp>
      <p:sp>
        <p:nvSpPr>
          <p:cNvPr id="30" name="Shape 3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>
            <a:spLocks noGrp="1"/>
          </p:cNvSpPr>
          <p:nvPr>
            <p:ph type="title"/>
          </p:nvPr>
        </p:nvSpPr>
        <p:spPr>
          <a:xfrm>
            <a:off x="839787" y="0"/>
            <a:ext cx="3932239" cy="20574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 lvl="0">
              <a:defRPr sz="1800"/>
            </a:pPr>
            <a:r>
              <a:rPr sz="3200"/>
              <a:t>Текст заголовка</a:t>
            </a:r>
          </a:p>
        </p:txBody>
      </p:sp>
      <p:sp>
        <p:nvSpPr>
          <p:cNvPr id="35" name="Shape 35"/>
          <p:cNvSpPr>
            <a:spLocks noGrp="1"/>
          </p:cNvSpPr>
          <p:nvPr>
            <p:ph type="body" idx="1"/>
          </p:nvPr>
        </p:nvSpPr>
        <p:spPr>
          <a:xfrm>
            <a:off x="5183187" y="987425"/>
            <a:ext cx="6172201" cy="58705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 lvl="0">
              <a:defRPr sz="1800"/>
            </a:pPr>
            <a:r>
              <a:rPr sz="3200"/>
              <a:t>Уровень текста 1</a:t>
            </a:r>
          </a:p>
          <a:p>
            <a:pPr lvl="1">
              <a:defRPr sz="1800"/>
            </a:pPr>
            <a:r>
              <a:rPr sz="3200"/>
              <a:t>Уровень текста 2</a:t>
            </a:r>
          </a:p>
          <a:p>
            <a:pPr lvl="2">
              <a:defRPr sz="1800"/>
            </a:pPr>
            <a:r>
              <a:rPr sz="3200"/>
              <a:t>Уровень текста 3</a:t>
            </a:r>
          </a:p>
          <a:p>
            <a:pPr lvl="3">
              <a:defRPr sz="1800"/>
            </a:pPr>
            <a:r>
              <a:rPr sz="3200"/>
              <a:t>Уровень текста 4</a:t>
            </a:r>
          </a:p>
          <a:p>
            <a:pPr lvl="4">
              <a:defRPr sz="1800"/>
            </a:pPr>
            <a:r>
              <a:rPr sz="3200"/>
              <a:t>Уровень текста 5</a:t>
            </a:r>
          </a:p>
        </p:txBody>
      </p:sp>
      <p:sp>
        <p:nvSpPr>
          <p:cNvPr id="36" name="Shape 3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xfrm>
            <a:off x="839787" y="0"/>
            <a:ext cx="3932239" cy="20574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 lvl="0">
              <a:defRPr sz="1800"/>
            </a:pPr>
            <a:r>
              <a:rPr sz="3200"/>
              <a:t>Текст заголовка</a:t>
            </a:r>
          </a:p>
        </p:txBody>
      </p:sp>
      <p:sp>
        <p:nvSpPr>
          <p:cNvPr id="39" name="Shape 39"/>
          <p:cNvSpPr>
            <a:spLocks noGrp="1"/>
          </p:cNvSpPr>
          <p:nvPr>
            <p:ph type="body" idx="1"/>
          </p:nvPr>
        </p:nvSpPr>
        <p:spPr>
          <a:xfrm>
            <a:off x="839787" y="2057400"/>
            <a:ext cx="3932239" cy="4800600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pPr lvl="0">
              <a:defRPr sz="1800"/>
            </a:pPr>
            <a:r>
              <a:rPr sz="1600"/>
              <a:t>Уровень текста 1</a:t>
            </a:r>
          </a:p>
          <a:p>
            <a:pPr lvl="1">
              <a:defRPr sz="1800"/>
            </a:pPr>
            <a:r>
              <a:rPr sz="1600"/>
              <a:t>Уровень текста 2</a:t>
            </a:r>
          </a:p>
          <a:p>
            <a:pPr lvl="2">
              <a:defRPr sz="1800"/>
            </a:pPr>
            <a:r>
              <a:rPr sz="1600"/>
              <a:t>Уровень текста 3</a:t>
            </a:r>
          </a:p>
          <a:p>
            <a:pPr lvl="3">
              <a:defRPr sz="1800"/>
            </a:pPr>
            <a:r>
              <a:rPr sz="1600"/>
              <a:t>Уровень текста 4</a:t>
            </a:r>
          </a:p>
          <a:p>
            <a:pPr lvl="4">
              <a:defRPr sz="1800"/>
            </a:pPr>
            <a:r>
              <a:rPr sz="1600"/>
              <a:t>Уровень текста 5</a:t>
            </a:r>
          </a:p>
        </p:txBody>
      </p:sp>
      <p:sp>
        <p:nvSpPr>
          <p:cNvPr id="40" name="Shape 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38200" y="230187"/>
            <a:ext cx="10515600" cy="1595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pPr lvl="0">
              <a:defRPr sz="1800"/>
            </a:pPr>
            <a:r>
              <a:rPr sz="4400"/>
              <a:t>Текст заголовка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50323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lvl="0">
              <a:defRPr sz="1800"/>
            </a:pPr>
            <a:r>
              <a:rPr sz="2800"/>
              <a:t>Уровень текста 1</a:t>
            </a:r>
          </a:p>
          <a:p>
            <a:pPr lvl="1">
              <a:defRPr sz="1800"/>
            </a:pPr>
            <a:r>
              <a:rPr sz="2800"/>
              <a:t>Уровень текста 2</a:t>
            </a:r>
          </a:p>
          <a:p>
            <a:pPr lvl="2">
              <a:defRPr sz="1800"/>
            </a:pPr>
            <a:r>
              <a:rPr sz="2800"/>
              <a:t>Уровень текста 3</a:t>
            </a:r>
          </a:p>
          <a:p>
            <a:pPr lvl="3">
              <a:defRPr sz="1800"/>
            </a:pPr>
            <a:r>
              <a:rPr sz="2800"/>
              <a:t>Уровень текста 4</a:t>
            </a:r>
          </a:p>
          <a:p>
            <a:pPr lvl="4">
              <a:defRPr sz="1800"/>
            </a:pPr>
            <a:r>
              <a:rPr sz="2800"/>
              <a:t>Уровень текста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8610600" y="6404292"/>
            <a:ext cx="2743200" cy="269241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>
        <a:lnSpc>
          <a:spcPct val="90000"/>
        </a:lnSpc>
        <a:defRPr sz="4400">
          <a:latin typeface="Calibri"/>
          <a:ea typeface="Calibri"/>
          <a:cs typeface="Calibri"/>
          <a:sym typeface="Calibri"/>
        </a:defRPr>
      </a:lvl1pPr>
      <a:lvl2pPr>
        <a:lnSpc>
          <a:spcPct val="90000"/>
        </a:lnSpc>
        <a:defRPr sz="4400">
          <a:latin typeface="Calibri"/>
          <a:ea typeface="Calibri"/>
          <a:cs typeface="Calibri"/>
          <a:sym typeface="Calibri"/>
        </a:defRPr>
      </a:lvl2pPr>
      <a:lvl3pPr>
        <a:lnSpc>
          <a:spcPct val="90000"/>
        </a:lnSpc>
        <a:defRPr sz="4400">
          <a:latin typeface="Calibri"/>
          <a:ea typeface="Calibri"/>
          <a:cs typeface="Calibri"/>
          <a:sym typeface="Calibri"/>
        </a:defRPr>
      </a:lvl3pPr>
      <a:lvl4pPr>
        <a:lnSpc>
          <a:spcPct val="90000"/>
        </a:lnSpc>
        <a:defRPr sz="4400">
          <a:latin typeface="Calibri"/>
          <a:ea typeface="Calibri"/>
          <a:cs typeface="Calibri"/>
          <a:sym typeface="Calibri"/>
        </a:defRPr>
      </a:lvl4pPr>
      <a:lvl5pPr>
        <a:lnSpc>
          <a:spcPct val="90000"/>
        </a:lnSpc>
        <a:defRPr sz="4400">
          <a:latin typeface="Calibri"/>
          <a:ea typeface="Calibri"/>
          <a:cs typeface="Calibri"/>
          <a:sym typeface="Calibri"/>
        </a:defRPr>
      </a:lvl5pPr>
      <a:lvl6pPr>
        <a:lnSpc>
          <a:spcPct val="90000"/>
        </a:lnSpc>
        <a:defRPr sz="4400">
          <a:latin typeface="Calibri"/>
          <a:ea typeface="Calibri"/>
          <a:cs typeface="Calibri"/>
          <a:sym typeface="Calibri"/>
        </a:defRPr>
      </a:lvl6pPr>
      <a:lvl7pPr>
        <a:lnSpc>
          <a:spcPct val="90000"/>
        </a:lnSpc>
        <a:defRPr sz="4400">
          <a:latin typeface="Calibri"/>
          <a:ea typeface="Calibri"/>
          <a:cs typeface="Calibri"/>
          <a:sym typeface="Calibri"/>
        </a:defRPr>
      </a:lvl7pPr>
      <a:lvl8pPr>
        <a:lnSpc>
          <a:spcPct val="90000"/>
        </a:lnSpc>
        <a:defRPr sz="4400">
          <a:latin typeface="Calibri"/>
          <a:ea typeface="Calibri"/>
          <a:cs typeface="Calibri"/>
          <a:sym typeface="Calibri"/>
        </a:defRPr>
      </a:lvl8pPr>
      <a:lvl9pPr>
        <a:lnSpc>
          <a:spcPct val="90000"/>
        </a:lnSpc>
        <a:defRPr sz="4400">
          <a:latin typeface="Calibri"/>
          <a:ea typeface="Calibri"/>
          <a:cs typeface="Calibri"/>
          <a:sym typeface="Calibri"/>
        </a:defRPr>
      </a:lvl9pPr>
    </p:titleStyle>
    <p:bodyStyle>
      <a:lvl1pPr marL="228600" indent="-228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1pPr>
      <a:lvl2pPr marL="723900" indent="-2667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2pPr>
      <a:lvl3pPr marL="1234439" indent="-320039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3pPr>
      <a:lvl4pPr marL="1727200" indent="-355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4pPr>
      <a:lvl5pPr marL="2184400" indent="-355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5pPr>
      <a:lvl6pPr marL="2641600" indent="-355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6pPr>
      <a:lvl7pPr marL="3098800" indent="-355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7pPr>
      <a:lvl8pPr marL="3556000" indent="-355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8pPr>
      <a:lvl9pPr marL="4013200" indent="-355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9pPr>
    </p:bodyStyle>
    <p:otherStyle>
      <a:lvl1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1.png"/><Relationship Id="rId4" Type="http://schemas.openxmlformats.org/officeDocument/2006/relationships/image" Target="../media/image9.jp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/>
        </p:nvSpPr>
        <p:spPr>
          <a:xfrm>
            <a:off x="4904509" y="2286000"/>
            <a:ext cx="6165274" cy="1327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sz="4000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rPr>
              <a:t>The problem № 4</a:t>
            </a:r>
          </a:p>
          <a:p>
            <a:pPr lvl="0"/>
            <a:r>
              <a:rPr sz="4000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rPr>
              <a:t>Making quark</a:t>
            </a:r>
          </a:p>
        </p:txBody>
      </p:sp>
      <p:sp>
        <p:nvSpPr>
          <p:cNvPr id="53" name="Shape 53"/>
          <p:cNvSpPr/>
          <p:nvPr/>
        </p:nvSpPr>
        <p:spPr>
          <a:xfrm>
            <a:off x="6982693" y="5569527"/>
            <a:ext cx="5209309" cy="1005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sz="3000">
                <a:latin typeface="Book Antiqua"/>
                <a:ea typeface="Book Antiqua"/>
                <a:cs typeface="Book Antiqua"/>
                <a:sym typeface="Book Antiqua"/>
              </a:rPr>
              <a:t>Reporter: Tomashuk Marya</a:t>
            </a:r>
          </a:p>
          <a:p>
            <a:pPr lvl="0"/>
            <a:r>
              <a:rPr sz="3000">
                <a:latin typeface="Book Antiqua"/>
                <a:ea typeface="Book Antiqua"/>
                <a:cs typeface="Book Antiqua"/>
                <a:sym typeface="Book Antiqua"/>
              </a:rPr>
              <a:t>Team of Belarus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34005D-23DC-7040-9307-3D982E9DD1EB}"/>
              </a:ext>
            </a:extLst>
          </p:cNvPr>
          <p:cNvSpPr txBox="1"/>
          <p:nvPr/>
        </p:nvSpPr>
        <p:spPr>
          <a:xfrm>
            <a:off x="441434" y="1261241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/>
          <p:nvPr/>
        </p:nvSpPr>
        <p:spPr>
          <a:xfrm>
            <a:off x="2252133" y="541867"/>
            <a:ext cx="3437394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000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Electrophorese</a:t>
            </a:r>
          </a:p>
        </p:txBody>
      </p:sp>
      <p:sp>
        <p:nvSpPr>
          <p:cNvPr id="170" name="Shape 170"/>
          <p:cNvSpPr/>
          <p:nvPr/>
        </p:nvSpPr>
        <p:spPr>
          <a:xfrm>
            <a:off x="3041523" y="5868039"/>
            <a:ext cx="5959634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4472C4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472C4"/>
                </a:solidFill>
              </a:rPr>
              <a:t>HM   HW     SM    SW         HW HM SM SW</a:t>
            </a:r>
          </a:p>
        </p:txBody>
      </p:sp>
      <p:pic>
        <p:nvPicPr>
          <p:cNvPr id="171" name="image25.jpeg"/>
          <p:cNvPicPr/>
          <p:nvPr/>
        </p:nvPicPr>
        <p:blipFill>
          <a:blip r:embed="rId3">
            <a:extLst/>
          </a:blip>
          <a:srcRect l="16605" t="24486" r="2952" b="18703"/>
          <a:stretch>
            <a:fillRect/>
          </a:stretch>
        </p:blipFill>
        <p:spPr>
          <a:xfrm>
            <a:off x="3041523" y="2262438"/>
            <a:ext cx="6068610" cy="3202517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Shape 172"/>
          <p:cNvSpPr/>
          <p:nvPr/>
        </p:nvSpPr>
        <p:spPr>
          <a:xfrm>
            <a:off x="10413999" y="1388534"/>
            <a:ext cx="1562024" cy="1209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rPr dirty="0">
                <a:latin typeface="Book Antiqua"/>
                <a:ea typeface="Book Antiqua"/>
                <a:cs typeface="Book Antiqua"/>
                <a:sym typeface="Book Antiqua"/>
              </a:rPr>
              <a:t>H-homemade</a:t>
            </a:r>
          </a:p>
          <a:p>
            <a:pPr lvl="0"/>
            <a:r>
              <a:rPr dirty="0">
                <a:latin typeface="Book Antiqua"/>
                <a:ea typeface="Book Antiqua"/>
                <a:cs typeface="Book Antiqua"/>
                <a:sym typeface="Book Antiqua"/>
              </a:rPr>
              <a:t>S-shop one</a:t>
            </a:r>
          </a:p>
          <a:p>
            <a:pPr lvl="0"/>
            <a:r>
              <a:rPr dirty="0">
                <a:latin typeface="Book Antiqua"/>
                <a:ea typeface="Book Antiqua"/>
                <a:cs typeface="Book Antiqua"/>
                <a:sym typeface="Book Antiqua"/>
              </a:rPr>
              <a:t>W-whey</a:t>
            </a:r>
          </a:p>
          <a:p>
            <a:pPr lvl="0"/>
            <a:r>
              <a:rPr dirty="0">
                <a:latin typeface="Book Antiqua"/>
                <a:ea typeface="Book Antiqua"/>
                <a:cs typeface="Book Antiqua"/>
                <a:sym typeface="Book Antiqua"/>
              </a:rPr>
              <a:t>M-milk</a:t>
            </a:r>
          </a:p>
        </p:txBody>
      </p:sp>
      <p:sp>
        <p:nvSpPr>
          <p:cNvPr id="173" name="Shape 173"/>
          <p:cNvSpPr/>
          <p:nvPr/>
        </p:nvSpPr>
        <p:spPr>
          <a:xfrm>
            <a:off x="10113916" y="1388534"/>
            <a:ext cx="217995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t>*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/>
          <p:nvPr/>
        </p:nvSpPr>
        <p:spPr>
          <a:xfrm>
            <a:off x="2463318" y="468797"/>
            <a:ext cx="8280883" cy="85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5000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000" dirty="0">
                <a:solidFill>
                  <a:srgbClr val="FFFFFF"/>
                </a:solidFill>
              </a:rPr>
              <a:t>Shop milk VS Home milk</a:t>
            </a:r>
          </a:p>
        </p:txBody>
      </p:sp>
      <p:sp>
        <p:nvSpPr>
          <p:cNvPr id="178" name="Shape 178"/>
          <p:cNvSpPr/>
          <p:nvPr/>
        </p:nvSpPr>
        <p:spPr>
          <a:xfrm flipH="1">
            <a:off x="5976184" y="1572875"/>
            <a:ext cx="1" cy="4749097"/>
          </a:xfrm>
          <a:prstGeom prst="line">
            <a:avLst/>
          </a:prstGeom>
          <a:ln w="38100">
            <a:solidFill/>
            <a:miter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79" name="Shape 179"/>
          <p:cNvSpPr/>
          <p:nvPr/>
        </p:nvSpPr>
        <p:spPr>
          <a:xfrm>
            <a:off x="2272310" y="1330571"/>
            <a:ext cx="2743092" cy="85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5000"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 lvl="0">
              <a:defRPr sz="1800"/>
            </a:pPr>
            <a:r>
              <a:rPr sz="5000"/>
              <a:t>Milk</a:t>
            </a:r>
          </a:p>
        </p:txBody>
      </p:sp>
      <p:sp>
        <p:nvSpPr>
          <p:cNvPr id="180" name="Shape 180"/>
          <p:cNvSpPr/>
          <p:nvPr/>
        </p:nvSpPr>
        <p:spPr>
          <a:xfrm>
            <a:off x="8283857" y="1330571"/>
            <a:ext cx="4622982" cy="85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5000"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 lvl="0">
              <a:defRPr sz="1800"/>
            </a:pPr>
            <a:r>
              <a:rPr sz="5000"/>
              <a:t>Whey</a:t>
            </a:r>
          </a:p>
        </p:txBody>
      </p:sp>
      <p:sp>
        <p:nvSpPr>
          <p:cNvPr id="182" name="Shape 182"/>
          <p:cNvSpPr/>
          <p:nvPr/>
        </p:nvSpPr>
        <p:spPr>
          <a:xfrm>
            <a:off x="748074" y="5111412"/>
            <a:ext cx="2279609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500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FFFFFF"/>
                </a:solidFill>
              </a:rPr>
              <a:t>carbohydrates</a:t>
            </a:r>
          </a:p>
        </p:txBody>
      </p:sp>
      <p:sp>
        <p:nvSpPr>
          <p:cNvPr id="183" name="Shape 183"/>
          <p:cNvSpPr/>
          <p:nvPr/>
        </p:nvSpPr>
        <p:spPr>
          <a:xfrm>
            <a:off x="3440888" y="5111412"/>
            <a:ext cx="1371601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500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FFFFFF"/>
                </a:solidFill>
              </a:rPr>
              <a:t>protein</a:t>
            </a:r>
          </a:p>
        </p:txBody>
      </p:sp>
      <p:sp>
        <p:nvSpPr>
          <p:cNvPr id="185" name="Shape 185"/>
          <p:cNvSpPr/>
          <p:nvPr/>
        </p:nvSpPr>
        <p:spPr>
          <a:xfrm rot="18250898">
            <a:off x="9994490" y="4124622"/>
            <a:ext cx="2122564" cy="477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500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 dirty="0">
                <a:solidFill>
                  <a:srgbClr val="FFFFFF"/>
                </a:solidFill>
              </a:rPr>
              <a:t>carbohydrates</a:t>
            </a:r>
          </a:p>
        </p:txBody>
      </p:sp>
      <p:sp>
        <p:nvSpPr>
          <p:cNvPr id="186" name="Shape 186"/>
          <p:cNvSpPr/>
          <p:nvPr/>
        </p:nvSpPr>
        <p:spPr>
          <a:xfrm rot="2581878">
            <a:off x="8312183" y="3709835"/>
            <a:ext cx="1371601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500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 dirty="0">
                <a:solidFill>
                  <a:srgbClr val="FFFFFF"/>
                </a:solidFill>
              </a:rPr>
              <a:t>protein</a:t>
            </a:r>
          </a:p>
        </p:txBody>
      </p:sp>
      <p:graphicFrame>
        <p:nvGraphicFramePr>
          <p:cNvPr id="2" name="Диаграмма 1">
            <a:extLst>
              <a:ext uri="{FF2B5EF4-FFF2-40B4-BE49-F238E27FC236}">
                <a16:creationId xmlns:a16="http://schemas.microsoft.com/office/drawing/2014/main" id="{2F9BD18B-72E1-3A49-B007-EDD61F270A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36197835"/>
              </p:ext>
            </p:extLst>
          </p:nvPr>
        </p:nvGraphicFramePr>
        <p:xfrm>
          <a:off x="579346" y="2598461"/>
          <a:ext cx="5084606" cy="34709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Диаграмма 2">
            <a:extLst>
              <a:ext uri="{FF2B5EF4-FFF2-40B4-BE49-F238E27FC236}">
                <a16:creationId xmlns:a16="http://schemas.microsoft.com/office/drawing/2014/main" id="{96F3DA39-C367-374E-8602-F6D4123D7A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3904597"/>
              </p:ext>
            </p:extLst>
          </p:nvPr>
        </p:nvGraphicFramePr>
        <p:xfrm>
          <a:off x="6602326" y="2656907"/>
          <a:ext cx="5227576" cy="34124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D976B5C-D633-544D-888B-F0524B8FD687}"/>
              </a:ext>
            </a:extLst>
          </p:cNvPr>
          <p:cNvSpPr txBox="1"/>
          <p:nvPr/>
        </p:nvSpPr>
        <p:spPr>
          <a:xfrm>
            <a:off x="2304980" y="2117937"/>
            <a:ext cx="1216037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rgbClr val="000000"/>
                </a:solidFill>
                <a:latin typeface="Book Antiqua" panose="02040602050305030304" pitchFamily="18" charset="0"/>
              </a:rPr>
              <a:t>Proteins</a:t>
            </a:r>
            <a:endParaRPr kumimoji="0" lang="ru-RU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Book Antiqua" panose="02040602050305030304" pitchFamily="18" charset="0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2201A5-0788-704B-8B9B-8EF7DDA0AFD8}"/>
              </a:ext>
            </a:extLst>
          </p:cNvPr>
          <p:cNvSpPr txBox="1"/>
          <p:nvPr/>
        </p:nvSpPr>
        <p:spPr>
          <a:xfrm>
            <a:off x="8186178" y="2101832"/>
            <a:ext cx="2116924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ook Antiqua" panose="02040602050305030304" pitchFamily="18" charset="0"/>
                <a:sym typeface="Calibri"/>
              </a:rPr>
              <a:t>Carbohydrates</a:t>
            </a:r>
            <a:endParaRPr kumimoji="0" lang="ru-RU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Book Antiqua" panose="02040602050305030304" pitchFamily="18" charset="0"/>
              <a:sym typeface="Calibri"/>
            </a:endParaRP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/>
          <p:nvPr/>
        </p:nvSpPr>
        <p:spPr>
          <a:xfrm>
            <a:off x="2156299" y="596129"/>
            <a:ext cx="1994259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000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Calcium</a:t>
            </a:r>
          </a:p>
        </p:txBody>
      </p:sp>
      <p:pic>
        <p:nvPicPr>
          <p:cNvPr id="198" name="image28.jpeg"/>
          <p:cNvPicPr/>
          <p:nvPr/>
        </p:nvPicPr>
        <p:blipFill>
          <a:blip r:embed="rId3">
            <a:extLst/>
          </a:blip>
          <a:srcRect l="4962" t="23735" r="30953" b="11433"/>
          <a:stretch>
            <a:fillRect/>
          </a:stretch>
        </p:blipFill>
        <p:spPr>
          <a:xfrm rot="5400000">
            <a:off x="181711" y="2407453"/>
            <a:ext cx="2940060" cy="2230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image29.jpeg"/>
          <p:cNvPicPr/>
          <p:nvPr/>
        </p:nvPicPr>
        <p:blipFill>
          <a:blip r:embed="rId4">
            <a:extLst/>
          </a:blip>
          <a:srcRect l="4304" t="6430" r="21912" b="19929"/>
          <a:stretch>
            <a:fillRect/>
          </a:stretch>
        </p:blipFill>
        <p:spPr>
          <a:xfrm rot="5400000">
            <a:off x="3262834" y="2422414"/>
            <a:ext cx="2940064" cy="2200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image30.jpeg"/>
          <p:cNvPicPr/>
          <p:nvPr/>
        </p:nvPicPr>
        <p:blipFill>
          <a:blip r:embed="rId5">
            <a:extLst/>
          </a:blip>
          <a:srcRect l="20848" t="22609" r="18767" b="20268"/>
          <a:stretch>
            <a:fillRect/>
          </a:stretch>
        </p:blipFill>
        <p:spPr>
          <a:xfrm rot="5400000">
            <a:off x="6669535" y="2386044"/>
            <a:ext cx="2940062" cy="20859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image31.jpeg"/>
          <p:cNvPicPr/>
          <p:nvPr/>
        </p:nvPicPr>
        <p:blipFill>
          <a:blip r:embed="rId6">
            <a:extLst/>
          </a:blip>
          <a:srcRect l="25439" t="28369" r="16342" b="12690"/>
          <a:stretch>
            <a:fillRect/>
          </a:stretch>
        </p:blipFill>
        <p:spPr>
          <a:xfrm rot="5400000">
            <a:off x="9501771" y="2312815"/>
            <a:ext cx="2940062" cy="2232381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Shape 202"/>
          <p:cNvSpPr/>
          <p:nvPr/>
        </p:nvSpPr>
        <p:spPr>
          <a:xfrm>
            <a:off x="2975057" y="3321310"/>
            <a:ext cx="449451" cy="4029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5400"/>
                </a:moveTo>
                <a:lnTo>
                  <a:pt x="605" y="5400"/>
                </a:lnTo>
                <a:lnTo>
                  <a:pt x="605" y="16200"/>
                </a:lnTo>
                <a:lnTo>
                  <a:pt x="0" y="16200"/>
                </a:lnTo>
                <a:close/>
                <a:moveTo>
                  <a:pt x="1210" y="5400"/>
                </a:moveTo>
                <a:lnTo>
                  <a:pt x="2421" y="5400"/>
                </a:lnTo>
                <a:lnTo>
                  <a:pt x="2421" y="16200"/>
                </a:lnTo>
                <a:lnTo>
                  <a:pt x="1210" y="16200"/>
                </a:lnTo>
                <a:close/>
                <a:moveTo>
                  <a:pt x="3026" y="5400"/>
                </a:moveTo>
                <a:lnTo>
                  <a:pt x="11917" y="5400"/>
                </a:lnTo>
                <a:lnTo>
                  <a:pt x="11917" y="0"/>
                </a:lnTo>
                <a:lnTo>
                  <a:pt x="21600" y="10800"/>
                </a:lnTo>
                <a:lnTo>
                  <a:pt x="11917" y="21600"/>
                </a:lnTo>
                <a:lnTo>
                  <a:pt x="11917" y="16200"/>
                </a:lnTo>
                <a:lnTo>
                  <a:pt x="3026" y="16200"/>
                </a:lnTo>
                <a:close/>
              </a:path>
            </a:pathLst>
          </a:custGeom>
          <a:solidFill>
            <a:srgbClr val="70AD47"/>
          </a:solidFill>
          <a:ln w="12700">
            <a:solidFill>
              <a:srgbClr val="32538F"/>
            </a:solidFill>
            <a:miter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3" name="Shape 203"/>
          <p:cNvSpPr/>
          <p:nvPr/>
        </p:nvSpPr>
        <p:spPr>
          <a:xfrm>
            <a:off x="9362857" y="3321310"/>
            <a:ext cx="449451" cy="4029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5400"/>
                </a:moveTo>
                <a:lnTo>
                  <a:pt x="605" y="5400"/>
                </a:lnTo>
                <a:lnTo>
                  <a:pt x="605" y="16200"/>
                </a:lnTo>
                <a:lnTo>
                  <a:pt x="0" y="16200"/>
                </a:lnTo>
                <a:close/>
                <a:moveTo>
                  <a:pt x="1210" y="5400"/>
                </a:moveTo>
                <a:lnTo>
                  <a:pt x="2421" y="5400"/>
                </a:lnTo>
                <a:lnTo>
                  <a:pt x="2421" y="16200"/>
                </a:lnTo>
                <a:lnTo>
                  <a:pt x="1210" y="16200"/>
                </a:lnTo>
                <a:close/>
                <a:moveTo>
                  <a:pt x="3026" y="5400"/>
                </a:moveTo>
                <a:lnTo>
                  <a:pt x="11917" y="5400"/>
                </a:lnTo>
                <a:lnTo>
                  <a:pt x="11917" y="0"/>
                </a:lnTo>
                <a:lnTo>
                  <a:pt x="21600" y="10800"/>
                </a:lnTo>
                <a:lnTo>
                  <a:pt x="11917" y="21600"/>
                </a:lnTo>
                <a:lnTo>
                  <a:pt x="11917" y="16200"/>
                </a:lnTo>
                <a:lnTo>
                  <a:pt x="3026" y="16200"/>
                </a:lnTo>
                <a:close/>
              </a:path>
            </a:pathLst>
          </a:custGeom>
          <a:solidFill>
            <a:srgbClr val="70AD47"/>
          </a:solidFill>
          <a:ln w="12700">
            <a:solidFill>
              <a:srgbClr val="32538F"/>
            </a:solidFill>
            <a:miter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4" name="Shape 204"/>
          <p:cNvSpPr/>
          <p:nvPr/>
        </p:nvSpPr>
        <p:spPr>
          <a:xfrm>
            <a:off x="2436592" y="5456804"/>
            <a:ext cx="1433673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000"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 lvl="0">
              <a:defRPr sz="1800"/>
            </a:pPr>
            <a:r>
              <a:rPr sz="4000"/>
              <a:t>Whey</a:t>
            </a:r>
          </a:p>
        </p:txBody>
      </p:sp>
      <p:sp>
        <p:nvSpPr>
          <p:cNvPr id="205" name="Shape 205"/>
          <p:cNvSpPr/>
          <p:nvPr/>
        </p:nvSpPr>
        <p:spPr>
          <a:xfrm>
            <a:off x="8960647" y="5456804"/>
            <a:ext cx="1162805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000"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 lvl="0">
              <a:defRPr sz="1800"/>
            </a:pPr>
            <a:r>
              <a:rPr sz="4000"/>
              <a:t>Milk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200">
                <a:solidFill>
                  <a:srgbClr val="888888"/>
                </a:solidFill>
              </a:rPr>
              <a:t>13</a:t>
            </a:fld>
            <a:endParaRPr sz="1200">
              <a:solidFill>
                <a:srgbClr val="888888"/>
              </a:solidFill>
            </a:endParaRPr>
          </a:p>
        </p:txBody>
      </p:sp>
      <p:sp>
        <p:nvSpPr>
          <p:cNvPr id="210" name="Shape 210"/>
          <p:cNvSpPr/>
          <p:nvPr/>
        </p:nvSpPr>
        <p:spPr>
          <a:xfrm>
            <a:off x="2152471" y="596129"/>
            <a:ext cx="5246401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000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Calcium(mg) in 100 ml</a:t>
            </a:r>
          </a:p>
        </p:txBody>
      </p:sp>
      <p:graphicFrame>
        <p:nvGraphicFramePr>
          <p:cNvPr id="211" name="Chart 211"/>
          <p:cNvGraphicFramePr/>
          <p:nvPr/>
        </p:nvGraphicFramePr>
        <p:xfrm>
          <a:off x="1185333" y="1447800"/>
          <a:ext cx="9821334" cy="452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200">
                <a:solidFill>
                  <a:srgbClr val="888888"/>
                </a:solidFill>
              </a:rPr>
              <a:t>14</a:t>
            </a:fld>
            <a:endParaRPr sz="1200">
              <a:solidFill>
                <a:srgbClr val="888888"/>
              </a:solidFill>
            </a:endParaRPr>
          </a:p>
        </p:txBody>
      </p:sp>
      <p:sp>
        <p:nvSpPr>
          <p:cNvPr id="214" name="Shape 214"/>
          <p:cNvSpPr/>
          <p:nvPr/>
        </p:nvSpPr>
        <p:spPr>
          <a:xfrm>
            <a:off x="2046250" y="596129"/>
            <a:ext cx="3567620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000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Lactobacteriase</a:t>
            </a:r>
          </a:p>
        </p:txBody>
      </p:sp>
      <p:pic>
        <p:nvPicPr>
          <p:cNvPr id="215" name="IMG_2324.jpe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19737" y="3934649"/>
            <a:ext cx="3420646" cy="25654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IMG_2326.jpe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19736" y="1333167"/>
            <a:ext cx="3420648" cy="256548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IMG_2327.jpe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671913" y="3974784"/>
            <a:ext cx="3313619" cy="2485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IMG_2328.jpe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671913" y="1373302"/>
            <a:ext cx="3313619" cy="2485215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Shape 219"/>
          <p:cNvSpPr/>
          <p:nvPr/>
        </p:nvSpPr>
        <p:spPr>
          <a:xfrm>
            <a:off x="5797247" y="3243579"/>
            <a:ext cx="449943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t>HW</a:t>
            </a:r>
          </a:p>
        </p:txBody>
      </p:sp>
      <p:sp>
        <p:nvSpPr>
          <p:cNvPr id="220" name="Shape 220"/>
          <p:cNvSpPr/>
          <p:nvPr/>
        </p:nvSpPr>
        <p:spPr>
          <a:xfrm>
            <a:off x="6929415" y="3954779"/>
            <a:ext cx="404625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t>SM</a:t>
            </a:r>
          </a:p>
        </p:txBody>
      </p:sp>
      <p:sp>
        <p:nvSpPr>
          <p:cNvPr id="221" name="Shape 221"/>
          <p:cNvSpPr/>
          <p:nvPr/>
        </p:nvSpPr>
        <p:spPr>
          <a:xfrm>
            <a:off x="5816780" y="3954779"/>
            <a:ext cx="410876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t>SW</a:t>
            </a:r>
          </a:p>
        </p:txBody>
      </p:sp>
      <p:sp>
        <p:nvSpPr>
          <p:cNvPr id="222" name="Shape 222"/>
          <p:cNvSpPr/>
          <p:nvPr/>
        </p:nvSpPr>
        <p:spPr>
          <a:xfrm>
            <a:off x="6910718" y="3243579"/>
            <a:ext cx="442018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t>HM</a:t>
            </a:r>
          </a:p>
        </p:txBody>
      </p:sp>
      <p:sp>
        <p:nvSpPr>
          <p:cNvPr id="12" name="Shape 172"/>
          <p:cNvSpPr/>
          <p:nvPr/>
        </p:nvSpPr>
        <p:spPr>
          <a:xfrm>
            <a:off x="484226" y="2405379"/>
            <a:ext cx="1562024" cy="1209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rPr dirty="0">
                <a:latin typeface="Book Antiqua"/>
                <a:ea typeface="Book Antiqua"/>
                <a:cs typeface="Book Antiqua"/>
                <a:sym typeface="Book Antiqua"/>
              </a:rPr>
              <a:t>H-homemade</a:t>
            </a:r>
          </a:p>
          <a:p>
            <a:pPr lvl="0"/>
            <a:r>
              <a:rPr dirty="0">
                <a:latin typeface="Book Antiqua"/>
                <a:ea typeface="Book Antiqua"/>
                <a:cs typeface="Book Antiqua"/>
                <a:sym typeface="Book Antiqua"/>
              </a:rPr>
              <a:t>S-shop one</a:t>
            </a:r>
          </a:p>
          <a:p>
            <a:pPr lvl="0"/>
            <a:r>
              <a:rPr dirty="0">
                <a:latin typeface="Book Antiqua"/>
                <a:ea typeface="Book Antiqua"/>
                <a:cs typeface="Book Antiqua"/>
                <a:sym typeface="Book Antiqua"/>
              </a:rPr>
              <a:t>W-whey</a:t>
            </a:r>
          </a:p>
          <a:p>
            <a:pPr lvl="0"/>
            <a:r>
              <a:rPr dirty="0">
                <a:latin typeface="Book Antiqua"/>
                <a:ea typeface="Book Antiqua"/>
                <a:cs typeface="Book Antiqua"/>
                <a:sym typeface="Book Antiqua"/>
              </a:rPr>
              <a:t>M-milk</a:t>
            </a:r>
          </a:p>
        </p:txBody>
      </p:sp>
      <p:sp>
        <p:nvSpPr>
          <p:cNvPr id="13" name="Shape 173"/>
          <p:cNvSpPr/>
          <p:nvPr/>
        </p:nvSpPr>
        <p:spPr>
          <a:xfrm>
            <a:off x="184143" y="2405379"/>
            <a:ext cx="217995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t>*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200">
                <a:solidFill>
                  <a:srgbClr val="888888"/>
                </a:solidFill>
              </a:rPr>
              <a:t>15</a:t>
            </a:fld>
            <a:endParaRPr sz="1200">
              <a:solidFill>
                <a:srgbClr val="888888"/>
              </a:solidFill>
            </a:endParaRPr>
          </a:p>
        </p:txBody>
      </p:sp>
      <p:graphicFrame>
        <p:nvGraphicFramePr>
          <p:cNvPr id="225" name="Chart 225"/>
          <p:cNvGraphicFramePr/>
          <p:nvPr>
            <p:extLst>
              <p:ext uri="{D42A27DB-BD31-4B8C-83A1-F6EECF244321}">
                <p14:modId xmlns:p14="http://schemas.microsoft.com/office/powerpoint/2010/main" val="2858800805"/>
              </p:ext>
            </p:extLst>
          </p:nvPr>
        </p:nvGraphicFramePr>
        <p:xfrm>
          <a:off x="1002725" y="1743411"/>
          <a:ext cx="10053060" cy="45212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6" name="Shape 226"/>
          <p:cNvSpPr/>
          <p:nvPr/>
        </p:nvSpPr>
        <p:spPr>
          <a:xfrm>
            <a:off x="2059138" y="596129"/>
            <a:ext cx="3567619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000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Lactobacteriase</a:t>
            </a:r>
          </a:p>
        </p:txBody>
      </p:sp>
      <p:sp>
        <p:nvSpPr>
          <p:cNvPr id="5" name="Shape 172">
            <a:extLst>
              <a:ext uri="{FF2B5EF4-FFF2-40B4-BE49-F238E27FC236}">
                <a16:creationId xmlns:a16="http://schemas.microsoft.com/office/drawing/2014/main" id="{1F609D38-4FA0-C34D-9E11-66BB28B61084}"/>
              </a:ext>
            </a:extLst>
          </p:cNvPr>
          <p:cNvSpPr/>
          <p:nvPr/>
        </p:nvSpPr>
        <p:spPr>
          <a:xfrm>
            <a:off x="9503543" y="2204864"/>
            <a:ext cx="1562024" cy="1209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rPr dirty="0">
                <a:latin typeface="Book Antiqua"/>
                <a:ea typeface="Book Antiqua"/>
                <a:cs typeface="Book Antiqua"/>
                <a:sym typeface="Book Antiqua"/>
              </a:rPr>
              <a:t>H-homemade</a:t>
            </a:r>
          </a:p>
          <a:p>
            <a:pPr lvl="0"/>
            <a:r>
              <a:rPr dirty="0">
                <a:latin typeface="Book Antiqua"/>
                <a:ea typeface="Book Antiqua"/>
                <a:cs typeface="Book Antiqua"/>
                <a:sym typeface="Book Antiqua"/>
              </a:rPr>
              <a:t>S-shop one</a:t>
            </a:r>
          </a:p>
          <a:p>
            <a:pPr lvl="0"/>
            <a:r>
              <a:rPr dirty="0">
                <a:latin typeface="Book Antiqua"/>
                <a:ea typeface="Book Antiqua"/>
                <a:cs typeface="Book Antiqua"/>
                <a:sym typeface="Book Antiqua"/>
              </a:rPr>
              <a:t>W-whey</a:t>
            </a:r>
          </a:p>
          <a:p>
            <a:pPr lvl="0"/>
            <a:r>
              <a:rPr dirty="0">
                <a:latin typeface="Book Antiqua"/>
                <a:ea typeface="Book Antiqua"/>
                <a:cs typeface="Book Antiqua"/>
                <a:sym typeface="Book Antiqua"/>
              </a:rPr>
              <a:t>M-milk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9CCA53C-5AF7-794D-BD83-EE3ACBF8B0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8" t="1569"/>
          <a:stretch/>
        </p:blipFill>
        <p:spPr>
          <a:xfrm>
            <a:off x="1415480" y="1938502"/>
            <a:ext cx="4850624" cy="473085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5CD2A84-4F6D-C045-AC59-337F403F57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7" t="1569"/>
          <a:stretch/>
        </p:blipFill>
        <p:spPr>
          <a:xfrm>
            <a:off x="6712161" y="1938502"/>
            <a:ext cx="5248039" cy="47308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DBD4ACA-5645-FB42-A5CD-C167747D88D9}"/>
              </a:ext>
            </a:extLst>
          </p:cNvPr>
          <p:cNvSpPr txBox="1"/>
          <p:nvPr/>
        </p:nvSpPr>
        <p:spPr>
          <a:xfrm>
            <a:off x="8592708" y="1487483"/>
            <a:ext cx="1486943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ook Antiqua" panose="02040602050305030304" pitchFamily="18" charset="0"/>
                <a:sym typeface="Calibri"/>
              </a:rPr>
              <a:t>Shop milk</a:t>
            </a:r>
            <a:endParaRPr kumimoji="0" lang="ru-RU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Book Antiqua" panose="02040602050305030304" pitchFamily="18" charset="0"/>
              <a:sym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6E0042-66D6-0546-AF95-1D8E3D48B5E8}"/>
              </a:ext>
            </a:extLst>
          </p:cNvPr>
          <p:cNvSpPr txBox="1"/>
          <p:nvPr/>
        </p:nvSpPr>
        <p:spPr>
          <a:xfrm>
            <a:off x="2641265" y="1476838"/>
            <a:ext cx="2399053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Book Antiqua" panose="02040602050305030304" pitchFamily="18" charset="0"/>
                <a:sym typeface="Calibri"/>
              </a:rPr>
              <a:t>Homemade milk</a:t>
            </a:r>
            <a:endParaRPr kumimoji="0" lang="ru-RU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Book Antiqua" panose="02040602050305030304" pitchFamily="18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1357763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/>
          <p:nvPr/>
        </p:nvSpPr>
        <p:spPr>
          <a:xfrm>
            <a:off x="2432837" y="468797"/>
            <a:ext cx="5689231" cy="85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5000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000" dirty="0">
                <a:solidFill>
                  <a:srgbClr val="FFFFFF"/>
                </a:solidFill>
              </a:rPr>
              <a:t>Conclusion</a:t>
            </a:r>
          </a:p>
        </p:txBody>
      </p:sp>
      <p:sp>
        <p:nvSpPr>
          <p:cNvPr id="231" name="Shape 231"/>
          <p:cNvSpPr/>
          <p:nvPr/>
        </p:nvSpPr>
        <p:spPr>
          <a:xfrm>
            <a:off x="1029206" y="3538084"/>
            <a:ext cx="5498842" cy="38625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889000" lvl="0" indent="-889000">
              <a:buSzPct val="100000"/>
              <a:buFont typeface="Arial"/>
              <a:buChar char="•"/>
            </a:pPr>
            <a:r>
              <a:rPr sz="3500" dirty="0">
                <a:latin typeface="Book Antiqua"/>
                <a:ea typeface="Book Antiqua"/>
                <a:cs typeface="Book Antiqua"/>
                <a:sym typeface="Book Antiqua"/>
              </a:rPr>
              <a:t>More protein</a:t>
            </a:r>
          </a:p>
          <a:p>
            <a:pPr marL="889000" lvl="0" indent="-889000">
              <a:buSzPct val="100000"/>
              <a:buFont typeface="Arial"/>
              <a:buChar char="•"/>
            </a:pPr>
            <a:r>
              <a:rPr sz="3500" dirty="0">
                <a:latin typeface="Book Antiqua"/>
                <a:ea typeface="Book Antiqua"/>
                <a:cs typeface="Book Antiqua"/>
                <a:sym typeface="Book Antiqua"/>
              </a:rPr>
              <a:t>More calcium</a:t>
            </a:r>
          </a:p>
          <a:p>
            <a:pPr marL="889000" lvl="0" indent="-889000">
              <a:buSzPct val="100000"/>
              <a:buFont typeface="Arial"/>
              <a:buChar char="•"/>
            </a:pPr>
            <a:r>
              <a:rPr sz="3500" dirty="0">
                <a:latin typeface="Book Antiqua"/>
                <a:ea typeface="Book Antiqua"/>
                <a:cs typeface="Book Antiqua"/>
                <a:sym typeface="Book Antiqua"/>
              </a:rPr>
              <a:t>Doesn’t have </a:t>
            </a:r>
            <a:r>
              <a:rPr sz="3500" dirty="0" err="1">
                <a:latin typeface="Book Antiqua"/>
                <a:ea typeface="Book Antiqua"/>
                <a:cs typeface="Book Antiqua"/>
                <a:sym typeface="Book Antiqua"/>
              </a:rPr>
              <a:t>amylum</a:t>
            </a:r>
            <a:endParaRPr lang="en-US" sz="3500" dirty="0">
              <a:latin typeface="Book Antiqua"/>
              <a:ea typeface="Book Antiqua"/>
              <a:cs typeface="Book Antiqua"/>
              <a:sym typeface="Book Antiqua"/>
            </a:endParaRPr>
          </a:p>
          <a:p>
            <a:pPr marL="889000" lvl="0" indent="-889000">
              <a:buSzPct val="100000"/>
              <a:buFont typeface="Arial"/>
              <a:buChar char="•"/>
            </a:pPr>
            <a:r>
              <a:rPr lang="en-US" sz="3500" dirty="0">
                <a:latin typeface="Book Antiqua"/>
                <a:ea typeface="Book Antiqua"/>
                <a:cs typeface="Book Antiqua"/>
                <a:sym typeface="Book Antiqua"/>
              </a:rPr>
              <a:t>More </a:t>
            </a:r>
            <a:r>
              <a:rPr lang="en-US" sz="3500" dirty="0" err="1">
                <a:latin typeface="Book Antiqua"/>
                <a:ea typeface="Book Antiqua"/>
                <a:cs typeface="Book Antiqua"/>
                <a:sym typeface="Book Antiqua"/>
              </a:rPr>
              <a:t>lactobacterias</a:t>
            </a:r>
            <a:endParaRPr lang="en-US" sz="3500" dirty="0">
              <a:latin typeface="Book Antiqua"/>
              <a:ea typeface="Book Antiqua"/>
              <a:cs typeface="Book Antiqua"/>
              <a:sym typeface="Book Antiqua"/>
            </a:endParaRPr>
          </a:p>
          <a:p>
            <a:pPr marL="889000" lvl="0" indent="-889000">
              <a:buSzPct val="100000"/>
              <a:buFont typeface="Arial"/>
              <a:buChar char="•"/>
            </a:pPr>
            <a:r>
              <a:rPr lang="en-US" sz="3500" dirty="0">
                <a:latin typeface="Book Antiqua"/>
                <a:ea typeface="Book Antiqua"/>
                <a:cs typeface="Book Antiqua"/>
                <a:sym typeface="Book Antiqua"/>
              </a:rPr>
              <a:t>No antibiotics </a:t>
            </a:r>
          </a:p>
          <a:p>
            <a:pPr lvl="0">
              <a:buSzPct val="100000"/>
            </a:pPr>
            <a:endParaRPr lang="en-US" sz="3500" dirty="0">
              <a:latin typeface="Book Antiqua"/>
              <a:ea typeface="Book Antiqua"/>
              <a:cs typeface="Book Antiqua"/>
              <a:sym typeface="Book Antiqua"/>
            </a:endParaRPr>
          </a:p>
          <a:p>
            <a:pPr marL="889000" lvl="0" indent="-889000">
              <a:buSzPct val="100000"/>
              <a:buFont typeface="Arial"/>
              <a:buChar char="•"/>
            </a:pPr>
            <a:endParaRPr lang="en-US" sz="3500" dirty="0"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232" name="Shape 232"/>
          <p:cNvSpPr/>
          <p:nvPr/>
        </p:nvSpPr>
        <p:spPr>
          <a:xfrm>
            <a:off x="1061056" y="2060848"/>
            <a:ext cx="5992155" cy="1158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500"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 lvl="0">
              <a:defRPr sz="1800"/>
            </a:pPr>
            <a:r>
              <a:rPr sz="3500" dirty="0"/>
              <a:t>Home milk is better to making cottage cheese</a:t>
            </a:r>
            <a:r>
              <a:rPr lang="en-US" sz="3500" dirty="0"/>
              <a:t>:</a:t>
            </a:r>
            <a:endParaRPr sz="35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52341C-FCBD-9D41-BA36-02D49A6498CC}"/>
              </a:ext>
            </a:extLst>
          </p:cNvPr>
          <p:cNvSpPr txBox="1"/>
          <p:nvPr/>
        </p:nvSpPr>
        <p:spPr>
          <a:xfrm>
            <a:off x="7896200" y="1993639"/>
            <a:ext cx="2458363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Differences: </a:t>
            </a: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9FF33B7-4885-9945-895F-7B94E2735F2A}"/>
              </a:ext>
            </a:extLst>
          </p:cNvPr>
          <p:cNvSpPr/>
          <p:nvPr/>
        </p:nvSpPr>
        <p:spPr>
          <a:xfrm>
            <a:off x="6353073" y="3538084"/>
            <a:ext cx="55446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indent="-28575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3200" dirty="0">
                <a:solidFill>
                  <a:srgbClr val="000000"/>
                </a:solidFill>
              </a:rPr>
              <a:t>Bacillus </a:t>
            </a:r>
            <a:r>
              <a:rPr lang="en-US" sz="3200" dirty="0" err="1">
                <a:solidFill>
                  <a:srgbClr val="000000"/>
                </a:solidFill>
              </a:rPr>
              <a:t>sp</a:t>
            </a:r>
            <a:r>
              <a:rPr lang="en-US" sz="3200" dirty="0">
                <a:solidFill>
                  <a:srgbClr val="000000"/>
                </a:solidFill>
              </a:rPr>
              <a:t> in shop milk</a:t>
            </a:r>
          </a:p>
          <a:p>
            <a:pPr marL="285750" marR="0" indent="-28575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3200" dirty="0">
                <a:solidFill>
                  <a:srgbClr val="000000"/>
                </a:solidFill>
              </a:rPr>
              <a:t>Different amount of </a:t>
            </a:r>
            <a:r>
              <a:rPr lang="en-US" sz="3200" dirty="0" err="1">
                <a:solidFill>
                  <a:srgbClr val="000000"/>
                </a:solidFill>
              </a:rPr>
              <a:t>bacterias</a:t>
            </a:r>
            <a:endParaRPr lang="en-US" sz="3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" grpId="1" build="p" bldLvl="5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/>
          <p:nvPr/>
        </p:nvSpPr>
        <p:spPr>
          <a:xfrm>
            <a:off x="3983066" y="2549470"/>
            <a:ext cx="7164211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000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Thank you for your attention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576026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/>
        </p:nvSpPr>
        <p:spPr>
          <a:xfrm>
            <a:off x="2820786" y="487156"/>
            <a:ext cx="5209309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000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Statement:</a:t>
            </a:r>
          </a:p>
        </p:txBody>
      </p:sp>
      <p:sp>
        <p:nvSpPr>
          <p:cNvPr id="56" name="Shape 56"/>
          <p:cNvSpPr/>
          <p:nvPr/>
        </p:nvSpPr>
        <p:spPr>
          <a:xfrm>
            <a:off x="4225640" y="1745671"/>
            <a:ext cx="7135088" cy="2386966"/>
          </a:xfrm>
          <a:prstGeom prst="rect">
            <a:avLst/>
          </a:prstGeom>
          <a:ln>
            <a:solidFill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3000"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 lvl="0">
              <a:defRPr sz="1800"/>
            </a:pPr>
            <a:r>
              <a:rPr sz="3000"/>
              <a:t>Quark, cottage cheese, and similar varieties of white acid-set cheese can be produced from milk. Investigate this process experimentally and study the properties of the resulting product.</a:t>
            </a:r>
          </a:p>
        </p:txBody>
      </p:sp>
      <p:pic>
        <p:nvPicPr>
          <p:cNvPr id="57" name="image3.jpe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5400000">
            <a:off x="217382" y="2914000"/>
            <a:ext cx="3741674" cy="28062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1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Месяц 11">
            <a:extLst>
              <a:ext uri="{FF2B5EF4-FFF2-40B4-BE49-F238E27FC236}">
                <a16:creationId xmlns:a16="http://schemas.microsoft.com/office/drawing/2014/main" id="{21CAA236-8CF7-4FCA-B4DA-F96352F5DC11}"/>
              </a:ext>
            </a:extLst>
          </p:cNvPr>
          <p:cNvSpPr/>
          <p:nvPr/>
        </p:nvSpPr>
        <p:spPr>
          <a:xfrm rot="10800000">
            <a:off x="7283196" y="3932054"/>
            <a:ext cx="694944" cy="707852"/>
          </a:xfrm>
          <a:prstGeom prst="moon">
            <a:avLst>
              <a:gd name="adj" fmla="val 39474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Месяц 10">
            <a:extLst>
              <a:ext uri="{FF2B5EF4-FFF2-40B4-BE49-F238E27FC236}">
                <a16:creationId xmlns:a16="http://schemas.microsoft.com/office/drawing/2014/main" id="{DF99FB0B-DEEF-4A22-BE9C-EBFD7C677CB2}"/>
              </a:ext>
            </a:extLst>
          </p:cNvPr>
          <p:cNvSpPr/>
          <p:nvPr/>
        </p:nvSpPr>
        <p:spPr>
          <a:xfrm>
            <a:off x="4213860" y="3932054"/>
            <a:ext cx="694944" cy="707852"/>
          </a:xfrm>
          <a:prstGeom prst="moon">
            <a:avLst>
              <a:gd name="adj" fmla="val 39474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Цилиндр 9">
            <a:extLst>
              <a:ext uri="{FF2B5EF4-FFF2-40B4-BE49-F238E27FC236}">
                <a16:creationId xmlns:a16="http://schemas.microsoft.com/office/drawing/2014/main" id="{D0F79D4E-431A-4F07-9285-3F4C0E841DAF}"/>
              </a:ext>
            </a:extLst>
          </p:cNvPr>
          <p:cNvSpPr/>
          <p:nvPr/>
        </p:nvSpPr>
        <p:spPr>
          <a:xfrm>
            <a:off x="4888992" y="2969134"/>
            <a:ext cx="2414016" cy="2987618"/>
          </a:xfrm>
          <a:prstGeom prst="can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D5FBAD-2992-4622-B115-8D9D2C19BCD1}"/>
              </a:ext>
            </a:extLst>
          </p:cNvPr>
          <p:cNvSpPr txBox="1"/>
          <p:nvPr/>
        </p:nvSpPr>
        <p:spPr>
          <a:xfrm>
            <a:off x="2136087" y="547287"/>
            <a:ext cx="52093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Book Antiqua" panose="02040602050305030304" pitchFamily="18" charset="0"/>
              </a:rPr>
              <a:t>Experimental</a:t>
            </a:r>
            <a:r>
              <a:rPr lang="en-US" sz="4000" dirty="0">
                <a:latin typeface="Book Antiqua" panose="02040602050305030304" pitchFamily="18" charset="0"/>
              </a:rPr>
              <a:t> setup:</a:t>
            </a:r>
          </a:p>
        </p:txBody>
      </p:sp>
      <p:sp>
        <p:nvSpPr>
          <p:cNvPr id="3" name="Трапеция 2">
            <a:extLst>
              <a:ext uri="{FF2B5EF4-FFF2-40B4-BE49-F238E27FC236}">
                <a16:creationId xmlns:a16="http://schemas.microsoft.com/office/drawing/2014/main" id="{FD9660F2-10A1-4C3E-8FB2-5B33A8538E86}"/>
              </a:ext>
            </a:extLst>
          </p:cNvPr>
          <p:cNvSpPr/>
          <p:nvPr/>
        </p:nvSpPr>
        <p:spPr>
          <a:xfrm>
            <a:off x="4030980" y="5602826"/>
            <a:ext cx="4130040" cy="707852"/>
          </a:xfrm>
          <a:prstGeom prst="trapezoid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849E6E95-DCEE-45BB-9689-A020B0993729}"/>
              </a:ext>
            </a:extLst>
          </p:cNvPr>
          <p:cNvCxnSpPr>
            <a:cxnSpLocks/>
          </p:cNvCxnSpPr>
          <p:nvPr/>
        </p:nvCxnSpPr>
        <p:spPr>
          <a:xfrm>
            <a:off x="4213860" y="5602826"/>
            <a:ext cx="377952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D7B03AE-E12E-44FB-A377-946040919102}"/>
              </a:ext>
            </a:extLst>
          </p:cNvPr>
          <p:cNvSpPr txBox="1"/>
          <p:nvPr/>
        </p:nvSpPr>
        <p:spPr>
          <a:xfrm>
            <a:off x="5466588" y="3950408"/>
            <a:ext cx="15102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Book Antiqua" panose="02040602050305030304" pitchFamily="18" charset="0"/>
              </a:rPr>
              <a:t>Milk</a:t>
            </a:r>
          </a:p>
        </p:txBody>
      </p:sp>
      <p:sp>
        <p:nvSpPr>
          <p:cNvPr id="14" name="Капля 13">
            <a:extLst>
              <a:ext uri="{FF2B5EF4-FFF2-40B4-BE49-F238E27FC236}">
                <a16:creationId xmlns:a16="http://schemas.microsoft.com/office/drawing/2014/main" id="{06977759-AB61-4007-BCFE-94BEE4192F5B}"/>
              </a:ext>
            </a:extLst>
          </p:cNvPr>
          <p:cNvSpPr/>
          <p:nvPr/>
        </p:nvSpPr>
        <p:spPr>
          <a:xfrm rot="18958958">
            <a:off x="5767214" y="1943585"/>
            <a:ext cx="657571" cy="635396"/>
          </a:xfrm>
          <a:prstGeom prst="teardrop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58DC9FC-5B83-4E40-80CE-16EB1D92E6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877686" y="3036714"/>
            <a:ext cx="3741673" cy="280625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F8F2025-C682-4784-9C2C-2750C9F0E1B6}"/>
              </a:ext>
            </a:extLst>
          </p:cNvPr>
          <p:cNvSpPr txBox="1"/>
          <p:nvPr/>
        </p:nvSpPr>
        <p:spPr>
          <a:xfrm>
            <a:off x="6553199" y="1806896"/>
            <a:ext cx="30557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Book Antiqua" panose="02040602050305030304" pitchFamily="18" charset="0"/>
              </a:rPr>
              <a:t>Acid</a:t>
            </a:r>
            <a:endParaRPr lang="en-US" sz="4000" baseline="-250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5572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 0.1432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  <p:bldP spid="10" grpId="0" animBg="1"/>
      <p:bldP spid="3" grpId="0" animBg="1"/>
      <p:bldP spid="13" grpId="0"/>
      <p:bldP spid="14" grpId="0" animBg="1"/>
      <p:bldP spid="14" grpId="1" animBg="1"/>
      <p:bldP spid="14" grpId="2" animBg="1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/>
          <p:nvPr/>
        </p:nvSpPr>
        <p:spPr>
          <a:xfrm>
            <a:off x="2451014" y="390831"/>
            <a:ext cx="5209309" cy="85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5000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FFFFFF"/>
                </a:solidFill>
              </a:rPr>
              <a:t>Result</a:t>
            </a:r>
          </a:p>
        </p:txBody>
      </p:sp>
      <p:pic>
        <p:nvPicPr>
          <p:cNvPr id="78" name="image3.jpe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5400000">
            <a:off x="6324787" y="2272912"/>
            <a:ext cx="4894002" cy="3670502"/>
          </a:xfrm>
          <a:prstGeom prst="rect">
            <a:avLst/>
          </a:prstGeom>
          <a:ln w="12700">
            <a:miter lim="400000"/>
          </a:ln>
        </p:spPr>
      </p:pic>
      <p:sp>
        <p:nvSpPr>
          <p:cNvPr id="79" name="Shape 79"/>
          <p:cNvSpPr/>
          <p:nvPr/>
        </p:nvSpPr>
        <p:spPr>
          <a:xfrm>
            <a:off x="2774981" y="2302338"/>
            <a:ext cx="2182549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000"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 lvl="0">
              <a:defRPr sz="1800"/>
            </a:pPr>
            <a:r>
              <a:rPr sz="4000" dirty="0"/>
              <a:t>Quark</a:t>
            </a:r>
          </a:p>
        </p:txBody>
      </p:sp>
      <p:sp>
        <p:nvSpPr>
          <p:cNvPr id="80" name="Shape 80"/>
          <p:cNvSpPr/>
          <p:nvPr/>
        </p:nvSpPr>
        <p:spPr>
          <a:xfrm>
            <a:off x="3065283" y="4689111"/>
            <a:ext cx="2182549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000"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 lvl="0">
              <a:defRPr sz="1800"/>
            </a:pPr>
            <a:r>
              <a:rPr sz="4000"/>
              <a:t>Whey</a:t>
            </a:r>
          </a:p>
        </p:txBody>
      </p:sp>
      <p:sp>
        <p:nvSpPr>
          <p:cNvPr id="81" name="Shape 81"/>
          <p:cNvSpPr/>
          <p:nvPr/>
        </p:nvSpPr>
        <p:spPr>
          <a:xfrm>
            <a:off x="493685" y="3412337"/>
            <a:ext cx="2182549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000"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 lvl="0">
              <a:defRPr sz="1800"/>
            </a:pPr>
            <a:r>
              <a:rPr sz="4000"/>
              <a:t>Milk</a:t>
            </a:r>
          </a:p>
        </p:txBody>
      </p:sp>
      <p:sp>
        <p:nvSpPr>
          <p:cNvPr id="82" name="Shape 82"/>
          <p:cNvSpPr/>
          <p:nvPr/>
        </p:nvSpPr>
        <p:spPr>
          <a:xfrm flipV="1">
            <a:off x="1667945" y="2928731"/>
            <a:ext cx="1107038" cy="667536"/>
          </a:xfrm>
          <a:prstGeom prst="line">
            <a:avLst/>
          </a:prstGeom>
          <a:ln w="28575">
            <a:solidFill/>
            <a:miter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83" name="Shape 83"/>
          <p:cNvSpPr/>
          <p:nvPr/>
        </p:nvSpPr>
        <p:spPr>
          <a:xfrm>
            <a:off x="1667945" y="3868713"/>
            <a:ext cx="1378585" cy="937473"/>
          </a:xfrm>
          <a:prstGeom prst="line">
            <a:avLst/>
          </a:prstGeom>
          <a:ln w="28575">
            <a:solidFill/>
            <a:miter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2" animBg="1" advAuto="0"/>
      <p:bldP spid="80" grpId="3" animBg="1" advAuto="0"/>
      <p:bldP spid="81" grpId="1" animBg="1" advAuto="0"/>
      <p:bldP spid="82" grpId="4" animBg="1" advAuto="0"/>
      <p:bldP spid="83" grpId="5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/>
          <p:nvPr/>
        </p:nvSpPr>
        <p:spPr>
          <a:xfrm>
            <a:off x="6492549" y="2421104"/>
            <a:ext cx="5202539" cy="2956166"/>
          </a:xfrm>
          <a:prstGeom prst="roundRect">
            <a:avLst>
              <a:gd name="adj" fmla="val 16667"/>
            </a:avLst>
          </a:prstGeom>
          <a:ln w="38100">
            <a:solidFill/>
            <a:miter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9" name="Shape 189"/>
          <p:cNvSpPr/>
          <p:nvPr/>
        </p:nvSpPr>
        <p:spPr>
          <a:xfrm>
            <a:off x="759308" y="2421104"/>
            <a:ext cx="5202539" cy="2956166"/>
          </a:xfrm>
          <a:prstGeom prst="roundRect">
            <a:avLst>
              <a:gd name="adj" fmla="val 16667"/>
            </a:avLst>
          </a:prstGeom>
          <a:ln w="38100">
            <a:solidFill/>
            <a:miter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1" name="Shape 191"/>
          <p:cNvSpPr/>
          <p:nvPr/>
        </p:nvSpPr>
        <p:spPr>
          <a:xfrm>
            <a:off x="1572524" y="3008069"/>
            <a:ext cx="4106809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500"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 lvl="0">
              <a:defRPr sz="1800"/>
            </a:pPr>
            <a:r>
              <a:rPr sz="3500" dirty="0"/>
              <a:t>From home milk</a:t>
            </a:r>
          </a:p>
        </p:txBody>
      </p:sp>
      <p:sp>
        <p:nvSpPr>
          <p:cNvPr id="192" name="Shape 192"/>
          <p:cNvSpPr/>
          <p:nvPr/>
        </p:nvSpPr>
        <p:spPr>
          <a:xfrm>
            <a:off x="7392144" y="2931231"/>
            <a:ext cx="4106808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500"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 lvl="0">
              <a:defRPr sz="1800"/>
            </a:pPr>
            <a:r>
              <a:rPr sz="3500" dirty="0"/>
              <a:t>From shop milk</a:t>
            </a:r>
          </a:p>
        </p:txBody>
      </p:sp>
      <p:pic>
        <p:nvPicPr>
          <p:cNvPr id="193" name="image26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48600" y="3642992"/>
            <a:ext cx="2023954" cy="7985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image27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07980" y="3754994"/>
            <a:ext cx="1971675" cy="798513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Shape 195"/>
          <p:cNvSpPr/>
          <p:nvPr/>
        </p:nvSpPr>
        <p:spPr>
          <a:xfrm>
            <a:off x="1754655" y="452384"/>
            <a:ext cx="10086037" cy="85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5000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FFFFFF"/>
                </a:solidFill>
              </a:rPr>
              <a:t>Cottage cheese from 200 ml of milk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107BD9-71C5-C548-969B-A45B8AA8EEC9}"/>
              </a:ext>
            </a:extLst>
          </p:cNvPr>
          <p:cNvSpPr txBox="1"/>
          <p:nvPr/>
        </p:nvSpPr>
        <p:spPr>
          <a:xfrm>
            <a:off x="1978308" y="4486580"/>
            <a:ext cx="2764537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solidFill>
                  <a:srgbClr val="000000"/>
                </a:solidFill>
                <a:latin typeface="Book Antiqua" panose="02040602050305030304" pitchFamily="18" charset="0"/>
              </a:rPr>
              <a:t>About 26% more</a:t>
            </a:r>
            <a:endParaRPr kumimoji="0" lang="ru-RU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Book Antiqua" panose="02040602050305030304" pitchFamily="18" charset="0"/>
              <a:sym typeface="Calibri"/>
            </a:endParaRP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FD93A5-6CB8-415C-86E5-2F74C8EE30E6}"/>
              </a:ext>
            </a:extLst>
          </p:cNvPr>
          <p:cNvSpPr txBox="1"/>
          <p:nvPr/>
        </p:nvSpPr>
        <p:spPr>
          <a:xfrm>
            <a:off x="2463318" y="468797"/>
            <a:ext cx="568923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chemeClr val="bg1"/>
                </a:solidFill>
                <a:latin typeface="Book Antiqua" panose="02040602050305030304" pitchFamily="18" charset="0"/>
              </a:rPr>
              <a:t>Milk</a:t>
            </a:r>
            <a:r>
              <a:rPr lang="en-US" sz="5000" dirty="0">
                <a:latin typeface="Book Antiqua" panose="02040602050305030304" pitchFamily="18" charset="0"/>
              </a:rPr>
              <a:t> </a:t>
            </a:r>
            <a:r>
              <a:rPr lang="en-US" sz="5000" dirty="0">
                <a:solidFill>
                  <a:schemeClr val="bg1"/>
                </a:solidFill>
                <a:latin typeface="Book Antiqua" panose="02040602050305030304" pitchFamily="18" charset="0"/>
              </a:rPr>
              <a:t>consist of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2A86B08-E228-4559-8770-9A8FC744C17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548" y="1828800"/>
            <a:ext cx="5526876" cy="55268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D4F136-F5D8-43D9-BAF7-9BD7E37A21D9}"/>
              </a:ext>
            </a:extLst>
          </p:cNvPr>
          <p:cNvSpPr txBox="1"/>
          <p:nvPr/>
        </p:nvSpPr>
        <p:spPr>
          <a:xfrm>
            <a:off x="280971" y="2348622"/>
            <a:ext cx="568923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000" dirty="0">
                <a:latin typeface="Book Antiqua" panose="02040602050305030304" pitchFamily="18" charset="0"/>
              </a:rPr>
              <a:t>Calcium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000" dirty="0">
                <a:latin typeface="Book Antiqua" panose="02040602050305030304" pitchFamily="18" charset="0"/>
              </a:rPr>
              <a:t>Protein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000" dirty="0">
                <a:latin typeface="Book Antiqua" panose="02040602050305030304" pitchFamily="18" charset="0"/>
              </a:rPr>
              <a:t>Carbohydrates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000" dirty="0">
                <a:latin typeface="Book Antiqua" panose="02040602050305030304" pitchFamily="18" charset="0"/>
              </a:rPr>
              <a:t>Other substance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01E5DE-A176-4B1F-8573-B5FC7F47F092}"/>
              </a:ext>
            </a:extLst>
          </p:cNvPr>
          <p:cNvSpPr txBox="1"/>
          <p:nvPr/>
        </p:nvSpPr>
        <p:spPr>
          <a:xfrm>
            <a:off x="6221801" y="1797784"/>
            <a:ext cx="217183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latin typeface="Book Antiqua" panose="02040602050305030304" pitchFamily="18" charset="0"/>
              </a:rPr>
              <a:t>Ca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CCB9E706-2513-4CC2-A921-4DE89E57FB91}"/>
              </a:ext>
            </a:extLst>
          </p:cNvPr>
          <p:cNvGrpSpPr/>
          <p:nvPr/>
        </p:nvGrpSpPr>
        <p:grpSpPr>
          <a:xfrm>
            <a:off x="4660846" y="1486849"/>
            <a:ext cx="5293748" cy="2092107"/>
            <a:chOff x="4660846" y="1486849"/>
            <a:chExt cx="5293748" cy="2092107"/>
          </a:xfrm>
        </p:grpSpPr>
        <p:graphicFrame>
          <p:nvGraphicFramePr>
            <p:cNvPr id="7" name="Объект 6">
              <a:extLst>
                <a:ext uri="{FF2B5EF4-FFF2-40B4-BE49-F238E27FC236}">
                  <a16:creationId xmlns:a16="http://schemas.microsoft.com/office/drawing/2014/main" id="{ADD43DAF-8C34-4D20-B6F2-9B61610B0696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4660846" y="1486849"/>
            <a:ext cx="5293748" cy="8617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53" name="Equation" r:id="rId5" imgW="1091880" imgH="177480" progId="Equation.DSMT4">
                    <p:embed/>
                  </p:oleObj>
                </mc:Choice>
                <mc:Fallback>
                  <p:oleObj name="Equation" r:id="rId5" imgW="1091880" imgH="177480" progId="Equation.DSMT4">
                    <p:embed/>
                    <p:pic>
                      <p:nvPicPr>
                        <p:cNvPr id="7" name="Объект 6">
                          <a:extLst>
                            <a:ext uri="{FF2B5EF4-FFF2-40B4-BE49-F238E27FC236}">
                              <a16:creationId xmlns:a16="http://schemas.microsoft.com/office/drawing/2014/main" id="{ADD43DAF-8C34-4D20-B6F2-9B61610B069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4660846" y="1486849"/>
                          <a:ext cx="5293748" cy="86177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0E67FB8A-1D50-4A5A-B6EC-4C1CFDA0BA09}"/>
                </a:ext>
              </a:extLst>
            </p:cNvPr>
            <p:cNvCxnSpPr/>
            <p:nvPr/>
          </p:nvCxnSpPr>
          <p:spPr>
            <a:xfrm>
              <a:off x="6221801" y="2212848"/>
              <a:ext cx="0" cy="40054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0" name="Объект 9">
              <a:extLst>
                <a:ext uri="{FF2B5EF4-FFF2-40B4-BE49-F238E27FC236}">
                  <a16:creationId xmlns:a16="http://schemas.microsoft.com/office/drawing/2014/main" id="{107D2CEE-9A17-4DE4-8006-46394AF1FE7D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5625603" y="2497868"/>
            <a:ext cx="1561571" cy="10810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54" name="Equation" r:id="rId7" imgW="330120" imgH="228600" progId="Equation.DSMT4">
                    <p:embed/>
                  </p:oleObj>
                </mc:Choice>
                <mc:Fallback>
                  <p:oleObj name="Equation" r:id="rId7" imgW="330120" imgH="228600" progId="Equation.DSMT4">
                    <p:embed/>
                    <p:pic>
                      <p:nvPicPr>
                        <p:cNvPr id="10" name="Объект 9">
                          <a:extLst>
                            <a:ext uri="{FF2B5EF4-FFF2-40B4-BE49-F238E27FC236}">
                              <a16:creationId xmlns:a16="http://schemas.microsoft.com/office/drawing/2014/main" id="{107D2CEE-9A17-4DE4-8006-46394AF1FE7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5625603" y="2497868"/>
                          <a:ext cx="1561571" cy="108108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89839CA-077D-4418-B32F-60856609EB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89278" y="3372960"/>
            <a:ext cx="3734719" cy="170863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3941393-B84E-4526-853B-98372E6FC69D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01097" y="1516244"/>
            <a:ext cx="4208727" cy="213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8453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55 -0.03866 L 0.0776 -0.07871 C 0.09154 -0.08773 0.1125 -0.09259 0.1345 -0.09259 C 0.1595 -0.09259 0.17956 -0.08773 0.19349 -0.07871 L 0.26055 -0.03866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2685 L 0.05443 -0.04699 C 0.06575 -0.05162 0.08281 -0.05393 0.10065 -0.05393 C 0.12096 -0.05393 0.13724 -0.05162 0.14857 -0.04699 L 0.20312 -0.02685 " pathEditMode="relative" rAng="0" ptsTypes="AAAAA">
                                      <p:cBhvr>
                                        <p:cTn id="1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56" y="-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4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/>
        </p:nvSpPr>
        <p:spPr>
          <a:xfrm>
            <a:off x="1990236" y="444743"/>
            <a:ext cx="6409846" cy="961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sz="5000" dirty="0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rPr>
              <a:t>Reactions with </a:t>
            </a:r>
            <a:r>
              <a:rPr sz="5000" i="1" dirty="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HNO</a:t>
            </a:r>
            <a:r>
              <a:rPr sz="5000" i="1" baseline="-25000" dirty="0">
                <a:solidFill>
                  <a:srgbClr val="FFFFF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3</a:t>
            </a:r>
          </a:p>
        </p:txBody>
      </p:sp>
      <p:sp>
        <p:nvSpPr>
          <p:cNvPr id="97" name="Shape 97"/>
          <p:cNvSpPr/>
          <p:nvPr/>
        </p:nvSpPr>
        <p:spPr>
          <a:xfrm flipH="1">
            <a:off x="5913120" y="1572876"/>
            <a:ext cx="1" cy="4919365"/>
          </a:xfrm>
          <a:prstGeom prst="line">
            <a:avLst/>
          </a:prstGeom>
          <a:ln w="38100">
            <a:solidFill/>
            <a:miter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98" name="Shape 98"/>
          <p:cNvSpPr/>
          <p:nvPr/>
        </p:nvSpPr>
        <p:spPr>
          <a:xfrm>
            <a:off x="2180870" y="1141989"/>
            <a:ext cx="2743092" cy="85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5000"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 lvl="0">
              <a:defRPr sz="1800"/>
            </a:pPr>
            <a:r>
              <a:rPr sz="5000"/>
              <a:t>Proteins</a:t>
            </a:r>
          </a:p>
        </p:txBody>
      </p:sp>
      <p:sp>
        <p:nvSpPr>
          <p:cNvPr id="99" name="Shape 99"/>
          <p:cNvSpPr/>
          <p:nvPr/>
        </p:nvSpPr>
        <p:spPr>
          <a:xfrm>
            <a:off x="7035597" y="2063043"/>
            <a:ext cx="4622982" cy="85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5000"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 lvl="0">
              <a:defRPr sz="1800"/>
            </a:pPr>
            <a:r>
              <a:rPr sz="5000" dirty="0"/>
              <a:t>Carbohydrates</a:t>
            </a:r>
          </a:p>
        </p:txBody>
      </p:sp>
      <p:sp>
        <p:nvSpPr>
          <p:cNvPr id="100" name="Shape 100"/>
          <p:cNvSpPr/>
          <p:nvPr/>
        </p:nvSpPr>
        <p:spPr>
          <a:xfrm>
            <a:off x="498765" y="2028810"/>
            <a:ext cx="5196843" cy="1228776"/>
          </a:xfrm>
          <a:prstGeom prst="roundRect">
            <a:avLst>
              <a:gd name="adj" fmla="val 16667"/>
            </a:avLst>
          </a:prstGeom>
          <a:ln w="38100">
            <a:solidFill/>
            <a:miter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1" name="Shape 101"/>
          <p:cNvSpPr/>
          <p:nvPr/>
        </p:nvSpPr>
        <p:spPr>
          <a:xfrm>
            <a:off x="6456040" y="3686195"/>
            <a:ext cx="5202539" cy="1253822"/>
          </a:xfrm>
          <a:prstGeom prst="roundRect">
            <a:avLst>
              <a:gd name="adj" fmla="val 16667"/>
            </a:avLst>
          </a:prstGeom>
          <a:ln w="38100">
            <a:solidFill/>
            <a:miter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2" name="Shape 102"/>
          <p:cNvSpPr/>
          <p:nvPr/>
        </p:nvSpPr>
        <p:spPr>
          <a:xfrm>
            <a:off x="2625382" y="3339831"/>
            <a:ext cx="471804" cy="692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4244"/>
                </a:moveTo>
                <a:lnTo>
                  <a:pt x="5400" y="14244"/>
                </a:lnTo>
                <a:lnTo>
                  <a:pt x="5400" y="0"/>
                </a:lnTo>
                <a:lnTo>
                  <a:pt x="16200" y="0"/>
                </a:lnTo>
                <a:lnTo>
                  <a:pt x="16200" y="14244"/>
                </a:lnTo>
                <a:lnTo>
                  <a:pt x="21600" y="14244"/>
                </a:lnTo>
                <a:lnTo>
                  <a:pt x="10800" y="21600"/>
                </a:lnTo>
                <a:close/>
              </a:path>
            </a:pathLst>
          </a:custGeom>
          <a:solidFill>
            <a:srgbClr val="A9D18E"/>
          </a:solidFill>
          <a:ln w="12700">
            <a:solidFill>
              <a:srgbClr val="385724"/>
            </a:solidFill>
            <a:miter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3" name="Shape 103"/>
          <p:cNvSpPr/>
          <p:nvPr/>
        </p:nvSpPr>
        <p:spPr>
          <a:xfrm>
            <a:off x="1990236" y="2288270"/>
            <a:ext cx="2743092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000"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 lvl="0">
              <a:defRPr sz="1800"/>
            </a:pPr>
            <a:r>
              <a:rPr sz="4000" dirty="0"/>
              <a:t>Denature</a:t>
            </a:r>
          </a:p>
        </p:txBody>
      </p:sp>
      <p:sp>
        <p:nvSpPr>
          <p:cNvPr id="104" name="Shape 104"/>
          <p:cNvSpPr/>
          <p:nvPr/>
        </p:nvSpPr>
        <p:spPr>
          <a:xfrm>
            <a:off x="2007377" y="4032558"/>
            <a:ext cx="2743091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000"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 lvl="0">
              <a:defRPr sz="1800"/>
            </a:pPr>
            <a:r>
              <a:rPr sz="4000"/>
              <a:t>Settling</a:t>
            </a:r>
          </a:p>
        </p:txBody>
      </p:sp>
      <p:sp>
        <p:nvSpPr>
          <p:cNvPr id="105" name="Shape 105"/>
          <p:cNvSpPr/>
          <p:nvPr/>
        </p:nvSpPr>
        <p:spPr>
          <a:xfrm>
            <a:off x="6670628" y="3686195"/>
            <a:ext cx="4551506" cy="1310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000"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 lvl="0">
              <a:defRPr sz="1800"/>
            </a:pPr>
            <a:r>
              <a:rPr sz="4000" dirty="0"/>
              <a:t>Will be oxidized to acids</a:t>
            </a:r>
          </a:p>
        </p:txBody>
      </p:sp>
      <p:pic>
        <p:nvPicPr>
          <p:cNvPr id="106" name="image9.jpeg"/>
          <p:cNvPicPr/>
          <p:nvPr/>
        </p:nvPicPr>
        <p:blipFill>
          <a:blip r:embed="rId3">
            <a:extLst/>
          </a:blip>
          <a:srcRect l="26297" t="26435" r="26377" b="25683"/>
          <a:stretch>
            <a:fillRect/>
          </a:stretch>
        </p:blipFill>
        <p:spPr>
          <a:xfrm>
            <a:off x="1704038" y="4740443"/>
            <a:ext cx="2314493" cy="17562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/>
        </p:nvSpPr>
        <p:spPr>
          <a:xfrm>
            <a:off x="2826406" y="407633"/>
            <a:ext cx="7376733" cy="961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sz="5000">
                <a:latin typeface="Book Antiqua"/>
                <a:ea typeface="Book Antiqua"/>
                <a:cs typeface="Book Antiqua"/>
                <a:sym typeface="Book Antiqua"/>
              </a:rPr>
              <a:t>Carbohydrates + </a:t>
            </a:r>
            <a:r>
              <a:rPr sz="5000" i="1">
                <a:latin typeface="Bookman Old Style"/>
                <a:ea typeface="Bookman Old Style"/>
                <a:cs typeface="Bookman Old Style"/>
                <a:sym typeface="Bookman Old Style"/>
              </a:rPr>
              <a:t>HNO</a:t>
            </a:r>
            <a:r>
              <a:rPr sz="5000" i="1" baseline="-25000">
                <a:latin typeface="Bookman Old Style"/>
                <a:ea typeface="Bookman Old Style"/>
                <a:cs typeface="Bookman Old Style"/>
                <a:sym typeface="Bookman Old Style"/>
              </a:rPr>
              <a:t>3</a:t>
            </a:r>
          </a:p>
        </p:txBody>
      </p:sp>
      <p:grpSp>
        <p:nvGrpSpPr>
          <p:cNvPr id="122" name="Group 122"/>
          <p:cNvGrpSpPr/>
          <p:nvPr/>
        </p:nvGrpSpPr>
        <p:grpSpPr>
          <a:xfrm>
            <a:off x="404456" y="1922554"/>
            <a:ext cx="2497265" cy="3481475"/>
            <a:chOff x="0" y="0"/>
            <a:chExt cx="2497263" cy="3481473"/>
          </a:xfrm>
        </p:grpSpPr>
        <p:pic>
          <p:nvPicPr>
            <p:cNvPr id="111" name="image10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098359" y="0"/>
              <a:ext cx="997412" cy="4445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2" name="image11.pd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00545" y="562144"/>
              <a:ext cx="2196719" cy="4582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3" name="image12.pdf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1133025"/>
              <a:ext cx="2196719" cy="4582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4" name="image11.pd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01032" y="1735563"/>
              <a:ext cx="2196721" cy="4582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5" name="image11.pd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64830" y="2302762"/>
              <a:ext cx="2196720" cy="4582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6" name="image13.pdf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68254" y="2905302"/>
              <a:ext cx="1527517" cy="5761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7" name="Shape 117"/>
            <p:cNvSpPr/>
            <p:nvPr/>
          </p:nvSpPr>
          <p:spPr>
            <a:xfrm>
              <a:off x="1278743" y="355896"/>
              <a:ext cx="1" cy="206249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18" name="Shape 118"/>
            <p:cNvSpPr/>
            <p:nvPr/>
          </p:nvSpPr>
          <p:spPr>
            <a:xfrm>
              <a:off x="1261158" y="964178"/>
              <a:ext cx="1" cy="206249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19" name="Shape 119"/>
            <p:cNvSpPr/>
            <p:nvPr/>
          </p:nvSpPr>
          <p:spPr>
            <a:xfrm>
              <a:off x="1222572" y="1529316"/>
              <a:ext cx="1" cy="206249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20" name="Shape 120"/>
            <p:cNvSpPr/>
            <p:nvPr/>
          </p:nvSpPr>
          <p:spPr>
            <a:xfrm>
              <a:off x="1171800" y="2130263"/>
              <a:ext cx="1" cy="206249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21" name="Shape 121"/>
            <p:cNvSpPr/>
            <p:nvPr/>
          </p:nvSpPr>
          <p:spPr>
            <a:xfrm>
              <a:off x="1157583" y="2761044"/>
              <a:ext cx="1" cy="206249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</p:grpSp>
      <p:grpSp>
        <p:nvGrpSpPr>
          <p:cNvPr id="134" name="Group 134"/>
          <p:cNvGrpSpPr/>
          <p:nvPr/>
        </p:nvGrpSpPr>
        <p:grpSpPr>
          <a:xfrm>
            <a:off x="5475054" y="2225269"/>
            <a:ext cx="2123763" cy="3227338"/>
            <a:chOff x="0" y="0"/>
            <a:chExt cx="2123762" cy="3227336"/>
          </a:xfrm>
        </p:grpSpPr>
        <p:pic>
          <p:nvPicPr>
            <p:cNvPr id="123" name="image14.pdf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787171" y="-1"/>
              <a:ext cx="1142131" cy="4200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4" name="image11.pd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55594" y="531349"/>
              <a:ext cx="1868169" cy="4327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5" name="image12.pdf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1070418"/>
              <a:ext cx="1868170" cy="4327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6" name="image11.pd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70966" y="1639381"/>
              <a:ext cx="1868169" cy="4327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7" name="image11.pd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40178" y="2174973"/>
              <a:ext cx="1868169" cy="4327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8" name="image15.pdf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556834" y="2804061"/>
              <a:ext cx="1151685" cy="423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9" name="Shape 129"/>
            <p:cNvSpPr/>
            <p:nvPr/>
          </p:nvSpPr>
          <p:spPr>
            <a:xfrm>
              <a:off x="1087489" y="336594"/>
              <a:ext cx="1" cy="194756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1072534" y="910980"/>
              <a:ext cx="1" cy="194756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31" name="Shape 131"/>
            <p:cNvSpPr/>
            <p:nvPr/>
          </p:nvSpPr>
          <p:spPr>
            <a:xfrm>
              <a:off x="1039719" y="1444626"/>
              <a:ext cx="1" cy="194756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32" name="Shape 132"/>
            <p:cNvSpPr/>
            <p:nvPr/>
          </p:nvSpPr>
          <p:spPr>
            <a:xfrm>
              <a:off x="996540" y="2012086"/>
              <a:ext cx="1" cy="194756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33" name="Shape 133"/>
            <p:cNvSpPr/>
            <p:nvPr/>
          </p:nvSpPr>
          <p:spPr>
            <a:xfrm>
              <a:off x="984450" y="2607718"/>
              <a:ext cx="1" cy="194756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</p:grpSp>
      <p:grpSp>
        <p:nvGrpSpPr>
          <p:cNvPr id="146" name="Group 146"/>
          <p:cNvGrpSpPr/>
          <p:nvPr/>
        </p:nvGrpSpPr>
        <p:grpSpPr>
          <a:xfrm>
            <a:off x="9634260" y="2255501"/>
            <a:ext cx="2050695" cy="3146422"/>
            <a:chOff x="0" y="0"/>
            <a:chExt cx="2050694" cy="3146420"/>
          </a:xfrm>
        </p:grpSpPr>
        <p:pic>
          <p:nvPicPr>
            <p:cNvPr id="135" name="image16.pdf"/>
            <p:cNvPicPr/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703689" y="-1"/>
              <a:ext cx="1215580" cy="4094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6" name="image11.pd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46800" y="517839"/>
              <a:ext cx="1803895" cy="4218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7" name="image12.pdf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1043392"/>
              <a:ext cx="1803896" cy="4218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8" name="image11.pd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65083" y="1598090"/>
              <a:ext cx="1803897" cy="4218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9" name="image11.pd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35354" y="2120254"/>
              <a:ext cx="1803896" cy="4218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0" name="image17.pdf"/>
            <p:cNvPicPr/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481277" y="2733758"/>
              <a:ext cx="1225829" cy="4126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1" name="Shape 141"/>
            <p:cNvSpPr/>
            <p:nvPr/>
          </p:nvSpPr>
          <p:spPr>
            <a:xfrm>
              <a:off x="1050074" y="327967"/>
              <a:ext cx="1" cy="189873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42" name="Shape 142"/>
            <p:cNvSpPr/>
            <p:nvPr/>
          </p:nvSpPr>
          <p:spPr>
            <a:xfrm>
              <a:off x="1035634" y="887952"/>
              <a:ext cx="1" cy="189873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43" name="Shape 143"/>
            <p:cNvSpPr/>
            <p:nvPr/>
          </p:nvSpPr>
          <p:spPr>
            <a:xfrm>
              <a:off x="1003948" y="1408218"/>
              <a:ext cx="1" cy="189873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44" name="Shape 144"/>
            <p:cNvSpPr/>
            <p:nvPr/>
          </p:nvSpPr>
          <p:spPr>
            <a:xfrm>
              <a:off x="962255" y="1961451"/>
              <a:ext cx="1" cy="189873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45" name="Shape 145"/>
            <p:cNvSpPr/>
            <p:nvPr/>
          </p:nvSpPr>
          <p:spPr>
            <a:xfrm>
              <a:off x="950580" y="2542148"/>
              <a:ext cx="1" cy="189873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</p:grpSp>
      <p:sp>
        <p:nvSpPr>
          <p:cNvPr id="147" name="Shape 147"/>
          <p:cNvSpPr/>
          <p:nvPr/>
        </p:nvSpPr>
        <p:spPr>
          <a:xfrm>
            <a:off x="8991003" y="3605045"/>
            <a:ext cx="498368" cy="1"/>
          </a:xfrm>
          <a:prstGeom prst="line">
            <a:avLst/>
          </a:prstGeom>
          <a:ln w="38100">
            <a:solidFill/>
            <a:miter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pic>
        <p:nvPicPr>
          <p:cNvPr id="148" name="image18.pd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779832" y="3370431"/>
            <a:ext cx="1211172" cy="458282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Shape 149"/>
          <p:cNvSpPr/>
          <p:nvPr/>
        </p:nvSpPr>
        <p:spPr>
          <a:xfrm>
            <a:off x="7439870" y="3322573"/>
            <a:ext cx="712544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000"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 lvl="0">
              <a:defRPr sz="1800"/>
            </a:pPr>
            <a:r>
              <a:rPr sz="3000"/>
              <a:t>+</a:t>
            </a:r>
          </a:p>
        </p:txBody>
      </p:sp>
      <p:sp>
        <p:nvSpPr>
          <p:cNvPr id="150" name="Shape 150"/>
          <p:cNvSpPr/>
          <p:nvPr/>
        </p:nvSpPr>
        <p:spPr>
          <a:xfrm>
            <a:off x="2803406" y="3347749"/>
            <a:ext cx="712544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000"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 lvl="0">
              <a:defRPr sz="1800"/>
            </a:pPr>
            <a:r>
              <a:rPr sz="3000"/>
              <a:t>+</a:t>
            </a:r>
          </a:p>
        </p:txBody>
      </p:sp>
      <p:pic>
        <p:nvPicPr>
          <p:cNvPr id="151" name="image19.pdf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3240088" y="3363912"/>
            <a:ext cx="1047751" cy="590551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Shape 152"/>
          <p:cNvSpPr/>
          <p:nvPr/>
        </p:nvSpPr>
        <p:spPr>
          <a:xfrm>
            <a:off x="4400920" y="3662600"/>
            <a:ext cx="884002" cy="7296"/>
          </a:xfrm>
          <a:prstGeom prst="line">
            <a:avLst/>
          </a:prstGeom>
          <a:ln w="38100">
            <a:solidFill/>
            <a:miter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pic>
        <p:nvPicPr>
          <p:cNvPr id="153" name="image20.pdf"/>
          <p:cNvPicPr/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4622298" y="3134984"/>
            <a:ext cx="534295" cy="5355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/>
        </p:nvSpPr>
        <p:spPr>
          <a:xfrm>
            <a:off x="2463317" y="468797"/>
            <a:ext cx="5689232" cy="85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5000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FFFFFF"/>
                </a:solidFill>
              </a:rPr>
              <a:t>Titration</a:t>
            </a:r>
          </a:p>
        </p:txBody>
      </p:sp>
      <p:pic>
        <p:nvPicPr>
          <p:cNvPr id="158" name="image21.jpeg"/>
          <p:cNvPicPr/>
          <p:nvPr/>
        </p:nvPicPr>
        <p:blipFill>
          <a:blip r:embed="rId3">
            <a:extLst/>
          </a:blip>
          <a:srcRect l="42155" t="35037" r="26572" b="36612"/>
          <a:stretch>
            <a:fillRect/>
          </a:stretch>
        </p:blipFill>
        <p:spPr>
          <a:xfrm rot="5400000">
            <a:off x="-22712" y="2958719"/>
            <a:ext cx="3041684" cy="2068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image22.jpeg"/>
          <p:cNvPicPr/>
          <p:nvPr/>
        </p:nvPicPr>
        <p:blipFill>
          <a:blip r:embed="rId4">
            <a:extLst/>
          </a:blip>
          <a:srcRect l="3130" t="25037" r="28766" b="10085"/>
          <a:stretch>
            <a:fillRect/>
          </a:stretch>
        </p:blipFill>
        <p:spPr>
          <a:xfrm rot="5400000">
            <a:off x="6519065" y="2904224"/>
            <a:ext cx="3044026" cy="21748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image23.jpeg"/>
          <p:cNvPicPr/>
          <p:nvPr/>
        </p:nvPicPr>
        <p:blipFill>
          <a:blip r:embed="rId5">
            <a:extLst/>
          </a:blip>
          <a:srcRect l="12693" t="11400" r="6533" b="10200"/>
          <a:stretch>
            <a:fillRect/>
          </a:stretch>
        </p:blipFill>
        <p:spPr>
          <a:xfrm rot="5400000">
            <a:off x="9422555" y="2883699"/>
            <a:ext cx="3044030" cy="22158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image24.jpeg"/>
          <p:cNvPicPr/>
          <p:nvPr/>
        </p:nvPicPr>
        <p:blipFill>
          <a:blip r:embed="rId6">
            <a:extLst/>
          </a:blip>
          <a:srcRect l="33052" t="33845" r="21237" b="27130"/>
          <a:stretch>
            <a:fillRect/>
          </a:stretch>
        </p:blipFill>
        <p:spPr>
          <a:xfrm rot="5400000">
            <a:off x="2856080" y="3037283"/>
            <a:ext cx="3156257" cy="2020953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Shape 162"/>
          <p:cNvSpPr/>
          <p:nvPr/>
        </p:nvSpPr>
        <p:spPr>
          <a:xfrm>
            <a:off x="2774196" y="3750590"/>
            <a:ext cx="449451" cy="4029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5400"/>
                </a:moveTo>
                <a:lnTo>
                  <a:pt x="605" y="5400"/>
                </a:lnTo>
                <a:lnTo>
                  <a:pt x="605" y="16200"/>
                </a:lnTo>
                <a:lnTo>
                  <a:pt x="0" y="16200"/>
                </a:lnTo>
                <a:close/>
                <a:moveTo>
                  <a:pt x="1210" y="5400"/>
                </a:moveTo>
                <a:lnTo>
                  <a:pt x="2421" y="5400"/>
                </a:lnTo>
                <a:lnTo>
                  <a:pt x="2421" y="16200"/>
                </a:lnTo>
                <a:lnTo>
                  <a:pt x="1210" y="16200"/>
                </a:lnTo>
                <a:close/>
                <a:moveTo>
                  <a:pt x="3026" y="5400"/>
                </a:moveTo>
                <a:lnTo>
                  <a:pt x="11917" y="5400"/>
                </a:lnTo>
                <a:lnTo>
                  <a:pt x="11917" y="0"/>
                </a:lnTo>
                <a:lnTo>
                  <a:pt x="21600" y="10800"/>
                </a:lnTo>
                <a:lnTo>
                  <a:pt x="11917" y="21600"/>
                </a:lnTo>
                <a:lnTo>
                  <a:pt x="11917" y="16200"/>
                </a:lnTo>
                <a:lnTo>
                  <a:pt x="3026" y="16200"/>
                </a:lnTo>
                <a:close/>
              </a:path>
            </a:pathLst>
          </a:custGeom>
          <a:solidFill>
            <a:srgbClr val="70AD47"/>
          </a:solidFill>
          <a:ln w="12700">
            <a:solidFill>
              <a:srgbClr val="32538F"/>
            </a:solidFill>
            <a:miter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3" name="Shape 163"/>
          <p:cNvSpPr/>
          <p:nvPr/>
        </p:nvSpPr>
        <p:spPr>
          <a:xfrm>
            <a:off x="9306107" y="3750590"/>
            <a:ext cx="449451" cy="4029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5400"/>
                </a:moveTo>
                <a:lnTo>
                  <a:pt x="605" y="5400"/>
                </a:lnTo>
                <a:lnTo>
                  <a:pt x="605" y="16200"/>
                </a:lnTo>
                <a:lnTo>
                  <a:pt x="0" y="16200"/>
                </a:lnTo>
                <a:close/>
                <a:moveTo>
                  <a:pt x="1210" y="5400"/>
                </a:moveTo>
                <a:lnTo>
                  <a:pt x="2421" y="5400"/>
                </a:lnTo>
                <a:lnTo>
                  <a:pt x="2421" y="16200"/>
                </a:lnTo>
                <a:lnTo>
                  <a:pt x="1210" y="16200"/>
                </a:lnTo>
                <a:close/>
                <a:moveTo>
                  <a:pt x="3026" y="5400"/>
                </a:moveTo>
                <a:lnTo>
                  <a:pt x="11917" y="5400"/>
                </a:lnTo>
                <a:lnTo>
                  <a:pt x="11917" y="0"/>
                </a:lnTo>
                <a:lnTo>
                  <a:pt x="21600" y="10800"/>
                </a:lnTo>
                <a:lnTo>
                  <a:pt x="11917" y="21600"/>
                </a:lnTo>
                <a:lnTo>
                  <a:pt x="11917" y="16200"/>
                </a:lnTo>
                <a:lnTo>
                  <a:pt x="3026" y="16200"/>
                </a:lnTo>
                <a:close/>
              </a:path>
            </a:pathLst>
          </a:custGeom>
          <a:solidFill>
            <a:srgbClr val="70AD47"/>
          </a:solidFill>
          <a:ln w="12700">
            <a:solidFill>
              <a:srgbClr val="32538F"/>
            </a:solidFill>
            <a:miter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4" name="Shape 164"/>
          <p:cNvSpPr/>
          <p:nvPr/>
        </p:nvSpPr>
        <p:spPr>
          <a:xfrm>
            <a:off x="2011007" y="5865679"/>
            <a:ext cx="1433672" cy="70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000"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 lvl="0">
              <a:defRPr sz="1800"/>
            </a:pPr>
            <a:r>
              <a:rPr sz="4000"/>
              <a:t>Whey</a:t>
            </a:r>
          </a:p>
        </p:txBody>
      </p:sp>
      <p:sp>
        <p:nvSpPr>
          <p:cNvPr id="165" name="Shape 165"/>
          <p:cNvSpPr/>
          <p:nvPr/>
        </p:nvSpPr>
        <p:spPr>
          <a:xfrm>
            <a:off x="8957598" y="5896455"/>
            <a:ext cx="1056939" cy="637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 lvl="0">
              <a:defRPr sz="1800"/>
            </a:pPr>
            <a:r>
              <a:rPr sz="3600"/>
              <a:t>Milk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rgbClr val="4472C4"/>
          </a:solidFill>
          <a:prstDash val="solid"/>
          <a:miter lim="8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4472C4"/>
          </a:solidFill>
          <a:prstDash val="solid"/>
          <a:miter lim="8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rgbClr val="4472C4"/>
          </a:solidFill>
          <a:prstDash val="solid"/>
          <a:miter lim="8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4472C4"/>
          </a:solidFill>
          <a:prstDash val="solid"/>
          <a:miter lim="8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2731</TotalTime>
  <Words>466</Words>
  <Application>Microsoft Macintosh PowerPoint</Application>
  <PresentationFormat>Широкоэкранный</PresentationFormat>
  <Paragraphs>103</Paragraphs>
  <Slides>19</Slides>
  <Notes>16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7" baseType="lpstr">
      <vt:lpstr>Arial</vt:lpstr>
      <vt:lpstr>Book Antiqua</vt:lpstr>
      <vt:lpstr>Bookman Old Style</vt:lpstr>
      <vt:lpstr>Calibri</vt:lpstr>
      <vt:lpstr>Helvetica</vt:lpstr>
      <vt:lpstr>Helvetica Neue</vt:lpstr>
      <vt:lpstr>Default</vt:lpstr>
      <vt:lpstr>Equation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Маша Томашук</cp:lastModifiedBy>
  <cp:revision>45</cp:revision>
  <dcterms:modified xsi:type="dcterms:W3CDTF">2018-07-06T13:01:43Z</dcterms:modified>
</cp:coreProperties>
</file>