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89" r:id="rId2"/>
    <p:sldId id="256" r:id="rId3"/>
    <p:sldId id="294" r:id="rId4"/>
    <p:sldId id="278" r:id="rId5"/>
    <p:sldId id="261" r:id="rId6"/>
    <p:sldId id="280" r:id="rId7"/>
    <p:sldId id="281" r:id="rId8"/>
    <p:sldId id="298" r:id="rId9"/>
    <p:sldId id="282" r:id="rId10"/>
    <p:sldId id="284" r:id="rId11"/>
    <p:sldId id="300" r:id="rId12"/>
    <p:sldId id="285" r:id="rId13"/>
    <p:sldId id="286" r:id="rId14"/>
    <p:sldId id="263" r:id="rId15"/>
    <p:sldId id="264" r:id="rId16"/>
    <p:sldId id="265" r:id="rId17"/>
    <p:sldId id="266" r:id="rId18"/>
    <p:sldId id="296" r:id="rId19"/>
    <p:sldId id="297" r:id="rId20"/>
    <p:sldId id="301" r:id="rId21"/>
    <p:sldId id="287" r:id="rId22"/>
    <p:sldId id="288" r:id="rId23"/>
    <p:sldId id="299" r:id="rId24"/>
    <p:sldId id="290" r:id="rId25"/>
    <p:sldId id="291" r:id="rId26"/>
    <p:sldId id="292" r:id="rId27"/>
    <p:sldId id="293"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5C37"/>
    <a:srgbClr val="412E1B"/>
    <a:srgbClr val="EE5C9B"/>
    <a:srgbClr val="363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6" autoAdjust="0"/>
    <p:restoredTop sz="87211" autoAdjust="0"/>
  </p:normalViewPr>
  <p:slideViewPr>
    <p:cSldViewPr>
      <p:cViewPr>
        <p:scale>
          <a:sx n="71" d="100"/>
          <a:sy n="71" d="100"/>
        </p:scale>
        <p:origin x="-960" y="-72"/>
      </p:cViewPr>
      <p:guideLst>
        <p:guide orient="horz" pos="2160"/>
        <p:guide pos="3840"/>
      </p:guideLst>
    </p:cSldViewPr>
  </p:slideViewPr>
  <p:outlineViewPr>
    <p:cViewPr>
      <p:scale>
        <a:sx n="33" d="100"/>
        <a:sy n="33" d="100"/>
      </p:scale>
      <p:origin x="0" y="11772"/>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slide" Target="slides/slide1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63545767716536E-2"/>
          <c:y val="4.7003995632136093E-2"/>
          <c:w val="0.76870041830708657"/>
          <c:h val="0.87550388315059768"/>
        </c:manualLayout>
      </c:layout>
      <c:lineChart>
        <c:grouping val="standard"/>
        <c:varyColors val="0"/>
        <c:ser>
          <c:idx val="0"/>
          <c:order val="0"/>
          <c:tx>
            <c:strRef>
              <c:f>Лист1!$B$1</c:f>
              <c:strCache>
                <c:ptCount val="1"/>
                <c:pt idx="0">
                  <c:v>earthw.</c:v>
                </c:pt>
              </c:strCache>
            </c:strRef>
          </c:tx>
          <c:marker>
            <c:symbol val="none"/>
          </c:marker>
          <c:cat>
            <c:strRef>
              <c:f>Лист1!$A$2:$A$8</c:f>
              <c:strCache>
                <c:ptCount val="7"/>
                <c:pt idx="0">
                  <c:v>27.Apr.</c:v>
                </c:pt>
                <c:pt idx="1">
                  <c:v>28.Apr.</c:v>
                </c:pt>
                <c:pt idx="2">
                  <c:v>29.Apr.</c:v>
                </c:pt>
                <c:pt idx="3">
                  <c:v>30.Apr.</c:v>
                </c:pt>
                <c:pt idx="4">
                  <c:v>01.May</c:v>
                </c:pt>
                <c:pt idx="5">
                  <c:v>02.May</c:v>
                </c:pt>
                <c:pt idx="6">
                  <c:v>03.May.</c:v>
                </c:pt>
              </c:strCache>
            </c:strRef>
          </c:cat>
          <c:val>
            <c:numRef>
              <c:f>Лист1!$B$2:$B$8</c:f>
              <c:numCache>
                <c:formatCode>General</c:formatCode>
                <c:ptCount val="7"/>
                <c:pt idx="0">
                  <c:v>3</c:v>
                </c:pt>
                <c:pt idx="1">
                  <c:v>16</c:v>
                </c:pt>
                <c:pt idx="2">
                  <c:v>26</c:v>
                </c:pt>
                <c:pt idx="3">
                  <c:v>36</c:v>
                </c:pt>
                <c:pt idx="4">
                  <c:v>48</c:v>
                </c:pt>
                <c:pt idx="5">
                  <c:v>62</c:v>
                </c:pt>
                <c:pt idx="6">
                  <c:v>78</c:v>
                </c:pt>
              </c:numCache>
            </c:numRef>
          </c:val>
          <c:smooth val="0"/>
        </c:ser>
        <c:ser>
          <c:idx val="1"/>
          <c:order val="1"/>
          <c:tx>
            <c:strRef>
              <c:f>Лист1!$C$1</c:f>
              <c:strCache>
                <c:ptCount val="1"/>
                <c:pt idx="0">
                  <c:v>forest</c:v>
                </c:pt>
              </c:strCache>
            </c:strRef>
          </c:tx>
          <c:marker>
            <c:symbol val="none"/>
          </c:marker>
          <c:cat>
            <c:strRef>
              <c:f>Лист1!$A$2:$A$8</c:f>
              <c:strCache>
                <c:ptCount val="7"/>
                <c:pt idx="0">
                  <c:v>27.Apr.</c:v>
                </c:pt>
                <c:pt idx="1">
                  <c:v>28.Apr.</c:v>
                </c:pt>
                <c:pt idx="2">
                  <c:v>29.Apr.</c:v>
                </c:pt>
                <c:pt idx="3">
                  <c:v>30.Apr.</c:v>
                </c:pt>
                <c:pt idx="4">
                  <c:v>01.May</c:v>
                </c:pt>
                <c:pt idx="5">
                  <c:v>02.May</c:v>
                </c:pt>
                <c:pt idx="6">
                  <c:v>03.May.</c:v>
                </c:pt>
              </c:strCache>
            </c:strRef>
          </c:cat>
          <c:val>
            <c:numRef>
              <c:f>Лист1!$C$2:$C$8</c:f>
              <c:numCache>
                <c:formatCode>General</c:formatCode>
                <c:ptCount val="7"/>
                <c:pt idx="0">
                  <c:v>2</c:v>
                </c:pt>
                <c:pt idx="1">
                  <c:v>14</c:v>
                </c:pt>
                <c:pt idx="2">
                  <c:v>24</c:v>
                </c:pt>
                <c:pt idx="3">
                  <c:v>28</c:v>
                </c:pt>
                <c:pt idx="4">
                  <c:v>39</c:v>
                </c:pt>
                <c:pt idx="5">
                  <c:v>49</c:v>
                </c:pt>
                <c:pt idx="6">
                  <c:v>54</c:v>
                </c:pt>
              </c:numCache>
            </c:numRef>
          </c:val>
          <c:smooth val="0"/>
        </c:ser>
        <c:ser>
          <c:idx val="2"/>
          <c:order val="2"/>
          <c:tx>
            <c:strRef>
              <c:f>Лист1!$D$1</c:f>
              <c:strCache>
                <c:ptCount val="1"/>
                <c:pt idx="0">
                  <c:v>bought</c:v>
                </c:pt>
              </c:strCache>
            </c:strRef>
          </c:tx>
          <c:marker>
            <c:symbol val="none"/>
          </c:marker>
          <c:cat>
            <c:strRef>
              <c:f>Лист1!$A$2:$A$8</c:f>
              <c:strCache>
                <c:ptCount val="7"/>
                <c:pt idx="0">
                  <c:v>27.Apr.</c:v>
                </c:pt>
                <c:pt idx="1">
                  <c:v>28.Apr.</c:v>
                </c:pt>
                <c:pt idx="2">
                  <c:v>29.Apr.</c:v>
                </c:pt>
                <c:pt idx="3">
                  <c:v>30.Apr.</c:v>
                </c:pt>
                <c:pt idx="4">
                  <c:v>01.May</c:v>
                </c:pt>
                <c:pt idx="5">
                  <c:v>02.May</c:v>
                </c:pt>
                <c:pt idx="6">
                  <c:v>03.May.</c:v>
                </c:pt>
              </c:strCache>
            </c:strRef>
          </c:cat>
          <c:val>
            <c:numRef>
              <c:f>Лист1!$D$2:$D$8</c:f>
              <c:numCache>
                <c:formatCode>General</c:formatCode>
                <c:ptCount val="7"/>
                <c:pt idx="0">
                  <c:v>1</c:v>
                </c:pt>
                <c:pt idx="1">
                  <c:v>12</c:v>
                </c:pt>
                <c:pt idx="2">
                  <c:v>18</c:v>
                </c:pt>
                <c:pt idx="3">
                  <c:v>21</c:v>
                </c:pt>
                <c:pt idx="4">
                  <c:v>31</c:v>
                </c:pt>
                <c:pt idx="5">
                  <c:v>40</c:v>
                </c:pt>
                <c:pt idx="6">
                  <c:v>45</c:v>
                </c:pt>
              </c:numCache>
            </c:numRef>
          </c:val>
          <c:smooth val="0"/>
        </c:ser>
        <c:dLbls>
          <c:showLegendKey val="0"/>
          <c:showVal val="0"/>
          <c:showCatName val="0"/>
          <c:showSerName val="0"/>
          <c:showPercent val="0"/>
          <c:showBubbleSize val="0"/>
        </c:dLbls>
        <c:marker val="1"/>
        <c:smooth val="0"/>
        <c:axId val="119083776"/>
        <c:axId val="119085312"/>
      </c:lineChart>
      <c:catAx>
        <c:axId val="119083776"/>
        <c:scaling>
          <c:orientation val="minMax"/>
        </c:scaling>
        <c:delete val="0"/>
        <c:axPos val="b"/>
        <c:numFmt formatCode="d\-mmm" sourceLinked="1"/>
        <c:majorTickMark val="out"/>
        <c:minorTickMark val="none"/>
        <c:tickLblPos val="nextTo"/>
        <c:crossAx val="119085312"/>
        <c:crosses val="autoZero"/>
        <c:auto val="1"/>
        <c:lblAlgn val="ctr"/>
        <c:lblOffset val="100"/>
        <c:noMultiLvlLbl val="1"/>
      </c:catAx>
      <c:valAx>
        <c:axId val="119085312"/>
        <c:scaling>
          <c:orientation val="minMax"/>
          <c:max val="78"/>
          <c:min val="3"/>
        </c:scaling>
        <c:delete val="0"/>
        <c:axPos val="l"/>
        <c:majorGridlines/>
        <c:numFmt formatCode="General" sourceLinked="1"/>
        <c:majorTickMark val="out"/>
        <c:minorTickMark val="none"/>
        <c:tickLblPos val="nextTo"/>
        <c:crossAx val="119083776"/>
        <c:crosses val="autoZero"/>
        <c:crossBetween val="between"/>
        <c:majorUnit val="9"/>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8CD148-C498-4621-A99A-67014F281599}" type="datetimeFigureOut">
              <a:rPr lang="ru-RU" smtClean="0"/>
              <a:t>07.07.2018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4A6F48-8B09-40D2-943A-C1D0386AA6C9}" type="slidenum">
              <a:rPr lang="ru-RU" smtClean="0"/>
              <a:t>‹#›</a:t>
            </a:fld>
            <a:endParaRPr lang="ru-RU"/>
          </a:p>
        </p:txBody>
      </p:sp>
    </p:spTree>
    <p:extLst>
      <p:ext uri="{BB962C8B-B14F-4D97-AF65-F5344CB8AC3E}">
        <p14:creationId xmlns:p14="http://schemas.microsoft.com/office/powerpoint/2010/main" val="1919048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11728-5503-48D1-BD65-401120FBCB2F}" type="datetimeFigureOut">
              <a:rPr lang="ru-RU" smtClean="0"/>
              <a:t>07.07.2018</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8977B-2C5A-4C87-B18F-41B8902C859A}" type="slidenum">
              <a:rPr lang="ru-RU" smtClean="0"/>
              <a:t>‹#›</a:t>
            </a:fld>
            <a:endParaRPr lang="ru-RU"/>
          </a:p>
        </p:txBody>
      </p:sp>
    </p:spTree>
    <p:extLst>
      <p:ext uri="{BB962C8B-B14F-4D97-AF65-F5344CB8AC3E}">
        <p14:creationId xmlns:p14="http://schemas.microsoft.com/office/powerpoint/2010/main" val="359297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Good afternoon,</a:t>
            </a:r>
            <a:r>
              <a:rPr lang="en-US" baseline="0" dirty="0" smtClean="0"/>
              <a:t> </a:t>
            </a:r>
            <a:r>
              <a:rPr lang="en-US" dirty="0" smtClean="0"/>
              <a:t>dear participants and the jury of the tournament.</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a:t>
            </a:fld>
            <a:endParaRPr lang="ru-RU"/>
          </a:p>
        </p:txBody>
      </p:sp>
    </p:spTree>
    <p:extLst>
      <p:ext uri="{BB962C8B-B14F-4D97-AF65-F5344CB8AC3E}">
        <p14:creationId xmlns:p14="http://schemas.microsoft.com/office/powerpoint/2010/main" val="152009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 the fifth day</a:t>
            </a:r>
            <a:r>
              <a:rPr lang="en-US" baseline="0" dirty="0" smtClean="0"/>
              <a:t> of the experiment, the peas began to germinate. The highest germination was observed in the pot (1) with worms and forest land. 3 seeds from 3 grew. In the second pot 2 seeds from 3 germinated. In the pot with the store soil seeds did not sprout.</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13</a:t>
            </a:fld>
            <a:endParaRPr lang="ru-RU"/>
          </a:p>
        </p:txBody>
      </p:sp>
    </p:spTree>
    <p:extLst>
      <p:ext uri="{BB962C8B-B14F-4D97-AF65-F5344CB8AC3E}">
        <p14:creationId xmlns:p14="http://schemas.microsoft.com/office/powerpoint/2010/main" val="1005755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aseline="0" dirty="0" smtClean="0"/>
          </a:p>
          <a:p>
            <a:r>
              <a:rPr lang="en-US" baseline="0" dirty="0" smtClean="0"/>
              <a:t>The growth of peas amounted to 78 mm.</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14</a:t>
            </a:fld>
            <a:endParaRPr lang="ru-RU"/>
          </a:p>
        </p:txBody>
      </p:sp>
    </p:spTree>
    <p:extLst>
      <p:ext uri="{BB962C8B-B14F-4D97-AF65-F5344CB8AC3E}">
        <p14:creationId xmlns:p14="http://schemas.microsoft.com/office/powerpoint/2010/main" val="1201910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growth of peas amounted to 54 mm.</a:t>
            </a:r>
            <a:endParaRPr lang="ru-RU" dirty="0" smtClean="0"/>
          </a:p>
          <a:p>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15</a:t>
            </a:fld>
            <a:endParaRPr lang="ru-RU"/>
          </a:p>
        </p:txBody>
      </p:sp>
    </p:spTree>
    <p:extLst>
      <p:ext uri="{BB962C8B-B14F-4D97-AF65-F5344CB8AC3E}">
        <p14:creationId xmlns:p14="http://schemas.microsoft.com/office/powerpoint/2010/main" val="3740159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We can conclude that</a:t>
            </a:r>
            <a:r>
              <a:rPr lang="en-US" baseline="0" dirty="0" smtClean="0"/>
              <a:t> all samples maintained dynamics of growth.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growth of peas amounted to 45 mm.</a:t>
            </a:r>
            <a:endParaRPr lang="ru-RU" dirty="0" smtClean="0"/>
          </a:p>
          <a:p>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16</a:t>
            </a:fld>
            <a:endParaRPr lang="ru-RU"/>
          </a:p>
        </p:txBody>
      </p:sp>
    </p:spTree>
    <p:extLst>
      <p:ext uri="{BB962C8B-B14F-4D97-AF65-F5344CB8AC3E}">
        <p14:creationId xmlns:p14="http://schemas.microsoft.com/office/powerpoint/2010/main" val="2955426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You can see on slide that all objects have different leaves number</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17</a:t>
            </a:fld>
            <a:endParaRPr lang="ru-RU"/>
          </a:p>
        </p:txBody>
      </p:sp>
    </p:spTree>
    <p:extLst>
      <p:ext uri="{BB962C8B-B14F-4D97-AF65-F5344CB8AC3E}">
        <p14:creationId xmlns:p14="http://schemas.microsoft.com/office/powerpoint/2010/main" val="78793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On the slide</a:t>
            </a:r>
            <a:r>
              <a:rPr lang="en-US" baseline="0" dirty="0" smtClean="0"/>
              <a:t> you can see the total growth of all plants of the group. The growth of all objects was steady relative to one another.</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18</a:t>
            </a:fld>
            <a:endParaRPr lang="ru-RU"/>
          </a:p>
        </p:txBody>
      </p:sp>
    </p:spTree>
    <p:extLst>
      <p:ext uri="{BB962C8B-B14F-4D97-AF65-F5344CB8AC3E}">
        <p14:creationId xmlns:p14="http://schemas.microsoft.com/office/powerpoint/2010/main" val="86102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the way three</a:t>
            </a:r>
            <a:r>
              <a:rPr lang="en-US" baseline="0" dirty="0" smtClean="0"/>
              <a:t> </a:t>
            </a:r>
            <a:r>
              <a:rPr lang="en-US" baseline="0" dirty="0" err="1" smtClean="0"/>
              <a:t>odjects</a:t>
            </a:r>
            <a:r>
              <a:rPr lang="en-US" baseline="0" dirty="0" smtClean="0"/>
              <a:t> looked in a month. </a:t>
            </a:r>
            <a:r>
              <a:rPr lang="en-US" dirty="0" smtClean="0"/>
              <a:t>We can conclude that</a:t>
            </a:r>
            <a:r>
              <a:rPr lang="en-US" baseline="0" dirty="0" smtClean="0"/>
              <a:t> all samples maintained dynamics of growth.</a:t>
            </a:r>
          </a:p>
          <a:p>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19</a:t>
            </a:fld>
            <a:endParaRPr lang="ru-RU"/>
          </a:p>
        </p:txBody>
      </p:sp>
    </p:spTree>
    <p:extLst>
      <p:ext uri="{BB962C8B-B14F-4D97-AF65-F5344CB8AC3E}">
        <p14:creationId xmlns:p14="http://schemas.microsoft.com/office/powerpoint/2010/main" val="3234290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smtClean="0"/>
              <a:t>One of the most important consequences of the passage of soil through the intestines of worms is its </a:t>
            </a:r>
            <a:r>
              <a:rPr lang="en-US" baseline="0" dirty="0" err="1" smtClean="0"/>
              <a:t>alkalinization</a:t>
            </a:r>
            <a:r>
              <a:rPr lang="en-US" baseline="0" dirty="0" smtClean="0"/>
              <a:t>. They reduce the acidity of soil (due to calcareous glands in their esophagus) </a:t>
            </a:r>
          </a:p>
          <a:p>
            <a:r>
              <a:rPr lang="en-US" dirty="0" smtClean="0"/>
              <a:t>In soil </a:t>
            </a:r>
            <a:r>
              <a:rPr lang="en-US" dirty="0" err="1" smtClean="0"/>
              <a:t>enreached</a:t>
            </a:r>
            <a:r>
              <a:rPr lang="en-US" dirty="0" smtClean="0"/>
              <a:t> with the products</a:t>
            </a:r>
            <a:r>
              <a:rPr lang="en-US" baseline="0" dirty="0" smtClean="0"/>
              <a:t> of vital activity of </a:t>
            </a:r>
            <a:r>
              <a:rPr lang="en-US" baseline="0" dirty="0" err="1" smtClean="0"/>
              <a:t>earthwoms</a:t>
            </a:r>
            <a:r>
              <a:rPr lang="en-US" baseline="0" dirty="0" smtClean="0"/>
              <a:t>-coprolites the amount of humus increases, the acidity of the soil decreases.</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20</a:t>
            </a:fld>
            <a:endParaRPr lang="ru-RU"/>
          </a:p>
        </p:txBody>
      </p:sp>
    </p:spTree>
    <p:extLst>
      <p:ext uri="{BB962C8B-B14F-4D97-AF65-F5344CB8AC3E}">
        <p14:creationId xmlns:p14="http://schemas.microsoft.com/office/powerpoint/2010/main" val="4289065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 measure acidity of the soil,</a:t>
            </a:r>
            <a:r>
              <a:rPr lang="en-US" baseline="0" dirty="0" smtClean="0"/>
              <a:t> we took three soil samples, pour some water into them and applied litmus paper. Than we compared the color of litmus paper with pH scale. The acidity of the soil with worms was less than in soil without worms.</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21</a:t>
            </a:fld>
            <a:endParaRPr lang="ru-RU"/>
          </a:p>
        </p:txBody>
      </p:sp>
    </p:spTree>
    <p:extLst>
      <p:ext uri="{BB962C8B-B14F-4D97-AF65-F5344CB8AC3E}">
        <p14:creationId xmlns:p14="http://schemas.microsoft.com/office/powerpoint/2010/main" val="1514568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acidity</a:t>
            </a:r>
            <a:r>
              <a:rPr lang="en-US" baseline="0" dirty="0" smtClean="0"/>
              <a:t> in the third port was 4 pH</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22</a:t>
            </a:fld>
            <a:endParaRPr lang="ru-RU"/>
          </a:p>
        </p:txBody>
      </p:sp>
    </p:spTree>
    <p:extLst>
      <p:ext uri="{BB962C8B-B14F-4D97-AF65-F5344CB8AC3E}">
        <p14:creationId xmlns:p14="http://schemas.microsoft.com/office/powerpoint/2010/main" val="141997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Earthworms</a:t>
            </a:r>
            <a:r>
              <a:rPr lang="en-US" baseline="0" dirty="0" smtClean="0"/>
              <a:t> populations make the tunnels as they move. That encourages the passage of air and water to the plant roots and this increases the plant growth and affects the fertility of soil favorably </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3</a:t>
            </a:fld>
            <a:endParaRPr lang="ru-RU"/>
          </a:p>
        </p:txBody>
      </p:sp>
    </p:spTree>
    <p:extLst>
      <p:ext uri="{BB962C8B-B14F-4D97-AF65-F5344CB8AC3E}">
        <p14:creationId xmlns:p14="http://schemas.microsoft.com/office/powerpoint/2010/main" val="236751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At the end of our 2-weeks</a:t>
            </a:r>
            <a:r>
              <a:rPr lang="en-US" baseline="0" dirty="0" smtClean="0"/>
              <a:t> experiment, we calculated the porosity of the soil in all groups. Pores are voids between particles of soil, filled with air. Porosity is the ratio of the volume of the space to the total volume of the soil.</a:t>
            </a:r>
          </a:p>
          <a:p>
            <a:r>
              <a:rPr lang="en-US" baseline="0" dirty="0" smtClean="0"/>
              <a:t>To calculate the porosity, we took 2 measuring glasses. One filled with water and the other with soil, trying not to change the structure. The soil sample was saturated with water. We poured the water to the top of the soil. The volume of added water is equal to the volume of the pores. </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23</a:t>
            </a:fld>
            <a:endParaRPr lang="ru-RU"/>
          </a:p>
        </p:txBody>
      </p:sp>
    </p:spTree>
    <p:extLst>
      <p:ext uri="{BB962C8B-B14F-4D97-AF65-F5344CB8AC3E}">
        <p14:creationId xmlns:p14="http://schemas.microsoft.com/office/powerpoint/2010/main" val="2924044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aseline="0" dirty="0" smtClean="0"/>
              <a:t>Then we calculated porosity by the following  formula. Porosity of the soil from the store was rather high initially. But the porosity of forest soil changed by 19% due to worms activity.</a:t>
            </a:r>
          </a:p>
          <a:p>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24</a:t>
            </a:fld>
            <a:endParaRPr lang="ru-RU"/>
          </a:p>
        </p:txBody>
      </p:sp>
    </p:spTree>
    <p:extLst>
      <p:ext uri="{BB962C8B-B14F-4D97-AF65-F5344CB8AC3E}">
        <p14:creationId xmlns:p14="http://schemas.microsoft.com/office/powerpoint/2010/main" val="205170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For conducting a research, earthworms and forest soil were dug out, pea seeds  and special soil for growing plants were bought  in the store.</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6</a:t>
            </a:fld>
            <a:endParaRPr lang="ru-RU"/>
          </a:p>
        </p:txBody>
      </p:sp>
    </p:spTree>
    <p:extLst>
      <p:ext uri="{BB962C8B-B14F-4D97-AF65-F5344CB8AC3E}">
        <p14:creationId xmlns:p14="http://schemas.microsoft.com/office/powerpoint/2010/main" val="215646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t>Transparent measuring pots were prepared. Each pot was filled with 340 ml of soil and three pea seeds were planted into each pot.</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7</a:t>
            </a:fld>
            <a:endParaRPr lang="ru-RU"/>
          </a:p>
        </p:txBody>
      </p:sp>
    </p:spTree>
    <p:extLst>
      <p:ext uri="{BB962C8B-B14F-4D97-AF65-F5344CB8AC3E}">
        <p14:creationId xmlns:p14="http://schemas.microsoft.com/office/powerpoint/2010/main" val="74380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objects</a:t>
            </a:r>
            <a:r>
              <a:rPr lang="en-US" baseline="0" dirty="0" smtClean="0"/>
              <a:t> of the study were divided into four groups. </a:t>
            </a:r>
            <a:r>
              <a:rPr lang="en-US" sz="1200" baseline="0" dirty="0" smtClean="0"/>
              <a:t>P</a:t>
            </a:r>
            <a:r>
              <a:rPr lang="en-US" sz="1200" dirty="0" smtClean="0"/>
              <a:t>ea seeds were planted into each </a:t>
            </a:r>
            <a:r>
              <a:rPr lang="en-US" sz="1200" dirty="0" smtClean="0"/>
              <a:t>pot. Watered.</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8</a:t>
            </a:fld>
            <a:endParaRPr lang="ru-RU"/>
          </a:p>
        </p:txBody>
      </p:sp>
    </p:spTree>
    <p:extLst>
      <p:ext uri="{BB962C8B-B14F-4D97-AF65-F5344CB8AC3E}">
        <p14:creationId xmlns:p14="http://schemas.microsoft.com/office/powerpoint/2010/main" val="19221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It looked</a:t>
            </a:r>
            <a:r>
              <a:rPr lang="en-US" baseline="0" dirty="0" smtClean="0"/>
              <a:t> the following way</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9</a:t>
            </a:fld>
            <a:endParaRPr lang="ru-RU"/>
          </a:p>
        </p:txBody>
      </p:sp>
    </p:spTree>
    <p:extLst>
      <p:ext uri="{BB962C8B-B14F-4D97-AF65-F5344CB8AC3E}">
        <p14:creationId xmlns:p14="http://schemas.microsoft.com/office/powerpoint/2010/main" val="411516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In the pot </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with forest soil, the earthworms immediately began to cultivate the soil and make the burrows. In the pot with</a:t>
            </a:r>
            <a:r>
              <a:rPr lang="en-US" sz="1200" baseline="0" dirty="0" smtClean="0">
                <a:latin typeface="Arial" panose="020B0604020202020204" pitchFamily="34" charset="0"/>
                <a:cs typeface="Arial" panose="020B0604020202020204" pitchFamily="34" charset="0"/>
              </a:rPr>
              <a:t> specially prepared soil</a:t>
            </a:r>
            <a:r>
              <a:rPr lang="en-US" sz="1200" dirty="0" smtClean="0">
                <a:latin typeface="Arial" panose="020B0604020202020204" pitchFamily="34" charset="0"/>
                <a:cs typeface="Arial" panose="020B0604020202020204" pitchFamily="34" charset="0"/>
              </a:rPr>
              <a:t>, the worms began to eat the soil, which was noticeable by the changed color of their bodies, but they did not dig into the ground. On the second day of the experiment, they died.</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10</a:t>
            </a:fld>
            <a:endParaRPr lang="ru-RU"/>
          </a:p>
        </p:txBody>
      </p:sp>
    </p:spTree>
    <p:extLst>
      <p:ext uri="{BB962C8B-B14F-4D97-AF65-F5344CB8AC3E}">
        <p14:creationId xmlns:p14="http://schemas.microsoft.com/office/powerpoint/2010/main" val="4154409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To</a:t>
            </a:r>
            <a:r>
              <a:rPr lang="en-US" baseline="0" dirty="0" smtClean="0"/>
              <a:t> find out microorganisms contained in the soil, we mixed soil samples with water and made crops in Petri dishes. In 3 days we obtained the results</a:t>
            </a:r>
            <a:r>
              <a:rPr lang="ru-RU" baseline="0" dirty="0" smtClean="0"/>
              <a:t>: </a:t>
            </a:r>
            <a:r>
              <a:rPr lang="en-US" baseline="0" dirty="0" smtClean="0"/>
              <a:t> great number of bacteria grew in forest soil with worms and without them. No bacteria grew in the special soil from the shop. We assume that all microorganisms </a:t>
            </a:r>
            <a:r>
              <a:rPr lang="en-US" baseline="0" dirty="0" err="1" smtClean="0"/>
              <a:t>disappered</a:t>
            </a:r>
            <a:r>
              <a:rPr lang="en-US" baseline="0" dirty="0" smtClean="0"/>
              <a:t> in the result of active chemical or thermal treatment of soil. And earthworms died in this soil as well.</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11</a:t>
            </a:fld>
            <a:endParaRPr lang="ru-RU"/>
          </a:p>
        </p:txBody>
      </p:sp>
    </p:spTree>
    <p:extLst>
      <p:ext uri="{BB962C8B-B14F-4D97-AF65-F5344CB8AC3E}">
        <p14:creationId xmlns:p14="http://schemas.microsoft.com/office/powerpoint/2010/main" val="156143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t>On the third day of the experiment, there was a visible difference between object 1 and object 2 . In the pot number 1, the soil became more friable and it absorbed water quickly. And the sample number 2 without worms had a visually smooth surface and absorbed water </a:t>
            </a:r>
            <a:r>
              <a:rPr lang="en-US" sz="1200" dirty="0" smtClean="0"/>
              <a:t>slower</a:t>
            </a:r>
            <a:endParaRPr lang="ru-RU" dirty="0"/>
          </a:p>
        </p:txBody>
      </p:sp>
      <p:sp>
        <p:nvSpPr>
          <p:cNvPr id="4" name="Номер слайда 3"/>
          <p:cNvSpPr>
            <a:spLocks noGrp="1"/>
          </p:cNvSpPr>
          <p:nvPr>
            <p:ph type="sldNum" sz="quarter" idx="10"/>
          </p:nvPr>
        </p:nvSpPr>
        <p:spPr/>
        <p:txBody>
          <a:bodyPr/>
          <a:lstStyle/>
          <a:p>
            <a:fld id="{D148977B-2C5A-4C87-B18F-41B8902C859A}" type="slidenum">
              <a:rPr lang="ru-RU" smtClean="0"/>
              <a:t>12</a:t>
            </a:fld>
            <a:endParaRPr lang="ru-RU"/>
          </a:p>
        </p:txBody>
      </p:sp>
    </p:spTree>
    <p:extLst>
      <p:ext uri="{BB962C8B-B14F-4D97-AF65-F5344CB8AC3E}">
        <p14:creationId xmlns:p14="http://schemas.microsoft.com/office/powerpoint/2010/main" val="389188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ru-RU"/>
              <a:t>Образец заголовка</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ru-RU"/>
              <a:t>Образец заголовка</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07.07.2018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07.07.2018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07.07.2018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07.07.2018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07.07.2018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07.07.2018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07.07.2018</a:t>
            </a:fld>
            <a:endParaRPr lang="ru-RU"/>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7.worms</a:t>
            </a:r>
            <a:endParaRPr lang="ru-RU" dirty="0"/>
          </a:p>
        </p:txBody>
      </p:sp>
      <p:sp>
        <p:nvSpPr>
          <p:cNvPr id="3" name="Подзаголовок 2"/>
          <p:cNvSpPr>
            <a:spLocks noGrp="1"/>
          </p:cNvSpPr>
          <p:nvPr>
            <p:ph type="subTitle" idx="1"/>
          </p:nvPr>
        </p:nvSpPr>
        <p:spPr>
          <a:xfrm>
            <a:off x="5087888" y="3717032"/>
            <a:ext cx="7104112" cy="2858254"/>
          </a:xfrm>
        </p:spPr>
        <p:txBody>
          <a:bodyPr>
            <a:normAutofit/>
          </a:bodyPr>
          <a:lstStyle/>
          <a:p>
            <a:r>
              <a:rPr lang="en-US" sz="3200" dirty="0"/>
              <a:t>Team of Belarus</a:t>
            </a:r>
            <a:br>
              <a:rPr lang="en-US" sz="3200" dirty="0"/>
            </a:br>
            <a:r>
              <a:rPr lang="en-US" sz="3200" dirty="0"/>
              <a:t>Reporter: </a:t>
            </a:r>
            <a:r>
              <a:rPr lang="en-US" sz="3200" dirty="0" err="1"/>
              <a:t>Bondarik</a:t>
            </a:r>
            <a:r>
              <a:rPr lang="en-US" sz="3200" dirty="0"/>
              <a:t> </a:t>
            </a:r>
            <a:r>
              <a:rPr lang="en-US" sz="3200" dirty="0" err="1"/>
              <a:t>Elizaveta</a:t>
            </a:r>
            <a:endParaRPr lang="ru-RU" sz="3200" b="1" dirty="0">
              <a:latin typeface="Arial" panose="020B0604020202020204" pitchFamily="34" charset="0"/>
              <a:cs typeface="Arial" panose="020B0604020202020204" pitchFamily="34" charset="0"/>
            </a:endParaRPr>
          </a:p>
        </p:txBody>
      </p:sp>
      <p:sp>
        <p:nvSpPr>
          <p:cNvPr id="6" name="TextBox 5"/>
          <p:cNvSpPr txBox="1"/>
          <p:nvPr/>
        </p:nvSpPr>
        <p:spPr>
          <a:xfrm>
            <a:off x="359278" y="6205954"/>
            <a:ext cx="840178" cy="369332"/>
          </a:xfrm>
          <a:prstGeom prst="rect">
            <a:avLst/>
          </a:prstGeom>
          <a:noFill/>
        </p:spPr>
        <p:txBody>
          <a:bodyPr wrap="square" rtlCol="0">
            <a:spAutoFit/>
          </a:bodyPr>
          <a:lstStyle/>
          <a:p>
            <a:r>
              <a:rPr lang="en-US" b="1" dirty="0" smtClean="0"/>
              <a:t>1</a:t>
            </a:r>
            <a:endParaRPr lang="ru-RU" b="1"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2192" y="5211161"/>
            <a:ext cx="1329808" cy="1648962"/>
          </a:xfrm>
          <a:prstGeom prst="rect">
            <a:avLst/>
          </a:prstGeom>
        </p:spPr>
      </p:pic>
    </p:spTree>
    <p:extLst>
      <p:ext uri="{BB962C8B-B14F-4D97-AF65-F5344CB8AC3E}">
        <p14:creationId xmlns:p14="http://schemas.microsoft.com/office/powerpoint/2010/main" val="2002043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560" y="764704"/>
            <a:ext cx="8229600" cy="1815480"/>
          </a:xfrm>
        </p:spPr>
        <p:txBody>
          <a:bodyPr>
            <a:noAutofit/>
          </a:bodyPr>
          <a:lstStyle/>
          <a:p>
            <a:r>
              <a:rPr lang="ru-RU" sz="2000" dirty="0"/>
              <a:t/>
            </a:r>
            <a:br>
              <a:rPr lang="ru-RU" sz="2000" dirty="0"/>
            </a:br>
            <a:r>
              <a:rPr lang="ru-RU" sz="2000" dirty="0"/>
              <a:t/>
            </a:r>
            <a:br>
              <a:rPr lang="ru-RU" sz="2000" dirty="0"/>
            </a:br>
            <a:endParaRPr lang="ru-RU" sz="2000" dirty="0"/>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6667" r="46061" b="1818"/>
          <a:stretch/>
        </p:blipFill>
        <p:spPr>
          <a:xfrm rot="16200000">
            <a:off x="3188906" y="-157618"/>
            <a:ext cx="5400600" cy="8412474"/>
          </a:xfrm>
          <a:prstGeom prst="rect">
            <a:avLst/>
          </a:prstGeom>
        </p:spPr>
      </p:pic>
      <p:sp>
        <p:nvSpPr>
          <p:cNvPr id="6" name="TextBox 5"/>
          <p:cNvSpPr txBox="1"/>
          <p:nvPr/>
        </p:nvSpPr>
        <p:spPr>
          <a:xfrm>
            <a:off x="359278" y="6205954"/>
            <a:ext cx="840178" cy="369332"/>
          </a:xfrm>
          <a:prstGeom prst="rect">
            <a:avLst/>
          </a:prstGeom>
          <a:noFill/>
        </p:spPr>
        <p:txBody>
          <a:bodyPr wrap="square" rtlCol="0">
            <a:spAutoFit/>
          </a:bodyPr>
          <a:lstStyle/>
          <a:p>
            <a:r>
              <a:rPr lang="en-US" b="1" dirty="0" smtClean="0"/>
              <a:t>10.</a:t>
            </a:r>
            <a:endParaRPr lang="ru-RU" b="1" dirty="0"/>
          </a:p>
        </p:txBody>
      </p:sp>
      <p:sp>
        <p:nvSpPr>
          <p:cNvPr id="5" name="Прямоугольник 4"/>
          <p:cNvSpPr/>
          <p:nvPr/>
        </p:nvSpPr>
        <p:spPr>
          <a:xfrm>
            <a:off x="6888088" y="5456003"/>
            <a:ext cx="2431596" cy="400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t>1.Forest </a:t>
            </a:r>
            <a:r>
              <a:rPr lang="en-US" sz="2000" dirty="0"/>
              <a:t>soil.</a:t>
            </a:r>
            <a:endParaRPr lang="ru-RU" sz="2000" i="1" dirty="0"/>
          </a:p>
        </p:txBody>
      </p:sp>
      <p:sp>
        <p:nvSpPr>
          <p:cNvPr id="7" name="Прямоугольник 6"/>
          <p:cNvSpPr/>
          <p:nvPr/>
        </p:nvSpPr>
        <p:spPr>
          <a:xfrm>
            <a:off x="2423592" y="5302115"/>
            <a:ext cx="2717257"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t>3.Specially </a:t>
            </a:r>
            <a:r>
              <a:rPr lang="en-US" sz="2000" dirty="0"/>
              <a:t>prepared soil </a:t>
            </a:r>
            <a:endParaRPr lang="ru-RU" sz="2000" dirty="0"/>
          </a:p>
        </p:txBody>
      </p:sp>
      <p:sp>
        <p:nvSpPr>
          <p:cNvPr id="4" name="TextBox 3"/>
          <p:cNvSpPr txBox="1"/>
          <p:nvPr/>
        </p:nvSpPr>
        <p:spPr>
          <a:xfrm>
            <a:off x="999083" y="432810"/>
            <a:ext cx="9780241" cy="1107996"/>
          </a:xfrm>
          <a:prstGeom prst="rect">
            <a:avLst/>
          </a:prstGeom>
          <a:noFill/>
        </p:spPr>
        <p:txBody>
          <a:bodyPr wrap="none" rtlCol="0">
            <a:spAutoFit/>
          </a:bodyPr>
          <a:lstStyle/>
          <a:p>
            <a:r>
              <a:rPr lang="en-US" sz="2400" dirty="0" smtClean="0">
                <a:latin typeface="Arial" panose="020B0604020202020204" pitchFamily="34" charset="0"/>
                <a:cs typeface="Arial" panose="020B0604020202020204" pitchFamily="34" charset="0"/>
              </a:rPr>
              <a:t>In bought soil the earthworms did </a:t>
            </a:r>
            <a:r>
              <a:rPr lang="en-US" sz="2400" dirty="0">
                <a:latin typeface="Arial" panose="020B0604020202020204" pitchFamily="34" charset="0"/>
                <a:cs typeface="Arial" panose="020B0604020202020204" pitchFamily="34" charset="0"/>
              </a:rPr>
              <a:t>not dig into the </a:t>
            </a:r>
            <a:r>
              <a:rPr lang="en-US" sz="2400" dirty="0" smtClean="0">
                <a:latin typeface="Arial" panose="020B0604020202020204" pitchFamily="34" charset="0"/>
                <a:cs typeface="Arial" panose="020B0604020202020204" pitchFamily="34" charset="0"/>
              </a:rPr>
              <a:t>ground.</a:t>
            </a:r>
          </a:p>
          <a:p>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the second day of the experiment, the worms in pot number 3 died</a:t>
            </a:r>
            <a:r>
              <a:rPr lang="en-US" dirty="0">
                <a:latin typeface="Arial" panose="020B0604020202020204" pitchFamily="34" charset="0"/>
                <a:cs typeface="Arial" panose="020B0604020202020204" pitchFamily="34" charset="0"/>
              </a:rPr>
              <a:t>.</a:t>
            </a:r>
            <a:endParaRPr lang="ru-RU" dirty="0"/>
          </a:p>
          <a:p>
            <a:r>
              <a:rPr lang="en-US" dirty="0" smtClean="0">
                <a:latin typeface="Arial" panose="020B0604020202020204" pitchFamily="34" charset="0"/>
                <a:cs typeface="Arial" panose="020B0604020202020204" pitchFamily="34" charset="0"/>
              </a:rPr>
              <a:t> </a:t>
            </a:r>
            <a:endParaRPr lang="ru-RU" dirty="0"/>
          </a:p>
        </p:txBody>
      </p:sp>
    </p:spTree>
    <p:extLst>
      <p:ext uri="{BB962C8B-B14F-4D97-AF65-F5344CB8AC3E}">
        <p14:creationId xmlns:p14="http://schemas.microsoft.com/office/powerpoint/2010/main" val="3503969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224" y="-7530"/>
            <a:ext cx="9295104" cy="6971328"/>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3099" r="18922" b="834"/>
          <a:stretch/>
        </p:blipFill>
        <p:spPr>
          <a:xfrm>
            <a:off x="6169505" y="-20821"/>
            <a:ext cx="6927930" cy="6616609"/>
          </a:xfrm>
          <a:prstGeom prst="rect">
            <a:avLst/>
          </a:prstGeom>
        </p:spPr>
      </p:pic>
      <p:sp>
        <p:nvSpPr>
          <p:cNvPr id="14" name="Прямоугольник 13"/>
          <p:cNvSpPr/>
          <p:nvPr/>
        </p:nvSpPr>
        <p:spPr>
          <a:xfrm>
            <a:off x="8044022" y="5931277"/>
            <a:ext cx="3178896"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t> </a:t>
            </a:r>
            <a:r>
              <a:rPr lang="en-US" sz="2800" dirty="0"/>
              <a:t>forest </a:t>
            </a:r>
            <a:r>
              <a:rPr lang="en-US" sz="2800" dirty="0" smtClean="0"/>
              <a:t>soil with worms</a:t>
            </a:r>
            <a:endParaRPr lang="ru-RU" sz="2800" i="1" dirty="0"/>
          </a:p>
        </p:txBody>
      </p:sp>
      <p:sp>
        <p:nvSpPr>
          <p:cNvPr id="15" name="Прямоугольник 14"/>
          <p:cNvSpPr/>
          <p:nvPr/>
        </p:nvSpPr>
        <p:spPr>
          <a:xfrm>
            <a:off x="4580057" y="6255532"/>
            <a:ext cx="3178896"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t> </a:t>
            </a:r>
            <a:r>
              <a:rPr lang="en-US" sz="2800" dirty="0" smtClean="0"/>
              <a:t>soil from the store</a:t>
            </a:r>
          </a:p>
        </p:txBody>
      </p:sp>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l="11486" r="7947"/>
          <a:stretch/>
        </p:blipFill>
        <p:spPr>
          <a:xfrm>
            <a:off x="-493683" y="0"/>
            <a:ext cx="6663188" cy="6595788"/>
          </a:xfrm>
          <a:prstGeom prst="rect">
            <a:avLst/>
          </a:prstGeom>
        </p:spPr>
      </p:pic>
      <p:sp>
        <p:nvSpPr>
          <p:cNvPr id="10" name="Овал 9"/>
          <p:cNvSpPr/>
          <p:nvPr/>
        </p:nvSpPr>
        <p:spPr>
          <a:xfrm>
            <a:off x="3503713" y="3617716"/>
            <a:ext cx="576064" cy="553189"/>
          </a:xfrm>
          <a:prstGeom prst="ellipse">
            <a:avLst/>
          </a:prstGeom>
          <a:solidFill>
            <a:schemeClr val="bg1">
              <a:alpha val="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2782201" y="1573868"/>
            <a:ext cx="548702" cy="541911"/>
          </a:xfrm>
          <a:prstGeom prst="ellipse">
            <a:avLst/>
          </a:prstGeom>
          <a:solidFill>
            <a:schemeClr val="bg1">
              <a:alpha val="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063552" y="3340966"/>
            <a:ext cx="1373578" cy="1291370"/>
          </a:xfrm>
          <a:prstGeom prst="ellipse">
            <a:avLst/>
          </a:prstGeom>
          <a:solidFill>
            <a:schemeClr val="bg1">
              <a:alpha val="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769650" y="4687511"/>
            <a:ext cx="529393" cy="462392"/>
          </a:xfrm>
          <a:prstGeom prst="ellipse">
            <a:avLst/>
          </a:prstGeom>
          <a:solidFill>
            <a:schemeClr val="bg1">
              <a:alpha val="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7340100" y="1972296"/>
            <a:ext cx="422066" cy="457509"/>
          </a:xfrm>
          <a:prstGeom prst="ellipse">
            <a:avLst/>
          </a:prstGeom>
          <a:solidFill>
            <a:schemeClr val="bg1">
              <a:alpha val="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8987629" y="980728"/>
            <a:ext cx="800407" cy="720080"/>
          </a:xfrm>
          <a:prstGeom prst="ellipse">
            <a:avLst/>
          </a:prstGeom>
          <a:solidFill>
            <a:schemeClr val="bg1">
              <a:alpha val="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9048328" y="2777596"/>
            <a:ext cx="800407" cy="720080"/>
          </a:xfrm>
          <a:prstGeom prst="ellipse">
            <a:avLst/>
          </a:prstGeom>
          <a:solidFill>
            <a:schemeClr val="bg1">
              <a:alpha val="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9336360" y="3475103"/>
            <a:ext cx="800407" cy="720080"/>
          </a:xfrm>
          <a:prstGeom prst="ellipse">
            <a:avLst/>
          </a:prstGeom>
          <a:solidFill>
            <a:schemeClr val="bg1">
              <a:alpha val="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355441" y="6318086"/>
            <a:ext cx="3357809"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smtClean="0"/>
              <a:t> </a:t>
            </a:r>
            <a:r>
              <a:rPr lang="en-US" sz="2800" dirty="0"/>
              <a:t>forest soil.</a:t>
            </a:r>
            <a:endParaRPr lang="ru-RU" sz="2800" i="1" dirty="0"/>
          </a:p>
        </p:txBody>
      </p:sp>
    </p:spTree>
    <p:extLst>
      <p:ext uri="{BB962C8B-B14F-4D97-AF65-F5344CB8AC3E}">
        <p14:creationId xmlns:p14="http://schemas.microsoft.com/office/powerpoint/2010/main" val="343276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2"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1" animBg="1"/>
      <p:bldP spid="15" grpId="2" animBg="1"/>
      <p:bldP spid="10" grpId="0" animBg="1"/>
      <p:bldP spid="18" grpId="0" animBg="1"/>
      <p:bldP spid="8" grpId="0" animBg="1"/>
      <p:bldP spid="19" grpId="0" animBg="1"/>
      <p:bldP spid="17" grpId="0" animBg="1"/>
      <p:bldP spid="12" grpId="0" animBg="1"/>
      <p:bldP spid="11" grpId="0" animBg="1"/>
      <p:bldP spid="9"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2144" b="12057"/>
          <a:stretch/>
        </p:blipFill>
        <p:spPr>
          <a:xfrm>
            <a:off x="5671890" y="344502"/>
            <a:ext cx="3963830" cy="6046118"/>
          </a:xfrm>
          <a:prstGeom prst="rect">
            <a:avLst/>
          </a:prstGeom>
        </p:spPr>
      </p:pic>
      <p:pic>
        <p:nvPicPr>
          <p:cNvPr id="4" name="Объект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312" t="7346" r="-1312" b="-3245"/>
          <a:stretch/>
        </p:blipFill>
        <p:spPr>
          <a:xfrm>
            <a:off x="1487488" y="493589"/>
            <a:ext cx="3672408" cy="5420836"/>
          </a:xfrm>
        </p:spPr>
      </p:pic>
      <p:sp>
        <p:nvSpPr>
          <p:cNvPr id="2" name="Заголовок 1"/>
          <p:cNvSpPr>
            <a:spLocks noGrp="1"/>
          </p:cNvSpPr>
          <p:nvPr>
            <p:ph type="title"/>
          </p:nvPr>
        </p:nvSpPr>
        <p:spPr>
          <a:xfrm>
            <a:off x="1991544" y="1124744"/>
            <a:ext cx="8229600" cy="990600"/>
          </a:xfrm>
        </p:spPr>
        <p:txBody>
          <a:bodyPr>
            <a:normAutofit/>
          </a:bodyPr>
          <a:lstStyle/>
          <a:p>
            <a:r>
              <a:rPr lang="ru-RU" sz="2400" dirty="0"/>
              <a:t/>
            </a:r>
            <a:br>
              <a:rPr lang="ru-RU" sz="2400" dirty="0"/>
            </a:br>
            <a:endParaRPr lang="ru-RU" sz="2400" dirty="0"/>
          </a:p>
        </p:txBody>
      </p:sp>
      <p:sp>
        <p:nvSpPr>
          <p:cNvPr id="3" name="Прямоугольник 2"/>
          <p:cNvSpPr/>
          <p:nvPr/>
        </p:nvSpPr>
        <p:spPr>
          <a:xfrm>
            <a:off x="1564359" y="5524962"/>
            <a:ext cx="350377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a:t>Object 1: earthworms in forest soil</a:t>
            </a:r>
          </a:p>
        </p:txBody>
      </p:sp>
      <p:sp>
        <p:nvSpPr>
          <p:cNvPr id="6" name="Прямоугольник 5"/>
          <p:cNvSpPr/>
          <p:nvPr/>
        </p:nvSpPr>
        <p:spPr>
          <a:xfrm>
            <a:off x="5604934" y="5524962"/>
            <a:ext cx="403078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a:t>Object 2: Forest soil without worms</a:t>
            </a:r>
            <a:endParaRPr lang="ru-RU" sz="2000" dirty="0"/>
          </a:p>
        </p:txBody>
      </p:sp>
      <p:sp>
        <p:nvSpPr>
          <p:cNvPr id="9" name="TextBox 8"/>
          <p:cNvSpPr txBox="1"/>
          <p:nvPr/>
        </p:nvSpPr>
        <p:spPr>
          <a:xfrm>
            <a:off x="359278" y="6205954"/>
            <a:ext cx="840178" cy="369332"/>
          </a:xfrm>
          <a:prstGeom prst="rect">
            <a:avLst/>
          </a:prstGeom>
          <a:noFill/>
        </p:spPr>
        <p:txBody>
          <a:bodyPr wrap="square" rtlCol="0">
            <a:spAutoFit/>
          </a:bodyPr>
          <a:lstStyle/>
          <a:p>
            <a:r>
              <a:rPr lang="en-US" b="1" dirty="0" smtClean="0"/>
              <a:t>11</a:t>
            </a:r>
            <a:endParaRPr lang="ru-RU" b="1" dirty="0"/>
          </a:p>
        </p:txBody>
      </p:sp>
      <p:sp>
        <p:nvSpPr>
          <p:cNvPr id="7" name="TextBox 6"/>
          <p:cNvSpPr txBox="1"/>
          <p:nvPr/>
        </p:nvSpPr>
        <p:spPr>
          <a:xfrm>
            <a:off x="790527" y="250372"/>
            <a:ext cx="10618345" cy="1661993"/>
          </a:xfrm>
          <a:prstGeom prst="rect">
            <a:avLst/>
          </a:prstGeom>
          <a:noFill/>
        </p:spPr>
        <p:txBody>
          <a:bodyPr wrap="square" rtlCol="0">
            <a:spAutoFit/>
          </a:bodyPr>
          <a:lstStyle/>
          <a:p>
            <a:pPr algn="ctr"/>
            <a:r>
              <a:rPr lang="en-US" sz="2800" dirty="0"/>
              <a:t>In the pot number 1, the soil became more friable and it absorbed water quickly. And the sample number 2 without worms had a visually smooth surface and absorbed water </a:t>
            </a:r>
            <a:r>
              <a:rPr lang="en-US" sz="2800" dirty="0" smtClean="0"/>
              <a:t>slower</a:t>
            </a:r>
            <a:endParaRPr lang="ru-RU" sz="2800" dirty="0"/>
          </a:p>
          <a:p>
            <a:pPr algn="ctr"/>
            <a:endParaRPr lang="ru-RU" dirty="0"/>
          </a:p>
        </p:txBody>
      </p:sp>
    </p:spTree>
    <p:extLst>
      <p:ext uri="{BB962C8B-B14F-4D97-AF65-F5344CB8AC3E}">
        <p14:creationId xmlns:p14="http://schemas.microsoft.com/office/powerpoint/2010/main" val="953970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55606" y="725320"/>
            <a:ext cx="7008779" cy="5256584"/>
          </a:xfrm>
          <a:prstGeom prst="rect">
            <a:avLst/>
          </a:prstGeom>
        </p:spPr>
      </p:pic>
      <p:sp>
        <p:nvSpPr>
          <p:cNvPr id="4" name="Прямоугольник 3"/>
          <p:cNvSpPr/>
          <p:nvPr/>
        </p:nvSpPr>
        <p:spPr>
          <a:xfrm>
            <a:off x="7212123" y="332656"/>
            <a:ext cx="295232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a:t>Object 1: earthworms in forest soil</a:t>
            </a:r>
          </a:p>
          <a:p>
            <a:r>
              <a:rPr lang="en-US" sz="2400" b="1" dirty="0"/>
              <a:t>3 seeds from 3</a:t>
            </a:r>
            <a:endParaRPr lang="ru-RU" sz="2400" b="1" dirty="0"/>
          </a:p>
        </p:txBody>
      </p:sp>
      <p:sp>
        <p:nvSpPr>
          <p:cNvPr id="5" name="Прямоугольник 4"/>
          <p:cNvSpPr/>
          <p:nvPr/>
        </p:nvSpPr>
        <p:spPr>
          <a:xfrm>
            <a:off x="1505389" y="2753448"/>
            <a:ext cx="324178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a:t>Object 2: Forest soil without worms</a:t>
            </a:r>
            <a:endParaRPr lang="ru-RU" sz="2400" dirty="0"/>
          </a:p>
          <a:p>
            <a:r>
              <a:rPr lang="ru-RU" sz="2400" b="1" dirty="0"/>
              <a:t>2 </a:t>
            </a:r>
            <a:r>
              <a:rPr lang="en-US" sz="2400" b="1" dirty="0"/>
              <a:t>seeds from 3 </a:t>
            </a:r>
            <a:endParaRPr lang="ru-RU" sz="2400" b="1" dirty="0"/>
          </a:p>
        </p:txBody>
      </p:sp>
      <p:sp>
        <p:nvSpPr>
          <p:cNvPr id="6" name="Прямоугольник 5"/>
          <p:cNvSpPr/>
          <p:nvPr/>
        </p:nvSpPr>
        <p:spPr>
          <a:xfrm>
            <a:off x="8688288" y="4077072"/>
            <a:ext cx="1979713"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dirty="0"/>
              <a:t>Object 3: Specially prepared soil without worms. </a:t>
            </a:r>
            <a:r>
              <a:rPr lang="en-US" sz="2400" b="1" dirty="0"/>
              <a:t>No seeds</a:t>
            </a:r>
            <a:endParaRPr lang="ru-RU" sz="2400" b="1" dirty="0"/>
          </a:p>
        </p:txBody>
      </p:sp>
      <p:sp>
        <p:nvSpPr>
          <p:cNvPr id="2" name="Прямоугольник 1"/>
          <p:cNvSpPr/>
          <p:nvPr/>
        </p:nvSpPr>
        <p:spPr>
          <a:xfrm>
            <a:off x="5606262" y="655821"/>
            <a:ext cx="184731" cy="923330"/>
          </a:xfrm>
          <a:prstGeom prst="rect">
            <a:avLst/>
          </a:prstGeom>
          <a:noFill/>
        </p:spPr>
        <p:txBody>
          <a:bodyPr wrap="none" lIns="91440" tIns="45720" rIns="91440" bIns="45720">
            <a:spAutoFit/>
          </a:bodyPr>
          <a:lstStyle/>
          <a:p>
            <a:pPr algn="ct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Прямоугольник 6"/>
          <p:cNvSpPr/>
          <p:nvPr/>
        </p:nvSpPr>
        <p:spPr>
          <a:xfrm>
            <a:off x="1528288" y="16317"/>
            <a:ext cx="4262705"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Germination</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TextBox 9"/>
          <p:cNvSpPr txBox="1"/>
          <p:nvPr/>
        </p:nvSpPr>
        <p:spPr>
          <a:xfrm>
            <a:off x="359278" y="6205954"/>
            <a:ext cx="840178" cy="369332"/>
          </a:xfrm>
          <a:prstGeom prst="rect">
            <a:avLst/>
          </a:prstGeom>
          <a:noFill/>
        </p:spPr>
        <p:txBody>
          <a:bodyPr wrap="square" rtlCol="0">
            <a:spAutoFit/>
          </a:bodyPr>
          <a:lstStyle/>
          <a:p>
            <a:r>
              <a:rPr lang="en-US" b="1" dirty="0" smtClean="0"/>
              <a:t>12</a:t>
            </a:r>
            <a:endParaRPr lang="ru-RU" b="1" dirty="0"/>
          </a:p>
        </p:txBody>
      </p:sp>
    </p:spTree>
    <p:extLst>
      <p:ext uri="{BB962C8B-B14F-4D97-AF65-F5344CB8AC3E}">
        <p14:creationId xmlns:p14="http://schemas.microsoft.com/office/powerpoint/2010/main" val="43290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3" cstate="print">
            <a:extLst>
              <a:ext uri="{28A0092B-C50C-407E-A947-70E740481C1C}">
                <a14:useLocalDpi xmlns:a14="http://schemas.microsoft.com/office/drawing/2010/main" val="0"/>
              </a:ext>
            </a:extLst>
          </a:blip>
          <a:srcRect l="7316" r="12413"/>
          <a:stretch/>
        </p:blipFill>
        <p:spPr>
          <a:xfrm rot="5400000">
            <a:off x="635653" y="1138687"/>
            <a:ext cx="4875722" cy="5040561"/>
          </a:xfrm>
          <a:prstGeom prst="rect">
            <a:avLst/>
          </a:prstGeom>
        </p:spPr>
      </p:pic>
      <p:pic>
        <p:nvPicPr>
          <p:cNvPr id="17" name="Объект 16"/>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633" t="14064" r="-633" b="13552"/>
          <a:stretch/>
        </p:blipFill>
        <p:spPr>
          <a:xfrm>
            <a:off x="6197987" y="1162779"/>
            <a:ext cx="5052955" cy="4934049"/>
          </a:xfrm>
        </p:spPr>
      </p:pic>
      <p:sp>
        <p:nvSpPr>
          <p:cNvPr id="2" name="Заголовок 1"/>
          <p:cNvSpPr>
            <a:spLocks noGrp="1"/>
          </p:cNvSpPr>
          <p:nvPr>
            <p:ph type="title"/>
          </p:nvPr>
        </p:nvSpPr>
        <p:spPr>
          <a:xfrm>
            <a:off x="2053208" y="407514"/>
            <a:ext cx="8229600" cy="990600"/>
          </a:xfrm>
        </p:spPr>
        <p:txBody>
          <a:bodyPr>
            <a:normAutofit fontScale="90000"/>
          </a:bodyPr>
          <a:lstStyle/>
          <a:p>
            <a:pPr algn="ctr"/>
            <a:r>
              <a:rPr lang="en-US" dirty="0" smtClean="0"/>
              <a:t>Object </a:t>
            </a:r>
            <a:r>
              <a:rPr lang="en-US" dirty="0"/>
              <a:t>1: Four earthworms in forest soil.</a:t>
            </a:r>
            <a:r>
              <a:rPr lang="ru-RU" dirty="0"/>
              <a:t/>
            </a:r>
            <a:br>
              <a:rPr lang="ru-RU" dirty="0"/>
            </a:br>
            <a:endParaRPr lang="ru-RU" dirty="0"/>
          </a:p>
        </p:txBody>
      </p:sp>
      <p:cxnSp>
        <p:nvCxnSpPr>
          <p:cNvPr id="7" name="Прямая со стрелкой 6"/>
          <p:cNvCxnSpPr/>
          <p:nvPr/>
        </p:nvCxnSpPr>
        <p:spPr>
          <a:xfrm>
            <a:off x="2783632" y="5484008"/>
            <a:ext cx="0" cy="7607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2063552" y="1231977"/>
            <a:ext cx="1728192"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30</a:t>
            </a:r>
            <a:r>
              <a:rPr lang="ru-RU" sz="2000" dirty="0"/>
              <a:t>.</a:t>
            </a:r>
            <a:r>
              <a:rPr lang="en-US" sz="2000" dirty="0"/>
              <a:t>04.2018</a:t>
            </a:r>
            <a:endParaRPr lang="ru-RU" sz="2000" dirty="0"/>
          </a:p>
        </p:txBody>
      </p:sp>
      <p:sp>
        <p:nvSpPr>
          <p:cNvPr id="11" name="TextBox 10"/>
          <p:cNvSpPr txBox="1"/>
          <p:nvPr/>
        </p:nvSpPr>
        <p:spPr>
          <a:xfrm>
            <a:off x="8184232" y="1162780"/>
            <a:ext cx="1656184" cy="400110"/>
          </a:xfrm>
          <a:prstGeom prst="rect">
            <a:avLst/>
          </a:prstGeom>
          <a:noFill/>
        </p:spPr>
        <p:txBody>
          <a:bodyPr wrap="square" rtlCol="0">
            <a:spAutoFit/>
          </a:bodyPr>
          <a:lstStyle/>
          <a:p>
            <a:r>
              <a:rPr lang="en-US" sz="2000" dirty="0"/>
              <a:t>03</a:t>
            </a:r>
            <a:r>
              <a:rPr lang="ru-RU" sz="2000" dirty="0"/>
              <a:t>.0</a:t>
            </a:r>
            <a:r>
              <a:rPr lang="en-US" sz="2000" dirty="0"/>
              <a:t>5</a:t>
            </a:r>
            <a:r>
              <a:rPr lang="ru-RU" sz="2000" dirty="0"/>
              <a:t>.2018:</a:t>
            </a:r>
          </a:p>
        </p:txBody>
      </p:sp>
      <p:sp>
        <p:nvSpPr>
          <p:cNvPr id="12" name="Прямоугольник 11"/>
          <p:cNvSpPr/>
          <p:nvPr/>
        </p:nvSpPr>
        <p:spPr>
          <a:xfrm>
            <a:off x="2216877" y="6290466"/>
            <a:ext cx="1188132" cy="3600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3</a:t>
            </a:r>
            <a:r>
              <a:rPr lang="en-US" dirty="0">
                <a:solidFill>
                  <a:schemeClr val="tx1"/>
                </a:solidFill>
              </a:rPr>
              <a:t>6</a:t>
            </a:r>
            <a:r>
              <a:rPr lang="ru-RU" dirty="0">
                <a:solidFill>
                  <a:schemeClr val="tx1"/>
                </a:solidFill>
              </a:rPr>
              <a:t> ММ</a:t>
            </a:r>
          </a:p>
        </p:txBody>
      </p:sp>
      <p:sp>
        <p:nvSpPr>
          <p:cNvPr id="14" name="Прямоугольник 13"/>
          <p:cNvSpPr/>
          <p:nvPr/>
        </p:nvSpPr>
        <p:spPr>
          <a:xfrm>
            <a:off x="8154888" y="6335105"/>
            <a:ext cx="1206576" cy="3600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78</a:t>
            </a:r>
            <a:r>
              <a:rPr lang="ru-RU" dirty="0">
                <a:solidFill>
                  <a:schemeClr val="tx1"/>
                </a:solidFill>
              </a:rPr>
              <a:t> ММ</a:t>
            </a:r>
          </a:p>
        </p:txBody>
      </p:sp>
      <p:sp>
        <p:nvSpPr>
          <p:cNvPr id="16" name="Стрелка вправо 15"/>
          <p:cNvSpPr/>
          <p:nvPr/>
        </p:nvSpPr>
        <p:spPr>
          <a:xfrm>
            <a:off x="5159896" y="6244738"/>
            <a:ext cx="1728192" cy="451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days</a:t>
            </a:r>
            <a:endParaRPr lang="ru-RU" dirty="0"/>
          </a:p>
        </p:txBody>
      </p:sp>
      <p:sp>
        <p:nvSpPr>
          <p:cNvPr id="21" name="TextBox 20"/>
          <p:cNvSpPr txBox="1"/>
          <p:nvPr/>
        </p:nvSpPr>
        <p:spPr>
          <a:xfrm>
            <a:off x="138667" y="6325813"/>
            <a:ext cx="840178" cy="369332"/>
          </a:xfrm>
          <a:prstGeom prst="rect">
            <a:avLst/>
          </a:prstGeom>
          <a:noFill/>
        </p:spPr>
        <p:txBody>
          <a:bodyPr wrap="square" rtlCol="0">
            <a:spAutoFit/>
          </a:bodyPr>
          <a:lstStyle/>
          <a:p>
            <a:r>
              <a:rPr lang="en-US" b="1" dirty="0" smtClean="0"/>
              <a:t>13</a:t>
            </a:r>
            <a:endParaRPr lang="ru-RU" b="1" dirty="0"/>
          </a:p>
        </p:txBody>
      </p:sp>
      <p:cxnSp>
        <p:nvCxnSpPr>
          <p:cNvPr id="9" name="Прямая со стрелкой 8"/>
          <p:cNvCxnSpPr/>
          <p:nvPr/>
        </p:nvCxnSpPr>
        <p:spPr>
          <a:xfrm>
            <a:off x="8760296" y="5529736"/>
            <a:ext cx="0" cy="76073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68715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Объект 1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357" r="20982"/>
          <a:stretch/>
        </p:blipFill>
        <p:spPr>
          <a:xfrm rot="5400000">
            <a:off x="720135" y="1219899"/>
            <a:ext cx="5024009" cy="4785447"/>
          </a:xfrm>
        </p:spPr>
      </p:pic>
      <p:sp>
        <p:nvSpPr>
          <p:cNvPr id="2" name="Заголовок 1"/>
          <p:cNvSpPr>
            <a:spLocks noGrp="1"/>
          </p:cNvSpPr>
          <p:nvPr>
            <p:ph type="title"/>
          </p:nvPr>
        </p:nvSpPr>
        <p:spPr>
          <a:xfrm>
            <a:off x="1991544" y="260648"/>
            <a:ext cx="8229600" cy="990600"/>
          </a:xfrm>
        </p:spPr>
        <p:txBody>
          <a:bodyPr>
            <a:normAutofit/>
          </a:bodyPr>
          <a:lstStyle/>
          <a:p>
            <a:pPr algn="ctr"/>
            <a:r>
              <a:rPr lang="en-US" dirty="0"/>
              <a:t>Object 2: Forest soil without worms</a:t>
            </a:r>
            <a:endParaRPr lang="ru-RU" dirty="0"/>
          </a:p>
        </p:txBody>
      </p:sp>
      <p:sp>
        <p:nvSpPr>
          <p:cNvPr id="4" name="TextBox 3"/>
          <p:cNvSpPr txBox="1"/>
          <p:nvPr/>
        </p:nvSpPr>
        <p:spPr>
          <a:xfrm>
            <a:off x="2207568" y="1129177"/>
            <a:ext cx="1944216" cy="677108"/>
          </a:xfrm>
          <a:prstGeom prst="rect">
            <a:avLst/>
          </a:prstGeom>
          <a:noFill/>
        </p:spPr>
        <p:txBody>
          <a:bodyPr wrap="square" rtlCol="0">
            <a:spAutoFit/>
          </a:bodyPr>
          <a:lstStyle/>
          <a:p>
            <a:r>
              <a:rPr lang="en-US" sz="2000" dirty="0"/>
              <a:t>30</a:t>
            </a:r>
            <a:r>
              <a:rPr lang="ru-RU" sz="2000" dirty="0"/>
              <a:t>.</a:t>
            </a:r>
            <a:r>
              <a:rPr lang="en-US" sz="2000" dirty="0"/>
              <a:t>04.2018</a:t>
            </a:r>
            <a:endParaRPr lang="ru-RU" sz="2000" dirty="0"/>
          </a:p>
          <a:p>
            <a:endParaRPr lang="ru-RU" dirty="0"/>
          </a:p>
        </p:txBody>
      </p:sp>
      <p:cxnSp>
        <p:nvCxnSpPr>
          <p:cNvPr id="9" name="Прямая со стрелкой 8"/>
          <p:cNvCxnSpPr/>
          <p:nvPr/>
        </p:nvCxnSpPr>
        <p:spPr>
          <a:xfrm>
            <a:off x="3179676" y="5307759"/>
            <a:ext cx="0"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2" name="Прямоугольник 11"/>
          <p:cNvSpPr/>
          <p:nvPr/>
        </p:nvSpPr>
        <p:spPr>
          <a:xfrm>
            <a:off x="2423592" y="6267299"/>
            <a:ext cx="1512168" cy="432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28</a:t>
            </a:r>
            <a:r>
              <a:rPr lang="ru-RU" sz="2000" dirty="0">
                <a:solidFill>
                  <a:schemeClr val="tx1"/>
                </a:solidFill>
              </a:rPr>
              <a:t> мм</a:t>
            </a:r>
          </a:p>
        </p:txBody>
      </p:sp>
      <p:sp>
        <p:nvSpPr>
          <p:cNvPr id="13" name="Прямоугольник 12"/>
          <p:cNvSpPr/>
          <p:nvPr/>
        </p:nvSpPr>
        <p:spPr>
          <a:xfrm>
            <a:off x="8832304" y="6294538"/>
            <a:ext cx="1296144" cy="4320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54</a:t>
            </a:r>
            <a:r>
              <a:rPr lang="ru-RU" sz="2000" dirty="0">
                <a:solidFill>
                  <a:schemeClr val="tx1"/>
                </a:solidFill>
              </a:rPr>
              <a:t> мм</a:t>
            </a:r>
          </a:p>
        </p:txBody>
      </p:sp>
      <p:sp>
        <p:nvSpPr>
          <p:cNvPr id="14" name="Стрелка вправо 13"/>
          <p:cNvSpPr/>
          <p:nvPr/>
        </p:nvSpPr>
        <p:spPr>
          <a:xfrm>
            <a:off x="5303912" y="6300285"/>
            <a:ext cx="1548172" cy="449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4 days</a:t>
            </a:r>
            <a:endParaRPr lang="ru-RU" sz="2000" dirty="0"/>
          </a:p>
        </p:txBody>
      </p:sp>
      <p:pic>
        <p:nvPicPr>
          <p:cNvPr id="18" name="Рисунок 17"/>
          <p:cNvPicPr>
            <a:picLocks noChangeAspect="1"/>
          </p:cNvPicPr>
          <p:nvPr/>
        </p:nvPicPr>
        <p:blipFill rotWithShape="1">
          <a:blip r:embed="rId4" cstate="print">
            <a:extLst>
              <a:ext uri="{28A0092B-C50C-407E-A947-70E740481C1C}">
                <a14:useLocalDpi xmlns:a14="http://schemas.microsoft.com/office/drawing/2010/main" val="0"/>
              </a:ext>
            </a:extLst>
          </a:blip>
          <a:srcRect t="24105" b="1870"/>
          <a:stretch/>
        </p:blipFill>
        <p:spPr>
          <a:xfrm>
            <a:off x="6672064" y="1340768"/>
            <a:ext cx="4934472" cy="4783859"/>
          </a:xfrm>
          <a:prstGeom prst="rect">
            <a:avLst/>
          </a:prstGeom>
        </p:spPr>
      </p:pic>
      <p:sp>
        <p:nvSpPr>
          <p:cNvPr id="22" name="TextBox 21"/>
          <p:cNvSpPr txBox="1"/>
          <p:nvPr/>
        </p:nvSpPr>
        <p:spPr>
          <a:xfrm>
            <a:off x="8474188" y="1129177"/>
            <a:ext cx="1656184" cy="954107"/>
          </a:xfrm>
          <a:prstGeom prst="rect">
            <a:avLst/>
          </a:prstGeom>
          <a:noFill/>
        </p:spPr>
        <p:txBody>
          <a:bodyPr wrap="square" rtlCol="0">
            <a:spAutoFit/>
          </a:bodyPr>
          <a:lstStyle/>
          <a:p>
            <a:endParaRPr lang="ru-RU" dirty="0"/>
          </a:p>
          <a:p>
            <a:r>
              <a:rPr lang="en-US" sz="2000" dirty="0"/>
              <a:t>03.05.2018</a:t>
            </a:r>
          </a:p>
          <a:p>
            <a:endParaRPr lang="ru-RU" dirty="0"/>
          </a:p>
        </p:txBody>
      </p:sp>
      <p:sp>
        <p:nvSpPr>
          <p:cNvPr id="20" name="TextBox 19"/>
          <p:cNvSpPr txBox="1"/>
          <p:nvPr/>
        </p:nvSpPr>
        <p:spPr>
          <a:xfrm>
            <a:off x="167625" y="6364486"/>
            <a:ext cx="840178" cy="369332"/>
          </a:xfrm>
          <a:prstGeom prst="rect">
            <a:avLst/>
          </a:prstGeom>
          <a:noFill/>
        </p:spPr>
        <p:txBody>
          <a:bodyPr wrap="square" rtlCol="0">
            <a:spAutoFit/>
          </a:bodyPr>
          <a:lstStyle/>
          <a:p>
            <a:r>
              <a:rPr lang="en-US" b="1" dirty="0" smtClean="0"/>
              <a:t>14</a:t>
            </a:r>
            <a:endParaRPr lang="ru-RU" b="1" dirty="0"/>
          </a:p>
        </p:txBody>
      </p:sp>
      <p:cxnSp>
        <p:nvCxnSpPr>
          <p:cNvPr id="11" name="Прямая со стрелкой 10"/>
          <p:cNvCxnSpPr/>
          <p:nvPr/>
        </p:nvCxnSpPr>
        <p:spPr>
          <a:xfrm>
            <a:off x="9480376" y="5307759"/>
            <a:ext cx="0" cy="86409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5951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 стрелкой 12"/>
          <p:cNvCxnSpPr/>
          <p:nvPr/>
        </p:nvCxnSpPr>
        <p:spPr>
          <a:xfrm>
            <a:off x="8976320" y="5246565"/>
            <a:ext cx="0" cy="7747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t="12783" b="15568"/>
          <a:stretch/>
        </p:blipFill>
        <p:spPr>
          <a:xfrm>
            <a:off x="6312024" y="1161619"/>
            <a:ext cx="4893616" cy="4675062"/>
          </a:xfrm>
          <a:prstGeom prst="rect">
            <a:avLst/>
          </a:prstGeom>
        </p:spPr>
      </p:pic>
      <p:sp>
        <p:nvSpPr>
          <p:cNvPr id="2" name="Заголовок 1"/>
          <p:cNvSpPr>
            <a:spLocks noGrp="1"/>
          </p:cNvSpPr>
          <p:nvPr>
            <p:ph type="title"/>
          </p:nvPr>
        </p:nvSpPr>
        <p:spPr>
          <a:xfrm>
            <a:off x="1945095" y="358485"/>
            <a:ext cx="8229600" cy="990600"/>
          </a:xfrm>
        </p:spPr>
        <p:txBody>
          <a:bodyPr>
            <a:normAutofit fontScale="90000"/>
          </a:bodyPr>
          <a:lstStyle/>
          <a:p>
            <a:pPr algn="ctr"/>
            <a:r>
              <a:rPr lang="en-US" dirty="0"/>
              <a:t>Object 3: Specially prepared soil </a:t>
            </a:r>
            <a:r>
              <a:rPr lang="ru-RU" dirty="0"/>
              <a:t/>
            </a:r>
            <a:br>
              <a:rPr lang="ru-RU" dirty="0"/>
            </a:br>
            <a:endParaRPr lang="ru-RU" dirty="0"/>
          </a:p>
        </p:txBody>
      </p:sp>
      <p:sp>
        <p:nvSpPr>
          <p:cNvPr id="9" name="TextBox 8"/>
          <p:cNvSpPr txBox="1"/>
          <p:nvPr/>
        </p:nvSpPr>
        <p:spPr>
          <a:xfrm>
            <a:off x="7896200" y="1181889"/>
            <a:ext cx="2160240" cy="400110"/>
          </a:xfrm>
          <a:prstGeom prst="rect">
            <a:avLst/>
          </a:prstGeom>
          <a:noFill/>
        </p:spPr>
        <p:txBody>
          <a:bodyPr wrap="square" rtlCol="0">
            <a:spAutoFit/>
          </a:bodyPr>
          <a:lstStyle/>
          <a:p>
            <a:r>
              <a:rPr lang="en-US" sz="2000" dirty="0"/>
              <a:t>03</a:t>
            </a:r>
            <a:r>
              <a:rPr lang="ru-RU" sz="2000" dirty="0"/>
              <a:t>.</a:t>
            </a:r>
            <a:r>
              <a:rPr lang="en-US" sz="2000" dirty="0"/>
              <a:t>05.</a:t>
            </a:r>
            <a:r>
              <a:rPr lang="ru-RU" sz="2000" dirty="0"/>
              <a:t>2018:</a:t>
            </a:r>
          </a:p>
        </p:txBody>
      </p:sp>
      <p:cxnSp>
        <p:nvCxnSpPr>
          <p:cNvPr id="11" name="Прямая со стрелкой 10"/>
          <p:cNvCxnSpPr/>
          <p:nvPr/>
        </p:nvCxnSpPr>
        <p:spPr>
          <a:xfrm>
            <a:off x="2819636" y="5318573"/>
            <a:ext cx="0" cy="77472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Прямоугольник 13"/>
          <p:cNvSpPr/>
          <p:nvPr/>
        </p:nvSpPr>
        <p:spPr>
          <a:xfrm>
            <a:off x="2063552" y="6208114"/>
            <a:ext cx="1512168"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21</a:t>
            </a:r>
            <a:r>
              <a:rPr lang="ru-RU" dirty="0">
                <a:solidFill>
                  <a:schemeClr val="tx1"/>
                </a:solidFill>
              </a:rPr>
              <a:t> мм</a:t>
            </a:r>
          </a:p>
        </p:txBody>
      </p:sp>
      <p:sp>
        <p:nvSpPr>
          <p:cNvPr id="15" name="Прямоугольник 14"/>
          <p:cNvSpPr/>
          <p:nvPr/>
        </p:nvSpPr>
        <p:spPr>
          <a:xfrm>
            <a:off x="8184232" y="6208114"/>
            <a:ext cx="158417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45</a:t>
            </a:r>
            <a:r>
              <a:rPr lang="ru-RU" sz="2000" dirty="0">
                <a:solidFill>
                  <a:schemeClr val="tx1"/>
                </a:solidFill>
              </a:rPr>
              <a:t> мм</a:t>
            </a:r>
          </a:p>
        </p:txBody>
      </p:sp>
      <p:pic>
        <p:nvPicPr>
          <p:cNvPr id="6" name="Объект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8832" t="741" r="11871" b="-741"/>
          <a:stretch/>
        </p:blipFill>
        <p:spPr>
          <a:xfrm rot="5400000">
            <a:off x="605832" y="1213309"/>
            <a:ext cx="4571623" cy="4675121"/>
          </a:xfrm>
        </p:spPr>
      </p:pic>
      <p:sp>
        <p:nvSpPr>
          <p:cNvPr id="19" name="Стрелка вправо 18"/>
          <p:cNvSpPr/>
          <p:nvPr/>
        </p:nvSpPr>
        <p:spPr>
          <a:xfrm>
            <a:off x="4871864" y="6254916"/>
            <a:ext cx="1872208" cy="4824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4 days</a:t>
            </a:r>
            <a:endParaRPr lang="ru-RU" sz="2000" dirty="0"/>
          </a:p>
        </p:txBody>
      </p:sp>
      <p:sp>
        <p:nvSpPr>
          <p:cNvPr id="21" name="TextBox 20"/>
          <p:cNvSpPr txBox="1"/>
          <p:nvPr/>
        </p:nvSpPr>
        <p:spPr>
          <a:xfrm>
            <a:off x="359278" y="6205954"/>
            <a:ext cx="840178" cy="369332"/>
          </a:xfrm>
          <a:prstGeom prst="rect">
            <a:avLst/>
          </a:prstGeom>
          <a:noFill/>
        </p:spPr>
        <p:txBody>
          <a:bodyPr wrap="square" rtlCol="0">
            <a:spAutoFit/>
          </a:bodyPr>
          <a:lstStyle/>
          <a:p>
            <a:r>
              <a:rPr lang="en-US" b="1" dirty="0" smtClean="0"/>
              <a:t>15</a:t>
            </a:r>
            <a:endParaRPr lang="ru-RU" b="1" dirty="0"/>
          </a:p>
        </p:txBody>
      </p:sp>
      <p:sp>
        <p:nvSpPr>
          <p:cNvPr id="8" name="TextBox 7"/>
          <p:cNvSpPr txBox="1"/>
          <p:nvPr/>
        </p:nvSpPr>
        <p:spPr>
          <a:xfrm>
            <a:off x="1828546" y="1144627"/>
            <a:ext cx="2160240" cy="400110"/>
          </a:xfrm>
          <a:prstGeom prst="rect">
            <a:avLst/>
          </a:prstGeom>
          <a:noFill/>
        </p:spPr>
        <p:txBody>
          <a:bodyPr wrap="square" rtlCol="0">
            <a:spAutoFit/>
          </a:bodyPr>
          <a:lstStyle/>
          <a:p>
            <a:r>
              <a:rPr lang="en-US" sz="2000" dirty="0"/>
              <a:t>30.04.2018</a:t>
            </a:r>
            <a:endParaRPr lang="ru-RU" sz="2000" dirty="0"/>
          </a:p>
        </p:txBody>
      </p:sp>
    </p:spTree>
    <p:extLst>
      <p:ext uri="{BB962C8B-B14F-4D97-AF65-F5344CB8AC3E}">
        <p14:creationId xmlns:p14="http://schemas.microsoft.com/office/powerpoint/2010/main" val="2574582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Объект 2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2339"/>
          <a:stretch/>
        </p:blipFill>
        <p:spPr>
          <a:xfrm>
            <a:off x="1991544" y="1340768"/>
            <a:ext cx="4185801" cy="4892382"/>
          </a:xfrm>
        </p:spPr>
      </p:pic>
      <p:sp>
        <p:nvSpPr>
          <p:cNvPr id="2" name="Заголовок 1"/>
          <p:cNvSpPr>
            <a:spLocks noGrp="1"/>
          </p:cNvSpPr>
          <p:nvPr>
            <p:ph type="title"/>
          </p:nvPr>
        </p:nvSpPr>
        <p:spPr>
          <a:xfrm>
            <a:off x="1524001" y="188640"/>
            <a:ext cx="9143999" cy="990600"/>
          </a:xfrm>
        </p:spPr>
        <p:txBody>
          <a:bodyPr/>
          <a:lstStyle/>
          <a:p>
            <a:pPr algn="ctr"/>
            <a:r>
              <a:rPr lang="en-US" dirty="0"/>
              <a:t>Leaves </a:t>
            </a:r>
            <a:r>
              <a:rPr lang="en-US" dirty="0" smtClean="0"/>
              <a:t>number (in 2 weeks)</a:t>
            </a:r>
            <a:endParaRPr lang="ru-RU" dirty="0"/>
          </a:p>
        </p:txBody>
      </p:sp>
      <p:cxnSp>
        <p:nvCxnSpPr>
          <p:cNvPr id="7" name="Прямая со стрелкой 6"/>
          <p:cNvCxnSpPr/>
          <p:nvPr/>
        </p:nvCxnSpPr>
        <p:spPr>
          <a:xfrm flipH="1">
            <a:off x="3383005" y="1065607"/>
            <a:ext cx="657525" cy="43074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Прямая со стрелкой 8"/>
          <p:cNvCxnSpPr/>
          <p:nvPr/>
        </p:nvCxnSpPr>
        <p:spPr>
          <a:xfrm>
            <a:off x="6204012" y="1065606"/>
            <a:ext cx="0" cy="57606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0" name="Овал 9"/>
          <p:cNvSpPr/>
          <p:nvPr/>
        </p:nvSpPr>
        <p:spPr>
          <a:xfrm>
            <a:off x="1524000" y="5696634"/>
            <a:ext cx="1564076" cy="8287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solidFill>
                  <a:schemeClr val="tx1"/>
                </a:solidFill>
              </a:rPr>
              <a:t>32</a:t>
            </a:r>
            <a:endParaRPr lang="ru-RU" sz="2000" dirty="0">
              <a:solidFill>
                <a:schemeClr val="tx1"/>
              </a:solidFill>
            </a:endParaRPr>
          </a:p>
        </p:txBody>
      </p:sp>
      <p:sp>
        <p:nvSpPr>
          <p:cNvPr id="11" name="Овал 10"/>
          <p:cNvSpPr/>
          <p:nvPr/>
        </p:nvSpPr>
        <p:spPr>
          <a:xfrm>
            <a:off x="5301743" y="5696634"/>
            <a:ext cx="1516507" cy="8287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chemeClr val="tx1"/>
                </a:solidFill>
              </a:rPr>
              <a:t>2</a:t>
            </a:r>
            <a:r>
              <a:rPr lang="ru-RU" dirty="0">
                <a:solidFill>
                  <a:schemeClr val="tx1"/>
                </a:solidFill>
              </a:rPr>
              <a:t>2</a:t>
            </a:r>
          </a:p>
        </p:txBody>
      </p:sp>
      <p:cxnSp>
        <p:nvCxnSpPr>
          <p:cNvPr id="15" name="Прямая со стрелкой 14"/>
          <p:cNvCxnSpPr/>
          <p:nvPr/>
        </p:nvCxnSpPr>
        <p:spPr>
          <a:xfrm>
            <a:off x="7908388" y="1054044"/>
            <a:ext cx="635884" cy="43074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Овал 24"/>
          <p:cNvSpPr/>
          <p:nvPr/>
        </p:nvSpPr>
        <p:spPr>
          <a:xfrm>
            <a:off x="4367808" y="1340768"/>
            <a:ext cx="1564076" cy="82871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solidFill>
                  <a:schemeClr val="tx1"/>
                </a:solidFill>
              </a:rPr>
              <a:t>12</a:t>
            </a:r>
            <a:endParaRPr lang="ru-RU" sz="2000" dirty="0">
              <a:solidFill>
                <a:schemeClr val="tx1"/>
              </a:solidFill>
            </a:endParaRPr>
          </a:p>
        </p:txBody>
      </p:sp>
      <p:sp>
        <p:nvSpPr>
          <p:cNvPr id="26" name="Прямоугольник 25"/>
          <p:cNvSpPr/>
          <p:nvPr/>
        </p:nvSpPr>
        <p:spPr>
          <a:xfrm>
            <a:off x="6204012" y="1984812"/>
            <a:ext cx="5984331" cy="1938992"/>
          </a:xfrm>
          <a:prstGeom prst="rect">
            <a:avLst/>
          </a:prstGeom>
        </p:spPr>
        <p:txBody>
          <a:bodyPr wrap="none">
            <a:spAutoFit/>
          </a:bodyPr>
          <a:lstStyle/>
          <a:p>
            <a:r>
              <a:rPr lang="en-US" sz="2400" dirty="0"/>
              <a:t>Object 1: Four earthworms in forest soil</a:t>
            </a:r>
            <a:r>
              <a:rPr lang="ru-RU" sz="2400" dirty="0"/>
              <a:t>:32</a:t>
            </a:r>
          </a:p>
          <a:p>
            <a:endParaRPr lang="ru-RU" sz="2400" dirty="0"/>
          </a:p>
          <a:p>
            <a:r>
              <a:rPr lang="en-US" sz="2400" dirty="0"/>
              <a:t>Object 2: Forest soil without worms</a:t>
            </a:r>
            <a:r>
              <a:rPr lang="ru-RU" sz="2400" dirty="0"/>
              <a:t>: 22</a:t>
            </a:r>
          </a:p>
          <a:p>
            <a:endParaRPr lang="ru-RU" sz="2400" dirty="0"/>
          </a:p>
          <a:p>
            <a:r>
              <a:rPr lang="en-US" sz="2400" dirty="0"/>
              <a:t>Object 3: Specially prepared soil</a:t>
            </a:r>
            <a:r>
              <a:rPr lang="ru-RU" sz="2400" dirty="0"/>
              <a:t>: 12</a:t>
            </a:r>
          </a:p>
        </p:txBody>
      </p:sp>
      <p:sp>
        <p:nvSpPr>
          <p:cNvPr id="13" name="TextBox 12"/>
          <p:cNvSpPr txBox="1"/>
          <p:nvPr/>
        </p:nvSpPr>
        <p:spPr>
          <a:xfrm>
            <a:off x="359278" y="6205954"/>
            <a:ext cx="840178" cy="369332"/>
          </a:xfrm>
          <a:prstGeom prst="rect">
            <a:avLst/>
          </a:prstGeom>
          <a:noFill/>
        </p:spPr>
        <p:txBody>
          <a:bodyPr wrap="square" rtlCol="0">
            <a:spAutoFit/>
          </a:bodyPr>
          <a:lstStyle/>
          <a:p>
            <a:r>
              <a:rPr lang="en-US" b="1" dirty="0" smtClean="0"/>
              <a:t>16</a:t>
            </a:r>
            <a:endParaRPr lang="ru-RU" b="1" dirty="0"/>
          </a:p>
        </p:txBody>
      </p:sp>
    </p:spTree>
    <p:extLst>
      <p:ext uri="{BB962C8B-B14F-4D97-AF65-F5344CB8AC3E}">
        <p14:creationId xmlns:p14="http://schemas.microsoft.com/office/powerpoint/2010/main" val="107971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p:nvPr>
            <p:extLst>
              <p:ext uri="{D42A27DB-BD31-4B8C-83A1-F6EECF244321}">
                <p14:modId xmlns:p14="http://schemas.microsoft.com/office/powerpoint/2010/main" val="732399728"/>
              </p:ext>
            </p:extLst>
          </p:nvPr>
        </p:nvGraphicFramePr>
        <p:xfrm>
          <a:off x="1847528" y="980728"/>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4" name="Заголовок 3"/>
          <p:cNvSpPr txBox="1">
            <a:spLocks noGrp="1"/>
          </p:cNvSpPr>
          <p:nvPr>
            <p:ph type="title"/>
          </p:nvPr>
        </p:nvSpPr>
        <p:spPr>
          <a:xfrm>
            <a:off x="479376" y="116632"/>
            <a:ext cx="10972800" cy="990600"/>
          </a:xfrm>
          <a:prstGeom prst="rect">
            <a:avLst/>
          </a:prstGeom>
          <a:noFill/>
        </p:spPr>
        <p:txBody>
          <a:bodyPr wrap="square" rtlCol="0">
            <a:spAutoFit/>
          </a:bodyPr>
          <a:lstStyle/>
          <a:p>
            <a:pPr algn="ctr"/>
            <a:r>
              <a:rPr lang="en-US" dirty="0"/>
              <a:t>Total growth of all plants of the group:</a:t>
            </a:r>
            <a:endParaRPr lang="ru-RU" dirty="0"/>
          </a:p>
        </p:txBody>
      </p:sp>
      <p:sp>
        <p:nvSpPr>
          <p:cNvPr id="6" name="TextBox 5"/>
          <p:cNvSpPr txBox="1"/>
          <p:nvPr/>
        </p:nvSpPr>
        <p:spPr>
          <a:xfrm>
            <a:off x="359278" y="6205954"/>
            <a:ext cx="840178" cy="369332"/>
          </a:xfrm>
          <a:prstGeom prst="rect">
            <a:avLst/>
          </a:prstGeom>
          <a:noFill/>
        </p:spPr>
        <p:txBody>
          <a:bodyPr wrap="square" rtlCol="0">
            <a:spAutoFit/>
          </a:bodyPr>
          <a:lstStyle/>
          <a:p>
            <a:r>
              <a:rPr lang="en-US" b="1" dirty="0" smtClean="0"/>
              <a:t>17</a:t>
            </a:r>
            <a:endParaRPr lang="ru-RU" b="1" dirty="0"/>
          </a:p>
        </p:txBody>
      </p:sp>
    </p:spTree>
    <p:extLst>
      <p:ext uri="{BB962C8B-B14F-4D97-AF65-F5344CB8AC3E}">
        <p14:creationId xmlns:p14="http://schemas.microsoft.com/office/powerpoint/2010/main" val="3176119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883" y="-36748"/>
            <a:ext cx="9144000" cy="6858000"/>
          </a:xfrm>
          <a:prstGeom prst="rect">
            <a:avLst/>
          </a:prstGeom>
        </p:spPr>
      </p:pic>
      <p:sp>
        <p:nvSpPr>
          <p:cNvPr id="3" name="Прямоугольник 2"/>
          <p:cNvSpPr/>
          <p:nvPr/>
        </p:nvSpPr>
        <p:spPr>
          <a:xfrm>
            <a:off x="2545705" y="4797152"/>
            <a:ext cx="187220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2972695" y="4900518"/>
            <a:ext cx="1018227" cy="369332"/>
          </a:xfrm>
          <a:prstGeom prst="rect">
            <a:avLst/>
          </a:prstGeom>
          <a:noFill/>
        </p:spPr>
        <p:txBody>
          <a:bodyPr wrap="none" rtlCol="0">
            <a:spAutoFit/>
          </a:bodyPr>
          <a:lstStyle/>
          <a:p>
            <a:r>
              <a:rPr lang="en-US" dirty="0"/>
              <a:t>260 mm</a:t>
            </a:r>
            <a:endParaRPr lang="ru-RU" dirty="0"/>
          </a:p>
        </p:txBody>
      </p:sp>
      <p:sp>
        <p:nvSpPr>
          <p:cNvPr id="5" name="Прямоугольник 4"/>
          <p:cNvSpPr/>
          <p:nvPr/>
        </p:nvSpPr>
        <p:spPr>
          <a:xfrm>
            <a:off x="5519936" y="4839689"/>
            <a:ext cx="187220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5946926" y="4913656"/>
            <a:ext cx="1018227" cy="369332"/>
          </a:xfrm>
          <a:prstGeom prst="rect">
            <a:avLst/>
          </a:prstGeom>
          <a:noFill/>
        </p:spPr>
        <p:txBody>
          <a:bodyPr wrap="none" rtlCol="0">
            <a:spAutoFit/>
          </a:bodyPr>
          <a:lstStyle/>
          <a:p>
            <a:r>
              <a:rPr lang="en-US" dirty="0" smtClean="0"/>
              <a:t>230 mm</a:t>
            </a:r>
          </a:p>
        </p:txBody>
      </p:sp>
      <p:sp>
        <p:nvSpPr>
          <p:cNvPr id="8" name="Прямоугольник 7"/>
          <p:cNvSpPr/>
          <p:nvPr/>
        </p:nvSpPr>
        <p:spPr>
          <a:xfrm>
            <a:off x="8112224" y="4829835"/>
            <a:ext cx="1872208"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8539214" y="4913656"/>
            <a:ext cx="1018227" cy="369332"/>
          </a:xfrm>
          <a:prstGeom prst="rect">
            <a:avLst/>
          </a:prstGeom>
          <a:noFill/>
        </p:spPr>
        <p:txBody>
          <a:bodyPr wrap="none" rtlCol="0">
            <a:spAutoFit/>
          </a:bodyPr>
          <a:lstStyle/>
          <a:p>
            <a:r>
              <a:rPr lang="en-US" dirty="0" smtClean="0"/>
              <a:t>195 mm</a:t>
            </a:r>
            <a:endParaRPr lang="ru-RU" dirty="0"/>
          </a:p>
        </p:txBody>
      </p:sp>
      <p:sp>
        <p:nvSpPr>
          <p:cNvPr id="11" name="TextBox 10"/>
          <p:cNvSpPr txBox="1"/>
          <p:nvPr/>
        </p:nvSpPr>
        <p:spPr>
          <a:xfrm>
            <a:off x="359278" y="6205954"/>
            <a:ext cx="840178" cy="369332"/>
          </a:xfrm>
          <a:prstGeom prst="rect">
            <a:avLst/>
          </a:prstGeom>
          <a:noFill/>
        </p:spPr>
        <p:txBody>
          <a:bodyPr wrap="square" rtlCol="0">
            <a:spAutoFit/>
          </a:bodyPr>
          <a:lstStyle/>
          <a:p>
            <a:r>
              <a:rPr lang="en-US" b="1" dirty="0" smtClean="0"/>
              <a:t>18</a:t>
            </a:r>
            <a:endParaRPr lang="ru-RU" b="1" dirty="0"/>
          </a:p>
        </p:txBody>
      </p:sp>
      <p:sp>
        <p:nvSpPr>
          <p:cNvPr id="6" name="Прямоугольник 5"/>
          <p:cNvSpPr/>
          <p:nvPr/>
        </p:nvSpPr>
        <p:spPr>
          <a:xfrm>
            <a:off x="5392469" y="251356"/>
            <a:ext cx="1986441" cy="523220"/>
          </a:xfrm>
          <a:prstGeom prst="rect">
            <a:avLst/>
          </a:prstGeom>
        </p:spPr>
        <p:txBody>
          <a:bodyPr wrap="none">
            <a:spAutoFit/>
          </a:bodyPr>
          <a:lstStyle/>
          <a:p>
            <a:r>
              <a:rPr lang="en-US" sz="2800" dirty="0"/>
              <a:t>03.06.2018</a:t>
            </a:r>
          </a:p>
        </p:txBody>
      </p:sp>
    </p:spTree>
    <p:extLst>
      <p:ext uri="{BB962C8B-B14F-4D97-AF65-F5344CB8AC3E}">
        <p14:creationId xmlns:p14="http://schemas.microsoft.com/office/powerpoint/2010/main" val="267202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692696"/>
            <a:ext cx="9144000" cy="990600"/>
          </a:xfrm>
        </p:spPr>
        <p:txBody>
          <a:bodyPr>
            <a:normAutofit fontScale="90000"/>
          </a:bodyPr>
          <a:lstStyle/>
          <a:p>
            <a:pPr algn="ctr"/>
            <a:r>
              <a:rPr lang="en-US" sz="4400" dirty="0"/>
              <a:t> </a:t>
            </a:r>
            <a:r>
              <a:rPr lang="en-US" sz="4400" dirty="0" smtClean="0"/>
              <a:t>7.</a:t>
            </a:r>
            <a:r>
              <a:rPr lang="en-US" sz="4900" dirty="0" smtClean="0"/>
              <a:t>Worms</a:t>
            </a:r>
            <a:r>
              <a:rPr lang="en-US" sz="4400" dirty="0"/>
              <a:t/>
            </a:r>
            <a:br>
              <a:rPr lang="en-US" sz="4400" dirty="0"/>
            </a:br>
            <a:r>
              <a:rPr lang="en-US" sz="4400" dirty="0"/>
              <a:t> </a:t>
            </a:r>
            <a:endParaRPr lang="ru-RU" sz="4400" dirty="0"/>
          </a:p>
        </p:txBody>
      </p:sp>
      <p:sp>
        <p:nvSpPr>
          <p:cNvPr id="3" name="Подзаголовок 2"/>
          <p:cNvSpPr>
            <a:spLocks noGrp="1"/>
          </p:cNvSpPr>
          <p:nvPr>
            <p:ph type="subTitle" idx="4294967295"/>
          </p:nvPr>
        </p:nvSpPr>
        <p:spPr>
          <a:xfrm>
            <a:off x="2567608" y="1340769"/>
            <a:ext cx="7228464" cy="2304256"/>
          </a:xfrm>
          <a:ln>
            <a:solidFill>
              <a:schemeClr val="accent1"/>
            </a:solidFill>
          </a:ln>
        </p:spPr>
        <p:txBody>
          <a:bodyPr>
            <a:noAutofit/>
          </a:bodyPr>
          <a:lstStyle/>
          <a:p>
            <a:pPr marL="0" indent="0" algn="just">
              <a:buNone/>
            </a:pPr>
            <a:r>
              <a:rPr lang="en-US" sz="3200" dirty="0"/>
              <a:t>Earthworms change the mechanical properties of soil and make the soil more porous. Investigate this process and introduce quantitative parameters.</a:t>
            </a:r>
            <a:endParaRPr lang="ru-RU" sz="32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710" y="3861048"/>
            <a:ext cx="3843242" cy="2664296"/>
          </a:xfrm>
          <a:prstGeom prst="rect">
            <a:avLst/>
          </a:prstGeom>
        </p:spPr>
      </p:pic>
      <p:sp>
        <p:nvSpPr>
          <p:cNvPr id="7" name="TextBox 6"/>
          <p:cNvSpPr txBox="1"/>
          <p:nvPr/>
        </p:nvSpPr>
        <p:spPr>
          <a:xfrm>
            <a:off x="359278" y="6205954"/>
            <a:ext cx="840178" cy="369332"/>
          </a:xfrm>
          <a:prstGeom prst="rect">
            <a:avLst/>
          </a:prstGeom>
          <a:noFill/>
        </p:spPr>
        <p:txBody>
          <a:bodyPr wrap="square" rtlCol="0">
            <a:spAutoFit/>
          </a:bodyPr>
          <a:lstStyle/>
          <a:p>
            <a:r>
              <a:rPr lang="en-US" b="1" dirty="0"/>
              <a:t>2</a:t>
            </a:r>
            <a:endParaRPr lang="ru-RU" b="1" dirty="0"/>
          </a:p>
        </p:txBody>
      </p:sp>
    </p:spTree>
    <p:extLst>
      <p:ext uri="{BB962C8B-B14F-4D97-AF65-F5344CB8AC3E}">
        <p14:creationId xmlns:p14="http://schemas.microsoft.com/office/powerpoint/2010/main" val="2410248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b="34177"/>
          <a:stretch/>
        </p:blipFill>
        <p:spPr>
          <a:xfrm>
            <a:off x="1703512" y="404663"/>
            <a:ext cx="8270304" cy="2851571"/>
          </a:xfrm>
          <a:prstGeom prst="rect">
            <a:avLst/>
          </a:prstGeom>
        </p:spPr>
      </p:pic>
      <p:sp>
        <p:nvSpPr>
          <p:cNvPr id="3" name="TextBox 2"/>
          <p:cNvSpPr txBox="1"/>
          <p:nvPr/>
        </p:nvSpPr>
        <p:spPr>
          <a:xfrm>
            <a:off x="191344" y="3227454"/>
            <a:ext cx="6503703" cy="461665"/>
          </a:xfrm>
          <a:prstGeom prst="rect">
            <a:avLst/>
          </a:prstGeom>
          <a:noFill/>
        </p:spPr>
        <p:txBody>
          <a:bodyPr wrap="none" rtlCol="0">
            <a:spAutoFit/>
          </a:bodyPr>
          <a:lstStyle/>
          <a:p>
            <a:r>
              <a:rPr lang="en-US" sz="2400" dirty="0" smtClean="0"/>
              <a:t>2.- esophagus </a:t>
            </a:r>
            <a:r>
              <a:rPr lang="en-US" sz="2400" dirty="0"/>
              <a:t>with holes of calcareous glands</a:t>
            </a:r>
            <a:endParaRPr lang="ru-RU" sz="2400" dirty="0"/>
          </a:p>
        </p:txBody>
      </p:sp>
      <p:grpSp>
        <p:nvGrpSpPr>
          <p:cNvPr id="13" name="Группа 12"/>
          <p:cNvGrpSpPr/>
          <p:nvPr/>
        </p:nvGrpSpPr>
        <p:grpSpPr>
          <a:xfrm>
            <a:off x="335360" y="2240868"/>
            <a:ext cx="1099900" cy="364940"/>
            <a:chOff x="335360" y="2240868"/>
            <a:chExt cx="1099900" cy="364940"/>
          </a:xfrm>
        </p:grpSpPr>
        <p:sp>
          <p:nvSpPr>
            <p:cNvPr id="4" name="Овал 3"/>
            <p:cNvSpPr/>
            <p:nvPr/>
          </p:nvSpPr>
          <p:spPr>
            <a:xfrm>
              <a:off x="335360" y="2348880"/>
              <a:ext cx="216024" cy="144016"/>
            </a:xfrm>
            <a:prstGeom prst="ellipse">
              <a:avLst/>
            </a:prstGeom>
            <a:solidFill>
              <a:srgbClr val="81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551384" y="2312876"/>
              <a:ext cx="288032" cy="216024"/>
            </a:xfrm>
            <a:prstGeom prst="ellipse">
              <a:avLst/>
            </a:prstGeom>
            <a:solidFill>
              <a:srgbClr val="81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709482" y="2276872"/>
              <a:ext cx="288032" cy="216024"/>
            </a:xfrm>
            <a:prstGeom prst="ellipse">
              <a:avLst/>
            </a:prstGeom>
            <a:solidFill>
              <a:srgbClr val="81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859196" y="2240868"/>
              <a:ext cx="288032" cy="216024"/>
            </a:xfrm>
            <a:prstGeom prst="ellipse">
              <a:avLst/>
            </a:prstGeom>
            <a:solidFill>
              <a:srgbClr val="81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008910" y="2276872"/>
              <a:ext cx="288032" cy="216024"/>
            </a:xfrm>
            <a:prstGeom prst="ellipse">
              <a:avLst/>
            </a:prstGeom>
            <a:solidFill>
              <a:srgbClr val="81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443372" y="2276872"/>
              <a:ext cx="288032" cy="216024"/>
            </a:xfrm>
            <a:prstGeom prst="ellipse">
              <a:avLst/>
            </a:prstGeom>
            <a:solidFill>
              <a:srgbClr val="81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1147228" y="2331223"/>
              <a:ext cx="288032" cy="216024"/>
            </a:xfrm>
            <a:prstGeom prst="ellipse">
              <a:avLst/>
            </a:prstGeom>
            <a:solidFill>
              <a:srgbClr val="81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03784" y="2389784"/>
              <a:ext cx="288032" cy="216024"/>
            </a:xfrm>
            <a:prstGeom prst="ellipse">
              <a:avLst/>
            </a:prstGeom>
            <a:solidFill>
              <a:srgbClr val="815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6" name="TextBox 5"/>
          <p:cNvSpPr txBox="1"/>
          <p:nvPr/>
        </p:nvSpPr>
        <p:spPr>
          <a:xfrm>
            <a:off x="8005936" y="3098885"/>
            <a:ext cx="3935760" cy="1938992"/>
          </a:xfrm>
          <a:prstGeom prst="rect">
            <a:avLst/>
          </a:prstGeom>
          <a:noFill/>
        </p:spPr>
        <p:txBody>
          <a:bodyPr wrap="square" rtlCol="0">
            <a:spAutoFit/>
          </a:bodyPr>
          <a:lstStyle/>
          <a:p>
            <a:r>
              <a:rPr lang="en-US" sz="2400" dirty="0" smtClean="0"/>
              <a:t>Coprolites (products of vital activity) enriched with amount of humus and decreased with amount of acidity </a:t>
            </a:r>
            <a:endParaRPr lang="ru-RU" sz="2400" dirty="0"/>
          </a:p>
        </p:txBody>
      </p:sp>
      <p:sp>
        <p:nvSpPr>
          <p:cNvPr id="14" name="Овал 13"/>
          <p:cNvSpPr/>
          <p:nvPr/>
        </p:nvSpPr>
        <p:spPr>
          <a:xfrm>
            <a:off x="4543873" y="2824155"/>
            <a:ext cx="504056" cy="4032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9765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fill="hold" nodeType="clickEffect">
                                  <p:stCondLst>
                                    <p:cond delay="0"/>
                                  </p:stCondLst>
                                  <p:childTnLst>
                                    <p:animMotion origin="layout" path="M -0.00365 -0.01042 L 0.55941 -0.12616 " pathEditMode="relative" rAng="0" ptsTypes="AA">
                                      <p:cBhvr>
                                        <p:cTn id="6" dur="8000" fill="hold"/>
                                        <p:tgtEl>
                                          <p:spTgt spid="13"/>
                                        </p:tgtEl>
                                        <p:attrNameLst>
                                          <p:attrName>ppt_x</p:attrName>
                                          <p:attrName>ppt_y</p:attrName>
                                        </p:attrNameLst>
                                      </p:cBhvr>
                                      <p:rCtr x="28153" y="-5787"/>
                                    </p:animMotion>
                                  </p:childTnLst>
                                </p:cTn>
                              </p:par>
                              <p:par>
                                <p:cTn id="7" presetID="6" presetClass="emph" presetSubtype="0" accel="14000" decel="16000" fill="hold" nodeType="withEffect">
                                  <p:stCondLst>
                                    <p:cond delay="2800"/>
                                  </p:stCondLst>
                                  <p:childTnLst>
                                    <p:animScale>
                                      <p:cBhvr>
                                        <p:cTn id="8" dur="2000" fill="hold"/>
                                        <p:tgtEl>
                                          <p:spTgt spid="13"/>
                                        </p:tgtEl>
                                      </p:cBhvr>
                                      <p:by x="150000" y="150000"/>
                                    </p:animScale>
                                  </p:childTnLst>
                                </p:cTn>
                              </p:par>
                            </p:childTnLst>
                          </p:cTn>
                        </p:par>
                        <p:par>
                          <p:cTn id="9" fill="hold">
                            <p:stCondLst>
                              <p:cond delay="8000"/>
                            </p:stCondLst>
                            <p:childTnLst>
                              <p:par>
                                <p:cTn id="10" presetID="63" presetClass="path" presetSubtype="0" accel="50000" decel="50000" fill="hold" nodeType="afterEffect">
                                  <p:stCondLst>
                                    <p:cond delay="0"/>
                                  </p:stCondLst>
                                  <p:childTnLst>
                                    <p:animMotion origin="layout" path="M 0.55942 -0.12616 L 0.74242 -0.09468 " pathEditMode="relative" rAng="0" ptsTypes="AA">
                                      <p:cBhvr>
                                        <p:cTn id="11" dur="2000" fill="hold"/>
                                        <p:tgtEl>
                                          <p:spTgt spid="13"/>
                                        </p:tgtEl>
                                        <p:attrNameLst>
                                          <p:attrName>ppt_x</p:attrName>
                                          <p:attrName>ppt_y</p:attrName>
                                        </p:attrNameLst>
                                      </p:cBhvr>
                                      <p:rCtr x="9150" y="1574"/>
                                    </p:animMotion>
                                  </p:childTnLst>
                                </p:cTn>
                              </p:par>
                            </p:childTnLst>
                          </p:cTn>
                        </p:par>
                        <p:par>
                          <p:cTn id="12" fill="hold">
                            <p:stCondLst>
                              <p:cond delay="100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8085" b="6899"/>
          <a:stretch/>
        </p:blipFill>
        <p:spPr>
          <a:xfrm>
            <a:off x="1660946" y="3774814"/>
            <a:ext cx="3608473" cy="2899025"/>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15529"/>
          <a:stretch/>
        </p:blipFill>
        <p:spPr>
          <a:xfrm>
            <a:off x="1703513" y="404664"/>
            <a:ext cx="3523341" cy="3128322"/>
          </a:xfrm>
          <a:prstGeom prst="rect">
            <a:avLst/>
          </a:prstGeom>
        </p:spPr>
      </p:pic>
      <p:sp>
        <p:nvSpPr>
          <p:cNvPr id="9" name="Прямоугольник 8"/>
          <p:cNvSpPr/>
          <p:nvPr/>
        </p:nvSpPr>
        <p:spPr>
          <a:xfrm>
            <a:off x="1937730" y="6150618"/>
            <a:ext cx="1822935" cy="523220"/>
          </a:xfrm>
          <a:prstGeom prst="rect">
            <a:avLst/>
          </a:prstGeom>
        </p:spPr>
        <p:txBody>
          <a:bodyPr wrap="none">
            <a:spAutoFit/>
          </a:bodyPr>
          <a:lstStyle/>
          <a:p>
            <a:r>
              <a:rPr lang="en-US" sz="2800" b="1" dirty="0"/>
              <a:t>Object 2: </a:t>
            </a:r>
            <a:endParaRPr lang="ru-RU" sz="2800" b="1" dirty="0"/>
          </a:p>
        </p:txBody>
      </p:sp>
      <p:sp>
        <p:nvSpPr>
          <p:cNvPr id="10" name="Прямоугольник 9"/>
          <p:cNvSpPr/>
          <p:nvPr/>
        </p:nvSpPr>
        <p:spPr>
          <a:xfrm>
            <a:off x="2135560" y="2740505"/>
            <a:ext cx="1822935" cy="523220"/>
          </a:xfrm>
          <a:prstGeom prst="rect">
            <a:avLst/>
          </a:prstGeom>
        </p:spPr>
        <p:txBody>
          <a:bodyPr wrap="none">
            <a:spAutoFit/>
          </a:bodyPr>
          <a:lstStyle/>
          <a:p>
            <a:r>
              <a:rPr lang="en-US" sz="2800" b="1" dirty="0"/>
              <a:t>Object 1: </a:t>
            </a:r>
            <a:endParaRPr lang="ru-RU" sz="2800" b="1" dirty="0"/>
          </a:p>
        </p:txBody>
      </p:sp>
      <p:pic>
        <p:nvPicPr>
          <p:cNvPr id="2" name="Рисунок 1"/>
          <p:cNvPicPr>
            <a:picLocks noChangeAspect="1"/>
          </p:cNvPicPr>
          <p:nvPr/>
        </p:nvPicPr>
        <p:blipFill rotWithShape="1">
          <a:blip r:embed="rId5" cstate="print">
            <a:extLst>
              <a:ext uri="{28A0092B-C50C-407E-A947-70E740481C1C}">
                <a14:useLocalDpi xmlns:a14="http://schemas.microsoft.com/office/drawing/2010/main" val="0"/>
              </a:ext>
            </a:extLst>
          </a:blip>
          <a:srcRect l="4839" r="12113"/>
          <a:stretch/>
        </p:blipFill>
        <p:spPr>
          <a:xfrm>
            <a:off x="5327474" y="404665"/>
            <a:ext cx="5580672" cy="3779913"/>
          </a:xfrm>
          <a:prstGeom prst="rect">
            <a:avLst/>
          </a:prstGeom>
        </p:spPr>
      </p:pic>
      <p:sp>
        <p:nvSpPr>
          <p:cNvPr id="4" name="Прямоугольник 3"/>
          <p:cNvSpPr/>
          <p:nvPr/>
        </p:nvSpPr>
        <p:spPr>
          <a:xfrm>
            <a:off x="6306492" y="4849093"/>
            <a:ext cx="3622639" cy="12003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400" dirty="0"/>
              <a:t>Object 1</a:t>
            </a:r>
            <a:r>
              <a:rPr lang="ru-RU" sz="2400" dirty="0"/>
              <a:t>: </a:t>
            </a:r>
            <a:r>
              <a:rPr lang="en-US" sz="2400" dirty="0"/>
              <a:t>pH=5</a:t>
            </a:r>
          </a:p>
          <a:p>
            <a:r>
              <a:rPr lang="en-US" sz="2400" dirty="0"/>
              <a:t>Object 2</a:t>
            </a:r>
            <a:r>
              <a:rPr lang="ru-RU" sz="2400" dirty="0"/>
              <a:t>: </a:t>
            </a:r>
            <a:r>
              <a:rPr lang="en-US" sz="2400" dirty="0"/>
              <a:t>pH=4</a:t>
            </a:r>
          </a:p>
          <a:p>
            <a:endParaRPr lang="en-US" sz="2400" dirty="0"/>
          </a:p>
        </p:txBody>
      </p:sp>
      <p:sp>
        <p:nvSpPr>
          <p:cNvPr id="5" name="Прямоугольник 4"/>
          <p:cNvSpPr/>
          <p:nvPr/>
        </p:nvSpPr>
        <p:spPr>
          <a:xfrm>
            <a:off x="1524000" y="1"/>
            <a:ext cx="5894562" cy="769441"/>
          </a:xfrm>
          <a:prstGeom prst="rect">
            <a:avLst/>
          </a:prstGeom>
        </p:spPr>
        <p:style>
          <a:lnRef idx="1">
            <a:schemeClr val="accent1"/>
          </a:lnRef>
          <a:fillRef idx="2">
            <a:schemeClr val="accent1"/>
          </a:fillRef>
          <a:effectRef idx="1">
            <a:schemeClr val="accent1"/>
          </a:effectRef>
          <a:fontRef idx="minor">
            <a:schemeClr val="dk1"/>
          </a:fontRef>
        </p:style>
        <p:txBody>
          <a:bodyPr wrap="none" lIns="91440" tIns="45720" rIns="91440" bIns="45720">
            <a:spAutoFit/>
          </a:bodyPr>
          <a:lstStyle/>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Acidity measurement</a:t>
            </a:r>
            <a:endParaRPr 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TextBox 10"/>
          <p:cNvSpPr txBox="1"/>
          <p:nvPr/>
        </p:nvSpPr>
        <p:spPr>
          <a:xfrm>
            <a:off x="359278" y="6205954"/>
            <a:ext cx="840178" cy="369332"/>
          </a:xfrm>
          <a:prstGeom prst="rect">
            <a:avLst/>
          </a:prstGeom>
          <a:noFill/>
        </p:spPr>
        <p:txBody>
          <a:bodyPr wrap="square" rtlCol="0">
            <a:spAutoFit/>
          </a:bodyPr>
          <a:lstStyle/>
          <a:p>
            <a:r>
              <a:rPr lang="en-US" b="1" dirty="0" smtClean="0"/>
              <a:t>19</a:t>
            </a:r>
            <a:endParaRPr lang="ru-RU" b="1" dirty="0"/>
          </a:p>
        </p:txBody>
      </p:sp>
      <p:sp>
        <p:nvSpPr>
          <p:cNvPr id="6" name="Заголовок 5"/>
          <p:cNvSpPr>
            <a:spLocks noGrp="1"/>
          </p:cNvSpPr>
          <p:nvPr>
            <p:ph type="title"/>
          </p:nvPr>
        </p:nvSpPr>
        <p:spPr/>
        <p:txBody>
          <a:bodyPr/>
          <a:lstStyle/>
          <a:p>
            <a:r>
              <a:rPr lang="en-US" dirty="0" smtClean="0"/>
              <a:t> </a:t>
            </a:r>
            <a:endParaRPr lang="ru-RU" dirty="0"/>
          </a:p>
        </p:txBody>
      </p:sp>
    </p:spTree>
    <p:extLst>
      <p:ext uri="{BB962C8B-B14F-4D97-AF65-F5344CB8AC3E}">
        <p14:creationId xmlns:p14="http://schemas.microsoft.com/office/powerpoint/2010/main" val="3961470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l="30909" b="6465"/>
          <a:stretch/>
        </p:blipFill>
        <p:spPr>
          <a:xfrm>
            <a:off x="1968354" y="804841"/>
            <a:ext cx="3297443" cy="334806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11706" y="1252195"/>
            <a:ext cx="4475990" cy="3356992"/>
          </a:xfrm>
          <a:prstGeom prst="rect">
            <a:avLst/>
          </a:prstGeom>
        </p:spPr>
      </p:pic>
      <p:sp>
        <p:nvSpPr>
          <p:cNvPr id="5" name="Прямоугольник 4"/>
          <p:cNvSpPr/>
          <p:nvPr/>
        </p:nvSpPr>
        <p:spPr>
          <a:xfrm>
            <a:off x="2135560" y="5589241"/>
            <a:ext cx="2592376" cy="954107"/>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2800" dirty="0"/>
              <a:t>Object 3</a:t>
            </a:r>
            <a:r>
              <a:rPr lang="ru-RU" sz="2800" dirty="0"/>
              <a:t>: </a:t>
            </a:r>
            <a:r>
              <a:rPr lang="en-US" sz="2800" dirty="0"/>
              <a:t>pH=4</a:t>
            </a:r>
          </a:p>
          <a:p>
            <a:endParaRPr lang="ru-RU" sz="2800" dirty="0"/>
          </a:p>
        </p:txBody>
      </p:sp>
      <p:sp>
        <p:nvSpPr>
          <p:cNvPr id="7" name="TextBox 6"/>
          <p:cNvSpPr txBox="1"/>
          <p:nvPr/>
        </p:nvSpPr>
        <p:spPr>
          <a:xfrm>
            <a:off x="359278" y="6205954"/>
            <a:ext cx="840178" cy="369332"/>
          </a:xfrm>
          <a:prstGeom prst="rect">
            <a:avLst/>
          </a:prstGeom>
          <a:noFill/>
        </p:spPr>
        <p:txBody>
          <a:bodyPr wrap="square" rtlCol="0">
            <a:spAutoFit/>
          </a:bodyPr>
          <a:lstStyle/>
          <a:p>
            <a:r>
              <a:rPr lang="en-US" b="1" dirty="0" smtClean="0"/>
              <a:t>20</a:t>
            </a:r>
            <a:endParaRPr lang="ru-RU" b="1" dirty="0"/>
          </a:p>
        </p:txBody>
      </p:sp>
    </p:spTree>
    <p:extLst>
      <p:ext uri="{BB962C8B-B14F-4D97-AF65-F5344CB8AC3E}">
        <p14:creationId xmlns:p14="http://schemas.microsoft.com/office/powerpoint/2010/main" val="1799502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рапеция 2"/>
          <p:cNvSpPr/>
          <p:nvPr/>
        </p:nvSpPr>
        <p:spPr>
          <a:xfrm rot="10800000">
            <a:off x="911422" y="3439583"/>
            <a:ext cx="3080647" cy="273630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Трапеция 3"/>
          <p:cNvSpPr/>
          <p:nvPr/>
        </p:nvSpPr>
        <p:spPr>
          <a:xfrm rot="10800000">
            <a:off x="1263615" y="4797152"/>
            <a:ext cx="2376264" cy="1368152"/>
          </a:xfrm>
          <a:prstGeom prst="trapezoid">
            <a:avLst/>
          </a:prstGeom>
          <a:solidFill>
            <a:srgbClr val="815C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узел 4"/>
          <p:cNvSpPr/>
          <p:nvPr/>
        </p:nvSpPr>
        <p:spPr>
          <a:xfrm>
            <a:off x="1728355" y="4939107"/>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узел 5"/>
          <p:cNvSpPr/>
          <p:nvPr/>
        </p:nvSpPr>
        <p:spPr>
          <a:xfrm>
            <a:off x="1829967" y="4760127"/>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узел 6"/>
          <p:cNvSpPr/>
          <p:nvPr/>
        </p:nvSpPr>
        <p:spPr>
          <a:xfrm>
            <a:off x="1561288" y="4837393"/>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узел 7"/>
          <p:cNvSpPr/>
          <p:nvPr/>
        </p:nvSpPr>
        <p:spPr>
          <a:xfrm>
            <a:off x="1394220" y="4670637"/>
            <a:ext cx="251014" cy="25624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2022147" y="4658413"/>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Блок-схема: узел 9"/>
          <p:cNvSpPr/>
          <p:nvPr/>
        </p:nvSpPr>
        <p:spPr>
          <a:xfrm>
            <a:off x="2155789" y="4734698"/>
            <a:ext cx="328085" cy="22983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Блок-схема: узел 10"/>
          <p:cNvSpPr/>
          <p:nvPr/>
        </p:nvSpPr>
        <p:spPr>
          <a:xfrm>
            <a:off x="1854254" y="5060216"/>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Блок-схема: узел 11"/>
          <p:cNvSpPr/>
          <p:nvPr/>
        </p:nvSpPr>
        <p:spPr>
          <a:xfrm>
            <a:off x="2022147" y="5118088"/>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Блок-схема: узел 12"/>
          <p:cNvSpPr/>
          <p:nvPr/>
        </p:nvSpPr>
        <p:spPr>
          <a:xfrm>
            <a:off x="2102275" y="5207578"/>
            <a:ext cx="284018"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Блок-схема: узел 13"/>
          <p:cNvSpPr/>
          <p:nvPr/>
        </p:nvSpPr>
        <p:spPr>
          <a:xfrm>
            <a:off x="2332482" y="5016373"/>
            <a:ext cx="167893" cy="227311"/>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2453174" y="4875046"/>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1938199" y="5297068"/>
            <a:ext cx="152217" cy="223725"/>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Блок-схема: узел 16"/>
          <p:cNvSpPr/>
          <p:nvPr/>
        </p:nvSpPr>
        <p:spPr>
          <a:xfrm>
            <a:off x="1855079" y="5520793"/>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Блок-схема: узел 17"/>
          <p:cNvSpPr/>
          <p:nvPr/>
        </p:nvSpPr>
        <p:spPr>
          <a:xfrm>
            <a:off x="1688012" y="5440278"/>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1536621" y="5386558"/>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Блок-схема: узел 19"/>
          <p:cNvSpPr/>
          <p:nvPr/>
        </p:nvSpPr>
        <p:spPr>
          <a:xfrm>
            <a:off x="2609792" y="4837393"/>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Блок-схема: узел 20"/>
          <p:cNvSpPr/>
          <p:nvPr/>
        </p:nvSpPr>
        <p:spPr>
          <a:xfrm>
            <a:off x="2777685" y="4658413"/>
            <a:ext cx="167893" cy="25526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узел 21"/>
          <p:cNvSpPr/>
          <p:nvPr/>
        </p:nvSpPr>
        <p:spPr>
          <a:xfrm>
            <a:off x="2945578" y="4628755"/>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узел 22"/>
          <p:cNvSpPr/>
          <p:nvPr/>
        </p:nvSpPr>
        <p:spPr>
          <a:xfrm>
            <a:off x="2453174" y="5154193"/>
            <a:ext cx="240564" cy="254737"/>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узел 23"/>
          <p:cNvSpPr/>
          <p:nvPr/>
        </p:nvSpPr>
        <p:spPr>
          <a:xfrm>
            <a:off x="2693738" y="5261298"/>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узел 24"/>
          <p:cNvSpPr/>
          <p:nvPr/>
        </p:nvSpPr>
        <p:spPr>
          <a:xfrm>
            <a:off x="2862457" y="5261298"/>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Блок-схема: узел 25"/>
          <p:cNvSpPr/>
          <p:nvPr/>
        </p:nvSpPr>
        <p:spPr>
          <a:xfrm>
            <a:off x="1536621" y="5529769"/>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Блок-схема: узел 26"/>
          <p:cNvSpPr/>
          <p:nvPr/>
        </p:nvSpPr>
        <p:spPr>
          <a:xfrm>
            <a:off x="2979765" y="5297068"/>
            <a:ext cx="167893" cy="263983"/>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Блок-схема: узел 27"/>
          <p:cNvSpPr/>
          <p:nvPr/>
        </p:nvSpPr>
        <p:spPr>
          <a:xfrm>
            <a:off x="3113471" y="5486828"/>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Блок-схема: узел 28"/>
          <p:cNvSpPr/>
          <p:nvPr/>
        </p:nvSpPr>
        <p:spPr>
          <a:xfrm>
            <a:off x="3114296" y="5128507"/>
            <a:ext cx="167893" cy="178980"/>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5" name="Группа 34"/>
          <p:cNvGrpSpPr/>
          <p:nvPr/>
        </p:nvGrpSpPr>
        <p:grpSpPr>
          <a:xfrm>
            <a:off x="4991308" y="3439583"/>
            <a:ext cx="3264932" cy="2765962"/>
            <a:chOff x="4871864" y="3469241"/>
            <a:chExt cx="3080647" cy="2736304"/>
          </a:xfrm>
        </p:grpSpPr>
        <p:sp>
          <p:nvSpPr>
            <p:cNvPr id="33" name="Трапеция 32"/>
            <p:cNvSpPr/>
            <p:nvPr/>
          </p:nvSpPr>
          <p:spPr>
            <a:xfrm rot="10800000">
              <a:off x="4871864" y="3469241"/>
              <a:ext cx="3080647" cy="273630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Трапеция 33"/>
            <p:cNvSpPr/>
            <p:nvPr/>
          </p:nvSpPr>
          <p:spPr>
            <a:xfrm rot="10800000">
              <a:off x="5087888" y="4341077"/>
              <a:ext cx="2664296" cy="1840442"/>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6" name="Дуга 35"/>
          <p:cNvSpPr/>
          <p:nvPr/>
        </p:nvSpPr>
        <p:spPr>
          <a:xfrm rot="18152590">
            <a:off x="872850" y="3374168"/>
            <a:ext cx="4500000" cy="2509174"/>
          </a:xfrm>
          <a:prstGeom prst="arc">
            <a:avLst/>
          </a:prstGeom>
          <a:ln w="1143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7" name="TextBox 36"/>
          <p:cNvSpPr txBox="1"/>
          <p:nvPr/>
        </p:nvSpPr>
        <p:spPr>
          <a:xfrm>
            <a:off x="359278" y="6205954"/>
            <a:ext cx="840178" cy="369332"/>
          </a:xfrm>
          <a:prstGeom prst="rect">
            <a:avLst/>
          </a:prstGeom>
          <a:noFill/>
        </p:spPr>
        <p:txBody>
          <a:bodyPr wrap="square" rtlCol="0">
            <a:spAutoFit/>
          </a:bodyPr>
          <a:lstStyle/>
          <a:p>
            <a:r>
              <a:rPr lang="en-US" b="1" dirty="0" smtClean="0"/>
              <a:t>22</a:t>
            </a:r>
            <a:endParaRPr lang="ru-RU" b="1" dirty="0"/>
          </a:p>
        </p:txBody>
      </p:sp>
      <p:grpSp>
        <p:nvGrpSpPr>
          <p:cNvPr id="38" name="Группа 37"/>
          <p:cNvGrpSpPr/>
          <p:nvPr/>
        </p:nvGrpSpPr>
        <p:grpSpPr>
          <a:xfrm rot="18205202">
            <a:off x="4991307" y="1252892"/>
            <a:ext cx="3264932" cy="2765962"/>
            <a:chOff x="4871865" y="3469241"/>
            <a:chExt cx="3080647" cy="2736304"/>
          </a:xfrm>
        </p:grpSpPr>
        <p:sp>
          <p:nvSpPr>
            <p:cNvPr id="39" name="Трапеция 38"/>
            <p:cNvSpPr/>
            <p:nvPr/>
          </p:nvSpPr>
          <p:spPr>
            <a:xfrm rot="10800000">
              <a:off x="4871865" y="3469241"/>
              <a:ext cx="3080647" cy="273630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Трапеция 39"/>
            <p:cNvSpPr/>
            <p:nvPr/>
          </p:nvSpPr>
          <p:spPr>
            <a:xfrm rot="10800000">
              <a:off x="5208078" y="4837392"/>
              <a:ext cx="2445970" cy="1344127"/>
            </a:xfrm>
            <a:prstGeom prst="trapezoi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58" y="-68941"/>
            <a:ext cx="10974387"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253841" y="159023"/>
            <a:ext cx="7648249"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Porosity measurement</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 name="Прямоугольник 29"/>
          <p:cNvSpPr/>
          <p:nvPr/>
        </p:nvSpPr>
        <p:spPr>
          <a:xfrm>
            <a:off x="8482714" y="1281509"/>
            <a:ext cx="3514796" cy="1938992"/>
          </a:xfrm>
          <a:prstGeom prst="rect">
            <a:avLst/>
          </a:prstGeom>
        </p:spPr>
        <p:txBody>
          <a:bodyPr wrap="square">
            <a:spAutoFit/>
          </a:bodyPr>
          <a:lstStyle/>
          <a:p>
            <a:r>
              <a:rPr lang="en-US" sz="2000" dirty="0" smtClean="0"/>
              <a:t> Pores </a:t>
            </a:r>
            <a:r>
              <a:rPr lang="en-US" sz="2000" dirty="0"/>
              <a:t>are voids between particles of soil, filled with </a:t>
            </a:r>
            <a:r>
              <a:rPr lang="en-US" sz="2000" dirty="0" smtClean="0"/>
              <a:t>air.</a:t>
            </a:r>
          </a:p>
          <a:p>
            <a:endParaRPr lang="en-US" sz="2000" dirty="0" smtClean="0"/>
          </a:p>
          <a:p>
            <a:r>
              <a:rPr lang="en-US" sz="2000" dirty="0" smtClean="0"/>
              <a:t> </a:t>
            </a:r>
            <a:r>
              <a:rPr lang="en-US" sz="2000" dirty="0"/>
              <a:t>Porosity is the ratio of the volume of the space to the total volume of the soil.</a:t>
            </a:r>
          </a:p>
        </p:txBody>
      </p:sp>
    </p:spTree>
    <p:extLst>
      <p:ext uri="{BB962C8B-B14F-4D97-AF65-F5344CB8AC3E}">
        <p14:creationId xmlns:p14="http://schemas.microsoft.com/office/powerpoint/2010/main" val="370432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0"/>
                            </p:stCondLst>
                            <p:childTnLst>
                              <p:par>
                                <p:cTn id="10" presetID="64" presetClass="path" presetSubtype="0" accel="50000" decel="50000" fill="hold" nodeType="afterEffect">
                                  <p:stCondLst>
                                    <p:cond delay="0"/>
                                  </p:stCondLst>
                                  <p:childTnLst>
                                    <p:animMotion origin="layout" path="M 3.89561E-6 -4.07407E-6 L -0.00235 -0.34189 " pathEditMode="relative" rAng="0" ptsTypes="AA">
                                      <p:cBhvr>
                                        <p:cTn id="11" dur="2000" fill="hold"/>
                                        <p:tgtEl>
                                          <p:spTgt spid="35"/>
                                        </p:tgtEl>
                                        <p:attrNameLst>
                                          <p:attrName>ppt_x</p:attrName>
                                          <p:attrName>ppt_y</p:attrName>
                                        </p:attrNameLst>
                                      </p:cBhvr>
                                      <p:rCtr x="-117" y="-17106"/>
                                    </p:animMotion>
                                  </p:childTnLst>
                                </p:cTn>
                              </p:par>
                            </p:childTnLst>
                          </p:cTn>
                        </p:par>
                        <p:par>
                          <p:cTn id="12" fill="hold">
                            <p:stCondLst>
                              <p:cond delay="2000"/>
                            </p:stCondLst>
                            <p:childTnLst>
                              <p:par>
                                <p:cTn id="13" presetID="8" presetClass="emph" presetSubtype="0" fill="hold" nodeType="afterEffect">
                                  <p:stCondLst>
                                    <p:cond delay="0"/>
                                  </p:stCondLst>
                                  <p:childTnLst>
                                    <p:animRot by="-3600000">
                                      <p:cBhvr>
                                        <p:cTn id="14" dur="2000" fill="hold"/>
                                        <p:tgtEl>
                                          <p:spTgt spid="35"/>
                                        </p:tgtEl>
                                        <p:attrNameLst>
                                          <p:attrName>r</p:attrName>
                                        </p:attrNameLst>
                                      </p:cBhvr>
                                    </p:animRot>
                                  </p:childTnLst>
                                </p:cTn>
                              </p:par>
                              <p:par>
                                <p:cTn id="15" presetID="22" presetClass="entr" presetSubtype="1" fill="hold" grpId="0" nodeType="withEffect">
                                  <p:stCondLst>
                                    <p:cond delay="160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p:stCondLst>
                              <p:cond delay="4100"/>
                            </p:stCondLst>
                            <p:childTnLst>
                              <p:par>
                                <p:cTn id="19" presetID="19" presetClass="emph" presetSubtype="0" fill="hold" grpId="0" nodeType="afterEffect">
                                  <p:stCondLst>
                                    <p:cond delay="0"/>
                                  </p:stCondLst>
                                  <p:childTnLst>
                                    <p:animClr clrSpc="rgb" dir="cw">
                                      <p:cBhvr override="childStyle">
                                        <p:cTn id="20" dur="500" fill="hold"/>
                                        <p:tgtEl>
                                          <p:spTgt spid="5"/>
                                        </p:tgtEl>
                                        <p:attrNameLst>
                                          <p:attrName>style.color</p:attrName>
                                        </p:attrNameLst>
                                      </p:cBhvr>
                                      <p:to>
                                        <a:srgbClr val="8BE6FF"/>
                                      </p:to>
                                    </p:animClr>
                                    <p:animClr clrSpc="rgb" dir="cw">
                                      <p:cBhvr>
                                        <p:cTn id="21" dur="500" fill="hold"/>
                                        <p:tgtEl>
                                          <p:spTgt spid="5"/>
                                        </p:tgtEl>
                                        <p:attrNameLst>
                                          <p:attrName>fillcolor</p:attrName>
                                        </p:attrNameLst>
                                      </p:cBhvr>
                                      <p:to>
                                        <a:srgbClr val="8BE6FF"/>
                                      </p:to>
                                    </p:animClr>
                                    <p:set>
                                      <p:cBhvr>
                                        <p:cTn id="22" dur="500" fill="hold"/>
                                        <p:tgtEl>
                                          <p:spTgt spid="5"/>
                                        </p:tgtEl>
                                        <p:attrNameLst>
                                          <p:attrName>fill.type</p:attrName>
                                        </p:attrNameLst>
                                      </p:cBhvr>
                                      <p:to>
                                        <p:strVal val="solid"/>
                                      </p:to>
                                    </p:set>
                                    <p:set>
                                      <p:cBhvr>
                                        <p:cTn id="23" dur="500" fill="hold"/>
                                        <p:tgtEl>
                                          <p:spTgt spid="5"/>
                                        </p:tgtEl>
                                        <p:attrNameLst>
                                          <p:attrName>fill.on</p:attrName>
                                        </p:attrNameLst>
                                      </p:cBhvr>
                                      <p:to>
                                        <p:strVal val="true"/>
                                      </p:to>
                                    </p:set>
                                  </p:childTnLst>
                                </p:cTn>
                              </p:par>
                              <p:par>
                                <p:cTn id="24" presetID="19" presetClass="emph" presetSubtype="0" fill="hold" grpId="0" nodeType="withEffect">
                                  <p:stCondLst>
                                    <p:cond delay="0"/>
                                  </p:stCondLst>
                                  <p:childTnLst>
                                    <p:animClr clrSpc="rgb" dir="cw">
                                      <p:cBhvr override="childStyle">
                                        <p:cTn id="25" dur="500" fill="hold"/>
                                        <p:tgtEl>
                                          <p:spTgt spid="6"/>
                                        </p:tgtEl>
                                        <p:attrNameLst>
                                          <p:attrName>style.color</p:attrName>
                                        </p:attrNameLst>
                                      </p:cBhvr>
                                      <p:to>
                                        <a:srgbClr val="8BE6FF"/>
                                      </p:to>
                                    </p:animClr>
                                    <p:animClr clrSpc="rgb" dir="cw">
                                      <p:cBhvr>
                                        <p:cTn id="26" dur="500" fill="hold"/>
                                        <p:tgtEl>
                                          <p:spTgt spid="6"/>
                                        </p:tgtEl>
                                        <p:attrNameLst>
                                          <p:attrName>fillcolor</p:attrName>
                                        </p:attrNameLst>
                                      </p:cBhvr>
                                      <p:to>
                                        <a:srgbClr val="8BE6FF"/>
                                      </p:to>
                                    </p:animClr>
                                    <p:set>
                                      <p:cBhvr>
                                        <p:cTn id="27" dur="500" fill="hold"/>
                                        <p:tgtEl>
                                          <p:spTgt spid="6"/>
                                        </p:tgtEl>
                                        <p:attrNameLst>
                                          <p:attrName>fill.type</p:attrName>
                                        </p:attrNameLst>
                                      </p:cBhvr>
                                      <p:to>
                                        <p:strVal val="solid"/>
                                      </p:to>
                                    </p:set>
                                    <p:set>
                                      <p:cBhvr>
                                        <p:cTn id="28" dur="500" fill="hold"/>
                                        <p:tgtEl>
                                          <p:spTgt spid="6"/>
                                        </p:tgtEl>
                                        <p:attrNameLst>
                                          <p:attrName>fill.on</p:attrName>
                                        </p:attrNameLst>
                                      </p:cBhvr>
                                      <p:to>
                                        <p:strVal val="true"/>
                                      </p:to>
                                    </p:set>
                                  </p:childTnLst>
                                </p:cTn>
                              </p:par>
                              <p:par>
                                <p:cTn id="29" presetID="19" presetClass="emph" presetSubtype="0" fill="hold" grpId="0" nodeType="withEffect">
                                  <p:stCondLst>
                                    <p:cond delay="0"/>
                                  </p:stCondLst>
                                  <p:childTnLst>
                                    <p:animClr clrSpc="rgb" dir="cw">
                                      <p:cBhvr override="childStyle">
                                        <p:cTn id="30" dur="500" fill="hold"/>
                                        <p:tgtEl>
                                          <p:spTgt spid="7"/>
                                        </p:tgtEl>
                                        <p:attrNameLst>
                                          <p:attrName>style.color</p:attrName>
                                        </p:attrNameLst>
                                      </p:cBhvr>
                                      <p:to>
                                        <a:srgbClr val="8BE6FF"/>
                                      </p:to>
                                    </p:animClr>
                                    <p:animClr clrSpc="rgb" dir="cw">
                                      <p:cBhvr>
                                        <p:cTn id="31" dur="500" fill="hold"/>
                                        <p:tgtEl>
                                          <p:spTgt spid="7"/>
                                        </p:tgtEl>
                                        <p:attrNameLst>
                                          <p:attrName>fillcolor</p:attrName>
                                        </p:attrNameLst>
                                      </p:cBhvr>
                                      <p:to>
                                        <a:srgbClr val="8BE6FF"/>
                                      </p:to>
                                    </p:animClr>
                                    <p:set>
                                      <p:cBhvr>
                                        <p:cTn id="32" dur="500" fill="hold"/>
                                        <p:tgtEl>
                                          <p:spTgt spid="7"/>
                                        </p:tgtEl>
                                        <p:attrNameLst>
                                          <p:attrName>fill.type</p:attrName>
                                        </p:attrNameLst>
                                      </p:cBhvr>
                                      <p:to>
                                        <p:strVal val="solid"/>
                                      </p:to>
                                    </p:set>
                                    <p:set>
                                      <p:cBhvr>
                                        <p:cTn id="33" dur="500" fill="hold"/>
                                        <p:tgtEl>
                                          <p:spTgt spid="7"/>
                                        </p:tgtEl>
                                        <p:attrNameLst>
                                          <p:attrName>fill.on</p:attrName>
                                        </p:attrNameLst>
                                      </p:cBhvr>
                                      <p:to>
                                        <p:strVal val="true"/>
                                      </p:to>
                                    </p:set>
                                  </p:childTnLst>
                                </p:cTn>
                              </p:par>
                              <p:par>
                                <p:cTn id="34" presetID="19" presetClass="emph" presetSubtype="0" fill="hold" grpId="0" nodeType="withEffect">
                                  <p:stCondLst>
                                    <p:cond delay="0"/>
                                  </p:stCondLst>
                                  <p:childTnLst>
                                    <p:animClr clrSpc="rgb" dir="cw">
                                      <p:cBhvr override="childStyle">
                                        <p:cTn id="35" dur="500" fill="hold"/>
                                        <p:tgtEl>
                                          <p:spTgt spid="8"/>
                                        </p:tgtEl>
                                        <p:attrNameLst>
                                          <p:attrName>style.color</p:attrName>
                                        </p:attrNameLst>
                                      </p:cBhvr>
                                      <p:to>
                                        <a:srgbClr val="8BE6FF"/>
                                      </p:to>
                                    </p:animClr>
                                    <p:animClr clrSpc="rgb" dir="cw">
                                      <p:cBhvr>
                                        <p:cTn id="36" dur="500" fill="hold"/>
                                        <p:tgtEl>
                                          <p:spTgt spid="8"/>
                                        </p:tgtEl>
                                        <p:attrNameLst>
                                          <p:attrName>fillcolor</p:attrName>
                                        </p:attrNameLst>
                                      </p:cBhvr>
                                      <p:to>
                                        <a:srgbClr val="8BE6FF"/>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500" fill="hold"/>
                                        <p:tgtEl>
                                          <p:spTgt spid="9"/>
                                        </p:tgtEl>
                                        <p:attrNameLst>
                                          <p:attrName>style.color</p:attrName>
                                        </p:attrNameLst>
                                      </p:cBhvr>
                                      <p:to>
                                        <a:srgbClr val="8BE6FF"/>
                                      </p:to>
                                    </p:animClr>
                                    <p:animClr clrSpc="rgb" dir="cw">
                                      <p:cBhvr>
                                        <p:cTn id="41" dur="500" fill="hold"/>
                                        <p:tgtEl>
                                          <p:spTgt spid="9"/>
                                        </p:tgtEl>
                                        <p:attrNameLst>
                                          <p:attrName>fillcolor</p:attrName>
                                        </p:attrNameLst>
                                      </p:cBhvr>
                                      <p:to>
                                        <a:srgbClr val="8BE6FF"/>
                                      </p:to>
                                    </p:animClr>
                                    <p:set>
                                      <p:cBhvr>
                                        <p:cTn id="42" dur="500" fill="hold"/>
                                        <p:tgtEl>
                                          <p:spTgt spid="9"/>
                                        </p:tgtEl>
                                        <p:attrNameLst>
                                          <p:attrName>fill.type</p:attrName>
                                        </p:attrNameLst>
                                      </p:cBhvr>
                                      <p:to>
                                        <p:strVal val="solid"/>
                                      </p:to>
                                    </p:set>
                                    <p:set>
                                      <p:cBhvr>
                                        <p:cTn id="43" dur="500" fill="hold"/>
                                        <p:tgtEl>
                                          <p:spTgt spid="9"/>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500" fill="hold"/>
                                        <p:tgtEl>
                                          <p:spTgt spid="10"/>
                                        </p:tgtEl>
                                        <p:attrNameLst>
                                          <p:attrName>style.color</p:attrName>
                                        </p:attrNameLst>
                                      </p:cBhvr>
                                      <p:to>
                                        <a:srgbClr val="8BE6FF"/>
                                      </p:to>
                                    </p:animClr>
                                    <p:animClr clrSpc="rgb" dir="cw">
                                      <p:cBhvr>
                                        <p:cTn id="46" dur="500" fill="hold"/>
                                        <p:tgtEl>
                                          <p:spTgt spid="10"/>
                                        </p:tgtEl>
                                        <p:attrNameLst>
                                          <p:attrName>fillcolor</p:attrName>
                                        </p:attrNameLst>
                                      </p:cBhvr>
                                      <p:to>
                                        <a:srgbClr val="8BE6FF"/>
                                      </p:to>
                                    </p:animClr>
                                    <p:set>
                                      <p:cBhvr>
                                        <p:cTn id="47" dur="500" fill="hold"/>
                                        <p:tgtEl>
                                          <p:spTgt spid="10"/>
                                        </p:tgtEl>
                                        <p:attrNameLst>
                                          <p:attrName>fill.type</p:attrName>
                                        </p:attrNameLst>
                                      </p:cBhvr>
                                      <p:to>
                                        <p:strVal val="solid"/>
                                      </p:to>
                                    </p:set>
                                    <p:set>
                                      <p:cBhvr>
                                        <p:cTn id="48" dur="500" fill="hold"/>
                                        <p:tgtEl>
                                          <p:spTgt spid="10"/>
                                        </p:tgtEl>
                                        <p:attrNameLst>
                                          <p:attrName>fill.on</p:attrName>
                                        </p:attrNameLst>
                                      </p:cBhvr>
                                      <p:to>
                                        <p:strVal val="true"/>
                                      </p:to>
                                    </p:set>
                                  </p:childTnLst>
                                </p:cTn>
                              </p:par>
                              <p:par>
                                <p:cTn id="49" presetID="19" presetClass="emph" presetSubtype="0" fill="hold" grpId="0" nodeType="withEffect">
                                  <p:stCondLst>
                                    <p:cond delay="0"/>
                                  </p:stCondLst>
                                  <p:childTnLst>
                                    <p:animClr clrSpc="rgb" dir="cw">
                                      <p:cBhvr override="childStyle">
                                        <p:cTn id="50" dur="500" fill="hold"/>
                                        <p:tgtEl>
                                          <p:spTgt spid="11"/>
                                        </p:tgtEl>
                                        <p:attrNameLst>
                                          <p:attrName>style.color</p:attrName>
                                        </p:attrNameLst>
                                      </p:cBhvr>
                                      <p:to>
                                        <a:srgbClr val="8BE6FF"/>
                                      </p:to>
                                    </p:animClr>
                                    <p:animClr clrSpc="rgb" dir="cw">
                                      <p:cBhvr>
                                        <p:cTn id="51" dur="500" fill="hold"/>
                                        <p:tgtEl>
                                          <p:spTgt spid="11"/>
                                        </p:tgtEl>
                                        <p:attrNameLst>
                                          <p:attrName>fillcolor</p:attrName>
                                        </p:attrNameLst>
                                      </p:cBhvr>
                                      <p:to>
                                        <a:srgbClr val="8BE6FF"/>
                                      </p:to>
                                    </p:animClr>
                                    <p:set>
                                      <p:cBhvr>
                                        <p:cTn id="52" dur="500" fill="hold"/>
                                        <p:tgtEl>
                                          <p:spTgt spid="11"/>
                                        </p:tgtEl>
                                        <p:attrNameLst>
                                          <p:attrName>fill.type</p:attrName>
                                        </p:attrNameLst>
                                      </p:cBhvr>
                                      <p:to>
                                        <p:strVal val="solid"/>
                                      </p:to>
                                    </p:set>
                                    <p:set>
                                      <p:cBhvr>
                                        <p:cTn id="53" dur="500" fill="hold"/>
                                        <p:tgtEl>
                                          <p:spTgt spid="11"/>
                                        </p:tgtEl>
                                        <p:attrNameLst>
                                          <p:attrName>fill.on</p:attrName>
                                        </p:attrNameLst>
                                      </p:cBhvr>
                                      <p:to>
                                        <p:strVal val="true"/>
                                      </p:to>
                                    </p:set>
                                  </p:childTnLst>
                                </p:cTn>
                              </p:par>
                              <p:par>
                                <p:cTn id="54" presetID="19" presetClass="emph" presetSubtype="0" fill="hold" grpId="0" nodeType="withEffect">
                                  <p:stCondLst>
                                    <p:cond delay="0"/>
                                  </p:stCondLst>
                                  <p:childTnLst>
                                    <p:animClr clrSpc="rgb" dir="cw">
                                      <p:cBhvr override="childStyle">
                                        <p:cTn id="55" dur="500" fill="hold"/>
                                        <p:tgtEl>
                                          <p:spTgt spid="12"/>
                                        </p:tgtEl>
                                        <p:attrNameLst>
                                          <p:attrName>style.color</p:attrName>
                                        </p:attrNameLst>
                                      </p:cBhvr>
                                      <p:to>
                                        <a:srgbClr val="8BE6FF"/>
                                      </p:to>
                                    </p:animClr>
                                    <p:animClr clrSpc="rgb" dir="cw">
                                      <p:cBhvr>
                                        <p:cTn id="56" dur="500" fill="hold"/>
                                        <p:tgtEl>
                                          <p:spTgt spid="12"/>
                                        </p:tgtEl>
                                        <p:attrNameLst>
                                          <p:attrName>fillcolor</p:attrName>
                                        </p:attrNameLst>
                                      </p:cBhvr>
                                      <p:to>
                                        <a:srgbClr val="8BE6FF"/>
                                      </p:to>
                                    </p:animClr>
                                    <p:set>
                                      <p:cBhvr>
                                        <p:cTn id="57" dur="500" fill="hold"/>
                                        <p:tgtEl>
                                          <p:spTgt spid="12"/>
                                        </p:tgtEl>
                                        <p:attrNameLst>
                                          <p:attrName>fill.type</p:attrName>
                                        </p:attrNameLst>
                                      </p:cBhvr>
                                      <p:to>
                                        <p:strVal val="solid"/>
                                      </p:to>
                                    </p:set>
                                    <p:set>
                                      <p:cBhvr>
                                        <p:cTn id="58" dur="500" fill="hold"/>
                                        <p:tgtEl>
                                          <p:spTgt spid="12"/>
                                        </p:tgtEl>
                                        <p:attrNameLst>
                                          <p:attrName>fill.on</p:attrName>
                                        </p:attrNameLst>
                                      </p:cBhvr>
                                      <p:to>
                                        <p:strVal val="true"/>
                                      </p:to>
                                    </p:set>
                                  </p:childTnLst>
                                </p:cTn>
                              </p:par>
                              <p:par>
                                <p:cTn id="59" presetID="19" presetClass="emph" presetSubtype="0" fill="hold" grpId="0" nodeType="withEffect">
                                  <p:stCondLst>
                                    <p:cond delay="0"/>
                                  </p:stCondLst>
                                  <p:childTnLst>
                                    <p:animClr clrSpc="rgb" dir="cw">
                                      <p:cBhvr override="childStyle">
                                        <p:cTn id="60" dur="500" fill="hold"/>
                                        <p:tgtEl>
                                          <p:spTgt spid="13"/>
                                        </p:tgtEl>
                                        <p:attrNameLst>
                                          <p:attrName>style.color</p:attrName>
                                        </p:attrNameLst>
                                      </p:cBhvr>
                                      <p:to>
                                        <a:srgbClr val="8BE6FF"/>
                                      </p:to>
                                    </p:animClr>
                                    <p:animClr clrSpc="rgb" dir="cw">
                                      <p:cBhvr>
                                        <p:cTn id="61" dur="500" fill="hold"/>
                                        <p:tgtEl>
                                          <p:spTgt spid="13"/>
                                        </p:tgtEl>
                                        <p:attrNameLst>
                                          <p:attrName>fillcolor</p:attrName>
                                        </p:attrNameLst>
                                      </p:cBhvr>
                                      <p:to>
                                        <a:srgbClr val="8BE6FF"/>
                                      </p:to>
                                    </p:animClr>
                                    <p:set>
                                      <p:cBhvr>
                                        <p:cTn id="62" dur="500" fill="hold"/>
                                        <p:tgtEl>
                                          <p:spTgt spid="13"/>
                                        </p:tgtEl>
                                        <p:attrNameLst>
                                          <p:attrName>fill.type</p:attrName>
                                        </p:attrNameLst>
                                      </p:cBhvr>
                                      <p:to>
                                        <p:strVal val="solid"/>
                                      </p:to>
                                    </p:set>
                                    <p:set>
                                      <p:cBhvr>
                                        <p:cTn id="63" dur="500" fill="hold"/>
                                        <p:tgtEl>
                                          <p:spTgt spid="13"/>
                                        </p:tgtEl>
                                        <p:attrNameLst>
                                          <p:attrName>fill.on</p:attrName>
                                        </p:attrNameLst>
                                      </p:cBhvr>
                                      <p:to>
                                        <p:strVal val="true"/>
                                      </p:to>
                                    </p:set>
                                  </p:childTnLst>
                                </p:cTn>
                              </p:par>
                              <p:par>
                                <p:cTn id="64" presetID="19" presetClass="emph" presetSubtype="0" fill="hold" grpId="0" nodeType="withEffect">
                                  <p:stCondLst>
                                    <p:cond delay="0"/>
                                  </p:stCondLst>
                                  <p:childTnLst>
                                    <p:animClr clrSpc="rgb" dir="cw">
                                      <p:cBhvr override="childStyle">
                                        <p:cTn id="65" dur="500" fill="hold"/>
                                        <p:tgtEl>
                                          <p:spTgt spid="14"/>
                                        </p:tgtEl>
                                        <p:attrNameLst>
                                          <p:attrName>style.color</p:attrName>
                                        </p:attrNameLst>
                                      </p:cBhvr>
                                      <p:to>
                                        <a:srgbClr val="8BE6FF"/>
                                      </p:to>
                                    </p:animClr>
                                    <p:animClr clrSpc="rgb" dir="cw">
                                      <p:cBhvr>
                                        <p:cTn id="66" dur="500" fill="hold"/>
                                        <p:tgtEl>
                                          <p:spTgt spid="14"/>
                                        </p:tgtEl>
                                        <p:attrNameLst>
                                          <p:attrName>fillcolor</p:attrName>
                                        </p:attrNameLst>
                                      </p:cBhvr>
                                      <p:to>
                                        <a:srgbClr val="8BE6FF"/>
                                      </p:to>
                                    </p:animClr>
                                    <p:set>
                                      <p:cBhvr>
                                        <p:cTn id="67" dur="500" fill="hold"/>
                                        <p:tgtEl>
                                          <p:spTgt spid="14"/>
                                        </p:tgtEl>
                                        <p:attrNameLst>
                                          <p:attrName>fill.type</p:attrName>
                                        </p:attrNameLst>
                                      </p:cBhvr>
                                      <p:to>
                                        <p:strVal val="solid"/>
                                      </p:to>
                                    </p:set>
                                    <p:set>
                                      <p:cBhvr>
                                        <p:cTn id="68" dur="500" fill="hold"/>
                                        <p:tgtEl>
                                          <p:spTgt spid="14"/>
                                        </p:tgtEl>
                                        <p:attrNameLst>
                                          <p:attrName>fill.on</p:attrName>
                                        </p:attrNameLst>
                                      </p:cBhvr>
                                      <p:to>
                                        <p:strVal val="true"/>
                                      </p:to>
                                    </p:set>
                                  </p:childTnLst>
                                </p:cTn>
                              </p:par>
                              <p:par>
                                <p:cTn id="69" presetID="19" presetClass="emph" presetSubtype="0" fill="hold" grpId="0" nodeType="withEffect">
                                  <p:stCondLst>
                                    <p:cond delay="0"/>
                                  </p:stCondLst>
                                  <p:childTnLst>
                                    <p:animClr clrSpc="rgb" dir="cw">
                                      <p:cBhvr override="childStyle">
                                        <p:cTn id="70" dur="500" fill="hold"/>
                                        <p:tgtEl>
                                          <p:spTgt spid="15"/>
                                        </p:tgtEl>
                                        <p:attrNameLst>
                                          <p:attrName>style.color</p:attrName>
                                        </p:attrNameLst>
                                      </p:cBhvr>
                                      <p:to>
                                        <a:srgbClr val="8BE6FF"/>
                                      </p:to>
                                    </p:animClr>
                                    <p:animClr clrSpc="rgb" dir="cw">
                                      <p:cBhvr>
                                        <p:cTn id="71" dur="500" fill="hold"/>
                                        <p:tgtEl>
                                          <p:spTgt spid="15"/>
                                        </p:tgtEl>
                                        <p:attrNameLst>
                                          <p:attrName>fillcolor</p:attrName>
                                        </p:attrNameLst>
                                      </p:cBhvr>
                                      <p:to>
                                        <a:srgbClr val="8BE6FF"/>
                                      </p:to>
                                    </p:animClr>
                                    <p:set>
                                      <p:cBhvr>
                                        <p:cTn id="72" dur="500" fill="hold"/>
                                        <p:tgtEl>
                                          <p:spTgt spid="15"/>
                                        </p:tgtEl>
                                        <p:attrNameLst>
                                          <p:attrName>fill.type</p:attrName>
                                        </p:attrNameLst>
                                      </p:cBhvr>
                                      <p:to>
                                        <p:strVal val="solid"/>
                                      </p:to>
                                    </p:set>
                                    <p:set>
                                      <p:cBhvr>
                                        <p:cTn id="73" dur="500" fill="hold"/>
                                        <p:tgtEl>
                                          <p:spTgt spid="15"/>
                                        </p:tgtEl>
                                        <p:attrNameLst>
                                          <p:attrName>fill.on</p:attrName>
                                        </p:attrNameLst>
                                      </p:cBhvr>
                                      <p:to>
                                        <p:strVal val="true"/>
                                      </p:to>
                                    </p:set>
                                  </p:childTnLst>
                                </p:cTn>
                              </p:par>
                              <p:par>
                                <p:cTn id="74" presetID="19" presetClass="emph" presetSubtype="0" fill="hold" grpId="0" nodeType="withEffect">
                                  <p:stCondLst>
                                    <p:cond delay="0"/>
                                  </p:stCondLst>
                                  <p:childTnLst>
                                    <p:animClr clrSpc="rgb" dir="cw">
                                      <p:cBhvr override="childStyle">
                                        <p:cTn id="75" dur="500" fill="hold"/>
                                        <p:tgtEl>
                                          <p:spTgt spid="16"/>
                                        </p:tgtEl>
                                        <p:attrNameLst>
                                          <p:attrName>style.color</p:attrName>
                                        </p:attrNameLst>
                                      </p:cBhvr>
                                      <p:to>
                                        <a:srgbClr val="8BE6FF"/>
                                      </p:to>
                                    </p:animClr>
                                    <p:animClr clrSpc="rgb" dir="cw">
                                      <p:cBhvr>
                                        <p:cTn id="76" dur="500" fill="hold"/>
                                        <p:tgtEl>
                                          <p:spTgt spid="16"/>
                                        </p:tgtEl>
                                        <p:attrNameLst>
                                          <p:attrName>fillcolor</p:attrName>
                                        </p:attrNameLst>
                                      </p:cBhvr>
                                      <p:to>
                                        <a:srgbClr val="8BE6FF"/>
                                      </p:to>
                                    </p:animClr>
                                    <p:set>
                                      <p:cBhvr>
                                        <p:cTn id="77" dur="500" fill="hold"/>
                                        <p:tgtEl>
                                          <p:spTgt spid="16"/>
                                        </p:tgtEl>
                                        <p:attrNameLst>
                                          <p:attrName>fill.type</p:attrName>
                                        </p:attrNameLst>
                                      </p:cBhvr>
                                      <p:to>
                                        <p:strVal val="solid"/>
                                      </p:to>
                                    </p:set>
                                    <p:set>
                                      <p:cBhvr>
                                        <p:cTn id="78" dur="500" fill="hold"/>
                                        <p:tgtEl>
                                          <p:spTgt spid="16"/>
                                        </p:tgtEl>
                                        <p:attrNameLst>
                                          <p:attrName>fill.on</p:attrName>
                                        </p:attrNameLst>
                                      </p:cBhvr>
                                      <p:to>
                                        <p:strVal val="true"/>
                                      </p:to>
                                    </p:set>
                                  </p:childTnLst>
                                </p:cTn>
                              </p:par>
                              <p:par>
                                <p:cTn id="79" presetID="19" presetClass="emph" presetSubtype="0" fill="hold" grpId="0" nodeType="withEffect">
                                  <p:stCondLst>
                                    <p:cond delay="0"/>
                                  </p:stCondLst>
                                  <p:childTnLst>
                                    <p:animClr clrSpc="rgb" dir="cw">
                                      <p:cBhvr override="childStyle">
                                        <p:cTn id="80" dur="500" fill="hold"/>
                                        <p:tgtEl>
                                          <p:spTgt spid="17"/>
                                        </p:tgtEl>
                                        <p:attrNameLst>
                                          <p:attrName>style.color</p:attrName>
                                        </p:attrNameLst>
                                      </p:cBhvr>
                                      <p:to>
                                        <a:srgbClr val="8BE6FF"/>
                                      </p:to>
                                    </p:animClr>
                                    <p:animClr clrSpc="rgb" dir="cw">
                                      <p:cBhvr>
                                        <p:cTn id="81" dur="500" fill="hold"/>
                                        <p:tgtEl>
                                          <p:spTgt spid="17"/>
                                        </p:tgtEl>
                                        <p:attrNameLst>
                                          <p:attrName>fillcolor</p:attrName>
                                        </p:attrNameLst>
                                      </p:cBhvr>
                                      <p:to>
                                        <a:srgbClr val="8BE6FF"/>
                                      </p:to>
                                    </p:animClr>
                                    <p:set>
                                      <p:cBhvr>
                                        <p:cTn id="82" dur="500" fill="hold"/>
                                        <p:tgtEl>
                                          <p:spTgt spid="17"/>
                                        </p:tgtEl>
                                        <p:attrNameLst>
                                          <p:attrName>fill.type</p:attrName>
                                        </p:attrNameLst>
                                      </p:cBhvr>
                                      <p:to>
                                        <p:strVal val="solid"/>
                                      </p:to>
                                    </p:set>
                                    <p:set>
                                      <p:cBhvr>
                                        <p:cTn id="83" dur="500" fill="hold"/>
                                        <p:tgtEl>
                                          <p:spTgt spid="17"/>
                                        </p:tgtEl>
                                        <p:attrNameLst>
                                          <p:attrName>fill.on</p:attrName>
                                        </p:attrNameLst>
                                      </p:cBhvr>
                                      <p:to>
                                        <p:strVal val="true"/>
                                      </p:to>
                                    </p:set>
                                  </p:childTnLst>
                                </p:cTn>
                              </p:par>
                              <p:par>
                                <p:cTn id="84" presetID="19" presetClass="emph" presetSubtype="0" fill="hold" grpId="0" nodeType="withEffect">
                                  <p:stCondLst>
                                    <p:cond delay="0"/>
                                  </p:stCondLst>
                                  <p:childTnLst>
                                    <p:animClr clrSpc="rgb" dir="cw">
                                      <p:cBhvr override="childStyle">
                                        <p:cTn id="85" dur="500" fill="hold"/>
                                        <p:tgtEl>
                                          <p:spTgt spid="18"/>
                                        </p:tgtEl>
                                        <p:attrNameLst>
                                          <p:attrName>style.color</p:attrName>
                                        </p:attrNameLst>
                                      </p:cBhvr>
                                      <p:to>
                                        <a:srgbClr val="8BE6FF"/>
                                      </p:to>
                                    </p:animClr>
                                    <p:animClr clrSpc="rgb" dir="cw">
                                      <p:cBhvr>
                                        <p:cTn id="86" dur="500" fill="hold"/>
                                        <p:tgtEl>
                                          <p:spTgt spid="18"/>
                                        </p:tgtEl>
                                        <p:attrNameLst>
                                          <p:attrName>fillcolor</p:attrName>
                                        </p:attrNameLst>
                                      </p:cBhvr>
                                      <p:to>
                                        <a:srgbClr val="8BE6FF"/>
                                      </p:to>
                                    </p:animClr>
                                    <p:set>
                                      <p:cBhvr>
                                        <p:cTn id="87" dur="500" fill="hold"/>
                                        <p:tgtEl>
                                          <p:spTgt spid="18"/>
                                        </p:tgtEl>
                                        <p:attrNameLst>
                                          <p:attrName>fill.type</p:attrName>
                                        </p:attrNameLst>
                                      </p:cBhvr>
                                      <p:to>
                                        <p:strVal val="solid"/>
                                      </p:to>
                                    </p:set>
                                    <p:set>
                                      <p:cBhvr>
                                        <p:cTn id="88" dur="500" fill="hold"/>
                                        <p:tgtEl>
                                          <p:spTgt spid="18"/>
                                        </p:tgtEl>
                                        <p:attrNameLst>
                                          <p:attrName>fill.on</p:attrName>
                                        </p:attrNameLst>
                                      </p:cBhvr>
                                      <p:to>
                                        <p:strVal val="true"/>
                                      </p:to>
                                    </p:set>
                                  </p:childTnLst>
                                </p:cTn>
                              </p:par>
                              <p:par>
                                <p:cTn id="89" presetID="19" presetClass="emph" presetSubtype="0" fill="hold" grpId="0" nodeType="withEffect">
                                  <p:stCondLst>
                                    <p:cond delay="0"/>
                                  </p:stCondLst>
                                  <p:childTnLst>
                                    <p:animClr clrSpc="rgb" dir="cw">
                                      <p:cBhvr override="childStyle">
                                        <p:cTn id="90" dur="500" fill="hold"/>
                                        <p:tgtEl>
                                          <p:spTgt spid="19"/>
                                        </p:tgtEl>
                                        <p:attrNameLst>
                                          <p:attrName>style.color</p:attrName>
                                        </p:attrNameLst>
                                      </p:cBhvr>
                                      <p:to>
                                        <a:srgbClr val="8BE6FF"/>
                                      </p:to>
                                    </p:animClr>
                                    <p:animClr clrSpc="rgb" dir="cw">
                                      <p:cBhvr>
                                        <p:cTn id="91" dur="500" fill="hold"/>
                                        <p:tgtEl>
                                          <p:spTgt spid="19"/>
                                        </p:tgtEl>
                                        <p:attrNameLst>
                                          <p:attrName>fillcolor</p:attrName>
                                        </p:attrNameLst>
                                      </p:cBhvr>
                                      <p:to>
                                        <a:srgbClr val="8BE6FF"/>
                                      </p:to>
                                    </p:animClr>
                                    <p:set>
                                      <p:cBhvr>
                                        <p:cTn id="92" dur="500" fill="hold"/>
                                        <p:tgtEl>
                                          <p:spTgt spid="19"/>
                                        </p:tgtEl>
                                        <p:attrNameLst>
                                          <p:attrName>fill.type</p:attrName>
                                        </p:attrNameLst>
                                      </p:cBhvr>
                                      <p:to>
                                        <p:strVal val="solid"/>
                                      </p:to>
                                    </p:set>
                                    <p:set>
                                      <p:cBhvr>
                                        <p:cTn id="93" dur="500" fill="hold"/>
                                        <p:tgtEl>
                                          <p:spTgt spid="19"/>
                                        </p:tgtEl>
                                        <p:attrNameLst>
                                          <p:attrName>fill.on</p:attrName>
                                        </p:attrNameLst>
                                      </p:cBhvr>
                                      <p:to>
                                        <p:strVal val="true"/>
                                      </p:to>
                                    </p:set>
                                  </p:childTnLst>
                                </p:cTn>
                              </p:par>
                              <p:par>
                                <p:cTn id="94" presetID="19" presetClass="emph" presetSubtype="0" fill="hold" grpId="0" nodeType="withEffect">
                                  <p:stCondLst>
                                    <p:cond delay="0"/>
                                  </p:stCondLst>
                                  <p:childTnLst>
                                    <p:animClr clrSpc="rgb" dir="cw">
                                      <p:cBhvr override="childStyle">
                                        <p:cTn id="95" dur="500" fill="hold"/>
                                        <p:tgtEl>
                                          <p:spTgt spid="20"/>
                                        </p:tgtEl>
                                        <p:attrNameLst>
                                          <p:attrName>style.color</p:attrName>
                                        </p:attrNameLst>
                                      </p:cBhvr>
                                      <p:to>
                                        <a:srgbClr val="8BE6FF"/>
                                      </p:to>
                                    </p:animClr>
                                    <p:animClr clrSpc="rgb" dir="cw">
                                      <p:cBhvr>
                                        <p:cTn id="96" dur="500" fill="hold"/>
                                        <p:tgtEl>
                                          <p:spTgt spid="20"/>
                                        </p:tgtEl>
                                        <p:attrNameLst>
                                          <p:attrName>fillcolor</p:attrName>
                                        </p:attrNameLst>
                                      </p:cBhvr>
                                      <p:to>
                                        <a:srgbClr val="8BE6FF"/>
                                      </p:to>
                                    </p:animClr>
                                    <p:set>
                                      <p:cBhvr>
                                        <p:cTn id="97" dur="500" fill="hold"/>
                                        <p:tgtEl>
                                          <p:spTgt spid="20"/>
                                        </p:tgtEl>
                                        <p:attrNameLst>
                                          <p:attrName>fill.type</p:attrName>
                                        </p:attrNameLst>
                                      </p:cBhvr>
                                      <p:to>
                                        <p:strVal val="solid"/>
                                      </p:to>
                                    </p:set>
                                    <p:set>
                                      <p:cBhvr>
                                        <p:cTn id="98" dur="500" fill="hold"/>
                                        <p:tgtEl>
                                          <p:spTgt spid="20"/>
                                        </p:tgtEl>
                                        <p:attrNameLst>
                                          <p:attrName>fill.on</p:attrName>
                                        </p:attrNameLst>
                                      </p:cBhvr>
                                      <p:to>
                                        <p:strVal val="true"/>
                                      </p:to>
                                    </p:set>
                                  </p:childTnLst>
                                </p:cTn>
                              </p:par>
                              <p:par>
                                <p:cTn id="99" presetID="19" presetClass="emph" presetSubtype="0" fill="hold" grpId="0" nodeType="withEffect">
                                  <p:stCondLst>
                                    <p:cond delay="0"/>
                                  </p:stCondLst>
                                  <p:childTnLst>
                                    <p:animClr clrSpc="rgb" dir="cw">
                                      <p:cBhvr override="childStyle">
                                        <p:cTn id="100" dur="500" fill="hold"/>
                                        <p:tgtEl>
                                          <p:spTgt spid="21"/>
                                        </p:tgtEl>
                                        <p:attrNameLst>
                                          <p:attrName>style.color</p:attrName>
                                        </p:attrNameLst>
                                      </p:cBhvr>
                                      <p:to>
                                        <a:srgbClr val="8BE6FF"/>
                                      </p:to>
                                    </p:animClr>
                                    <p:animClr clrSpc="rgb" dir="cw">
                                      <p:cBhvr>
                                        <p:cTn id="101" dur="500" fill="hold"/>
                                        <p:tgtEl>
                                          <p:spTgt spid="21"/>
                                        </p:tgtEl>
                                        <p:attrNameLst>
                                          <p:attrName>fillcolor</p:attrName>
                                        </p:attrNameLst>
                                      </p:cBhvr>
                                      <p:to>
                                        <a:srgbClr val="8BE6FF"/>
                                      </p:to>
                                    </p:animClr>
                                    <p:set>
                                      <p:cBhvr>
                                        <p:cTn id="102" dur="500" fill="hold"/>
                                        <p:tgtEl>
                                          <p:spTgt spid="21"/>
                                        </p:tgtEl>
                                        <p:attrNameLst>
                                          <p:attrName>fill.type</p:attrName>
                                        </p:attrNameLst>
                                      </p:cBhvr>
                                      <p:to>
                                        <p:strVal val="solid"/>
                                      </p:to>
                                    </p:set>
                                    <p:set>
                                      <p:cBhvr>
                                        <p:cTn id="103" dur="500" fill="hold"/>
                                        <p:tgtEl>
                                          <p:spTgt spid="21"/>
                                        </p:tgtEl>
                                        <p:attrNameLst>
                                          <p:attrName>fill.on</p:attrName>
                                        </p:attrNameLst>
                                      </p:cBhvr>
                                      <p:to>
                                        <p:strVal val="true"/>
                                      </p:to>
                                    </p:set>
                                  </p:childTnLst>
                                </p:cTn>
                              </p:par>
                              <p:par>
                                <p:cTn id="104" presetID="19" presetClass="emph" presetSubtype="0" fill="hold" grpId="0" nodeType="withEffect">
                                  <p:stCondLst>
                                    <p:cond delay="0"/>
                                  </p:stCondLst>
                                  <p:childTnLst>
                                    <p:animClr clrSpc="rgb" dir="cw">
                                      <p:cBhvr override="childStyle">
                                        <p:cTn id="105" dur="500" fill="hold"/>
                                        <p:tgtEl>
                                          <p:spTgt spid="22"/>
                                        </p:tgtEl>
                                        <p:attrNameLst>
                                          <p:attrName>style.color</p:attrName>
                                        </p:attrNameLst>
                                      </p:cBhvr>
                                      <p:to>
                                        <a:srgbClr val="8BE6FF"/>
                                      </p:to>
                                    </p:animClr>
                                    <p:animClr clrSpc="rgb" dir="cw">
                                      <p:cBhvr>
                                        <p:cTn id="106" dur="500" fill="hold"/>
                                        <p:tgtEl>
                                          <p:spTgt spid="22"/>
                                        </p:tgtEl>
                                        <p:attrNameLst>
                                          <p:attrName>fillcolor</p:attrName>
                                        </p:attrNameLst>
                                      </p:cBhvr>
                                      <p:to>
                                        <a:srgbClr val="8BE6FF"/>
                                      </p:to>
                                    </p:animClr>
                                    <p:set>
                                      <p:cBhvr>
                                        <p:cTn id="107" dur="500" fill="hold"/>
                                        <p:tgtEl>
                                          <p:spTgt spid="22"/>
                                        </p:tgtEl>
                                        <p:attrNameLst>
                                          <p:attrName>fill.type</p:attrName>
                                        </p:attrNameLst>
                                      </p:cBhvr>
                                      <p:to>
                                        <p:strVal val="solid"/>
                                      </p:to>
                                    </p:set>
                                    <p:set>
                                      <p:cBhvr>
                                        <p:cTn id="108" dur="500" fill="hold"/>
                                        <p:tgtEl>
                                          <p:spTgt spid="22"/>
                                        </p:tgtEl>
                                        <p:attrNameLst>
                                          <p:attrName>fill.on</p:attrName>
                                        </p:attrNameLst>
                                      </p:cBhvr>
                                      <p:to>
                                        <p:strVal val="true"/>
                                      </p:to>
                                    </p:set>
                                  </p:childTnLst>
                                </p:cTn>
                              </p:par>
                              <p:par>
                                <p:cTn id="109" presetID="19" presetClass="emph" presetSubtype="0" fill="hold" grpId="0" nodeType="withEffect">
                                  <p:stCondLst>
                                    <p:cond delay="0"/>
                                  </p:stCondLst>
                                  <p:childTnLst>
                                    <p:animClr clrSpc="rgb" dir="cw">
                                      <p:cBhvr override="childStyle">
                                        <p:cTn id="110" dur="500" fill="hold"/>
                                        <p:tgtEl>
                                          <p:spTgt spid="23"/>
                                        </p:tgtEl>
                                        <p:attrNameLst>
                                          <p:attrName>style.color</p:attrName>
                                        </p:attrNameLst>
                                      </p:cBhvr>
                                      <p:to>
                                        <a:srgbClr val="8BE6FF"/>
                                      </p:to>
                                    </p:animClr>
                                    <p:animClr clrSpc="rgb" dir="cw">
                                      <p:cBhvr>
                                        <p:cTn id="111" dur="500" fill="hold"/>
                                        <p:tgtEl>
                                          <p:spTgt spid="23"/>
                                        </p:tgtEl>
                                        <p:attrNameLst>
                                          <p:attrName>fillcolor</p:attrName>
                                        </p:attrNameLst>
                                      </p:cBhvr>
                                      <p:to>
                                        <a:srgbClr val="8BE6FF"/>
                                      </p:to>
                                    </p:animClr>
                                    <p:set>
                                      <p:cBhvr>
                                        <p:cTn id="112" dur="500" fill="hold"/>
                                        <p:tgtEl>
                                          <p:spTgt spid="23"/>
                                        </p:tgtEl>
                                        <p:attrNameLst>
                                          <p:attrName>fill.type</p:attrName>
                                        </p:attrNameLst>
                                      </p:cBhvr>
                                      <p:to>
                                        <p:strVal val="solid"/>
                                      </p:to>
                                    </p:set>
                                    <p:set>
                                      <p:cBhvr>
                                        <p:cTn id="113" dur="500" fill="hold"/>
                                        <p:tgtEl>
                                          <p:spTgt spid="23"/>
                                        </p:tgtEl>
                                        <p:attrNameLst>
                                          <p:attrName>fill.on</p:attrName>
                                        </p:attrNameLst>
                                      </p:cBhvr>
                                      <p:to>
                                        <p:strVal val="true"/>
                                      </p:to>
                                    </p:set>
                                  </p:childTnLst>
                                </p:cTn>
                              </p:par>
                              <p:par>
                                <p:cTn id="114" presetID="19" presetClass="emph" presetSubtype="0" fill="hold" grpId="0" nodeType="withEffect">
                                  <p:stCondLst>
                                    <p:cond delay="0"/>
                                  </p:stCondLst>
                                  <p:childTnLst>
                                    <p:animClr clrSpc="rgb" dir="cw">
                                      <p:cBhvr override="childStyle">
                                        <p:cTn id="115" dur="500" fill="hold"/>
                                        <p:tgtEl>
                                          <p:spTgt spid="24"/>
                                        </p:tgtEl>
                                        <p:attrNameLst>
                                          <p:attrName>style.color</p:attrName>
                                        </p:attrNameLst>
                                      </p:cBhvr>
                                      <p:to>
                                        <a:srgbClr val="8BE6FF"/>
                                      </p:to>
                                    </p:animClr>
                                    <p:animClr clrSpc="rgb" dir="cw">
                                      <p:cBhvr>
                                        <p:cTn id="116" dur="500" fill="hold"/>
                                        <p:tgtEl>
                                          <p:spTgt spid="24"/>
                                        </p:tgtEl>
                                        <p:attrNameLst>
                                          <p:attrName>fillcolor</p:attrName>
                                        </p:attrNameLst>
                                      </p:cBhvr>
                                      <p:to>
                                        <a:srgbClr val="8BE6FF"/>
                                      </p:to>
                                    </p:animClr>
                                    <p:set>
                                      <p:cBhvr>
                                        <p:cTn id="117" dur="500" fill="hold"/>
                                        <p:tgtEl>
                                          <p:spTgt spid="24"/>
                                        </p:tgtEl>
                                        <p:attrNameLst>
                                          <p:attrName>fill.type</p:attrName>
                                        </p:attrNameLst>
                                      </p:cBhvr>
                                      <p:to>
                                        <p:strVal val="solid"/>
                                      </p:to>
                                    </p:set>
                                    <p:set>
                                      <p:cBhvr>
                                        <p:cTn id="118" dur="500" fill="hold"/>
                                        <p:tgtEl>
                                          <p:spTgt spid="24"/>
                                        </p:tgtEl>
                                        <p:attrNameLst>
                                          <p:attrName>fill.on</p:attrName>
                                        </p:attrNameLst>
                                      </p:cBhvr>
                                      <p:to>
                                        <p:strVal val="true"/>
                                      </p:to>
                                    </p:set>
                                  </p:childTnLst>
                                </p:cTn>
                              </p:par>
                              <p:par>
                                <p:cTn id="119" presetID="19" presetClass="emph" presetSubtype="0" fill="hold" grpId="0" nodeType="withEffect">
                                  <p:stCondLst>
                                    <p:cond delay="0"/>
                                  </p:stCondLst>
                                  <p:childTnLst>
                                    <p:animClr clrSpc="rgb" dir="cw">
                                      <p:cBhvr override="childStyle">
                                        <p:cTn id="120" dur="500" fill="hold"/>
                                        <p:tgtEl>
                                          <p:spTgt spid="25"/>
                                        </p:tgtEl>
                                        <p:attrNameLst>
                                          <p:attrName>style.color</p:attrName>
                                        </p:attrNameLst>
                                      </p:cBhvr>
                                      <p:to>
                                        <a:srgbClr val="8BE6FF"/>
                                      </p:to>
                                    </p:animClr>
                                    <p:animClr clrSpc="rgb" dir="cw">
                                      <p:cBhvr>
                                        <p:cTn id="121" dur="500" fill="hold"/>
                                        <p:tgtEl>
                                          <p:spTgt spid="25"/>
                                        </p:tgtEl>
                                        <p:attrNameLst>
                                          <p:attrName>fillcolor</p:attrName>
                                        </p:attrNameLst>
                                      </p:cBhvr>
                                      <p:to>
                                        <a:srgbClr val="8BE6FF"/>
                                      </p:to>
                                    </p:animClr>
                                    <p:set>
                                      <p:cBhvr>
                                        <p:cTn id="122" dur="500" fill="hold"/>
                                        <p:tgtEl>
                                          <p:spTgt spid="25"/>
                                        </p:tgtEl>
                                        <p:attrNameLst>
                                          <p:attrName>fill.type</p:attrName>
                                        </p:attrNameLst>
                                      </p:cBhvr>
                                      <p:to>
                                        <p:strVal val="solid"/>
                                      </p:to>
                                    </p:set>
                                    <p:set>
                                      <p:cBhvr>
                                        <p:cTn id="123" dur="500" fill="hold"/>
                                        <p:tgtEl>
                                          <p:spTgt spid="25"/>
                                        </p:tgtEl>
                                        <p:attrNameLst>
                                          <p:attrName>fill.on</p:attrName>
                                        </p:attrNameLst>
                                      </p:cBhvr>
                                      <p:to>
                                        <p:strVal val="true"/>
                                      </p:to>
                                    </p:set>
                                  </p:childTnLst>
                                </p:cTn>
                              </p:par>
                              <p:par>
                                <p:cTn id="124" presetID="19" presetClass="emph" presetSubtype="0" fill="hold" grpId="0" nodeType="withEffect">
                                  <p:stCondLst>
                                    <p:cond delay="0"/>
                                  </p:stCondLst>
                                  <p:childTnLst>
                                    <p:animClr clrSpc="rgb" dir="cw">
                                      <p:cBhvr override="childStyle">
                                        <p:cTn id="125" dur="500" fill="hold"/>
                                        <p:tgtEl>
                                          <p:spTgt spid="26"/>
                                        </p:tgtEl>
                                        <p:attrNameLst>
                                          <p:attrName>style.color</p:attrName>
                                        </p:attrNameLst>
                                      </p:cBhvr>
                                      <p:to>
                                        <a:srgbClr val="8BE6FF"/>
                                      </p:to>
                                    </p:animClr>
                                    <p:animClr clrSpc="rgb" dir="cw">
                                      <p:cBhvr>
                                        <p:cTn id="126" dur="500" fill="hold"/>
                                        <p:tgtEl>
                                          <p:spTgt spid="26"/>
                                        </p:tgtEl>
                                        <p:attrNameLst>
                                          <p:attrName>fillcolor</p:attrName>
                                        </p:attrNameLst>
                                      </p:cBhvr>
                                      <p:to>
                                        <a:srgbClr val="8BE6FF"/>
                                      </p:to>
                                    </p:animClr>
                                    <p:set>
                                      <p:cBhvr>
                                        <p:cTn id="127" dur="500" fill="hold"/>
                                        <p:tgtEl>
                                          <p:spTgt spid="26"/>
                                        </p:tgtEl>
                                        <p:attrNameLst>
                                          <p:attrName>fill.type</p:attrName>
                                        </p:attrNameLst>
                                      </p:cBhvr>
                                      <p:to>
                                        <p:strVal val="solid"/>
                                      </p:to>
                                    </p:set>
                                    <p:set>
                                      <p:cBhvr>
                                        <p:cTn id="128" dur="500" fill="hold"/>
                                        <p:tgtEl>
                                          <p:spTgt spid="26"/>
                                        </p:tgtEl>
                                        <p:attrNameLst>
                                          <p:attrName>fill.on</p:attrName>
                                        </p:attrNameLst>
                                      </p:cBhvr>
                                      <p:to>
                                        <p:strVal val="true"/>
                                      </p:to>
                                    </p:set>
                                  </p:childTnLst>
                                </p:cTn>
                              </p:par>
                              <p:par>
                                <p:cTn id="129" presetID="19" presetClass="emph" presetSubtype="0" fill="hold" grpId="0" nodeType="withEffect">
                                  <p:stCondLst>
                                    <p:cond delay="0"/>
                                  </p:stCondLst>
                                  <p:childTnLst>
                                    <p:animClr clrSpc="rgb" dir="cw">
                                      <p:cBhvr override="childStyle">
                                        <p:cTn id="130" dur="500" fill="hold"/>
                                        <p:tgtEl>
                                          <p:spTgt spid="27"/>
                                        </p:tgtEl>
                                        <p:attrNameLst>
                                          <p:attrName>style.color</p:attrName>
                                        </p:attrNameLst>
                                      </p:cBhvr>
                                      <p:to>
                                        <a:srgbClr val="8BE6FF"/>
                                      </p:to>
                                    </p:animClr>
                                    <p:animClr clrSpc="rgb" dir="cw">
                                      <p:cBhvr>
                                        <p:cTn id="131" dur="500" fill="hold"/>
                                        <p:tgtEl>
                                          <p:spTgt spid="27"/>
                                        </p:tgtEl>
                                        <p:attrNameLst>
                                          <p:attrName>fillcolor</p:attrName>
                                        </p:attrNameLst>
                                      </p:cBhvr>
                                      <p:to>
                                        <a:srgbClr val="8BE6FF"/>
                                      </p:to>
                                    </p:animClr>
                                    <p:set>
                                      <p:cBhvr>
                                        <p:cTn id="132" dur="500" fill="hold"/>
                                        <p:tgtEl>
                                          <p:spTgt spid="27"/>
                                        </p:tgtEl>
                                        <p:attrNameLst>
                                          <p:attrName>fill.type</p:attrName>
                                        </p:attrNameLst>
                                      </p:cBhvr>
                                      <p:to>
                                        <p:strVal val="solid"/>
                                      </p:to>
                                    </p:set>
                                    <p:set>
                                      <p:cBhvr>
                                        <p:cTn id="133" dur="500" fill="hold"/>
                                        <p:tgtEl>
                                          <p:spTgt spid="27"/>
                                        </p:tgtEl>
                                        <p:attrNameLst>
                                          <p:attrName>fill.on</p:attrName>
                                        </p:attrNameLst>
                                      </p:cBhvr>
                                      <p:to>
                                        <p:strVal val="true"/>
                                      </p:to>
                                    </p:set>
                                  </p:childTnLst>
                                </p:cTn>
                              </p:par>
                              <p:par>
                                <p:cTn id="134" presetID="19" presetClass="emph" presetSubtype="0" fill="hold" grpId="0" nodeType="withEffect">
                                  <p:stCondLst>
                                    <p:cond delay="0"/>
                                  </p:stCondLst>
                                  <p:childTnLst>
                                    <p:animClr clrSpc="rgb" dir="cw">
                                      <p:cBhvr override="childStyle">
                                        <p:cTn id="135" dur="500" fill="hold"/>
                                        <p:tgtEl>
                                          <p:spTgt spid="28"/>
                                        </p:tgtEl>
                                        <p:attrNameLst>
                                          <p:attrName>style.color</p:attrName>
                                        </p:attrNameLst>
                                      </p:cBhvr>
                                      <p:to>
                                        <a:srgbClr val="8BE6FF"/>
                                      </p:to>
                                    </p:animClr>
                                    <p:animClr clrSpc="rgb" dir="cw">
                                      <p:cBhvr>
                                        <p:cTn id="136" dur="500" fill="hold"/>
                                        <p:tgtEl>
                                          <p:spTgt spid="28"/>
                                        </p:tgtEl>
                                        <p:attrNameLst>
                                          <p:attrName>fillcolor</p:attrName>
                                        </p:attrNameLst>
                                      </p:cBhvr>
                                      <p:to>
                                        <a:srgbClr val="8BE6FF"/>
                                      </p:to>
                                    </p:animClr>
                                    <p:set>
                                      <p:cBhvr>
                                        <p:cTn id="137" dur="500" fill="hold"/>
                                        <p:tgtEl>
                                          <p:spTgt spid="28"/>
                                        </p:tgtEl>
                                        <p:attrNameLst>
                                          <p:attrName>fill.type</p:attrName>
                                        </p:attrNameLst>
                                      </p:cBhvr>
                                      <p:to>
                                        <p:strVal val="solid"/>
                                      </p:to>
                                    </p:set>
                                    <p:set>
                                      <p:cBhvr>
                                        <p:cTn id="138" dur="500" fill="hold"/>
                                        <p:tgtEl>
                                          <p:spTgt spid="28"/>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29"/>
                                        </p:tgtEl>
                                        <p:attrNameLst>
                                          <p:attrName>style.color</p:attrName>
                                        </p:attrNameLst>
                                      </p:cBhvr>
                                      <p:to>
                                        <a:srgbClr val="8BE6FF"/>
                                      </p:to>
                                    </p:animClr>
                                    <p:animClr clrSpc="rgb" dir="cw">
                                      <p:cBhvr>
                                        <p:cTn id="141" dur="500" fill="hold"/>
                                        <p:tgtEl>
                                          <p:spTgt spid="29"/>
                                        </p:tgtEl>
                                        <p:attrNameLst>
                                          <p:attrName>fillcolor</p:attrName>
                                        </p:attrNameLst>
                                      </p:cBhvr>
                                      <p:to>
                                        <a:srgbClr val="8BE6FF"/>
                                      </p:to>
                                    </p:animClr>
                                    <p:set>
                                      <p:cBhvr>
                                        <p:cTn id="142" dur="500" fill="hold"/>
                                        <p:tgtEl>
                                          <p:spTgt spid="29"/>
                                        </p:tgtEl>
                                        <p:attrNameLst>
                                          <p:attrName>fill.type</p:attrName>
                                        </p:attrNameLst>
                                      </p:cBhvr>
                                      <p:to>
                                        <p:strVal val="solid"/>
                                      </p:to>
                                    </p:set>
                                    <p:set>
                                      <p:cBhvr>
                                        <p:cTn id="143" dur="500" fill="hold"/>
                                        <p:tgtEl>
                                          <p:spTgt spid="29"/>
                                        </p:tgtEl>
                                        <p:attrNameLst>
                                          <p:attrName>fill.on</p:attrName>
                                        </p:attrNameLst>
                                      </p:cBhvr>
                                      <p:to>
                                        <p:strVal val="true"/>
                                      </p:to>
                                    </p:set>
                                  </p:childTnLst>
                                </p:cTn>
                              </p:par>
                            </p:childTnLst>
                          </p:cTn>
                        </p:par>
                        <p:par>
                          <p:cTn id="144" fill="hold">
                            <p:stCondLst>
                              <p:cond delay="4600"/>
                            </p:stCondLst>
                            <p:childTnLst>
                              <p:par>
                                <p:cTn id="145" presetID="1" presetClass="exit" presetSubtype="0" fill="hold" nodeType="afterEffect">
                                  <p:stCondLst>
                                    <p:cond delay="0"/>
                                  </p:stCondLst>
                                  <p:childTnLst>
                                    <p:set>
                                      <p:cBhvr>
                                        <p:cTn id="146" dur="1" fill="hold">
                                          <p:stCondLst>
                                            <p:cond delay="0"/>
                                          </p:stCondLst>
                                        </p:cTn>
                                        <p:tgtEl>
                                          <p:spTgt spid="35"/>
                                        </p:tgtEl>
                                        <p:attrNameLst>
                                          <p:attrName>style.visibility</p:attrName>
                                        </p:attrNameLst>
                                      </p:cBhvr>
                                      <p:to>
                                        <p:strVal val="hidden"/>
                                      </p:to>
                                    </p:set>
                                  </p:childTnLst>
                                </p:cTn>
                              </p:par>
                              <p:par>
                                <p:cTn id="147" presetID="1" presetClass="entr" presetSubtype="0" fill="hold" nodeType="withEffect">
                                  <p:stCondLst>
                                    <p:cond delay="0"/>
                                  </p:stCondLst>
                                  <p:childTnLst>
                                    <p:set>
                                      <p:cBhvr>
                                        <p:cTn id="1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Прямоугольник 2"/>
              <p:cNvSpPr/>
              <p:nvPr/>
            </p:nvSpPr>
            <p:spPr>
              <a:xfrm>
                <a:off x="1834898" y="5121777"/>
                <a:ext cx="5329788" cy="8362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t>Porosity </a:t>
                </a:r>
                <a14:m>
                  <m:oMath xmlns:m="http://schemas.openxmlformats.org/officeDocument/2006/math">
                    <m:r>
                      <a:rPr lang="en-US" sz="2800" i="1">
                        <a:latin typeface="Cambria Math"/>
                      </a:rPr>
                      <m:t>=</m:t>
                    </m:r>
                    <m:f>
                      <m:fPr>
                        <m:ctrlPr>
                          <a:rPr lang="ru-RU" sz="2800" i="1">
                            <a:latin typeface="Cambria Math"/>
                          </a:rPr>
                        </m:ctrlPr>
                      </m:fPr>
                      <m:num>
                        <m:sSub>
                          <m:sSubPr>
                            <m:ctrlPr>
                              <a:rPr lang="ru-RU" sz="2800" i="1">
                                <a:latin typeface="Cambria Math"/>
                              </a:rPr>
                            </m:ctrlPr>
                          </m:sSubPr>
                          <m:e>
                            <m:r>
                              <a:rPr lang="en-US" sz="2800" i="1">
                                <a:latin typeface="Cambria Math"/>
                              </a:rPr>
                              <m:t>𝑉</m:t>
                            </m:r>
                          </m:e>
                          <m:sub>
                            <m:r>
                              <a:rPr lang="ru-RU" sz="2800" i="1">
                                <a:latin typeface="Cambria Math"/>
                              </a:rPr>
                              <m:t>𝑤𝑎𝑡𝑒𝑟</m:t>
                            </m:r>
                          </m:sub>
                        </m:sSub>
                      </m:num>
                      <m:den>
                        <m:sSub>
                          <m:sSubPr>
                            <m:ctrlPr>
                              <a:rPr lang="ru-RU" sz="2800" i="1">
                                <a:latin typeface="Cambria Math"/>
                              </a:rPr>
                            </m:ctrlPr>
                          </m:sSubPr>
                          <m:e>
                            <m:r>
                              <a:rPr lang="en-US" sz="2800" i="1">
                                <a:latin typeface="Cambria Math"/>
                              </a:rPr>
                              <m:t>𝑉</m:t>
                            </m:r>
                          </m:e>
                          <m:sub>
                            <m:r>
                              <a:rPr lang="ru-RU" sz="2800" i="1">
                                <a:latin typeface="Cambria Math"/>
                              </a:rPr>
                              <m:t>𝑤𝑎𝑡𝑒𝑟</m:t>
                            </m:r>
                            <m:r>
                              <a:rPr lang="en-US" sz="2800" i="1">
                                <a:latin typeface="Cambria Math"/>
                              </a:rPr>
                              <m:t>+</m:t>
                            </m:r>
                            <m:sSub>
                              <m:sSubPr>
                                <m:ctrlPr>
                                  <a:rPr lang="ru-RU" sz="2800" i="1">
                                    <a:latin typeface="Cambria Math"/>
                                  </a:rPr>
                                </m:ctrlPr>
                              </m:sSubPr>
                              <m:e>
                                <m:r>
                                  <a:rPr lang="en-US" sz="2800" i="1">
                                    <a:latin typeface="Cambria Math"/>
                                  </a:rPr>
                                  <m:t>𝑉</m:t>
                                </m:r>
                              </m:e>
                              <m:sub>
                                <m:r>
                                  <a:rPr lang="ru-RU" sz="2800" i="1">
                                    <a:latin typeface="Cambria Math"/>
                                  </a:rPr>
                                  <m:t>𝑠𝑜𝑖𝑙</m:t>
                                </m:r>
                              </m:sub>
                            </m:sSub>
                          </m:sub>
                        </m:sSub>
                      </m:den>
                    </m:f>
                    <m:r>
                      <a:rPr lang="en-US" sz="2800" i="1">
                        <a:latin typeface="Cambria Math"/>
                      </a:rPr>
                      <m:t>∗100%</m:t>
                    </m:r>
                  </m:oMath>
                </a14:m>
                <a:endParaRPr lang="ru-RU" sz="28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834898" y="5121777"/>
                <a:ext cx="5329788" cy="836255"/>
              </a:xfrm>
              <a:prstGeom prst="rect">
                <a:avLst/>
              </a:prstGeom>
              <a:blipFill rotWithShape="1">
                <a:blip r:embed="rId3"/>
                <a:stretch>
                  <a:fillRect l="-2050"/>
                </a:stretch>
              </a:blipFill>
            </p:spPr>
            <p:txBody>
              <a:bodyPr/>
              <a:lstStyle/>
              <a:p>
                <a:r>
                  <a:rPr lang="ru-RU">
                    <a:noFill/>
                  </a:rPr>
                  <a:t> </a:t>
                </a:r>
              </a:p>
            </p:txBody>
          </p:sp>
        </mc:Fallback>
      </mc:AlternateContent>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l="30956" r="23589"/>
          <a:stretch/>
        </p:blipFill>
        <p:spPr>
          <a:xfrm rot="5400000">
            <a:off x="2265387" y="883786"/>
            <a:ext cx="3491297" cy="4320480"/>
          </a:xfrm>
          <a:prstGeom prst="rect">
            <a:avLst/>
          </a:prstGeom>
        </p:spPr>
      </p:pic>
      <p:sp>
        <p:nvSpPr>
          <p:cNvPr id="4" name="Прямоугольник 3"/>
          <p:cNvSpPr/>
          <p:nvPr/>
        </p:nvSpPr>
        <p:spPr>
          <a:xfrm>
            <a:off x="7065760" y="1556792"/>
            <a:ext cx="4572000" cy="1754326"/>
          </a:xfrm>
          <a:prstGeom prst="rect">
            <a:avLst/>
          </a:prstGeom>
        </p:spPr>
        <p:txBody>
          <a:bodyPr>
            <a:spAutoFit/>
          </a:bodyPr>
          <a:lstStyle/>
          <a:p>
            <a:r>
              <a:rPr lang="en-US" sz="3600" dirty="0"/>
              <a:t>Object 1</a:t>
            </a:r>
            <a:r>
              <a:rPr lang="ru-RU" sz="3600" dirty="0"/>
              <a:t>: </a:t>
            </a:r>
            <a:r>
              <a:rPr lang="en-US" sz="3600" dirty="0"/>
              <a:t>33%</a:t>
            </a:r>
          </a:p>
          <a:p>
            <a:r>
              <a:rPr lang="en-US" sz="3600" dirty="0"/>
              <a:t>Object 2</a:t>
            </a:r>
            <a:r>
              <a:rPr lang="ru-RU" sz="3600" dirty="0"/>
              <a:t>: </a:t>
            </a:r>
            <a:r>
              <a:rPr lang="en-US" sz="3600" dirty="0"/>
              <a:t>14%</a:t>
            </a:r>
          </a:p>
          <a:p>
            <a:r>
              <a:rPr lang="en-US" sz="3600" dirty="0"/>
              <a:t>Object 3: 25%</a:t>
            </a:r>
          </a:p>
        </p:txBody>
      </p:sp>
      <p:sp>
        <p:nvSpPr>
          <p:cNvPr id="7" name="Прямоугольник 6"/>
          <p:cNvSpPr/>
          <p:nvPr/>
        </p:nvSpPr>
        <p:spPr>
          <a:xfrm>
            <a:off x="1703512" y="375047"/>
            <a:ext cx="7648248"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Porosity measurement</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359278" y="6205954"/>
            <a:ext cx="840178" cy="369332"/>
          </a:xfrm>
          <a:prstGeom prst="rect">
            <a:avLst/>
          </a:prstGeom>
          <a:noFill/>
        </p:spPr>
        <p:txBody>
          <a:bodyPr wrap="square" rtlCol="0">
            <a:spAutoFit/>
          </a:bodyPr>
          <a:lstStyle/>
          <a:p>
            <a:r>
              <a:rPr lang="en-US" b="1" dirty="0" smtClean="0"/>
              <a:t>21</a:t>
            </a:r>
            <a:endParaRPr lang="ru-RU" b="1" dirty="0"/>
          </a:p>
        </p:txBody>
      </p:sp>
      <p:sp>
        <p:nvSpPr>
          <p:cNvPr id="5" name="Заголовок 4"/>
          <p:cNvSpPr>
            <a:spLocks noGrp="1"/>
          </p:cNvSpPr>
          <p:nvPr>
            <p:ph type="title"/>
          </p:nvPr>
        </p:nvSpPr>
        <p:spPr/>
        <p:txBody>
          <a:bodyPr/>
          <a:lstStyle/>
          <a:p>
            <a:endParaRPr lang="ru-RU" dirty="0"/>
          </a:p>
        </p:txBody>
      </p:sp>
    </p:spTree>
    <p:extLst>
      <p:ext uri="{BB962C8B-B14F-4D97-AF65-F5344CB8AC3E}">
        <p14:creationId xmlns:p14="http://schemas.microsoft.com/office/powerpoint/2010/main" val="16499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2956" y="188640"/>
            <a:ext cx="8229600" cy="990600"/>
          </a:xfrm>
        </p:spPr>
        <p:txBody>
          <a:bodyPr>
            <a:normAutofit/>
          </a:bodyPr>
          <a:lstStyle/>
          <a:p>
            <a:pPr algn="ctr"/>
            <a:r>
              <a:rPr lang="en-US" sz="2800" dirty="0"/>
              <a:t>Results obtained</a:t>
            </a:r>
            <a:endParaRPr lang="ru-RU" sz="2800" dirty="0"/>
          </a:p>
        </p:txBody>
      </p:sp>
      <p:sp>
        <p:nvSpPr>
          <p:cNvPr id="3" name="Прямоугольник 2"/>
          <p:cNvSpPr/>
          <p:nvPr/>
        </p:nvSpPr>
        <p:spPr>
          <a:xfrm>
            <a:off x="2107316" y="980728"/>
            <a:ext cx="8021132" cy="6247864"/>
          </a:xfrm>
          <a:prstGeom prst="rect">
            <a:avLst/>
          </a:prstGeom>
        </p:spPr>
        <p:txBody>
          <a:bodyPr wrap="square">
            <a:spAutoFit/>
          </a:bodyPr>
          <a:lstStyle/>
          <a:p>
            <a:r>
              <a:rPr lang="en-US" sz="2000" dirty="0"/>
              <a:t>We monitored germination of seeds, plant growth and development, soil conditions for a time period of two weeks. We found: </a:t>
            </a:r>
          </a:p>
          <a:p>
            <a:endParaRPr lang="ru-RU" sz="2000" dirty="0"/>
          </a:p>
          <a:p>
            <a:pPr marL="342900" indent="-342900">
              <a:buFont typeface="Arial" panose="020B0604020202020204" pitchFamily="34" charset="0"/>
              <a:buChar char="•"/>
            </a:pPr>
            <a:r>
              <a:rPr lang="en-US" sz="2000" dirty="0"/>
              <a:t>The earthworms didn’t survive in special soil bought at the store.</a:t>
            </a:r>
            <a:endParaRPr lang="ru-RU" sz="2000" dirty="0"/>
          </a:p>
          <a:p>
            <a:pPr marL="342900" indent="-342900">
              <a:buFont typeface="Arial" panose="020B0604020202020204" pitchFamily="34" charset="0"/>
              <a:buChar char="•"/>
            </a:pPr>
            <a:r>
              <a:rPr lang="en-US" sz="2000" dirty="0" smtClean="0"/>
              <a:t>No bacteria grew in the soil from the store as a result of active chemical and thermal soil treatment.</a:t>
            </a:r>
          </a:p>
          <a:p>
            <a:pPr marL="342900" indent="-342900">
              <a:buFont typeface="Arial" panose="020B0604020202020204" pitchFamily="34" charset="0"/>
              <a:buChar char="•"/>
            </a:pPr>
            <a:r>
              <a:rPr lang="en-US" sz="2000" dirty="0" smtClean="0"/>
              <a:t>The </a:t>
            </a:r>
            <a:r>
              <a:rPr lang="en-US" sz="2000" dirty="0"/>
              <a:t>seeds germinated faster and grew better in pot number 1</a:t>
            </a:r>
            <a:endParaRPr lang="ru-RU" sz="2000" dirty="0"/>
          </a:p>
          <a:p>
            <a:pPr marL="342900" indent="-342900">
              <a:buFont typeface="Arial" panose="020B0604020202020204" pitchFamily="34" charset="0"/>
              <a:buChar char="•"/>
            </a:pPr>
            <a:r>
              <a:rPr lang="en-US" sz="2000" dirty="0"/>
              <a:t>The acidity of soil with worms was slightly lower than in the same soil without worms.</a:t>
            </a:r>
          </a:p>
          <a:p>
            <a:r>
              <a:rPr lang="en-US" sz="2000" dirty="0"/>
              <a:t>                     Pot 1 – 5 pH</a:t>
            </a:r>
            <a:endParaRPr lang="ru-RU" sz="2000" dirty="0"/>
          </a:p>
          <a:p>
            <a:r>
              <a:rPr lang="en-US" sz="2000" dirty="0"/>
              <a:t>                     Pot 2 – 4 pH</a:t>
            </a:r>
            <a:endParaRPr lang="ru-RU" sz="2000" dirty="0"/>
          </a:p>
          <a:p>
            <a:r>
              <a:rPr lang="en-US" sz="2000" dirty="0"/>
              <a:t>                     Pot 3 – 4 pH</a:t>
            </a:r>
            <a:endParaRPr lang="ru-RU" sz="2000" dirty="0"/>
          </a:p>
          <a:p>
            <a:pPr marL="342900" indent="-342900">
              <a:buFont typeface="Arial" panose="020B0604020202020204" pitchFamily="34" charset="0"/>
              <a:buChar char="•"/>
            </a:pPr>
            <a:r>
              <a:rPr lang="en-US" sz="2000" dirty="0"/>
              <a:t>The porosity of forest soil with worms was higher than of two other samples</a:t>
            </a:r>
            <a:endParaRPr lang="ru-RU" sz="2000" dirty="0"/>
          </a:p>
          <a:p>
            <a:r>
              <a:rPr lang="en-US" sz="2000" b="1" dirty="0"/>
              <a:t> </a:t>
            </a:r>
            <a:endParaRPr lang="ru-RU" sz="2000" dirty="0"/>
          </a:p>
          <a:p>
            <a:r>
              <a:rPr lang="en-US" sz="2000" dirty="0"/>
              <a:t>                     Pot 1 – 33 %</a:t>
            </a:r>
            <a:endParaRPr lang="ru-RU" sz="2000" dirty="0"/>
          </a:p>
          <a:p>
            <a:r>
              <a:rPr lang="en-US" sz="2000" dirty="0"/>
              <a:t>                     Pot 2 – 14 %</a:t>
            </a:r>
            <a:endParaRPr lang="ru-RU" sz="2000" dirty="0"/>
          </a:p>
          <a:p>
            <a:r>
              <a:rPr lang="en-US" sz="2000" dirty="0"/>
              <a:t>                     Pot 3 – 25 %</a:t>
            </a:r>
          </a:p>
          <a:p>
            <a:endParaRPr lang="ru-RU" sz="2000" dirty="0"/>
          </a:p>
          <a:p>
            <a:endParaRPr lang="ru-RU" sz="2000" dirty="0"/>
          </a:p>
        </p:txBody>
      </p:sp>
      <p:sp>
        <p:nvSpPr>
          <p:cNvPr id="6" name="TextBox 5"/>
          <p:cNvSpPr txBox="1"/>
          <p:nvPr/>
        </p:nvSpPr>
        <p:spPr>
          <a:xfrm>
            <a:off x="359278" y="6205954"/>
            <a:ext cx="840178" cy="369332"/>
          </a:xfrm>
          <a:prstGeom prst="rect">
            <a:avLst/>
          </a:prstGeom>
          <a:noFill/>
        </p:spPr>
        <p:txBody>
          <a:bodyPr wrap="square" rtlCol="0">
            <a:spAutoFit/>
          </a:bodyPr>
          <a:lstStyle/>
          <a:p>
            <a:r>
              <a:rPr lang="en-US" b="1" dirty="0" smtClean="0"/>
              <a:t>23</a:t>
            </a:r>
            <a:endParaRPr lang="ru-RU" b="1" dirty="0"/>
          </a:p>
        </p:txBody>
      </p:sp>
    </p:spTree>
    <p:extLst>
      <p:ext uri="{BB962C8B-B14F-4D97-AF65-F5344CB8AC3E}">
        <p14:creationId xmlns:p14="http://schemas.microsoft.com/office/powerpoint/2010/main" val="374554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88640"/>
            <a:ext cx="8229600" cy="990600"/>
          </a:xfrm>
        </p:spPr>
        <p:txBody>
          <a:bodyPr>
            <a:normAutofit/>
          </a:bodyPr>
          <a:lstStyle/>
          <a:p>
            <a:r>
              <a:rPr lang="en-US" dirty="0"/>
              <a:t>Conclusion:</a:t>
            </a:r>
            <a:endParaRPr lang="ru-RU" dirty="0"/>
          </a:p>
        </p:txBody>
      </p:sp>
      <p:sp>
        <p:nvSpPr>
          <p:cNvPr id="4" name="Прямоугольник 3"/>
          <p:cNvSpPr/>
          <p:nvPr/>
        </p:nvSpPr>
        <p:spPr>
          <a:xfrm>
            <a:off x="1991544" y="1700809"/>
            <a:ext cx="248786" cy="646331"/>
          </a:xfrm>
          <a:prstGeom prst="rect">
            <a:avLst/>
          </a:prstGeom>
        </p:spPr>
        <p:txBody>
          <a:bodyPr wrap="none">
            <a:spAutoFit/>
          </a:bodyPr>
          <a:lstStyle/>
          <a:p>
            <a:endParaRPr lang="en-US" dirty="0"/>
          </a:p>
          <a:p>
            <a:r>
              <a:rPr lang="en-US" dirty="0"/>
              <a:t> </a:t>
            </a:r>
            <a:endParaRPr lang="ru-RU" dirty="0"/>
          </a:p>
        </p:txBody>
      </p:sp>
      <p:sp>
        <p:nvSpPr>
          <p:cNvPr id="5" name="Прямоугольник 4"/>
          <p:cNvSpPr/>
          <p:nvPr/>
        </p:nvSpPr>
        <p:spPr>
          <a:xfrm>
            <a:off x="1787236" y="980728"/>
            <a:ext cx="7909164" cy="4708981"/>
          </a:xfrm>
          <a:prstGeom prst="rect">
            <a:avLst/>
          </a:prstGeom>
        </p:spPr>
        <p:txBody>
          <a:bodyPr wrap="square">
            <a:spAutoFit/>
          </a:bodyPr>
          <a:lstStyle/>
          <a:p>
            <a:pPr marL="342900" indent="-342900">
              <a:buFont typeface="+mj-lt"/>
              <a:buAutoNum type="arabicParenR"/>
            </a:pPr>
            <a:r>
              <a:rPr lang="en-US" sz="2000" dirty="0"/>
              <a:t>The worms cultivate the soil, make burrows. Burrows loosen the soil, admitting air and water. Thus the porosity of soil with worms changed by 19% compared to the soil without worms. It helps roots grow and increases the fertility of soil. </a:t>
            </a:r>
          </a:p>
          <a:p>
            <a:pPr marL="342900" indent="-342900">
              <a:buFont typeface="+mj-lt"/>
              <a:buAutoNum type="arabicParenR"/>
            </a:pPr>
            <a:endParaRPr lang="en-US" sz="2000" dirty="0"/>
          </a:p>
          <a:p>
            <a:pPr marL="342900" indent="-342900">
              <a:buFont typeface="+mj-lt"/>
              <a:buAutoNum type="arabicParenR"/>
            </a:pPr>
            <a:r>
              <a:rPr lang="en-US" sz="2000" dirty="0"/>
              <a:t>Plants in the soil with worms grew by 31% better than in the same soil without worms.</a:t>
            </a:r>
          </a:p>
          <a:p>
            <a:pPr marL="342900" indent="-342900">
              <a:buFont typeface="+mj-lt"/>
              <a:buAutoNum type="arabicParenR"/>
            </a:pPr>
            <a:endParaRPr lang="ru-RU" sz="2000" dirty="0"/>
          </a:p>
          <a:p>
            <a:pPr marL="342900" indent="-342900">
              <a:buFont typeface="+mj-lt"/>
              <a:buAutoNum type="arabicParenR"/>
            </a:pPr>
            <a:r>
              <a:rPr lang="en-US" sz="2000" dirty="0"/>
              <a:t>But earthworms do not live in every soil. They died on the second day of our experiment in the soil for growing plants (bought at the store</a:t>
            </a:r>
            <a:r>
              <a:rPr lang="en-US" sz="2000" dirty="0" smtClean="0"/>
              <a:t>). </a:t>
            </a:r>
            <a:endParaRPr lang="en-US" sz="2000" dirty="0"/>
          </a:p>
          <a:p>
            <a:pPr marL="342900" indent="-342900">
              <a:buFont typeface="+mj-lt"/>
              <a:buAutoNum type="arabicParenR"/>
            </a:pPr>
            <a:endParaRPr lang="en-US" sz="2000" dirty="0"/>
          </a:p>
          <a:p>
            <a:pPr marL="342900" indent="-342900">
              <a:buFont typeface="+mj-lt"/>
              <a:buAutoNum type="arabicParenR"/>
            </a:pPr>
            <a:r>
              <a:rPr lang="en-US" sz="2000" dirty="0"/>
              <a:t> The activity of earthworms decreases acidity. Initially it was 4pH, but worms’ activity changed it into 5pH for 12 days.</a:t>
            </a:r>
          </a:p>
          <a:p>
            <a:pPr marL="342900" indent="-342900">
              <a:buFont typeface="+mj-lt"/>
              <a:buAutoNum type="arabicParenR"/>
            </a:pPr>
            <a:endParaRPr lang="ru-RU" sz="2000" dirty="0"/>
          </a:p>
        </p:txBody>
      </p:sp>
      <p:sp>
        <p:nvSpPr>
          <p:cNvPr id="7" name="TextBox 6"/>
          <p:cNvSpPr txBox="1"/>
          <p:nvPr/>
        </p:nvSpPr>
        <p:spPr>
          <a:xfrm>
            <a:off x="359278" y="6205954"/>
            <a:ext cx="840178" cy="369332"/>
          </a:xfrm>
          <a:prstGeom prst="rect">
            <a:avLst/>
          </a:prstGeom>
          <a:noFill/>
        </p:spPr>
        <p:txBody>
          <a:bodyPr wrap="square" rtlCol="0">
            <a:spAutoFit/>
          </a:bodyPr>
          <a:lstStyle/>
          <a:p>
            <a:r>
              <a:rPr lang="en-US" b="1" dirty="0" smtClean="0"/>
              <a:t>24</a:t>
            </a:r>
          </a:p>
        </p:txBody>
      </p:sp>
    </p:spTree>
    <p:extLst>
      <p:ext uri="{BB962C8B-B14F-4D97-AF65-F5344CB8AC3E}">
        <p14:creationId xmlns:p14="http://schemas.microsoft.com/office/powerpoint/2010/main" val="231299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THANK YOU FOR YOUR ATTENTION!</a:t>
            </a:r>
            <a:endParaRPr lang="ru-RU" dirty="0">
              <a:latin typeface="Arial" panose="020B0604020202020204" pitchFamily="34" charset="0"/>
              <a:cs typeface="Arial" panose="020B060402020202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0" y="1724025"/>
            <a:ext cx="8229600" cy="4629150"/>
          </a:xfrm>
        </p:spPr>
      </p:pic>
    </p:spTree>
    <p:extLst>
      <p:ext uri="{BB962C8B-B14F-4D97-AF65-F5344CB8AC3E}">
        <p14:creationId xmlns:p14="http://schemas.microsoft.com/office/powerpoint/2010/main" val="142043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скругленные углы 2">
            <a:extLst>
              <a:ext uri="{FF2B5EF4-FFF2-40B4-BE49-F238E27FC236}">
                <a16:creationId xmlns="" xmlns:a16="http://schemas.microsoft.com/office/drawing/2014/main" id="{EB743D2D-9EFA-4527-B482-95E36C151E40}"/>
              </a:ext>
            </a:extLst>
          </p:cNvPr>
          <p:cNvSpPr/>
          <p:nvPr/>
        </p:nvSpPr>
        <p:spPr>
          <a:xfrm>
            <a:off x="1019436" y="1412776"/>
            <a:ext cx="10153128" cy="5040560"/>
          </a:xfrm>
          <a:prstGeom prst="roundRect">
            <a:avLst/>
          </a:prstGeom>
          <a:solidFill>
            <a:srgbClr val="815C37"/>
          </a:solidFill>
          <a:ln>
            <a:solidFill>
              <a:srgbClr val="815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 xmlns:a16="http://schemas.microsoft.com/office/drawing/2014/main" id="{9E92B522-EA1F-44D4-902A-82D280596FE5}"/>
              </a:ext>
            </a:extLst>
          </p:cNvPr>
          <p:cNvSpPr/>
          <p:nvPr/>
        </p:nvSpPr>
        <p:spPr>
          <a:xfrm rot="2408568">
            <a:off x="6935009" y="446785"/>
            <a:ext cx="418502" cy="5436356"/>
          </a:xfrm>
          <a:prstGeom prst="roundRect">
            <a:avLst>
              <a:gd name="adj"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a:extLst>
              <a:ext uri="{FF2B5EF4-FFF2-40B4-BE49-F238E27FC236}">
                <a16:creationId xmlns="" xmlns:a16="http://schemas.microsoft.com/office/drawing/2014/main" id="{C69F1E89-BCB9-42A6-98E4-CC0A595F3202}"/>
              </a:ext>
            </a:extLst>
          </p:cNvPr>
          <p:cNvSpPr>
            <a:spLocks noGrp="1"/>
          </p:cNvSpPr>
          <p:nvPr>
            <p:ph type="title"/>
          </p:nvPr>
        </p:nvSpPr>
        <p:spPr>
          <a:xfrm>
            <a:off x="1451042" y="5326578"/>
            <a:ext cx="1018456" cy="879376"/>
          </a:xfrm>
        </p:spPr>
        <p:txBody>
          <a:bodyPr>
            <a:normAutofit/>
          </a:bodyPr>
          <a:lstStyle/>
          <a:p>
            <a:pPr algn="ctr"/>
            <a:r>
              <a:rPr lang="en-US" dirty="0">
                <a:solidFill>
                  <a:schemeClr val="tx1"/>
                </a:solidFill>
                <a:latin typeface="+mn-lt"/>
              </a:rPr>
              <a:t>Soil</a:t>
            </a:r>
            <a:endParaRPr lang="ru-RU" dirty="0">
              <a:solidFill>
                <a:schemeClr val="tx1"/>
              </a:solidFill>
              <a:latin typeface="+mn-lt"/>
            </a:endParaRPr>
          </a:p>
        </p:txBody>
      </p:sp>
      <p:sp>
        <p:nvSpPr>
          <p:cNvPr id="10" name="Прямоугольник: скругленные углы 7">
            <a:extLst>
              <a:ext uri="{FF2B5EF4-FFF2-40B4-BE49-F238E27FC236}">
                <a16:creationId xmlns="" xmlns:a16="http://schemas.microsoft.com/office/drawing/2014/main" id="{9E92B522-EA1F-44D4-902A-82D280596FE5}"/>
              </a:ext>
            </a:extLst>
          </p:cNvPr>
          <p:cNvSpPr/>
          <p:nvPr/>
        </p:nvSpPr>
        <p:spPr>
          <a:xfrm rot="8174669">
            <a:off x="3434622" y="480193"/>
            <a:ext cx="360040" cy="5701388"/>
          </a:xfrm>
          <a:prstGeom prst="roundRect">
            <a:avLst>
              <a:gd name="adj"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a:extLst>
              <a:ext uri="{FF2B5EF4-FFF2-40B4-BE49-F238E27FC236}">
                <a16:creationId xmlns="" xmlns:a16="http://schemas.microsoft.com/office/drawing/2014/main" id="{F7C949B1-05AF-4AEB-BDCB-F3588C195AF7}"/>
              </a:ext>
            </a:extLst>
          </p:cNvPr>
          <p:cNvGrpSpPr/>
          <p:nvPr/>
        </p:nvGrpSpPr>
        <p:grpSpPr>
          <a:xfrm>
            <a:off x="7398294" y="1232665"/>
            <a:ext cx="2514131" cy="217371"/>
            <a:chOff x="7393925" y="1232665"/>
            <a:chExt cx="2514131" cy="217371"/>
          </a:xfrm>
        </p:grpSpPr>
        <p:sp>
          <p:nvSpPr>
            <p:cNvPr id="4" name="Овал 3">
              <a:extLst>
                <a:ext uri="{FF2B5EF4-FFF2-40B4-BE49-F238E27FC236}">
                  <a16:creationId xmlns="" xmlns:a16="http://schemas.microsoft.com/office/drawing/2014/main" id="{755DBB36-BFB4-442C-A022-36BA2F83A0AA}"/>
                </a:ext>
              </a:extLst>
            </p:cNvPr>
            <p:cNvSpPr/>
            <p:nvPr/>
          </p:nvSpPr>
          <p:spPr>
            <a:xfrm rot="21271600">
              <a:off x="7393925" y="1238265"/>
              <a:ext cx="2514131" cy="211771"/>
            </a:xfrm>
            <a:prstGeom prst="ellipse">
              <a:avLst/>
            </a:prstGeom>
            <a:solidFill>
              <a:srgbClr val="EE5C9B"/>
            </a:solidFill>
            <a:ln>
              <a:solidFill>
                <a:srgbClr val="EE5C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a:extLst>
                <a:ext uri="{FF2B5EF4-FFF2-40B4-BE49-F238E27FC236}">
                  <a16:creationId xmlns="" xmlns:a16="http://schemas.microsoft.com/office/drawing/2014/main" id="{50E15945-09D6-4B2B-9BB2-C0B146ED77FE}"/>
                </a:ext>
              </a:extLst>
            </p:cNvPr>
            <p:cNvSpPr/>
            <p:nvPr/>
          </p:nvSpPr>
          <p:spPr>
            <a:xfrm>
              <a:off x="7464152" y="1232665"/>
              <a:ext cx="216024" cy="216024"/>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a:extLst>
                <a:ext uri="{FF2B5EF4-FFF2-40B4-BE49-F238E27FC236}">
                  <a16:creationId xmlns="" xmlns:a16="http://schemas.microsoft.com/office/drawing/2014/main" id="{F4715A1E-1EFC-4322-9C1F-14884547F93D}"/>
                </a:ext>
              </a:extLst>
            </p:cNvPr>
            <p:cNvSpPr/>
            <p:nvPr/>
          </p:nvSpPr>
          <p:spPr>
            <a:xfrm>
              <a:off x="7536160" y="1329652"/>
              <a:ext cx="72008" cy="627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9" name="Группа 28"/>
          <p:cNvGrpSpPr/>
          <p:nvPr/>
        </p:nvGrpSpPr>
        <p:grpSpPr>
          <a:xfrm rot="10800000">
            <a:off x="1264620" y="1260233"/>
            <a:ext cx="296696" cy="412062"/>
            <a:chOff x="829160" y="746700"/>
            <a:chExt cx="536855" cy="824124"/>
          </a:xfrm>
        </p:grpSpPr>
        <p:sp>
          <p:nvSpPr>
            <p:cNvPr id="21" name="Овал 20"/>
            <p:cNvSpPr/>
            <p:nvPr/>
          </p:nvSpPr>
          <p:spPr>
            <a:xfrm rot="12824230" flipH="1">
              <a:off x="829160" y="886896"/>
              <a:ext cx="306775" cy="360229"/>
            </a:xfrm>
            <a:prstGeom prst="ellipse">
              <a:avLst/>
            </a:prstGeom>
            <a:solidFill>
              <a:srgbClr val="815C37"/>
            </a:solidFill>
            <a:ln>
              <a:solidFill>
                <a:srgbClr val="815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rot="12824230">
              <a:off x="905852" y="746700"/>
              <a:ext cx="460163" cy="824124"/>
              <a:chOff x="982547" y="855443"/>
              <a:chExt cx="460163" cy="824124"/>
            </a:xfrm>
          </p:grpSpPr>
          <p:sp>
            <p:nvSpPr>
              <p:cNvPr id="18" name="Овал 17"/>
              <p:cNvSpPr/>
              <p:nvPr/>
            </p:nvSpPr>
            <p:spPr>
              <a:xfrm flipH="1">
                <a:off x="982547" y="1319338"/>
                <a:ext cx="306775" cy="360229"/>
              </a:xfrm>
              <a:prstGeom prst="ellipse">
                <a:avLst/>
              </a:prstGeom>
              <a:solidFill>
                <a:srgbClr val="815C37"/>
              </a:solidFill>
              <a:ln>
                <a:solidFill>
                  <a:srgbClr val="815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flipH="1">
                <a:off x="1135935" y="855443"/>
                <a:ext cx="306775" cy="360229"/>
              </a:xfrm>
              <a:prstGeom prst="ellipse">
                <a:avLst/>
              </a:prstGeom>
              <a:solidFill>
                <a:srgbClr val="815C37"/>
              </a:solidFill>
              <a:ln>
                <a:solidFill>
                  <a:srgbClr val="815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grpSp>
        <p:nvGrpSpPr>
          <p:cNvPr id="30" name="Группа 29"/>
          <p:cNvGrpSpPr/>
          <p:nvPr/>
        </p:nvGrpSpPr>
        <p:grpSpPr>
          <a:xfrm rot="2939984">
            <a:off x="1877674" y="1172420"/>
            <a:ext cx="461254" cy="288316"/>
            <a:chOff x="1931722" y="1158762"/>
            <a:chExt cx="312404" cy="194705"/>
          </a:xfrm>
        </p:grpSpPr>
        <p:grpSp>
          <p:nvGrpSpPr>
            <p:cNvPr id="24" name="Группа 23"/>
            <p:cNvGrpSpPr/>
            <p:nvPr/>
          </p:nvGrpSpPr>
          <p:grpSpPr>
            <a:xfrm>
              <a:off x="1931722" y="1239646"/>
              <a:ext cx="312404" cy="113821"/>
              <a:chOff x="1919536" y="1005024"/>
              <a:chExt cx="312404" cy="113821"/>
            </a:xfrm>
            <a:solidFill>
              <a:srgbClr val="815C37"/>
            </a:solidFill>
          </p:grpSpPr>
          <p:sp>
            <p:nvSpPr>
              <p:cNvPr id="19" name="Овал 18"/>
              <p:cNvSpPr/>
              <p:nvPr/>
            </p:nvSpPr>
            <p:spPr>
              <a:xfrm>
                <a:off x="1919536" y="1005024"/>
                <a:ext cx="144016" cy="113821"/>
              </a:xfrm>
              <a:prstGeom prst="ellipse">
                <a:avLst/>
              </a:prstGeom>
              <a:grpFill/>
              <a:ln>
                <a:solidFill>
                  <a:srgbClr val="815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2087924" y="1005024"/>
                <a:ext cx="144016" cy="113821"/>
              </a:xfrm>
              <a:prstGeom prst="ellipse">
                <a:avLst/>
              </a:prstGeom>
              <a:grpFill/>
              <a:ln>
                <a:solidFill>
                  <a:srgbClr val="815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5" name="Овал 24"/>
            <p:cNvSpPr/>
            <p:nvPr/>
          </p:nvSpPr>
          <p:spPr>
            <a:xfrm>
              <a:off x="2028102" y="1158762"/>
              <a:ext cx="144016" cy="113821"/>
            </a:xfrm>
            <a:prstGeom prst="ellipse">
              <a:avLst/>
            </a:prstGeom>
            <a:solidFill>
              <a:srgbClr val="815C37"/>
            </a:solidFill>
            <a:ln>
              <a:solidFill>
                <a:srgbClr val="815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14" name="Стрелка вниз 13"/>
          <p:cNvSpPr/>
          <p:nvPr/>
        </p:nvSpPr>
        <p:spPr>
          <a:xfrm>
            <a:off x="1717466" y="952175"/>
            <a:ext cx="81787" cy="497509"/>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2423592" y="572521"/>
            <a:ext cx="1440160" cy="1754326"/>
          </a:xfrm>
          <a:prstGeom prst="rect">
            <a:avLst/>
          </a:prstGeom>
          <a:noFill/>
        </p:spPr>
        <p:txBody>
          <a:bodyPr wrap="square" lIns="91440" tIns="45720" rIns="91440" bIns="45720">
            <a:spAutoFit/>
          </a:bodyPr>
          <a:lstStyle/>
          <a:p>
            <a:pPr algn="ctr"/>
            <a:endParaRPr lang="ru-RU" sz="5400" dirty="0"/>
          </a:p>
          <a:p>
            <a:pPr algn="ct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 name="TextBox 15"/>
          <p:cNvSpPr txBox="1"/>
          <p:nvPr/>
        </p:nvSpPr>
        <p:spPr>
          <a:xfrm>
            <a:off x="1273764" y="339155"/>
            <a:ext cx="969190" cy="861774"/>
          </a:xfrm>
          <a:prstGeom prst="rect">
            <a:avLst/>
          </a:prstGeom>
          <a:noFill/>
        </p:spPr>
        <p:txBody>
          <a:bodyPr wrap="square" rtlCol="0">
            <a:spAutoFit/>
          </a:bodyPr>
          <a:lstStyle/>
          <a:p>
            <a:r>
              <a:rPr lang="ru-RU" sz="3200" dirty="0">
                <a:solidFill>
                  <a:schemeClr val="bg2">
                    <a:lumMod val="75000"/>
                  </a:schemeClr>
                </a:solidFill>
              </a:rPr>
              <a:t>H</a:t>
            </a:r>
            <a:r>
              <a:rPr lang="ru-RU" sz="3200" baseline="-25000" dirty="0">
                <a:solidFill>
                  <a:schemeClr val="bg2">
                    <a:lumMod val="75000"/>
                  </a:schemeClr>
                </a:solidFill>
              </a:rPr>
              <a:t>2</a:t>
            </a:r>
            <a:r>
              <a:rPr lang="ru-RU" sz="3200" dirty="0">
                <a:solidFill>
                  <a:schemeClr val="bg2">
                    <a:lumMod val="75000"/>
                  </a:schemeClr>
                </a:solidFill>
              </a:rPr>
              <a:t>O</a:t>
            </a:r>
          </a:p>
          <a:p>
            <a:endParaRPr lang="ru-RU" dirty="0"/>
          </a:p>
        </p:txBody>
      </p:sp>
      <p:sp>
        <p:nvSpPr>
          <p:cNvPr id="17" name="TextBox 16"/>
          <p:cNvSpPr txBox="1"/>
          <p:nvPr/>
        </p:nvSpPr>
        <p:spPr>
          <a:xfrm>
            <a:off x="8256240" y="429708"/>
            <a:ext cx="1232424" cy="707886"/>
          </a:xfrm>
          <a:prstGeom prst="rect">
            <a:avLst/>
          </a:prstGeom>
          <a:noFill/>
        </p:spPr>
        <p:txBody>
          <a:bodyPr wrap="square" rtlCol="0">
            <a:spAutoFit/>
          </a:bodyPr>
          <a:lstStyle/>
          <a:p>
            <a:r>
              <a:rPr lang="en-US" sz="4000" dirty="0" smtClean="0">
                <a:solidFill>
                  <a:schemeClr val="bg2">
                    <a:lumMod val="75000"/>
                  </a:schemeClr>
                </a:solidFill>
              </a:rPr>
              <a:t>Air</a:t>
            </a:r>
            <a:endParaRPr lang="ru-RU" sz="4000" dirty="0">
              <a:solidFill>
                <a:schemeClr val="bg2">
                  <a:lumMod val="75000"/>
                </a:schemeClr>
              </a:solidFill>
            </a:endParaRPr>
          </a:p>
        </p:txBody>
      </p:sp>
      <p:sp>
        <p:nvSpPr>
          <p:cNvPr id="31" name="Стрелка вниз 30"/>
          <p:cNvSpPr/>
          <p:nvPr/>
        </p:nvSpPr>
        <p:spPr>
          <a:xfrm>
            <a:off x="8614465" y="1041658"/>
            <a:ext cx="81787" cy="497509"/>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трелка вверх 21"/>
          <p:cNvSpPr/>
          <p:nvPr/>
        </p:nvSpPr>
        <p:spPr>
          <a:xfrm rot="13229717">
            <a:off x="7778352" y="1684252"/>
            <a:ext cx="274106" cy="1285189"/>
          </a:xfrm>
          <a:prstGeom prst="up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верх 32"/>
          <p:cNvSpPr/>
          <p:nvPr/>
        </p:nvSpPr>
        <p:spPr>
          <a:xfrm rot="13229717">
            <a:off x="6735356" y="2893881"/>
            <a:ext cx="274106" cy="1285189"/>
          </a:xfrm>
          <a:prstGeom prst="up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Стрелка вверх 33"/>
          <p:cNvSpPr/>
          <p:nvPr/>
        </p:nvSpPr>
        <p:spPr>
          <a:xfrm rot="13229717">
            <a:off x="5759308" y="4049215"/>
            <a:ext cx="274106" cy="1285189"/>
          </a:xfrm>
          <a:prstGeom prst="up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верх 34"/>
          <p:cNvSpPr/>
          <p:nvPr/>
        </p:nvSpPr>
        <p:spPr>
          <a:xfrm rot="8209542">
            <a:off x="2414299" y="1476847"/>
            <a:ext cx="264147" cy="1436746"/>
          </a:xfrm>
          <a:prstGeom prst="up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Стрелка вверх 36"/>
          <p:cNvSpPr/>
          <p:nvPr/>
        </p:nvSpPr>
        <p:spPr>
          <a:xfrm rot="8209542">
            <a:off x="3599441" y="2771093"/>
            <a:ext cx="264147" cy="1436746"/>
          </a:xfrm>
          <a:prstGeom prst="up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трелка вверх 37"/>
          <p:cNvSpPr/>
          <p:nvPr/>
        </p:nvSpPr>
        <p:spPr>
          <a:xfrm rot="8209542">
            <a:off x="4748326" y="3936845"/>
            <a:ext cx="264147" cy="1436746"/>
          </a:xfrm>
          <a:prstGeom prst="up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5266297" y="2112998"/>
            <a:ext cx="217098" cy="216024"/>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3" name="Рисунок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7621" y="961355"/>
            <a:ext cx="813549" cy="1264777"/>
          </a:xfrm>
          <a:prstGeom prst="rect">
            <a:avLst/>
          </a:prstGeom>
        </p:spPr>
      </p:pic>
      <p:pic>
        <p:nvPicPr>
          <p:cNvPr id="44" name="Рисунок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973" y="-845751"/>
            <a:ext cx="2894648" cy="3258803"/>
          </a:xfrm>
          <a:prstGeom prst="rect">
            <a:avLst/>
          </a:prstGeom>
        </p:spPr>
      </p:pic>
      <p:sp>
        <p:nvSpPr>
          <p:cNvPr id="36" name="TextBox 35"/>
          <p:cNvSpPr txBox="1"/>
          <p:nvPr/>
        </p:nvSpPr>
        <p:spPr>
          <a:xfrm>
            <a:off x="359278" y="6205954"/>
            <a:ext cx="840178" cy="369332"/>
          </a:xfrm>
          <a:prstGeom prst="rect">
            <a:avLst/>
          </a:prstGeom>
          <a:noFill/>
        </p:spPr>
        <p:txBody>
          <a:bodyPr wrap="square" rtlCol="0">
            <a:spAutoFit/>
          </a:bodyPr>
          <a:lstStyle/>
          <a:p>
            <a:r>
              <a:rPr lang="en-US" b="1" dirty="0"/>
              <a:t>3</a:t>
            </a:r>
            <a:endParaRPr lang="ru-RU" b="1" dirty="0"/>
          </a:p>
        </p:txBody>
      </p:sp>
    </p:spTree>
    <p:extLst>
      <p:ext uri="{BB962C8B-B14F-4D97-AF65-F5344CB8AC3E}">
        <p14:creationId xmlns:p14="http://schemas.microsoft.com/office/powerpoint/2010/main" val="36556507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accel="20000" fill="hold" nodeType="clickEffect" p14:presetBounceEnd="20000">
                                      <p:stCondLst>
                                        <p:cond delay="0"/>
                                      </p:stCondLst>
                                      <p:childTnLst>
                                        <p:animRot by="-2700000" p14:bounceEnd="20000">
                                          <p:cBhvr>
                                            <p:cTn id="10" dur="2000" fill="hold"/>
                                            <p:tgtEl>
                                              <p:spTgt spid="7"/>
                                            </p:tgtEl>
                                            <p:attrNameLst>
                                              <p:attrName>r</p:attrName>
                                            </p:attrNameLst>
                                          </p:cBhvr>
                                        </p:animRot>
                                      </p:childTnLst>
                                    </p:cTn>
                                  </p:par>
                                  <p:par>
                                    <p:cTn id="11" presetID="49" presetClass="path" presetSubtype="0" accel="50000" decel="50000" fill="hold" nodeType="withEffect">
                                      <p:stCondLst>
                                        <p:cond delay="0"/>
                                      </p:stCondLst>
                                      <p:childTnLst>
                                        <p:animMotion origin="layout" path="M 1.67643E-6 -1.85185E-6 L -0.26266 0.55787 " pathEditMode="relative" rAng="0" ptsTypes="AA">
                                          <p:cBhvr>
                                            <p:cTn id="12" dur="3000" fill="hold"/>
                                            <p:tgtEl>
                                              <p:spTgt spid="7"/>
                                            </p:tgtEl>
                                            <p:attrNameLst>
                                              <p:attrName>ppt_x</p:attrName>
                                              <p:attrName>ppt_y</p:attrName>
                                            </p:attrNameLst>
                                          </p:cBhvr>
                                          <p:rCtr x="-13133" y="27894"/>
                                        </p:animMotion>
                                      </p:childTnLst>
                                    </p:cTn>
                                  </p:par>
                                  <p:par>
                                    <p:cTn id="13" presetID="22" presetClass="entr" presetSubtype="1"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0"/>
                                            <p:tgtEl>
                                              <p:spTgt spid="8"/>
                                            </p:tgtEl>
                                          </p:cBhvr>
                                        </p:animEffect>
                                      </p:childTnLst>
                                    </p:cTn>
                                  </p:par>
                                </p:childTnLst>
                              </p:cTn>
                            </p:par>
                            <p:par>
                              <p:cTn id="16" fill="hold">
                                <p:stCondLst>
                                  <p:cond delay="3000"/>
                                </p:stCondLst>
                                <p:childTnLst>
                                  <p:par>
                                    <p:cTn id="17" presetID="8" presetClass="emph" presetSubtype="0" accel="12000" decel="20000" fill="hold" nodeType="afterEffect">
                                      <p:stCondLst>
                                        <p:cond delay="0"/>
                                      </p:stCondLst>
                                      <p:childTnLst>
                                        <p:animRot by="5640000">
                                          <p:cBhvr>
                                            <p:cTn id="18" dur="1000" fill="hold"/>
                                            <p:tgtEl>
                                              <p:spTgt spid="7"/>
                                            </p:tgtEl>
                                            <p:attrNameLst>
                                              <p:attrName>r</p:attrName>
                                            </p:attrNameLst>
                                          </p:cBhvr>
                                        </p:animRot>
                                      </p:childTnLst>
                                    </p:cTn>
                                  </p:par>
                                </p:childTnLst>
                              </p:cTn>
                            </p:par>
                            <p:par>
                              <p:cTn id="19" fill="hold">
                                <p:stCondLst>
                                  <p:cond delay="4000"/>
                                </p:stCondLst>
                                <p:childTnLst>
                                  <p:par>
                                    <p:cTn id="20" presetID="64" presetClass="path" presetSubtype="0" accel="50000" decel="50000" fill="hold" nodeType="afterEffect">
                                      <p:stCondLst>
                                        <p:cond delay="0"/>
                                      </p:stCondLst>
                                      <p:childTnLst>
                                        <p:animMotion origin="layout" path="M -0.26266 0.55787 L -0.51087 0.09468 " pathEditMode="relative" rAng="0" ptsTypes="AA">
                                          <p:cBhvr>
                                            <p:cTn id="21" dur="2000" fill="hold"/>
                                            <p:tgtEl>
                                              <p:spTgt spid="7"/>
                                            </p:tgtEl>
                                            <p:attrNameLst>
                                              <p:attrName>ppt_x</p:attrName>
                                              <p:attrName>ppt_y</p:attrName>
                                            </p:attrNameLst>
                                          </p:cBhvr>
                                          <p:rCtr x="-12417" y="-23171"/>
                                        </p:animMotion>
                                      </p:childTnLst>
                                    </p:cTn>
                                  </p:par>
                                  <p:par>
                                    <p:cTn id="22" presetID="22" presetClass="entr" presetSubtype="4" fill="hold" grpId="0"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500"/>
                                            <p:tgtEl>
                                              <p:spTgt spid="10"/>
                                            </p:tgtEl>
                                          </p:cBhvr>
                                        </p:animEffect>
                                      </p:childTnLst>
                                    </p:cTn>
                                  </p:par>
                                </p:childTnLst>
                              </p:cTn>
                            </p:par>
                            <p:par>
                              <p:cTn id="25" fill="hold">
                                <p:stCondLst>
                                  <p:cond delay="6000"/>
                                </p:stCondLst>
                                <p:childTnLst>
                                  <p:par>
                                    <p:cTn id="26" presetID="1"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par>
                              <p:cTn id="30" fill="hold">
                                <p:stCondLst>
                                  <p:cond delay="6000"/>
                                </p:stCondLst>
                                <p:childTnLst>
                                  <p:par>
                                    <p:cTn id="31" presetID="10" presetClass="exit" presetSubtype="0" fill="hold" nodeType="after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6500"/>
                                </p:stCondLst>
                                <p:childTnLst>
                                  <p:par>
                                    <p:cTn id="35" presetID="1" presetClass="entr" presetSubtype="0" fill="hold" grpId="0" nodeType="afterEffect">
                                      <p:stCondLst>
                                        <p:cond delay="100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7500"/>
                                </p:stCondLst>
                                <p:childTnLst>
                                  <p:par>
                                    <p:cTn id="41" presetID="1" presetClass="entr" presetSubtype="0" fill="hold" grpId="0"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8500"/>
                                </p:stCondLst>
                                <p:childTnLst>
                                  <p:par>
                                    <p:cTn id="47" presetID="1" presetClass="entr" presetSubtype="0" fill="hold" grpId="0" nodeType="afterEffect">
                                      <p:stCondLst>
                                        <p:cond delay="500"/>
                                      </p:stCondLst>
                                      <p:childTnLst>
                                        <p:set>
                                          <p:cBhvr>
                                            <p:cTn id="48" dur="1" fill="hold">
                                              <p:stCondLst>
                                                <p:cond delay="0"/>
                                              </p:stCondLst>
                                            </p:cTn>
                                            <p:tgtEl>
                                              <p:spTgt spid="38"/>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grpId="0" nodeType="afterEffect">
                                      <p:stCondLst>
                                        <p:cond delay="100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grpId="1" nodeType="withEffect">
                                      <p:stCondLst>
                                        <p:cond delay="1000"/>
                                      </p:stCondLst>
                                      <p:childTnLst>
                                        <p:set>
                                          <p:cBhvr>
                                            <p:cTn id="53" dur="1" fill="hold">
                                              <p:stCondLst>
                                                <p:cond delay="0"/>
                                              </p:stCondLst>
                                            </p:cTn>
                                            <p:tgtEl>
                                              <p:spTgt spid="31"/>
                                            </p:tgtEl>
                                            <p:attrNameLst>
                                              <p:attrName>style.visibility</p:attrName>
                                            </p:attrNameLst>
                                          </p:cBhvr>
                                          <p:to>
                                            <p:strVal val="visible"/>
                                          </p:to>
                                        </p:set>
                                      </p:childTnLst>
                                    </p:cTn>
                                  </p:par>
                                </p:childTnLst>
                              </p:cTn>
                            </p:par>
                            <p:par>
                              <p:cTn id="54" fill="hold">
                                <p:stCondLst>
                                  <p:cond delay="10000"/>
                                </p:stCondLst>
                                <p:childTnLst>
                                  <p:par>
                                    <p:cTn id="55" presetID="1" presetClass="entr" presetSubtype="0" fill="hold" grpId="0" nodeType="afterEffect">
                                      <p:stCondLst>
                                        <p:cond delay="500"/>
                                      </p:stCondLst>
                                      <p:childTnLst>
                                        <p:set>
                                          <p:cBhvr>
                                            <p:cTn id="56" dur="1" fill="hold">
                                              <p:stCondLst>
                                                <p:cond delay="0"/>
                                              </p:stCondLst>
                                            </p:cTn>
                                            <p:tgtEl>
                                              <p:spTgt spid="22"/>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p:stCondLst>
                                        <p:cond delay="500"/>
                                      </p:stCondLst>
                                      <p:childTnLst>
                                        <p:set>
                                          <p:cBhvr>
                                            <p:cTn id="59" dur="1" fill="hold">
                                              <p:stCondLst>
                                                <p:cond delay="0"/>
                                              </p:stCondLst>
                                            </p:cTn>
                                            <p:tgtEl>
                                              <p:spTgt spid="33"/>
                                            </p:tgtEl>
                                            <p:attrNameLst>
                                              <p:attrName>style.visibility</p:attrName>
                                            </p:attrNameLst>
                                          </p:cBhvr>
                                          <p:to>
                                            <p:strVal val="visible"/>
                                          </p:to>
                                        </p:set>
                                      </p:childTnLst>
                                    </p:cTn>
                                  </p:par>
                                </p:childTnLst>
                              </p:cTn>
                            </p:par>
                            <p:par>
                              <p:cTn id="60" fill="hold">
                                <p:stCondLst>
                                  <p:cond delay="11000"/>
                                </p:stCondLst>
                                <p:childTnLst>
                                  <p:par>
                                    <p:cTn id="61" presetID="1" presetClass="entr" presetSubtype="0" fill="hold" grpId="0" nodeType="afterEffect">
                                      <p:stCondLst>
                                        <p:cond delay="500"/>
                                      </p:stCondLst>
                                      <p:childTnLst>
                                        <p:set>
                                          <p:cBhvr>
                                            <p:cTn id="62" dur="1" fill="hold">
                                              <p:stCondLst>
                                                <p:cond delay="0"/>
                                              </p:stCondLst>
                                            </p:cTn>
                                            <p:tgtEl>
                                              <p:spTgt spid="34"/>
                                            </p:tgtEl>
                                            <p:attrNameLst>
                                              <p:attrName>style.visibility</p:attrName>
                                            </p:attrNameLst>
                                          </p:cBhvr>
                                          <p:to>
                                            <p:strVal val="visible"/>
                                          </p:to>
                                        </p:set>
                                      </p:childTnLst>
                                    </p:cTn>
                                  </p:par>
                                </p:childTnLst>
                              </p:cTn>
                            </p:par>
                            <p:par>
                              <p:cTn id="63" fill="hold">
                                <p:stCondLst>
                                  <p:cond delay="11500"/>
                                </p:stCondLst>
                                <p:childTnLst>
                                  <p:par>
                                    <p:cTn id="64" presetID="1"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par>
                              <p:cTn id="66" fill="hold">
                                <p:stCondLst>
                                  <p:cond delay="11500"/>
                                </p:stCondLst>
                                <p:childTnLst>
                                  <p:par>
                                    <p:cTn id="67" presetID="1"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par>
                              <p:cTn id="69" fill="hold">
                                <p:stCondLst>
                                  <p:cond delay="11500"/>
                                </p:stCondLst>
                                <p:childTnLst>
                                  <p:par>
                                    <p:cTn id="70" presetID="64" presetClass="path" presetSubtype="0" accel="50000" decel="50000" fill="hold" nodeType="afterEffect">
                                      <p:stCondLst>
                                        <p:cond delay="0"/>
                                      </p:stCondLst>
                                      <p:childTnLst>
                                        <p:animMotion origin="layout" path="M -0.00313 0.0787 L -0.003 -0.06829 " pathEditMode="relative" rAng="0" ptsTypes="AA">
                                          <p:cBhvr>
                                            <p:cTn id="71" dur="2000" fill="hold"/>
                                            <p:tgtEl>
                                              <p:spTgt spid="43"/>
                                            </p:tgtEl>
                                            <p:attrNameLst>
                                              <p:attrName>ppt_x</p:attrName>
                                              <p:attrName>ppt_y</p:attrName>
                                            </p:attrNameLst>
                                          </p:cBhvr>
                                          <p:rCtr x="0" y="-7361"/>
                                        </p:animMotion>
                                      </p:childTnLst>
                                    </p:cTn>
                                  </p:par>
                                </p:childTnLst>
                              </p:cTn>
                            </p:par>
                            <p:par>
                              <p:cTn id="72" fill="hold">
                                <p:stCondLst>
                                  <p:cond delay="13500"/>
                                </p:stCondLst>
                                <p:childTnLst>
                                  <p:par>
                                    <p:cTn id="73" presetID="10" presetClass="exit" presetSubtype="0" fill="hold" grpId="1" nodeType="after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childTnLst>
                              </p:cTn>
                            </p:par>
                            <p:par>
                              <p:cTn id="76" fill="hold">
                                <p:stCondLst>
                                  <p:cond delay="14000"/>
                                </p:stCondLst>
                                <p:childTnLst>
                                  <p:par>
                                    <p:cTn id="77" presetID="1" presetClass="exit" presetSubtype="0" fill="hold" nodeType="afterEffect">
                                      <p:stCondLst>
                                        <p:cond delay="300"/>
                                      </p:stCondLst>
                                      <p:childTnLst>
                                        <p:set>
                                          <p:cBhvr>
                                            <p:cTn id="78" dur="1" fill="hold">
                                              <p:stCondLst>
                                                <p:cond delay="0"/>
                                              </p:stCondLst>
                                            </p:cTn>
                                            <p:tgtEl>
                                              <p:spTgt spid="43"/>
                                            </p:tgtEl>
                                            <p:attrNameLst>
                                              <p:attrName>style.visibility</p:attrName>
                                            </p:attrNameLst>
                                          </p:cBhvr>
                                          <p:to>
                                            <p:strVal val="hidden"/>
                                          </p:to>
                                        </p:set>
                                      </p:childTnLst>
                                    </p:cTn>
                                  </p:par>
                                </p:childTnLst>
                              </p:cTn>
                            </p:par>
                            <p:par>
                              <p:cTn id="79" fill="hold">
                                <p:stCondLst>
                                  <p:cond delay="14300"/>
                                </p:stCondLst>
                                <p:childTnLst>
                                  <p:par>
                                    <p:cTn id="80" presetID="1" presetClass="entr" presetSubtype="0"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6" grpId="0"/>
          <p:bldP spid="17" grpId="0"/>
          <p:bldP spid="31" grpId="1" animBg="1"/>
          <p:bldP spid="22" grpId="0" animBg="1"/>
          <p:bldP spid="33" grpId="0" animBg="1"/>
          <p:bldP spid="34" grpId="0" animBg="1"/>
          <p:bldP spid="35" grpId="0" animBg="1"/>
          <p:bldP spid="37" grpId="0" animBg="1"/>
          <p:bldP spid="38" grpId="0" animBg="1"/>
          <p:bldP spid="26" grpId="0" animBg="1"/>
          <p:bldP spid="2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accel="20000" fill="hold" nodeType="clickEffect">
                                      <p:stCondLst>
                                        <p:cond delay="0"/>
                                      </p:stCondLst>
                                      <p:childTnLst>
                                        <p:animRot by="-2700000">
                                          <p:cBhvr>
                                            <p:cTn id="10" dur="2000" fill="hold"/>
                                            <p:tgtEl>
                                              <p:spTgt spid="7"/>
                                            </p:tgtEl>
                                            <p:attrNameLst>
                                              <p:attrName>r</p:attrName>
                                            </p:attrNameLst>
                                          </p:cBhvr>
                                        </p:animRot>
                                      </p:childTnLst>
                                    </p:cTn>
                                  </p:par>
                                  <p:par>
                                    <p:cTn id="11" presetID="49" presetClass="path" presetSubtype="0" accel="50000" decel="50000" fill="hold" nodeType="withEffect">
                                      <p:stCondLst>
                                        <p:cond delay="0"/>
                                      </p:stCondLst>
                                      <p:childTnLst>
                                        <p:animMotion origin="layout" path="M 1.67643E-6 -1.85185E-6 L -0.26266 0.55787 " pathEditMode="relative" rAng="0" ptsTypes="AA">
                                          <p:cBhvr>
                                            <p:cTn id="12" dur="3000" fill="hold"/>
                                            <p:tgtEl>
                                              <p:spTgt spid="7"/>
                                            </p:tgtEl>
                                            <p:attrNameLst>
                                              <p:attrName>ppt_x</p:attrName>
                                              <p:attrName>ppt_y</p:attrName>
                                            </p:attrNameLst>
                                          </p:cBhvr>
                                          <p:rCtr x="-13133" y="27894"/>
                                        </p:animMotion>
                                      </p:childTnLst>
                                    </p:cTn>
                                  </p:par>
                                  <p:par>
                                    <p:cTn id="13" presetID="22" presetClass="entr" presetSubtype="1"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2500"/>
                                            <p:tgtEl>
                                              <p:spTgt spid="8"/>
                                            </p:tgtEl>
                                          </p:cBhvr>
                                        </p:animEffect>
                                      </p:childTnLst>
                                    </p:cTn>
                                  </p:par>
                                </p:childTnLst>
                              </p:cTn>
                            </p:par>
                            <p:par>
                              <p:cTn id="16" fill="hold">
                                <p:stCondLst>
                                  <p:cond delay="3000"/>
                                </p:stCondLst>
                                <p:childTnLst>
                                  <p:par>
                                    <p:cTn id="17" presetID="8" presetClass="emph" presetSubtype="0" accel="12000" decel="20000" fill="hold" nodeType="afterEffect">
                                      <p:stCondLst>
                                        <p:cond delay="0"/>
                                      </p:stCondLst>
                                      <p:childTnLst>
                                        <p:animRot by="5640000">
                                          <p:cBhvr>
                                            <p:cTn id="18" dur="1000" fill="hold"/>
                                            <p:tgtEl>
                                              <p:spTgt spid="7"/>
                                            </p:tgtEl>
                                            <p:attrNameLst>
                                              <p:attrName>r</p:attrName>
                                            </p:attrNameLst>
                                          </p:cBhvr>
                                        </p:animRot>
                                      </p:childTnLst>
                                    </p:cTn>
                                  </p:par>
                                </p:childTnLst>
                              </p:cTn>
                            </p:par>
                            <p:par>
                              <p:cTn id="19" fill="hold">
                                <p:stCondLst>
                                  <p:cond delay="4000"/>
                                </p:stCondLst>
                                <p:childTnLst>
                                  <p:par>
                                    <p:cTn id="20" presetID="64" presetClass="path" presetSubtype="0" accel="50000" decel="50000" fill="hold" nodeType="afterEffect">
                                      <p:stCondLst>
                                        <p:cond delay="0"/>
                                      </p:stCondLst>
                                      <p:childTnLst>
                                        <p:animMotion origin="layout" path="M -0.26266 0.55787 L -0.51087 0.09468 " pathEditMode="relative" rAng="0" ptsTypes="AA">
                                          <p:cBhvr>
                                            <p:cTn id="21" dur="2000" fill="hold"/>
                                            <p:tgtEl>
                                              <p:spTgt spid="7"/>
                                            </p:tgtEl>
                                            <p:attrNameLst>
                                              <p:attrName>ppt_x</p:attrName>
                                              <p:attrName>ppt_y</p:attrName>
                                            </p:attrNameLst>
                                          </p:cBhvr>
                                          <p:rCtr x="-12417" y="-23171"/>
                                        </p:animMotion>
                                      </p:childTnLst>
                                    </p:cTn>
                                  </p:par>
                                  <p:par>
                                    <p:cTn id="22" presetID="22" presetClass="entr" presetSubtype="4" fill="hold" grpId="0"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500"/>
                                            <p:tgtEl>
                                              <p:spTgt spid="10"/>
                                            </p:tgtEl>
                                          </p:cBhvr>
                                        </p:animEffect>
                                      </p:childTnLst>
                                    </p:cTn>
                                  </p:par>
                                </p:childTnLst>
                              </p:cTn>
                            </p:par>
                            <p:par>
                              <p:cTn id="25" fill="hold">
                                <p:stCondLst>
                                  <p:cond delay="6000"/>
                                </p:stCondLst>
                                <p:childTnLst>
                                  <p:par>
                                    <p:cTn id="26" presetID="1"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childTnLst>
                              </p:cTn>
                            </p:par>
                            <p:par>
                              <p:cTn id="30" fill="hold">
                                <p:stCondLst>
                                  <p:cond delay="6000"/>
                                </p:stCondLst>
                                <p:childTnLst>
                                  <p:par>
                                    <p:cTn id="31" presetID="10" presetClass="exit" presetSubtype="0" fill="hold" nodeType="after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par>
                              <p:cTn id="34" fill="hold">
                                <p:stCondLst>
                                  <p:cond delay="6500"/>
                                </p:stCondLst>
                                <p:childTnLst>
                                  <p:par>
                                    <p:cTn id="35" presetID="1" presetClass="entr" presetSubtype="0" fill="hold" grpId="0" nodeType="afterEffect">
                                      <p:stCondLst>
                                        <p:cond delay="100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7500"/>
                                </p:stCondLst>
                                <p:childTnLst>
                                  <p:par>
                                    <p:cTn id="41" presetID="1" presetClass="entr" presetSubtype="0" fill="hold" grpId="0"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8000"/>
                                </p:stCondLst>
                                <p:childTnLst>
                                  <p:par>
                                    <p:cTn id="44" presetID="1"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8500"/>
                                </p:stCondLst>
                                <p:childTnLst>
                                  <p:par>
                                    <p:cTn id="47" presetID="1" presetClass="entr" presetSubtype="0" fill="hold" grpId="0" nodeType="afterEffect">
                                      <p:stCondLst>
                                        <p:cond delay="500"/>
                                      </p:stCondLst>
                                      <p:childTnLst>
                                        <p:set>
                                          <p:cBhvr>
                                            <p:cTn id="48" dur="1" fill="hold">
                                              <p:stCondLst>
                                                <p:cond delay="0"/>
                                              </p:stCondLst>
                                            </p:cTn>
                                            <p:tgtEl>
                                              <p:spTgt spid="38"/>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grpId="0" nodeType="afterEffect">
                                      <p:stCondLst>
                                        <p:cond delay="100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grpId="1" nodeType="withEffect">
                                      <p:stCondLst>
                                        <p:cond delay="1000"/>
                                      </p:stCondLst>
                                      <p:childTnLst>
                                        <p:set>
                                          <p:cBhvr>
                                            <p:cTn id="53" dur="1" fill="hold">
                                              <p:stCondLst>
                                                <p:cond delay="0"/>
                                              </p:stCondLst>
                                            </p:cTn>
                                            <p:tgtEl>
                                              <p:spTgt spid="31"/>
                                            </p:tgtEl>
                                            <p:attrNameLst>
                                              <p:attrName>style.visibility</p:attrName>
                                            </p:attrNameLst>
                                          </p:cBhvr>
                                          <p:to>
                                            <p:strVal val="visible"/>
                                          </p:to>
                                        </p:set>
                                      </p:childTnLst>
                                    </p:cTn>
                                  </p:par>
                                </p:childTnLst>
                              </p:cTn>
                            </p:par>
                            <p:par>
                              <p:cTn id="54" fill="hold">
                                <p:stCondLst>
                                  <p:cond delay="10000"/>
                                </p:stCondLst>
                                <p:childTnLst>
                                  <p:par>
                                    <p:cTn id="55" presetID="1" presetClass="entr" presetSubtype="0" fill="hold" grpId="0" nodeType="afterEffect">
                                      <p:stCondLst>
                                        <p:cond delay="500"/>
                                      </p:stCondLst>
                                      <p:childTnLst>
                                        <p:set>
                                          <p:cBhvr>
                                            <p:cTn id="56" dur="1" fill="hold">
                                              <p:stCondLst>
                                                <p:cond delay="0"/>
                                              </p:stCondLst>
                                            </p:cTn>
                                            <p:tgtEl>
                                              <p:spTgt spid="22"/>
                                            </p:tgtEl>
                                            <p:attrNameLst>
                                              <p:attrName>style.visibility</p:attrName>
                                            </p:attrNameLst>
                                          </p:cBhvr>
                                          <p:to>
                                            <p:strVal val="visible"/>
                                          </p:to>
                                        </p:set>
                                      </p:childTnLst>
                                    </p:cTn>
                                  </p:par>
                                </p:childTnLst>
                              </p:cTn>
                            </p:par>
                            <p:par>
                              <p:cTn id="57" fill="hold">
                                <p:stCondLst>
                                  <p:cond delay="10500"/>
                                </p:stCondLst>
                                <p:childTnLst>
                                  <p:par>
                                    <p:cTn id="58" presetID="1" presetClass="entr" presetSubtype="0" fill="hold" grpId="0" nodeType="afterEffect">
                                      <p:stCondLst>
                                        <p:cond delay="500"/>
                                      </p:stCondLst>
                                      <p:childTnLst>
                                        <p:set>
                                          <p:cBhvr>
                                            <p:cTn id="59" dur="1" fill="hold">
                                              <p:stCondLst>
                                                <p:cond delay="0"/>
                                              </p:stCondLst>
                                            </p:cTn>
                                            <p:tgtEl>
                                              <p:spTgt spid="33"/>
                                            </p:tgtEl>
                                            <p:attrNameLst>
                                              <p:attrName>style.visibility</p:attrName>
                                            </p:attrNameLst>
                                          </p:cBhvr>
                                          <p:to>
                                            <p:strVal val="visible"/>
                                          </p:to>
                                        </p:set>
                                      </p:childTnLst>
                                    </p:cTn>
                                  </p:par>
                                </p:childTnLst>
                              </p:cTn>
                            </p:par>
                            <p:par>
                              <p:cTn id="60" fill="hold">
                                <p:stCondLst>
                                  <p:cond delay="11000"/>
                                </p:stCondLst>
                                <p:childTnLst>
                                  <p:par>
                                    <p:cTn id="61" presetID="1" presetClass="entr" presetSubtype="0" fill="hold" grpId="0" nodeType="afterEffect">
                                      <p:stCondLst>
                                        <p:cond delay="500"/>
                                      </p:stCondLst>
                                      <p:childTnLst>
                                        <p:set>
                                          <p:cBhvr>
                                            <p:cTn id="62" dur="1" fill="hold">
                                              <p:stCondLst>
                                                <p:cond delay="0"/>
                                              </p:stCondLst>
                                            </p:cTn>
                                            <p:tgtEl>
                                              <p:spTgt spid="34"/>
                                            </p:tgtEl>
                                            <p:attrNameLst>
                                              <p:attrName>style.visibility</p:attrName>
                                            </p:attrNameLst>
                                          </p:cBhvr>
                                          <p:to>
                                            <p:strVal val="visible"/>
                                          </p:to>
                                        </p:set>
                                      </p:childTnLst>
                                    </p:cTn>
                                  </p:par>
                                </p:childTnLst>
                              </p:cTn>
                            </p:par>
                            <p:par>
                              <p:cTn id="63" fill="hold">
                                <p:stCondLst>
                                  <p:cond delay="11500"/>
                                </p:stCondLst>
                                <p:childTnLst>
                                  <p:par>
                                    <p:cTn id="64" presetID="1"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par>
                              <p:cTn id="66" fill="hold">
                                <p:stCondLst>
                                  <p:cond delay="11500"/>
                                </p:stCondLst>
                                <p:childTnLst>
                                  <p:par>
                                    <p:cTn id="67" presetID="1"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childTnLst>
                              </p:cTn>
                            </p:par>
                            <p:par>
                              <p:cTn id="69" fill="hold">
                                <p:stCondLst>
                                  <p:cond delay="11500"/>
                                </p:stCondLst>
                                <p:childTnLst>
                                  <p:par>
                                    <p:cTn id="70" presetID="64" presetClass="path" presetSubtype="0" accel="50000" decel="50000" fill="hold" nodeType="afterEffect">
                                      <p:stCondLst>
                                        <p:cond delay="0"/>
                                      </p:stCondLst>
                                      <p:childTnLst>
                                        <p:animMotion origin="layout" path="M -0.00313 0.0787 L -0.003 -0.06829 " pathEditMode="relative" rAng="0" ptsTypes="AA">
                                          <p:cBhvr>
                                            <p:cTn id="71" dur="2000" fill="hold"/>
                                            <p:tgtEl>
                                              <p:spTgt spid="43"/>
                                            </p:tgtEl>
                                            <p:attrNameLst>
                                              <p:attrName>ppt_x</p:attrName>
                                              <p:attrName>ppt_y</p:attrName>
                                            </p:attrNameLst>
                                          </p:cBhvr>
                                          <p:rCtr x="0" y="-7361"/>
                                        </p:animMotion>
                                      </p:childTnLst>
                                    </p:cTn>
                                  </p:par>
                                </p:childTnLst>
                              </p:cTn>
                            </p:par>
                            <p:par>
                              <p:cTn id="72" fill="hold">
                                <p:stCondLst>
                                  <p:cond delay="13500"/>
                                </p:stCondLst>
                                <p:childTnLst>
                                  <p:par>
                                    <p:cTn id="73" presetID="10" presetClass="exit" presetSubtype="0" fill="hold" grpId="1" nodeType="afterEffect">
                                      <p:stCondLst>
                                        <p:cond delay="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childTnLst>
                              </p:cTn>
                            </p:par>
                            <p:par>
                              <p:cTn id="76" fill="hold">
                                <p:stCondLst>
                                  <p:cond delay="14000"/>
                                </p:stCondLst>
                                <p:childTnLst>
                                  <p:par>
                                    <p:cTn id="77" presetID="1" presetClass="exit" presetSubtype="0" fill="hold" nodeType="afterEffect">
                                      <p:stCondLst>
                                        <p:cond delay="300"/>
                                      </p:stCondLst>
                                      <p:childTnLst>
                                        <p:set>
                                          <p:cBhvr>
                                            <p:cTn id="78" dur="1" fill="hold">
                                              <p:stCondLst>
                                                <p:cond delay="0"/>
                                              </p:stCondLst>
                                            </p:cTn>
                                            <p:tgtEl>
                                              <p:spTgt spid="43"/>
                                            </p:tgtEl>
                                            <p:attrNameLst>
                                              <p:attrName>style.visibility</p:attrName>
                                            </p:attrNameLst>
                                          </p:cBhvr>
                                          <p:to>
                                            <p:strVal val="hidden"/>
                                          </p:to>
                                        </p:set>
                                      </p:childTnLst>
                                    </p:cTn>
                                  </p:par>
                                </p:childTnLst>
                              </p:cTn>
                            </p:par>
                            <p:par>
                              <p:cTn id="79" fill="hold">
                                <p:stCondLst>
                                  <p:cond delay="14300"/>
                                </p:stCondLst>
                                <p:childTnLst>
                                  <p:par>
                                    <p:cTn id="80" presetID="1" presetClass="entr" presetSubtype="0" fill="hold" nodeType="afterEffect">
                                      <p:stCondLst>
                                        <p:cond delay="0"/>
                                      </p:stCondLst>
                                      <p:childTnLst>
                                        <p:set>
                                          <p:cBhvr>
                                            <p:cTn id="8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6" grpId="0"/>
          <p:bldP spid="17" grpId="0"/>
          <p:bldP spid="31" grpId="1" animBg="1"/>
          <p:bldP spid="22" grpId="0" animBg="1"/>
          <p:bldP spid="33" grpId="0" animBg="1"/>
          <p:bldP spid="34" grpId="0" animBg="1"/>
          <p:bldP spid="35" grpId="0" animBg="1"/>
          <p:bldP spid="37" grpId="0" animBg="1"/>
          <p:bldP spid="38" grpId="0" animBg="1"/>
          <p:bldP spid="26" grpId="0" animBg="1"/>
          <p:bldP spid="26"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533400"/>
            <a:ext cx="8219256" cy="879376"/>
          </a:xfrm>
        </p:spPr>
        <p:txBody>
          <a:bodyPr>
            <a:normAutofit fontScale="90000"/>
          </a:bodyPr>
          <a:lstStyle/>
          <a:p>
            <a:pPr algn="ctr"/>
            <a:r>
              <a:rPr lang="en-US" dirty="0">
                <a:latin typeface="+mn-lt"/>
              </a:rPr>
              <a:t>Earthworms populations improve  properties of the soil</a:t>
            </a:r>
            <a:endParaRPr lang="ru-RU" dirty="0">
              <a:latin typeface="+mn-lt"/>
            </a:endParaRPr>
          </a:p>
        </p:txBody>
      </p:sp>
      <p:sp>
        <p:nvSpPr>
          <p:cNvPr id="3" name="Текст 2"/>
          <p:cNvSpPr>
            <a:spLocks noGrp="1"/>
          </p:cNvSpPr>
          <p:nvPr>
            <p:ph type="body" idx="1"/>
          </p:nvPr>
        </p:nvSpPr>
        <p:spPr>
          <a:xfrm>
            <a:off x="1919536" y="1844824"/>
            <a:ext cx="3931920" cy="639762"/>
          </a:xfrm>
        </p:spPr>
        <p:txBody>
          <a:bodyPr/>
          <a:lstStyle/>
          <a:p>
            <a:r>
              <a:rPr lang="en-US" sz="2800" dirty="0"/>
              <a:t>Physical</a:t>
            </a:r>
            <a:r>
              <a:rPr lang="ru-RU" dirty="0"/>
              <a:t>:</a:t>
            </a:r>
          </a:p>
        </p:txBody>
      </p:sp>
      <p:sp>
        <p:nvSpPr>
          <p:cNvPr id="4" name="Объект 3"/>
          <p:cNvSpPr>
            <a:spLocks noGrp="1"/>
          </p:cNvSpPr>
          <p:nvPr>
            <p:ph sz="half" idx="2"/>
          </p:nvPr>
        </p:nvSpPr>
        <p:spPr/>
        <p:txBody>
          <a:bodyPr/>
          <a:lstStyle/>
          <a:p>
            <a:pPr marL="0" indent="0">
              <a:buNone/>
            </a:pPr>
            <a:r>
              <a:rPr lang="en-US" dirty="0"/>
              <a:t>Increase its </a:t>
            </a:r>
          </a:p>
          <a:p>
            <a:r>
              <a:rPr lang="en-US" dirty="0"/>
              <a:t>porosity </a:t>
            </a:r>
          </a:p>
          <a:p>
            <a:r>
              <a:rPr lang="en-US" dirty="0"/>
              <a:t>aeration</a:t>
            </a:r>
          </a:p>
          <a:p>
            <a:r>
              <a:rPr lang="en-US" dirty="0"/>
              <a:t>mineral substances penetration</a:t>
            </a:r>
            <a:endParaRPr lang="ru-RU" dirty="0"/>
          </a:p>
          <a:p>
            <a:pPr marL="0" indent="0">
              <a:buNone/>
            </a:pPr>
            <a:endParaRPr lang="en-US" dirty="0"/>
          </a:p>
        </p:txBody>
      </p:sp>
      <p:sp>
        <p:nvSpPr>
          <p:cNvPr id="5" name="Текст 4"/>
          <p:cNvSpPr>
            <a:spLocks noGrp="1"/>
          </p:cNvSpPr>
          <p:nvPr>
            <p:ph type="body" sz="quarter" idx="3"/>
          </p:nvPr>
        </p:nvSpPr>
        <p:spPr>
          <a:xfrm>
            <a:off x="6312024" y="1844824"/>
            <a:ext cx="3931920" cy="639762"/>
          </a:xfrm>
        </p:spPr>
        <p:txBody>
          <a:bodyPr>
            <a:normAutofit/>
          </a:bodyPr>
          <a:lstStyle/>
          <a:p>
            <a:r>
              <a:rPr lang="en-US" sz="2800" dirty="0"/>
              <a:t>C</a:t>
            </a:r>
            <a:r>
              <a:rPr lang="ru-RU" sz="2800" dirty="0" err="1"/>
              <a:t>hemical</a:t>
            </a:r>
            <a:r>
              <a:rPr lang="ru-RU" sz="2800" dirty="0"/>
              <a:t>:</a:t>
            </a:r>
          </a:p>
        </p:txBody>
      </p:sp>
      <p:sp>
        <p:nvSpPr>
          <p:cNvPr id="6" name="Объект 5"/>
          <p:cNvSpPr>
            <a:spLocks noGrp="1"/>
          </p:cNvSpPr>
          <p:nvPr>
            <p:ph sz="quarter" idx="4"/>
          </p:nvPr>
        </p:nvSpPr>
        <p:spPr/>
        <p:txBody>
          <a:bodyPr/>
          <a:lstStyle/>
          <a:p>
            <a:endParaRPr lang="en-US" dirty="0"/>
          </a:p>
          <a:p>
            <a:r>
              <a:rPr lang="ru-RU" dirty="0" err="1"/>
              <a:t>the</a:t>
            </a:r>
            <a:r>
              <a:rPr lang="ru-RU" dirty="0"/>
              <a:t> </a:t>
            </a:r>
            <a:r>
              <a:rPr lang="ru-RU" dirty="0" err="1"/>
              <a:t>amount</a:t>
            </a:r>
            <a:r>
              <a:rPr lang="ru-RU" dirty="0"/>
              <a:t> </a:t>
            </a:r>
            <a:r>
              <a:rPr lang="ru-RU" dirty="0" err="1"/>
              <a:t>of</a:t>
            </a:r>
            <a:r>
              <a:rPr lang="ru-RU" dirty="0"/>
              <a:t> </a:t>
            </a:r>
            <a:r>
              <a:rPr lang="en-US" dirty="0"/>
              <a:t>humus increases</a:t>
            </a:r>
          </a:p>
          <a:p>
            <a:r>
              <a:rPr lang="en-US" dirty="0"/>
              <a:t>the acidity of the soil decreases</a:t>
            </a:r>
          </a:p>
          <a:p>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9537" y="4645072"/>
            <a:ext cx="3746973" cy="2172658"/>
          </a:xfrm>
          <a:prstGeom prst="rect">
            <a:avLst/>
          </a:prstGeom>
        </p:spPr>
      </p:pic>
      <p:sp>
        <p:nvSpPr>
          <p:cNvPr id="10" name="TextBox 9"/>
          <p:cNvSpPr txBox="1"/>
          <p:nvPr/>
        </p:nvSpPr>
        <p:spPr>
          <a:xfrm>
            <a:off x="359278" y="6205954"/>
            <a:ext cx="840178" cy="369332"/>
          </a:xfrm>
          <a:prstGeom prst="rect">
            <a:avLst/>
          </a:prstGeom>
          <a:noFill/>
        </p:spPr>
        <p:txBody>
          <a:bodyPr wrap="square" rtlCol="0">
            <a:spAutoFit/>
          </a:bodyPr>
          <a:lstStyle/>
          <a:p>
            <a:r>
              <a:rPr lang="en-US" b="1" dirty="0"/>
              <a:t>4</a:t>
            </a:r>
            <a:endParaRPr lang="ru-RU" b="1" dirty="0"/>
          </a:p>
        </p:txBody>
      </p:sp>
    </p:spTree>
    <p:extLst>
      <p:ext uri="{BB962C8B-B14F-4D97-AF65-F5344CB8AC3E}">
        <p14:creationId xmlns:p14="http://schemas.microsoft.com/office/powerpoint/2010/main" val="1044190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l="2878" t="5441" r="24707"/>
          <a:stretch/>
        </p:blipFill>
        <p:spPr>
          <a:xfrm>
            <a:off x="1785118" y="764704"/>
            <a:ext cx="2872614" cy="2499462"/>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9645" y="2852937"/>
            <a:ext cx="669205" cy="66920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6250" y="4872022"/>
            <a:ext cx="1217364" cy="842202"/>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3213" y="4173215"/>
            <a:ext cx="1040802" cy="1737716"/>
          </a:xfrm>
          <a:prstGeom prst="rect">
            <a:avLst/>
          </a:prstGeom>
        </p:spPr>
      </p:pic>
      <p:sp>
        <p:nvSpPr>
          <p:cNvPr id="9" name="TextBox 8"/>
          <p:cNvSpPr txBox="1"/>
          <p:nvPr/>
        </p:nvSpPr>
        <p:spPr>
          <a:xfrm>
            <a:off x="5663953" y="613504"/>
            <a:ext cx="4760063" cy="1940957"/>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Our research is aimed at not only confirming the scientific fact that earthworms change the mechanical properties of the soil and make it more porous, but also investigate this process and measure the quantitative parameters</a:t>
            </a:r>
            <a:endParaRPr lang="ru-RU" dirty="0">
              <a:solidFill>
                <a:schemeClr val="tx2"/>
              </a:solidFill>
            </a:endParaRPr>
          </a:p>
        </p:txBody>
      </p:sp>
      <p:sp>
        <p:nvSpPr>
          <p:cNvPr id="10" name="TextBox 9"/>
          <p:cNvSpPr txBox="1"/>
          <p:nvPr/>
        </p:nvSpPr>
        <p:spPr>
          <a:xfrm>
            <a:off x="1773146" y="4016178"/>
            <a:ext cx="3401101" cy="2553891"/>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We decided to confirm the fact that the activity of earthworms affects favorably the fertility of the soil, and also to track changes in its properties: porosity and acidity.</a:t>
            </a:r>
            <a:endParaRPr lang="ru-RU" dirty="0"/>
          </a:p>
          <a:p>
            <a:endParaRPr lang="ru-RU" dirty="0"/>
          </a:p>
        </p:txBody>
      </p:sp>
      <p:pic>
        <p:nvPicPr>
          <p:cNvPr id="2" name="Рисунок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9752" y="3612618"/>
            <a:ext cx="3450240" cy="2518807"/>
          </a:xfrm>
          <a:prstGeom prst="rect">
            <a:avLst/>
          </a:prstGeom>
        </p:spPr>
      </p:pic>
      <p:sp>
        <p:nvSpPr>
          <p:cNvPr id="11" name="TextBox 10"/>
          <p:cNvSpPr txBox="1"/>
          <p:nvPr/>
        </p:nvSpPr>
        <p:spPr>
          <a:xfrm>
            <a:off x="359278" y="6205954"/>
            <a:ext cx="840178" cy="369332"/>
          </a:xfrm>
          <a:prstGeom prst="rect">
            <a:avLst/>
          </a:prstGeom>
          <a:noFill/>
        </p:spPr>
        <p:txBody>
          <a:bodyPr wrap="square" rtlCol="0">
            <a:spAutoFit/>
          </a:bodyPr>
          <a:lstStyle/>
          <a:p>
            <a:r>
              <a:rPr lang="en-US" b="1" dirty="0"/>
              <a:t>5</a:t>
            </a:r>
            <a:endParaRPr lang="ru-RU" b="1" dirty="0"/>
          </a:p>
        </p:txBody>
      </p:sp>
    </p:spTree>
    <p:extLst>
      <p:ext uri="{BB962C8B-B14F-4D97-AF65-F5344CB8AC3E}">
        <p14:creationId xmlns:p14="http://schemas.microsoft.com/office/powerpoint/2010/main" val="2117791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836712"/>
            <a:ext cx="8229600" cy="846584"/>
          </a:xfrm>
        </p:spPr>
        <p:txBody>
          <a:bodyPr>
            <a:normAutofit fontScale="90000"/>
          </a:bodyPr>
          <a:lstStyle/>
          <a:p>
            <a:r>
              <a:rPr lang="ru-RU" dirty="0"/>
              <a:t/>
            </a:r>
            <a:br>
              <a:rPr lang="ru-RU" dirty="0"/>
            </a:br>
            <a:endParaRPr lang="ru-RU" dirty="0"/>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9367" y="1106978"/>
            <a:ext cx="3975472" cy="5098976"/>
          </a:xfrm>
        </p:spPr>
      </p:pic>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87888" y="1052736"/>
            <a:ext cx="3626283" cy="4835044"/>
          </a:xfr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2304" y="1880809"/>
            <a:ext cx="2808312" cy="3816424"/>
          </a:xfrm>
          <a:prstGeom prst="rect">
            <a:avLst/>
          </a:prstGeom>
        </p:spPr>
      </p:pic>
      <p:sp>
        <p:nvSpPr>
          <p:cNvPr id="8" name="TextBox 7"/>
          <p:cNvSpPr txBox="1"/>
          <p:nvPr/>
        </p:nvSpPr>
        <p:spPr>
          <a:xfrm>
            <a:off x="359278" y="6205954"/>
            <a:ext cx="840178" cy="369332"/>
          </a:xfrm>
          <a:prstGeom prst="rect">
            <a:avLst/>
          </a:prstGeom>
          <a:noFill/>
        </p:spPr>
        <p:txBody>
          <a:bodyPr wrap="square" rtlCol="0">
            <a:spAutoFit/>
          </a:bodyPr>
          <a:lstStyle/>
          <a:p>
            <a:r>
              <a:rPr lang="en-US" b="1" dirty="0"/>
              <a:t>6</a:t>
            </a:r>
            <a:endParaRPr lang="ru-RU" b="1" dirty="0"/>
          </a:p>
        </p:txBody>
      </p:sp>
    </p:spTree>
    <p:extLst>
      <p:ext uri="{BB962C8B-B14F-4D97-AF65-F5344CB8AC3E}">
        <p14:creationId xmlns:p14="http://schemas.microsoft.com/office/powerpoint/2010/main" val="181602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908721"/>
            <a:ext cx="8229600" cy="702567"/>
          </a:xfrm>
        </p:spPr>
        <p:txBody>
          <a:bodyPr>
            <a:normAutofit fontScale="90000"/>
          </a:bodyPr>
          <a:lstStyle/>
          <a:p>
            <a:r>
              <a:rPr lang="en-US" sz="3100" dirty="0"/>
              <a:t/>
            </a:r>
            <a:br>
              <a:rPr lang="en-US" sz="3100" dirty="0"/>
            </a:br>
            <a:r>
              <a:rPr lang="en-US" sz="3100" dirty="0"/>
              <a:t/>
            </a:r>
            <a:br>
              <a:rPr lang="en-US" sz="3100" dirty="0"/>
            </a:br>
            <a:r>
              <a:rPr lang="ru-RU" sz="3100" dirty="0"/>
              <a:t/>
            </a:r>
            <a:br>
              <a:rPr lang="ru-RU" sz="3100" dirty="0"/>
            </a:br>
            <a:r>
              <a:rPr lang="ru-RU" dirty="0"/>
              <a:t/>
            </a:r>
            <a:br>
              <a:rPr lang="ru-RU" dirty="0"/>
            </a:br>
            <a:endParaRPr lang="ru-RU" dirty="0"/>
          </a:p>
        </p:txBody>
      </p:sp>
      <p:pic>
        <p:nvPicPr>
          <p:cNvPr id="5" name="Объект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127448" y="3284984"/>
            <a:ext cx="4401460" cy="3105636"/>
          </a:xfrm>
        </p:spPr>
      </p:pic>
      <p:pic>
        <p:nvPicPr>
          <p:cNvPr id="6" name="Объект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64479" y="3355601"/>
            <a:ext cx="4514437" cy="3219685"/>
          </a:xfr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277515" y="-657172"/>
            <a:ext cx="3528392" cy="5652063"/>
          </a:xfrm>
          <a:prstGeom prst="rect">
            <a:avLst/>
          </a:prstGeom>
        </p:spPr>
      </p:pic>
      <p:sp>
        <p:nvSpPr>
          <p:cNvPr id="8" name="TextBox 7"/>
          <p:cNvSpPr txBox="1"/>
          <p:nvPr/>
        </p:nvSpPr>
        <p:spPr>
          <a:xfrm>
            <a:off x="359278" y="6205954"/>
            <a:ext cx="840178" cy="369332"/>
          </a:xfrm>
          <a:prstGeom prst="rect">
            <a:avLst/>
          </a:prstGeom>
          <a:noFill/>
        </p:spPr>
        <p:txBody>
          <a:bodyPr wrap="square" rtlCol="0">
            <a:spAutoFit/>
          </a:bodyPr>
          <a:lstStyle/>
          <a:p>
            <a:r>
              <a:rPr lang="en-US" b="1" dirty="0"/>
              <a:t>7</a:t>
            </a:r>
            <a:endParaRPr lang="ru-RU" b="1" dirty="0"/>
          </a:p>
        </p:txBody>
      </p:sp>
    </p:spTree>
    <p:extLst>
      <p:ext uri="{BB962C8B-B14F-4D97-AF65-F5344CB8AC3E}">
        <p14:creationId xmlns:p14="http://schemas.microsoft.com/office/powerpoint/2010/main" val="1777228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рапеция 2"/>
          <p:cNvSpPr/>
          <p:nvPr/>
        </p:nvSpPr>
        <p:spPr>
          <a:xfrm rot="10800000">
            <a:off x="0" y="2204864"/>
            <a:ext cx="3080647" cy="273630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Трапеция 7"/>
          <p:cNvSpPr/>
          <p:nvPr/>
        </p:nvSpPr>
        <p:spPr>
          <a:xfrm rot="10800000">
            <a:off x="3080647" y="2204864"/>
            <a:ext cx="3080647" cy="273630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Трапеция 8"/>
          <p:cNvSpPr/>
          <p:nvPr/>
        </p:nvSpPr>
        <p:spPr>
          <a:xfrm rot="10800000">
            <a:off x="6133692" y="2204865"/>
            <a:ext cx="3080647" cy="273630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Трапеция 9"/>
          <p:cNvSpPr/>
          <p:nvPr/>
        </p:nvSpPr>
        <p:spPr>
          <a:xfrm rot="10800000">
            <a:off x="9179841" y="2204865"/>
            <a:ext cx="3080647" cy="273630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Трапеция 10"/>
          <p:cNvSpPr/>
          <p:nvPr/>
        </p:nvSpPr>
        <p:spPr>
          <a:xfrm rot="10800000">
            <a:off x="0" y="2204865"/>
            <a:ext cx="3080647" cy="2736304"/>
          </a:xfrm>
          <a:prstGeom prst="trapezoid">
            <a:avLst/>
          </a:prstGeom>
          <a:solidFill>
            <a:srgbClr val="815C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Трапеция 11"/>
          <p:cNvSpPr/>
          <p:nvPr/>
        </p:nvSpPr>
        <p:spPr>
          <a:xfrm rot="10800000">
            <a:off x="3080646" y="2204865"/>
            <a:ext cx="3080647" cy="2736304"/>
          </a:xfrm>
          <a:prstGeom prst="trapezoid">
            <a:avLst/>
          </a:prstGeom>
          <a:solidFill>
            <a:srgbClr val="815C3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Трапеция 12"/>
          <p:cNvSpPr/>
          <p:nvPr/>
        </p:nvSpPr>
        <p:spPr>
          <a:xfrm rot="10800000">
            <a:off x="6133691" y="2204864"/>
            <a:ext cx="3080647" cy="2736304"/>
          </a:xfrm>
          <a:prstGeom prst="trapezoid">
            <a:avLst/>
          </a:prstGeom>
          <a:solidFill>
            <a:srgbClr val="412E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Трапеция 14"/>
          <p:cNvSpPr/>
          <p:nvPr/>
        </p:nvSpPr>
        <p:spPr>
          <a:xfrm rot="10800000">
            <a:off x="9179841" y="2204866"/>
            <a:ext cx="3080647" cy="2736304"/>
          </a:xfrm>
          <a:prstGeom prst="trapezoid">
            <a:avLst/>
          </a:prstGeom>
          <a:solidFill>
            <a:srgbClr val="412E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342" y="2268197"/>
            <a:ext cx="1160803" cy="1160803"/>
          </a:xfrm>
          <a:prstGeom prst="rect">
            <a:avLst/>
          </a:prstGeom>
        </p:spPr>
      </p:pic>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864190">
            <a:off x="1432069" y="2506728"/>
            <a:ext cx="1160803" cy="1160803"/>
          </a:xfrm>
          <a:prstGeom prst="rect">
            <a:avLst/>
          </a:prstGeom>
        </p:spPr>
      </p:pic>
      <p:pic>
        <p:nvPicPr>
          <p:cNvPr id="18" name="Рисунок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96421">
            <a:off x="719629" y="3394651"/>
            <a:ext cx="758573" cy="1100581"/>
          </a:xfrm>
          <a:prstGeom prst="rect">
            <a:avLst/>
          </a:prstGeom>
        </p:spPr>
      </p:pic>
      <p:pic>
        <p:nvPicPr>
          <p:cNvPr id="19" name="Рисунок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800345">
            <a:off x="1509185" y="3683845"/>
            <a:ext cx="1092386" cy="816869"/>
          </a:xfrm>
          <a:prstGeom prst="rect">
            <a:avLst/>
          </a:prstGeom>
        </p:spPr>
      </p:pic>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15191">
            <a:off x="6661638" y="2266446"/>
            <a:ext cx="988147" cy="988147"/>
          </a:xfrm>
          <a:prstGeom prst="rect">
            <a:avLst/>
          </a:prstGeom>
        </p:spPr>
      </p:pic>
      <p:pic>
        <p:nvPicPr>
          <p:cNvPr id="21" name="Рисунок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971731">
            <a:off x="7683362" y="2921986"/>
            <a:ext cx="1160803" cy="944804"/>
          </a:xfrm>
          <a:prstGeom prst="rect">
            <a:avLst/>
          </a:prstGeom>
        </p:spPr>
      </p:pic>
      <p:pic>
        <p:nvPicPr>
          <p:cNvPr id="22" name="Рисунок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9761">
            <a:off x="6448311" y="3048710"/>
            <a:ext cx="1160803" cy="1160803"/>
          </a:xfrm>
          <a:prstGeom prst="rect">
            <a:avLst/>
          </a:prstGeom>
        </p:spPr>
      </p:pic>
      <p:pic>
        <p:nvPicPr>
          <p:cNvPr id="23" name="Рисунок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859417">
            <a:off x="7418279" y="3727256"/>
            <a:ext cx="1139200" cy="1139200"/>
          </a:xfrm>
          <a:prstGeom prst="rect">
            <a:avLst/>
          </a:prstGeom>
        </p:spPr>
      </p:pic>
      <p:sp>
        <p:nvSpPr>
          <p:cNvPr id="24" name="Овал 23"/>
          <p:cNvSpPr/>
          <p:nvPr/>
        </p:nvSpPr>
        <p:spPr>
          <a:xfrm>
            <a:off x="1224209" y="2698031"/>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1409636" y="2452889"/>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1562036" y="2688511"/>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4230887" y="2770039"/>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4421560" y="2524897"/>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4620970" y="2770039"/>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7727212" y="2380881"/>
            <a:ext cx="521334" cy="432048"/>
            <a:chOff x="4624372" y="1052736"/>
            <a:chExt cx="521334" cy="432048"/>
          </a:xfrm>
        </p:grpSpPr>
        <p:sp>
          <p:nvSpPr>
            <p:cNvPr id="31" name="Овал 30"/>
            <p:cNvSpPr/>
            <p:nvPr/>
          </p:nvSpPr>
          <p:spPr>
            <a:xfrm>
              <a:off x="4624372" y="1340768"/>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4871864" y="1052736"/>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5008785" y="1275155"/>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7" name="Группа 46"/>
          <p:cNvGrpSpPr/>
          <p:nvPr/>
        </p:nvGrpSpPr>
        <p:grpSpPr>
          <a:xfrm>
            <a:off x="10461460" y="2491458"/>
            <a:ext cx="521334" cy="432048"/>
            <a:chOff x="4624372" y="1052736"/>
            <a:chExt cx="521334" cy="432048"/>
          </a:xfrm>
        </p:grpSpPr>
        <p:sp>
          <p:nvSpPr>
            <p:cNvPr id="48" name="Овал 47"/>
            <p:cNvSpPr/>
            <p:nvPr/>
          </p:nvSpPr>
          <p:spPr>
            <a:xfrm>
              <a:off x="4624372" y="1340768"/>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4871864" y="1052736"/>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5008785" y="1275155"/>
              <a:ext cx="136921" cy="144016"/>
            </a:xfrm>
            <a:prstGeom prst="ellipse">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5" name="Группа 54"/>
          <p:cNvGrpSpPr/>
          <p:nvPr/>
        </p:nvGrpSpPr>
        <p:grpSpPr>
          <a:xfrm>
            <a:off x="3832179" y="668243"/>
            <a:ext cx="1178762" cy="895801"/>
            <a:chOff x="902315" y="660991"/>
            <a:chExt cx="1178762" cy="895801"/>
          </a:xfrm>
        </p:grpSpPr>
        <p:pic>
          <p:nvPicPr>
            <p:cNvPr id="51" name="Рисунок 50"/>
            <p:cNvPicPr>
              <a:picLocks noChangeAspect="1"/>
            </p:cNvPicPr>
            <p:nvPr/>
          </p:nvPicPr>
          <p:blipFill rotWithShape="1">
            <a:blip r:embed="rId9" cstate="print">
              <a:extLst>
                <a:ext uri="{28A0092B-C50C-407E-A947-70E740481C1C}">
                  <a14:useLocalDpi xmlns:a14="http://schemas.microsoft.com/office/drawing/2010/main" val="0"/>
                </a:ext>
              </a:extLst>
            </a:blip>
            <a:srcRect l="53896" b="36020"/>
            <a:stretch/>
          </p:blipFill>
          <p:spPr>
            <a:xfrm>
              <a:off x="1464044" y="692695"/>
              <a:ext cx="617033" cy="864097"/>
            </a:xfrm>
            <a:prstGeom prst="rect">
              <a:avLst/>
            </a:prstGeom>
          </p:spPr>
        </p:pic>
        <p:pic>
          <p:nvPicPr>
            <p:cNvPr id="54" name="Рисунок 53"/>
            <p:cNvPicPr>
              <a:picLocks noChangeAspect="1"/>
            </p:cNvPicPr>
            <p:nvPr/>
          </p:nvPicPr>
          <p:blipFill rotWithShape="1">
            <a:blip r:embed="rId9" cstate="print">
              <a:extLst>
                <a:ext uri="{28A0092B-C50C-407E-A947-70E740481C1C}">
                  <a14:useLocalDpi xmlns:a14="http://schemas.microsoft.com/office/drawing/2010/main" val="0"/>
                </a:ext>
              </a:extLst>
            </a:blip>
            <a:srcRect l="53896" b="36020"/>
            <a:stretch/>
          </p:blipFill>
          <p:spPr>
            <a:xfrm>
              <a:off x="902315" y="660991"/>
              <a:ext cx="617033" cy="864097"/>
            </a:xfrm>
            <a:prstGeom prst="rect">
              <a:avLst/>
            </a:prstGeom>
          </p:spPr>
        </p:pic>
      </p:grpSp>
      <p:grpSp>
        <p:nvGrpSpPr>
          <p:cNvPr id="56" name="Группа 55"/>
          <p:cNvGrpSpPr/>
          <p:nvPr/>
        </p:nvGrpSpPr>
        <p:grpSpPr>
          <a:xfrm>
            <a:off x="792603" y="636539"/>
            <a:ext cx="1178762" cy="895801"/>
            <a:chOff x="902315" y="660991"/>
            <a:chExt cx="1178762" cy="895801"/>
          </a:xfrm>
        </p:grpSpPr>
        <p:pic>
          <p:nvPicPr>
            <p:cNvPr id="57" name="Рисунок 56"/>
            <p:cNvPicPr>
              <a:picLocks noChangeAspect="1"/>
            </p:cNvPicPr>
            <p:nvPr/>
          </p:nvPicPr>
          <p:blipFill rotWithShape="1">
            <a:blip r:embed="rId9" cstate="print">
              <a:extLst>
                <a:ext uri="{28A0092B-C50C-407E-A947-70E740481C1C}">
                  <a14:useLocalDpi xmlns:a14="http://schemas.microsoft.com/office/drawing/2010/main" val="0"/>
                </a:ext>
              </a:extLst>
            </a:blip>
            <a:srcRect l="53896" b="36020"/>
            <a:stretch/>
          </p:blipFill>
          <p:spPr>
            <a:xfrm>
              <a:off x="1464044" y="692695"/>
              <a:ext cx="617033" cy="864097"/>
            </a:xfrm>
            <a:prstGeom prst="rect">
              <a:avLst/>
            </a:prstGeom>
          </p:spPr>
        </p:pic>
        <p:pic>
          <p:nvPicPr>
            <p:cNvPr id="58" name="Рисунок 57"/>
            <p:cNvPicPr>
              <a:picLocks noChangeAspect="1"/>
            </p:cNvPicPr>
            <p:nvPr/>
          </p:nvPicPr>
          <p:blipFill rotWithShape="1">
            <a:blip r:embed="rId9" cstate="print">
              <a:extLst>
                <a:ext uri="{28A0092B-C50C-407E-A947-70E740481C1C}">
                  <a14:useLocalDpi xmlns:a14="http://schemas.microsoft.com/office/drawing/2010/main" val="0"/>
                </a:ext>
              </a:extLst>
            </a:blip>
            <a:srcRect l="53896" b="36020"/>
            <a:stretch/>
          </p:blipFill>
          <p:spPr>
            <a:xfrm>
              <a:off x="902315" y="660991"/>
              <a:ext cx="617033" cy="864097"/>
            </a:xfrm>
            <a:prstGeom prst="rect">
              <a:avLst/>
            </a:prstGeom>
          </p:spPr>
        </p:pic>
      </p:grpSp>
      <p:grpSp>
        <p:nvGrpSpPr>
          <p:cNvPr id="59" name="Группа 58"/>
          <p:cNvGrpSpPr/>
          <p:nvPr/>
        </p:nvGrpSpPr>
        <p:grpSpPr>
          <a:xfrm>
            <a:off x="7069784" y="699947"/>
            <a:ext cx="1178762" cy="895801"/>
            <a:chOff x="902315" y="660991"/>
            <a:chExt cx="1178762" cy="895801"/>
          </a:xfrm>
        </p:grpSpPr>
        <p:pic>
          <p:nvPicPr>
            <p:cNvPr id="60" name="Рисунок 59"/>
            <p:cNvPicPr>
              <a:picLocks noChangeAspect="1"/>
            </p:cNvPicPr>
            <p:nvPr/>
          </p:nvPicPr>
          <p:blipFill rotWithShape="1">
            <a:blip r:embed="rId9" cstate="print">
              <a:extLst>
                <a:ext uri="{28A0092B-C50C-407E-A947-70E740481C1C}">
                  <a14:useLocalDpi xmlns:a14="http://schemas.microsoft.com/office/drawing/2010/main" val="0"/>
                </a:ext>
              </a:extLst>
            </a:blip>
            <a:srcRect l="53896" b="36020"/>
            <a:stretch/>
          </p:blipFill>
          <p:spPr>
            <a:xfrm>
              <a:off x="1464044" y="692695"/>
              <a:ext cx="617033" cy="864097"/>
            </a:xfrm>
            <a:prstGeom prst="rect">
              <a:avLst/>
            </a:prstGeom>
          </p:spPr>
        </p:pic>
        <p:pic>
          <p:nvPicPr>
            <p:cNvPr id="61" name="Рисунок 60"/>
            <p:cNvPicPr>
              <a:picLocks noChangeAspect="1"/>
            </p:cNvPicPr>
            <p:nvPr/>
          </p:nvPicPr>
          <p:blipFill rotWithShape="1">
            <a:blip r:embed="rId9" cstate="print">
              <a:extLst>
                <a:ext uri="{28A0092B-C50C-407E-A947-70E740481C1C}">
                  <a14:useLocalDpi xmlns:a14="http://schemas.microsoft.com/office/drawing/2010/main" val="0"/>
                </a:ext>
              </a:extLst>
            </a:blip>
            <a:srcRect l="53896" b="36020"/>
            <a:stretch/>
          </p:blipFill>
          <p:spPr>
            <a:xfrm>
              <a:off x="902315" y="660991"/>
              <a:ext cx="617033" cy="864097"/>
            </a:xfrm>
            <a:prstGeom prst="rect">
              <a:avLst/>
            </a:prstGeom>
          </p:spPr>
        </p:pic>
      </p:grpSp>
      <p:grpSp>
        <p:nvGrpSpPr>
          <p:cNvPr id="62" name="Группа 61"/>
          <p:cNvGrpSpPr/>
          <p:nvPr/>
        </p:nvGrpSpPr>
        <p:grpSpPr>
          <a:xfrm>
            <a:off x="10009000" y="684094"/>
            <a:ext cx="1178762" cy="895801"/>
            <a:chOff x="902315" y="660991"/>
            <a:chExt cx="1178762" cy="895801"/>
          </a:xfrm>
        </p:grpSpPr>
        <p:pic>
          <p:nvPicPr>
            <p:cNvPr id="63" name="Рисунок 62"/>
            <p:cNvPicPr>
              <a:picLocks noChangeAspect="1"/>
            </p:cNvPicPr>
            <p:nvPr/>
          </p:nvPicPr>
          <p:blipFill rotWithShape="1">
            <a:blip r:embed="rId9" cstate="print">
              <a:extLst>
                <a:ext uri="{28A0092B-C50C-407E-A947-70E740481C1C}">
                  <a14:useLocalDpi xmlns:a14="http://schemas.microsoft.com/office/drawing/2010/main" val="0"/>
                </a:ext>
              </a:extLst>
            </a:blip>
            <a:srcRect l="53896" b="36020"/>
            <a:stretch/>
          </p:blipFill>
          <p:spPr>
            <a:xfrm>
              <a:off x="1464044" y="692695"/>
              <a:ext cx="617033" cy="864097"/>
            </a:xfrm>
            <a:prstGeom prst="rect">
              <a:avLst/>
            </a:prstGeom>
          </p:spPr>
        </p:pic>
        <p:pic>
          <p:nvPicPr>
            <p:cNvPr id="64" name="Рисунок 63"/>
            <p:cNvPicPr>
              <a:picLocks noChangeAspect="1"/>
            </p:cNvPicPr>
            <p:nvPr/>
          </p:nvPicPr>
          <p:blipFill rotWithShape="1">
            <a:blip r:embed="rId9" cstate="print">
              <a:extLst>
                <a:ext uri="{28A0092B-C50C-407E-A947-70E740481C1C}">
                  <a14:useLocalDpi xmlns:a14="http://schemas.microsoft.com/office/drawing/2010/main" val="0"/>
                </a:ext>
              </a:extLst>
            </a:blip>
            <a:srcRect l="53896" b="36020"/>
            <a:stretch/>
          </p:blipFill>
          <p:spPr>
            <a:xfrm>
              <a:off x="902315" y="660991"/>
              <a:ext cx="617033" cy="864097"/>
            </a:xfrm>
            <a:prstGeom prst="rect">
              <a:avLst/>
            </a:prstGeom>
          </p:spPr>
        </p:pic>
      </p:grpSp>
      <p:sp>
        <p:nvSpPr>
          <p:cNvPr id="71" name="Прямоугольник 70"/>
          <p:cNvSpPr/>
          <p:nvPr/>
        </p:nvSpPr>
        <p:spPr>
          <a:xfrm>
            <a:off x="377651" y="5373216"/>
            <a:ext cx="2325343"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a:t>Object 1: Four earthworms in forest soil.</a:t>
            </a:r>
            <a:endParaRPr lang="ru-RU" sz="2000" i="1" dirty="0"/>
          </a:p>
        </p:txBody>
      </p:sp>
      <p:sp>
        <p:nvSpPr>
          <p:cNvPr id="72" name="Прямоугольник 71"/>
          <p:cNvSpPr/>
          <p:nvPr/>
        </p:nvSpPr>
        <p:spPr>
          <a:xfrm>
            <a:off x="3427709" y="5527104"/>
            <a:ext cx="2386519"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a:t>Object 2: Forest soil without worms.</a:t>
            </a:r>
            <a:endParaRPr lang="ru-RU" sz="2000" dirty="0"/>
          </a:p>
        </p:txBody>
      </p:sp>
      <p:sp>
        <p:nvSpPr>
          <p:cNvPr id="73" name="Прямоугольник 72"/>
          <p:cNvSpPr/>
          <p:nvPr/>
        </p:nvSpPr>
        <p:spPr>
          <a:xfrm>
            <a:off x="6124517" y="5219327"/>
            <a:ext cx="2990486"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a:t>Object 3: Four earthworms in specially prepared soil for growing plants.</a:t>
            </a:r>
            <a:endParaRPr lang="ru-RU" sz="2000" dirty="0"/>
          </a:p>
        </p:txBody>
      </p:sp>
      <p:sp>
        <p:nvSpPr>
          <p:cNvPr id="74" name="Прямоугольник 73"/>
          <p:cNvSpPr/>
          <p:nvPr/>
        </p:nvSpPr>
        <p:spPr>
          <a:xfrm>
            <a:off x="9350323" y="5373214"/>
            <a:ext cx="2717257"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000" dirty="0"/>
              <a:t>Object 4: Specially prepared soil without worms.</a:t>
            </a:r>
            <a:endParaRPr lang="ru-RU" sz="2000" dirty="0"/>
          </a:p>
        </p:txBody>
      </p:sp>
      <p:sp>
        <p:nvSpPr>
          <p:cNvPr id="52" name="TextBox 51"/>
          <p:cNvSpPr txBox="1"/>
          <p:nvPr/>
        </p:nvSpPr>
        <p:spPr>
          <a:xfrm>
            <a:off x="260941" y="6471901"/>
            <a:ext cx="840178" cy="369332"/>
          </a:xfrm>
          <a:prstGeom prst="rect">
            <a:avLst/>
          </a:prstGeom>
          <a:noFill/>
        </p:spPr>
        <p:txBody>
          <a:bodyPr wrap="square" rtlCol="0">
            <a:spAutoFit/>
          </a:bodyPr>
          <a:lstStyle/>
          <a:p>
            <a:r>
              <a:rPr lang="en-US" b="1" dirty="0"/>
              <a:t>8</a:t>
            </a:r>
            <a:endParaRPr lang="ru-RU" b="1" dirty="0"/>
          </a:p>
        </p:txBody>
      </p:sp>
    </p:spTree>
    <p:extLst>
      <p:ext uri="{BB962C8B-B14F-4D97-AF65-F5344CB8AC3E}">
        <p14:creationId xmlns:p14="http://schemas.microsoft.com/office/powerpoint/2010/main" val="96954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par>
                          <p:cTn id="17" fill="hold">
                            <p:stCondLst>
                              <p:cond delay="500"/>
                            </p:stCondLst>
                            <p:childTnLst>
                              <p:par>
                                <p:cTn id="18" presetID="1" presetClass="entr" presetSubtype="0" fill="hold" nodeType="afterEffect">
                                  <p:stCondLst>
                                    <p:cond delay="50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nodeType="withEffect">
                                  <p:stCondLst>
                                    <p:cond delay="50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nodeType="withEffect">
                                  <p:stCondLst>
                                    <p:cond delay="50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50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nodeType="withEffect">
                                  <p:stCondLst>
                                    <p:cond delay="50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500"/>
                                  </p:stCondLst>
                                  <p:childTnLst>
                                    <p:set>
                                      <p:cBhvr>
                                        <p:cTn id="33" dur="1" fill="hold">
                                          <p:stCondLst>
                                            <p:cond delay="0"/>
                                          </p:stCondLst>
                                        </p:cTn>
                                        <p:tgtEl>
                                          <p:spTgt spid="2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200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200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200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200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200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200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nodeType="withEffect">
                                  <p:stCondLst>
                                    <p:cond delay="200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nodeType="withEffect">
                                  <p:stCondLst>
                                    <p:cond delay="2000"/>
                                  </p:stCondLst>
                                  <p:childTnLst>
                                    <p:set>
                                      <p:cBhvr>
                                        <p:cTn id="50" dur="1" fill="hold">
                                          <p:stCondLst>
                                            <p:cond delay="0"/>
                                          </p:stCondLst>
                                        </p:cTn>
                                        <p:tgtEl>
                                          <p:spTgt spid="47"/>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nodeType="afterEffect">
                                  <p:stCondLst>
                                    <p:cond delay="1000"/>
                                  </p:stCondLst>
                                  <p:childTnLst>
                                    <p:set>
                                      <p:cBhvr>
                                        <p:cTn id="53" dur="1" fill="hold">
                                          <p:stCondLst>
                                            <p:cond delay="0"/>
                                          </p:stCondLst>
                                        </p:cTn>
                                        <p:tgtEl>
                                          <p:spTgt spid="56"/>
                                        </p:tgtEl>
                                        <p:attrNameLst>
                                          <p:attrName>style.visibility</p:attrName>
                                        </p:attrNameLst>
                                      </p:cBhvr>
                                      <p:to>
                                        <p:strVal val="visible"/>
                                      </p:to>
                                    </p:set>
                                  </p:childTnLst>
                                </p:cTn>
                              </p:par>
                              <p:par>
                                <p:cTn id="54" presetID="1" presetClass="entr" presetSubtype="0" fill="hold" nodeType="withEffect">
                                  <p:stCondLst>
                                    <p:cond delay="100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nodeType="withEffect">
                                  <p:stCondLst>
                                    <p:cond delay="1000"/>
                                  </p:stCondLst>
                                  <p:childTnLst>
                                    <p:set>
                                      <p:cBhvr>
                                        <p:cTn id="57" dur="1" fill="hold">
                                          <p:stCondLst>
                                            <p:cond delay="0"/>
                                          </p:stCondLst>
                                        </p:cTn>
                                        <p:tgtEl>
                                          <p:spTgt spid="59"/>
                                        </p:tgtEl>
                                        <p:attrNameLst>
                                          <p:attrName>style.visibility</p:attrName>
                                        </p:attrNameLst>
                                      </p:cBhvr>
                                      <p:to>
                                        <p:strVal val="visible"/>
                                      </p:to>
                                    </p:set>
                                  </p:childTnLst>
                                </p:cTn>
                              </p:par>
                              <p:par>
                                <p:cTn id="58" presetID="1" presetClass="entr" presetSubtype="0" fill="hold" nodeType="withEffect">
                                  <p:stCondLst>
                                    <p:cond delay="1000"/>
                                  </p:stCondLst>
                                  <p:childTnLst>
                                    <p:set>
                                      <p:cBhvr>
                                        <p:cTn id="59" dur="1" fill="hold">
                                          <p:stCondLst>
                                            <p:cond delay="0"/>
                                          </p:stCondLst>
                                        </p:cTn>
                                        <p:tgtEl>
                                          <p:spTgt spid="62"/>
                                        </p:tgtEl>
                                        <p:attrNameLst>
                                          <p:attrName>style.visibility</p:attrName>
                                        </p:attrNameLst>
                                      </p:cBhvr>
                                      <p:to>
                                        <p:strVal val="visible"/>
                                      </p:to>
                                    </p:set>
                                  </p:childTnLst>
                                </p:cTn>
                              </p:par>
                            </p:childTnLst>
                          </p:cTn>
                        </p:par>
                        <p:par>
                          <p:cTn id="60" fill="hold">
                            <p:stCondLst>
                              <p:cond delay="4000"/>
                            </p:stCondLst>
                            <p:childTnLst>
                              <p:par>
                                <p:cTn id="61" presetID="42" presetClass="path" presetSubtype="0" accel="50000" decel="50000" fill="hold" nodeType="afterEffect">
                                  <p:stCondLst>
                                    <p:cond delay="500"/>
                                  </p:stCondLst>
                                  <p:childTnLst>
                                    <p:animMotion origin="layout" path="M -4.81583E-7 -2.22222E-6 L -4.81583E-7 0.17847 " pathEditMode="relative" rAng="0" ptsTypes="AA">
                                      <p:cBhvr>
                                        <p:cTn id="62" dur="2000" fill="hold"/>
                                        <p:tgtEl>
                                          <p:spTgt spid="56"/>
                                        </p:tgtEl>
                                        <p:attrNameLst>
                                          <p:attrName>ppt_x</p:attrName>
                                          <p:attrName>ppt_y</p:attrName>
                                        </p:attrNameLst>
                                      </p:cBhvr>
                                      <p:rCtr x="0" y="8912"/>
                                    </p:animMotion>
                                  </p:childTnLst>
                                </p:cTn>
                              </p:par>
                              <p:par>
                                <p:cTn id="63" presetID="42" presetClass="path" presetSubtype="0" accel="50000" decel="50000" fill="hold" nodeType="withEffect">
                                  <p:stCondLst>
                                    <p:cond delay="500"/>
                                  </p:stCondLst>
                                  <p:childTnLst>
                                    <p:animMotion origin="layout" path="M 0.00156 -0.00926 L 0.00156 0.17963 " pathEditMode="relative" rAng="0" ptsTypes="AA">
                                      <p:cBhvr>
                                        <p:cTn id="64" dur="2000" fill="hold"/>
                                        <p:tgtEl>
                                          <p:spTgt spid="55"/>
                                        </p:tgtEl>
                                        <p:attrNameLst>
                                          <p:attrName>ppt_x</p:attrName>
                                          <p:attrName>ppt_y</p:attrName>
                                        </p:attrNameLst>
                                      </p:cBhvr>
                                      <p:rCtr x="0" y="9444"/>
                                    </p:animMotion>
                                  </p:childTnLst>
                                </p:cTn>
                              </p:par>
                              <p:par>
                                <p:cTn id="65" presetID="42" presetClass="path" presetSubtype="0" accel="50000" decel="50000" fill="hold" nodeType="withEffect">
                                  <p:stCondLst>
                                    <p:cond delay="500"/>
                                  </p:stCondLst>
                                  <p:childTnLst>
                                    <p:animMotion origin="layout" path="M -0.00404 -0.01389 L -0.00404 0.175 " pathEditMode="relative" rAng="0" ptsTypes="AA">
                                      <p:cBhvr>
                                        <p:cTn id="66" dur="2000" fill="hold"/>
                                        <p:tgtEl>
                                          <p:spTgt spid="59"/>
                                        </p:tgtEl>
                                        <p:attrNameLst>
                                          <p:attrName>ppt_x</p:attrName>
                                          <p:attrName>ppt_y</p:attrName>
                                        </p:attrNameLst>
                                      </p:cBhvr>
                                      <p:rCtr x="0" y="9444"/>
                                    </p:animMotion>
                                  </p:childTnLst>
                                </p:cTn>
                              </p:par>
                              <p:par>
                                <p:cTn id="67" presetID="42" presetClass="path" presetSubtype="0" accel="50000" decel="50000" fill="hold" nodeType="withEffect">
                                  <p:stCondLst>
                                    <p:cond delay="500"/>
                                  </p:stCondLst>
                                  <p:childTnLst>
                                    <p:animMotion origin="layout" path="M -0.00026 -0.01158 L -0.00312 0.18148 " pathEditMode="relative" rAng="0" ptsTypes="AA">
                                      <p:cBhvr>
                                        <p:cTn id="68" dur="2000" fill="hold"/>
                                        <p:tgtEl>
                                          <p:spTgt spid="62"/>
                                        </p:tgtEl>
                                        <p:attrNameLst>
                                          <p:attrName>ppt_x</p:attrName>
                                          <p:attrName>ppt_y</p:attrName>
                                        </p:attrNameLst>
                                      </p:cBhvr>
                                      <p:rCtr x="-143" y="9653"/>
                                    </p:animMotion>
                                  </p:childTnLst>
                                </p:cTn>
                              </p:par>
                            </p:childTnLst>
                          </p:cTn>
                        </p:par>
                        <p:par>
                          <p:cTn id="69" fill="hold">
                            <p:stCondLst>
                              <p:cond delay="6500"/>
                            </p:stCondLst>
                            <p:childTnLst>
                              <p:par>
                                <p:cTn id="70" presetID="1" presetClass="exit" presetSubtype="0" fill="hold" nodeType="afterEffect">
                                  <p:stCondLst>
                                    <p:cond delay="0"/>
                                  </p:stCondLst>
                                  <p:childTnLst>
                                    <p:set>
                                      <p:cBhvr>
                                        <p:cTn id="71" dur="1" fill="hold">
                                          <p:stCondLst>
                                            <p:cond delay="0"/>
                                          </p:stCondLst>
                                        </p:cTn>
                                        <p:tgtEl>
                                          <p:spTgt spid="56"/>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55"/>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59"/>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24" grpId="0" animBg="1"/>
      <p:bldP spid="25"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t="17950" b="21280"/>
          <a:stretch/>
        </p:blipFill>
        <p:spPr>
          <a:xfrm>
            <a:off x="2104678" y="3488862"/>
            <a:ext cx="3415258" cy="3612546"/>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3728" y="3488863"/>
            <a:ext cx="4487919" cy="3365939"/>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1522" y="275658"/>
            <a:ext cx="4956479" cy="3717359"/>
          </a:xfrm>
          <a:prstGeom prst="rect">
            <a:avLst/>
          </a:prstGeom>
        </p:spPr>
      </p:pic>
      <p:pic>
        <p:nvPicPr>
          <p:cNvPr id="4" name="Рисунок 3"/>
          <p:cNvPicPr>
            <a:picLocks noChangeAspect="1"/>
          </p:cNvPicPr>
          <p:nvPr/>
        </p:nvPicPr>
        <p:blipFill rotWithShape="1">
          <a:blip r:embed="rId6" cstate="print">
            <a:extLst>
              <a:ext uri="{28A0092B-C50C-407E-A947-70E740481C1C}">
                <a14:useLocalDpi xmlns:a14="http://schemas.microsoft.com/office/drawing/2010/main" val="0"/>
              </a:ext>
            </a:extLst>
          </a:blip>
          <a:srcRect l="10303" t="2477" r="-10303" b="-2477"/>
          <a:stretch/>
        </p:blipFill>
        <p:spPr>
          <a:xfrm>
            <a:off x="1524000" y="275657"/>
            <a:ext cx="4788024" cy="3591018"/>
          </a:xfrm>
          <a:prstGeom prst="rect">
            <a:avLst/>
          </a:prstGeom>
        </p:spPr>
      </p:pic>
      <p:sp>
        <p:nvSpPr>
          <p:cNvPr id="2" name="Заголовок 1"/>
          <p:cNvSpPr>
            <a:spLocks noGrp="1"/>
          </p:cNvSpPr>
          <p:nvPr>
            <p:ph type="title"/>
          </p:nvPr>
        </p:nvSpPr>
        <p:spPr>
          <a:xfrm>
            <a:off x="2053208" y="764704"/>
            <a:ext cx="8229600" cy="990600"/>
          </a:xfrm>
        </p:spPr>
        <p:txBody>
          <a:bodyPr>
            <a:normAutofit/>
          </a:bodyPr>
          <a:lstStyle/>
          <a:p>
            <a:r>
              <a:rPr lang="ru-RU" sz="1600" dirty="0"/>
              <a:t/>
            </a:r>
            <a:br>
              <a:rPr lang="ru-RU" sz="1600" dirty="0"/>
            </a:br>
            <a:endParaRPr lang="ru-RU" sz="1600" dirty="0"/>
          </a:p>
        </p:txBody>
      </p:sp>
      <p:pic>
        <p:nvPicPr>
          <p:cNvPr id="3" name="Рисунок 2"/>
          <p:cNvPicPr>
            <a:picLocks noChangeAspect="1"/>
          </p:cNvPicPr>
          <p:nvPr/>
        </p:nvPicPr>
        <p:blipFill rotWithShape="1">
          <a:blip r:embed="rId7" cstate="print">
            <a:extLst>
              <a:ext uri="{28A0092B-C50C-407E-A947-70E740481C1C}">
                <a14:useLocalDpi xmlns:a14="http://schemas.microsoft.com/office/drawing/2010/main" val="0"/>
              </a:ext>
            </a:extLst>
          </a:blip>
          <a:srcRect l="11325" t="-546" r="-15677" b="546"/>
          <a:stretch/>
        </p:blipFill>
        <p:spPr>
          <a:xfrm>
            <a:off x="4782521" y="2636912"/>
            <a:ext cx="3059007" cy="2232248"/>
          </a:xfrm>
          <a:prstGeom prst="rect">
            <a:avLst/>
          </a:prstGeom>
        </p:spPr>
      </p:pic>
      <p:sp>
        <p:nvSpPr>
          <p:cNvPr id="10" name="TextBox 9"/>
          <p:cNvSpPr txBox="1"/>
          <p:nvPr/>
        </p:nvSpPr>
        <p:spPr>
          <a:xfrm>
            <a:off x="350658" y="6205954"/>
            <a:ext cx="840178" cy="369332"/>
          </a:xfrm>
          <a:prstGeom prst="rect">
            <a:avLst/>
          </a:prstGeom>
          <a:noFill/>
        </p:spPr>
        <p:txBody>
          <a:bodyPr wrap="square" rtlCol="0">
            <a:spAutoFit/>
          </a:bodyPr>
          <a:lstStyle/>
          <a:p>
            <a:r>
              <a:rPr lang="en-US" b="1" dirty="0"/>
              <a:t>9</a:t>
            </a:r>
            <a:endParaRPr lang="ru-RU" b="1" dirty="0"/>
          </a:p>
        </p:txBody>
      </p:sp>
    </p:spTree>
    <p:extLst>
      <p:ext uri="{BB962C8B-B14F-4D97-AF65-F5344CB8AC3E}">
        <p14:creationId xmlns:p14="http://schemas.microsoft.com/office/powerpoint/2010/main" val="41688933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Другая 23">
      <a:dk1>
        <a:sysClr val="windowText" lastClr="000000"/>
      </a:dk1>
      <a:lt1>
        <a:sysClr val="window" lastClr="FFFFFF"/>
      </a:lt1>
      <a:dk2>
        <a:srgbClr val="003300"/>
      </a:dk2>
      <a:lt2>
        <a:srgbClr val="D6ECFF"/>
      </a:lt2>
      <a:accent1>
        <a:srgbClr val="005C00"/>
      </a:accent1>
      <a:accent2>
        <a:srgbClr val="5EA226"/>
      </a:accent2>
      <a:accent3>
        <a:srgbClr val="FEB80A"/>
      </a:accent3>
      <a:accent4>
        <a:srgbClr val="00ADDC"/>
      </a:accent4>
      <a:accent5>
        <a:srgbClr val="738AC8"/>
      </a:accent5>
      <a:accent6>
        <a:srgbClr val="1AB39F"/>
      </a:accent6>
      <a:hlink>
        <a:srgbClr val="EB8803"/>
      </a:hlink>
      <a:folHlink>
        <a:srgbClr val="003300"/>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2439</TotalTime>
  <Words>1590</Words>
  <Application>Microsoft Office PowerPoint</Application>
  <PresentationFormat>Произвольный</PresentationFormat>
  <Paragraphs>192</Paragraphs>
  <Slides>27</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Ясность</vt:lpstr>
      <vt:lpstr>7.worms</vt:lpstr>
      <vt:lpstr> 7.Worms  </vt:lpstr>
      <vt:lpstr>Soil</vt:lpstr>
      <vt:lpstr>Earthworms populations improve  properties of the soil</vt:lpstr>
      <vt:lpstr>Презентация PowerPoint</vt:lpstr>
      <vt:lpstr> </vt:lpstr>
      <vt:lpstr>    </vt:lpstr>
      <vt:lpstr>Презентация PowerPoint</vt:lpstr>
      <vt:lpstr> </vt:lpstr>
      <vt:lpstr>  </vt:lpstr>
      <vt:lpstr>Презентация PowerPoint</vt:lpstr>
      <vt:lpstr> </vt:lpstr>
      <vt:lpstr>Презентация PowerPoint</vt:lpstr>
      <vt:lpstr>Object 1: Four earthworms in forest soil. </vt:lpstr>
      <vt:lpstr>Object 2: Forest soil without worms</vt:lpstr>
      <vt:lpstr>Object 3: Specially prepared soil  </vt:lpstr>
      <vt:lpstr>Leaves number (in 2 weeks)</vt:lpstr>
      <vt:lpstr>Total growth of all plants of the group:</vt:lpstr>
      <vt:lpstr>Презентация PowerPoint</vt:lpstr>
      <vt:lpstr>Презентация PowerPoint</vt:lpstr>
      <vt:lpstr> </vt:lpstr>
      <vt:lpstr>Презентация PowerPoint</vt:lpstr>
      <vt:lpstr>Презентация PowerPoint</vt:lpstr>
      <vt:lpstr>Презентация PowerPoint</vt:lpstr>
      <vt:lpstr>Results obtained</vt:lpstr>
      <vt:lpstr>Conclusion:</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Admin</cp:lastModifiedBy>
  <cp:revision>282</cp:revision>
  <dcterms:created xsi:type="dcterms:W3CDTF">2018-01-28T13:33:22Z</dcterms:created>
  <dcterms:modified xsi:type="dcterms:W3CDTF">2018-07-07T05:48:38Z</dcterms:modified>
</cp:coreProperties>
</file>