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0"/>
  </p:notesMasterIdLst>
  <p:sldIdLst>
    <p:sldId id="256" r:id="rId2"/>
    <p:sldId id="275" r:id="rId3"/>
    <p:sldId id="292" r:id="rId4"/>
    <p:sldId id="270" r:id="rId5"/>
    <p:sldId id="278" r:id="rId6"/>
    <p:sldId id="269" r:id="rId7"/>
    <p:sldId id="279" r:id="rId8"/>
    <p:sldId id="281" r:id="rId9"/>
    <p:sldId id="283" r:id="rId10"/>
    <p:sldId id="289" r:id="rId11"/>
    <p:sldId id="265" r:id="rId12"/>
    <p:sldId id="284" r:id="rId13"/>
    <p:sldId id="285" r:id="rId14"/>
    <p:sldId id="286" r:id="rId15"/>
    <p:sldId id="287" r:id="rId16"/>
    <p:sldId id="288" r:id="rId17"/>
    <p:sldId id="291" r:id="rId18"/>
    <p:sldId id="290" r:id="rId19"/>
    <p:sldId id="267" r:id="rId20"/>
    <p:sldId id="301" r:id="rId21"/>
    <p:sldId id="273" r:id="rId22"/>
    <p:sldId id="294" r:id="rId23"/>
    <p:sldId id="295" r:id="rId24"/>
    <p:sldId id="296" r:id="rId25"/>
    <p:sldId id="297" r:id="rId26"/>
    <p:sldId id="298" r:id="rId27"/>
    <p:sldId id="299" r:id="rId28"/>
    <p:sldId id="300" r:id="rId2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D0C"/>
    <a:srgbClr val="AE0250"/>
    <a:srgbClr val="FFFF00"/>
    <a:srgbClr val="FF33CC"/>
    <a:srgbClr val="33FC24"/>
    <a:srgbClr val="FFA10B"/>
    <a:srgbClr val="A2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 autoAdjust="0"/>
    <p:restoredTop sz="94660"/>
  </p:normalViewPr>
  <p:slideViewPr>
    <p:cSldViewPr>
      <p:cViewPr varScale="1">
        <p:scale>
          <a:sx n="58" d="100"/>
          <a:sy n="58" d="100"/>
        </p:scale>
        <p:origin x="7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YNT\Svi%20putevi%20vode%20u%20Rim\Rezulta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hr-HR"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2000" dirty="0" err="1"/>
              <a:t>Reaching</a:t>
            </a:r>
            <a:r>
              <a:rPr lang="hr-HR" sz="2000" dirty="0"/>
              <a:t> </a:t>
            </a:r>
            <a:r>
              <a:rPr lang="hr-HR" sz="2000" i="1" dirty="0" err="1"/>
              <a:t>Philosophy</a:t>
            </a:r>
            <a:endParaRPr lang="en-US" sz="2000" i="1" dirty="0"/>
          </a:p>
        </c:rich>
      </c:tx>
      <c:layout>
        <c:manualLayout>
          <c:xMode val="edge"/>
          <c:yMode val="edge"/>
          <c:x val="0.18686227468631272"/>
          <c:y val="3.26424345882546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hr-HR"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Reaching Philosophy</c:v>
                </c:pt>
              </c:strCache>
            </c:strRef>
          </c:tx>
          <c:spPr>
            <a:solidFill>
              <a:srgbClr val="33FC24"/>
            </a:solidFill>
          </c:spPr>
          <c:dPt>
            <c:idx val="0"/>
            <c:bubble3D val="0"/>
            <c:spPr>
              <a:solidFill>
                <a:srgbClr val="33FC2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7E5-4C20-9D44-027F4E7DF1A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E5-4C20-9D44-027F4E7DF1A8}"/>
              </c:ext>
            </c:extLst>
          </c:dPt>
          <c:dLbls>
            <c:dLbl>
              <c:idx val="0"/>
              <c:layout>
                <c:manualLayout>
                  <c:x val="-9.9435256151674343E-3"/>
                  <c:y val="4.3797931020341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E5-4C20-9D44-027F4E7DF1A8}"/>
                </c:ext>
              </c:extLst>
            </c:dLbl>
            <c:dLbl>
              <c:idx val="1"/>
              <c:layout>
                <c:manualLayout>
                  <c:x val="3.824361478524875E-2"/>
                  <c:y val="-0.232948176399825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E5-4C20-9D44-027F4E7DF1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hr-HR"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Success</c:v>
                </c:pt>
                <c:pt idx="1">
                  <c:v>Failure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2.0000000000000011E-2</c:v>
                </c:pt>
                <c:pt idx="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2-4665-A83E-974DB6BC3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hr-HR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hr-HR" sz="2000" dirty="0">
                <a:solidFill>
                  <a:schemeClr val="accent4"/>
                </a:solidFill>
              </a:rPr>
              <a:t>Reaching Philosophy</a:t>
            </a:r>
          </a:p>
        </c:rich>
      </c:tx>
      <c:layout>
        <c:manualLayout>
          <c:xMode val="edge"/>
          <c:yMode val="edge"/>
          <c:x val="0.30952875140021763"/>
          <c:y val="4.6629910425594306E-2"/>
        </c:manualLayout>
      </c:layout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27064301767214E-2"/>
          <c:y val="0.17294482085088214"/>
          <c:w val="0.81476736352514467"/>
          <c:h val="0.7080525544772015"/>
        </c:manualLayout>
      </c:layout>
      <c:pie3DChart>
        <c:varyColors val="1"/>
        <c:ser>
          <c:idx val="0"/>
          <c:order val="0"/>
          <c:spPr>
            <a:solidFill>
              <a:srgbClr val="33FC24"/>
            </a:solidFill>
          </c:spPr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99D8-4EEF-8FEE-620525CBBAEE}"/>
              </c:ext>
            </c:extLst>
          </c:dPt>
          <c:dLbls>
            <c:dLbl>
              <c:idx val="0"/>
              <c:layout>
                <c:manualLayout>
                  <c:x val="-0.14556252137936188"/>
                  <c:y val="-0.1842108644937557"/>
                </c:manualLayout>
              </c:layout>
              <c:tx>
                <c:rich>
                  <a:bodyPr/>
                  <a:lstStyle/>
                  <a:p>
                    <a:r>
                      <a:rPr lang="hr-HR" sz="1400" dirty="0">
                        <a:solidFill>
                          <a:schemeClr val="tx1"/>
                        </a:solidFill>
                      </a:rPr>
                      <a:t>72%</a:t>
                    </a:r>
                    <a:endParaRPr lang="en-US" sz="14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D8-4EEF-8FEE-620525CBBAEE}"/>
                </c:ext>
              </c:extLst>
            </c:dLbl>
            <c:dLbl>
              <c:idx val="1"/>
              <c:layout>
                <c:manualLayout>
                  <c:x val="0.14136227121468237"/>
                  <c:y val="5.5397113810485253E-2"/>
                </c:manualLayout>
              </c:layout>
              <c:tx>
                <c:rich>
                  <a:bodyPr/>
                  <a:lstStyle/>
                  <a:p>
                    <a:r>
                      <a:rPr lang="hr-HR" sz="1400" dirty="0">
                        <a:solidFill>
                          <a:schemeClr val="tx1"/>
                        </a:solidFill>
                      </a:rPr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D8-4EEF-8FEE-620525CBBA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Sheet1!$L$46:$L$47</c:f>
              <c:strCache>
                <c:ptCount val="2"/>
                <c:pt idx="0">
                  <c:v>Success</c:v>
                </c:pt>
                <c:pt idx="1">
                  <c:v>Failure</c:v>
                </c:pt>
              </c:strCache>
            </c:strRef>
          </c:cat>
          <c:val>
            <c:numRef>
              <c:f>Sheet1!$M$46:$M$47</c:f>
              <c:numCache>
                <c:formatCode>General</c:formatCode>
                <c:ptCount val="2"/>
                <c:pt idx="0">
                  <c:v>0.72000000000000031</c:v>
                </c:pt>
                <c:pt idx="1">
                  <c:v>0.28000000000000008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D8-4EEF-8FEE-620525CBB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overlay val="0"/>
      <c:txPr>
        <a:bodyPr/>
        <a:lstStyle/>
        <a:p>
          <a:pPr rtl="0">
            <a:defRPr sz="16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val>
            <c:numRef>
              <c:f>Sheet1!$I$1:$I$40</c:f>
              <c:numCache>
                <c:formatCode>General</c:formatCode>
                <c:ptCount val="40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13</c:v>
                </c:pt>
                <c:pt idx="5">
                  <c:v>22</c:v>
                </c:pt>
                <c:pt idx="6">
                  <c:v>17</c:v>
                </c:pt>
                <c:pt idx="7">
                  <c:v>6</c:v>
                </c:pt>
                <c:pt idx="8">
                  <c:v>8</c:v>
                </c:pt>
                <c:pt idx="9">
                  <c:v>10</c:v>
                </c:pt>
                <c:pt idx="10">
                  <c:v>13</c:v>
                </c:pt>
                <c:pt idx="11">
                  <c:v>121</c:v>
                </c:pt>
                <c:pt idx="12">
                  <c:v>76</c:v>
                </c:pt>
                <c:pt idx="13">
                  <c:v>156</c:v>
                </c:pt>
                <c:pt idx="14">
                  <c:v>93</c:v>
                </c:pt>
                <c:pt idx="15">
                  <c:v>132</c:v>
                </c:pt>
                <c:pt idx="16">
                  <c:v>211</c:v>
                </c:pt>
                <c:pt idx="17">
                  <c:v>276</c:v>
                </c:pt>
                <c:pt idx="18">
                  <c:v>272</c:v>
                </c:pt>
                <c:pt idx="19">
                  <c:v>228</c:v>
                </c:pt>
                <c:pt idx="20">
                  <c:v>300</c:v>
                </c:pt>
                <c:pt idx="21">
                  <c:v>240</c:v>
                </c:pt>
                <c:pt idx="22">
                  <c:v>186</c:v>
                </c:pt>
                <c:pt idx="23">
                  <c:v>180</c:v>
                </c:pt>
                <c:pt idx="24">
                  <c:v>275</c:v>
                </c:pt>
                <c:pt idx="25">
                  <c:v>185</c:v>
                </c:pt>
                <c:pt idx="26">
                  <c:v>118</c:v>
                </c:pt>
                <c:pt idx="27">
                  <c:v>131</c:v>
                </c:pt>
                <c:pt idx="28">
                  <c:v>97</c:v>
                </c:pt>
                <c:pt idx="29">
                  <c:v>73</c:v>
                </c:pt>
                <c:pt idx="30">
                  <c:v>73</c:v>
                </c:pt>
                <c:pt idx="31">
                  <c:v>40</c:v>
                </c:pt>
                <c:pt idx="32">
                  <c:v>28</c:v>
                </c:pt>
                <c:pt idx="33">
                  <c:v>9</c:v>
                </c:pt>
                <c:pt idx="34">
                  <c:v>8</c:v>
                </c:pt>
                <c:pt idx="35">
                  <c:v>5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5-4F55-99FE-C7568DC41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5120"/>
        <c:axId val="69447040"/>
      </c:barChart>
      <c:catAx>
        <c:axId val="69445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hr-HR" sz="1400"/>
                  <a:t>Number of Steps</a:t>
                </a:r>
              </a:p>
            </c:rich>
          </c:tx>
          <c:overlay val="0"/>
        </c:title>
        <c:majorTickMark val="out"/>
        <c:minorTickMark val="none"/>
        <c:tickLblPos val="nextTo"/>
        <c:crossAx val="69447040"/>
        <c:crosses val="autoZero"/>
        <c:auto val="1"/>
        <c:lblAlgn val="ctr"/>
        <c:lblOffset val="100"/>
        <c:noMultiLvlLbl val="0"/>
      </c:catAx>
      <c:valAx>
        <c:axId val="69447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hr-HR" sz="1400"/>
                  <a:t>Number of Occurences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9445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356888345734779E-2"/>
          <c:y val="9.706765929119579E-2"/>
          <c:w val="0.54465768399775172"/>
          <c:h val="0.8206793925424066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CFBB-431A-98F9-479E36C295E5}"/>
              </c:ext>
            </c:extLst>
          </c:dPt>
          <c:dPt>
            <c:idx val="1"/>
            <c:bubble3D val="0"/>
            <c:spPr>
              <a:solidFill>
                <a:srgbClr val="33FC24"/>
              </a:solidFill>
            </c:spPr>
            <c:extLst>
              <c:ext xmlns:c16="http://schemas.microsoft.com/office/drawing/2014/chart" uri="{C3380CC4-5D6E-409C-BE32-E72D297353CC}">
                <c16:uniqueId val="{00000001-CFBB-431A-98F9-479E36C295E5}"/>
              </c:ext>
            </c:extLst>
          </c:dPt>
          <c:dPt>
            <c:idx val="2"/>
            <c:bubble3D val="0"/>
            <c:spPr>
              <a:solidFill>
                <a:srgbClr val="FF33CC"/>
              </a:solidFill>
            </c:spPr>
            <c:extLst>
              <c:ext xmlns:c16="http://schemas.microsoft.com/office/drawing/2014/chart" uri="{C3380CC4-5D6E-409C-BE32-E72D297353CC}">
                <c16:uniqueId val="{00000002-CFBB-431A-98F9-479E36C295E5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CFBB-431A-98F9-479E36C295E5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4-CFBB-431A-98F9-479E36C295E5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CFBB-431A-98F9-479E36C295E5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6-CFBB-431A-98F9-479E36C295E5}"/>
              </c:ext>
            </c:extLst>
          </c:dPt>
          <c:dPt>
            <c:idx val="8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7-CFBB-431A-98F9-479E36C295E5}"/>
              </c:ext>
            </c:extLst>
          </c:dPt>
          <c:dPt>
            <c:idx val="9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CFBB-431A-98F9-479E36C295E5}"/>
              </c:ext>
            </c:extLst>
          </c:dPt>
          <c:dPt>
            <c:idx val="10"/>
            <c:bubble3D val="0"/>
            <c:spPr>
              <a:solidFill>
                <a:srgbClr val="AE0250"/>
              </a:solidFill>
            </c:spPr>
            <c:extLst>
              <c:ext xmlns:c16="http://schemas.microsoft.com/office/drawing/2014/chart" uri="{C3380CC4-5D6E-409C-BE32-E72D297353CC}">
                <c16:uniqueId val="{00000009-CFBB-431A-98F9-479E36C295E5}"/>
              </c:ext>
            </c:extLst>
          </c:dPt>
          <c:dPt>
            <c:idx val="12"/>
            <c:bubble3D val="0"/>
            <c:spPr>
              <a:solidFill>
                <a:srgbClr val="C49D0C"/>
              </a:solidFill>
            </c:spPr>
            <c:extLst>
              <c:ext xmlns:c16="http://schemas.microsoft.com/office/drawing/2014/chart" uri="{C3380CC4-5D6E-409C-BE32-E72D297353CC}">
                <c16:uniqueId val="{0000000A-CFBB-431A-98F9-479E36C295E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Sheet1!$AE$1:$AE$13</c:f>
              <c:strCache>
                <c:ptCount val="13"/>
                <c:pt idx="0">
                  <c:v>Emergent properties</c:v>
                </c:pt>
                <c:pt idx="1">
                  <c:v>A priori and a posteriori</c:v>
                </c:pt>
                <c:pt idx="2">
                  <c:v>Property(philosophy)</c:v>
                </c:pt>
                <c:pt idx="3">
                  <c:v>Idea</c:v>
                </c:pt>
                <c:pt idx="4">
                  <c:v>Philosopher</c:v>
                </c:pt>
                <c:pt idx="5">
                  <c:v>Aesthetic</c:v>
                </c:pt>
                <c:pt idx="6">
                  <c:v>Poiesis</c:v>
                </c:pt>
                <c:pt idx="7">
                  <c:v>Quality(philosophy)</c:v>
                </c:pt>
                <c:pt idx="8">
                  <c:v>Ethic</c:v>
                </c:pt>
                <c:pt idx="9">
                  <c:v>Epistemology of science</c:v>
                </c:pt>
                <c:pt idx="10">
                  <c:v>Absurdism</c:v>
                </c:pt>
                <c:pt idx="11">
                  <c:v>Aesthetics</c:v>
                </c:pt>
                <c:pt idx="12">
                  <c:v>Logical form</c:v>
                </c:pt>
              </c:strCache>
            </c:strRef>
          </c:cat>
          <c:val>
            <c:numRef>
              <c:f>Sheet1!$AG$1:$AG$13</c:f>
              <c:numCache>
                <c:formatCode>0.00%</c:formatCode>
                <c:ptCount val="13"/>
                <c:pt idx="0">
                  <c:v>0.1542</c:v>
                </c:pt>
                <c:pt idx="1">
                  <c:v>0.1158</c:v>
                </c:pt>
                <c:pt idx="2">
                  <c:v>9.5200000000000007E-2</c:v>
                </c:pt>
                <c:pt idx="3">
                  <c:v>8.7999999999999995E-2</c:v>
                </c:pt>
                <c:pt idx="4">
                  <c:v>0.08</c:v>
                </c:pt>
                <c:pt idx="5">
                  <c:v>6.8199999999999997E-2</c:v>
                </c:pt>
                <c:pt idx="6">
                  <c:v>4.9399999999999999E-2</c:v>
                </c:pt>
                <c:pt idx="7">
                  <c:v>2.5600000000000001E-2</c:v>
                </c:pt>
                <c:pt idx="8">
                  <c:v>1.9599999999999999E-2</c:v>
                </c:pt>
                <c:pt idx="9">
                  <c:v>1.2999999999999999E-2</c:v>
                </c:pt>
                <c:pt idx="10">
                  <c:v>1.18E-2</c:v>
                </c:pt>
                <c:pt idx="11">
                  <c:v>1E-3</c:v>
                </c:pt>
                <c:pt idx="12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FBB-431A-98F9-479E36C295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 rtl="0">
            <a:defRPr sz="14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F02F2-B092-49F4-A352-404FE572758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5CFF719-71D4-44D8-883E-877AE403F6A4}">
      <dgm:prSet phldrT="[Tekst]"/>
      <dgm:spPr>
        <a:solidFill>
          <a:srgbClr val="58B6C0"/>
        </a:solidFill>
        <a:ln>
          <a:solidFill>
            <a:srgbClr val="58B6C0"/>
          </a:solidFill>
        </a:ln>
      </dgm:spPr>
      <dgm:t>
        <a:bodyPr/>
        <a:lstStyle/>
        <a:p>
          <a:r>
            <a:rPr lang="hr-HR" dirty="0"/>
            <a:t> </a:t>
          </a:r>
        </a:p>
      </dgm:t>
    </dgm:pt>
    <dgm:pt modelId="{6DF1C2B7-2380-46EB-8AB7-BFAE43A88017}" type="parTrans" cxnId="{E36E90CD-F975-4B4C-B465-EA38902EF049}">
      <dgm:prSet/>
      <dgm:spPr/>
      <dgm:t>
        <a:bodyPr/>
        <a:lstStyle/>
        <a:p>
          <a:endParaRPr lang="hr-HR"/>
        </a:p>
      </dgm:t>
    </dgm:pt>
    <dgm:pt modelId="{4D1A18B5-B1BA-4E37-B48B-40F59E65B3D7}" type="sibTrans" cxnId="{E36E90CD-F975-4B4C-B465-EA38902EF049}">
      <dgm:prSet/>
      <dgm:spPr/>
      <dgm:t>
        <a:bodyPr/>
        <a:lstStyle/>
        <a:p>
          <a:endParaRPr lang="hr-HR"/>
        </a:p>
      </dgm:t>
    </dgm:pt>
    <dgm:pt modelId="{6E2C64CC-BBA1-4864-82B0-C04182FE6CFA}">
      <dgm:prSet phldrT="[Tekst]" custT="1"/>
      <dgm:spPr>
        <a:ln>
          <a:solidFill>
            <a:srgbClr val="58B6C0"/>
          </a:solidFill>
        </a:ln>
      </dgm:spPr>
      <dgm:t>
        <a:bodyPr/>
        <a:lstStyle/>
        <a:p>
          <a:pPr>
            <a:buFontTx/>
            <a:buNone/>
          </a:pPr>
          <a:r>
            <a:rPr lang="hr-HR" sz="2400" dirty="0" err="1">
              <a:solidFill>
                <a:schemeClr val="bg2">
                  <a:lumMod val="10000"/>
                </a:schemeClr>
              </a:solidFill>
              <a:latin typeface="+mj-lt"/>
            </a:rPr>
            <a:t>Theoretical</a:t>
          </a:r>
          <a:r>
            <a:rPr lang="hr-HR" sz="2400" dirty="0">
              <a:solidFill>
                <a:schemeClr val="bg2">
                  <a:lumMod val="10000"/>
                </a:schemeClr>
              </a:solidFill>
              <a:latin typeface="+mj-lt"/>
            </a:rPr>
            <a:t> </a:t>
          </a:r>
          <a:r>
            <a:rPr lang="hr-HR" sz="2400" dirty="0" err="1">
              <a:solidFill>
                <a:schemeClr val="bg2">
                  <a:lumMod val="10000"/>
                </a:schemeClr>
              </a:solidFill>
              <a:latin typeface="+mj-lt"/>
            </a:rPr>
            <a:t>introduction</a:t>
          </a:r>
          <a:endParaRPr lang="hr-HR" sz="2400" dirty="0">
            <a:solidFill>
              <a:schemeClr val="bg2">
                <a:lumMod val="10000"/>
              </a:schemeClr>
            </a:solidFill>
            <a:latin typeface="+mj-lt"/>
          </a:endParaRPr>
        </a:p>
      </dgm:t>
    </dgm:pt>
    <dgm:pt modelId="{147A4D4D-A6EA-40CD-A2CD-0C79097DADBA}" type="parTrans" cxnId="{3D54F034-95B3-41F1-86D6-3EB0187C60A0}">
      <dgm:prSet/>
      <dgm:spPr/>
      <dgm:t>
        <a:bodyPr/>
        <a:lstStyle/>
        <a:p>
          <a:endParaRPr lang="hr-HR"/>
        </a:p>
      </dgm:t>
    </dgm:pt>
    <dgm:pt modelId="{6820D26E-DF2A-4EEB-B44A-ED76E605BF4B}" type="sibTrans" cxnId="{3D54F034-95B3-41F1-86D6-3EB0187C60A0}">
      <dgm:prSet/>
      <dgm:spPr/>
      <dgm:t>
        <a:bodyPr/>
        <a:lstStyle/>
        <a:p>
          <a:endParaRPr lang="hr-HR"/>
        </a:p>
      </dgm:t>
    </dgm:pt>
    <dgm:pt modelId="{5BD72E14-4ADC-4934-81D0-C467785A222F}">
      <dgm:prSet phldrT="[Tekst]"/>
      <dgm:spPr>
        <a:solidFill>
          <a:srgbClr val="58B6C0"/>
        </a:solidFill>
        <a:ln>
          <a:solidFill>
            <a:srgbClr val="58B6C0"/>
          </a:solidFill>
        </a:ln>
      </dgm:spPr>
      <dgm:t>
        <a:bodyPr/>
        <a:lstStyle/>
        <a:p>
          <a:r>
            <a:rPr lang="hr-HR" dirty="0"/>
            <a:t> </a:t>
          </a:r>
        </a:p>
      </dgm:t>
    </dgm:pt>
    <dgm:pt modelId="{5B4FBFFA-50FC-4035-899C-A854ED5335DE}" type="parTrans" cxnId="{15479595-33F0-4A5E-A560-59E398BC4E80}">
      <dgm:prSet/>
      <dgm:spPr/>
      <dgm:t>
        <a:bodyPr/>
        <a:lstStyle/>
        <a:p>
          <a:endParaRPr lang="hr-HR"/>
        </a:p>
      </dgm:t>
    </dgm:pt>
    <dgm:pt modelId="{1B045B32-A70B-408C-8A2B-9F0542B3AD7D}" type="sibTrans" cxnId="{15479595-33F0-4A5E-A560-59E398BC4E80}">
      <dgm:prSet/>
      <dgm:spPr/>
      <dgm:t>
        <a:bodyPr/>
        <a:lstStyle/>
        <a:p>
          <a:endParaRPr lang="hr-HR"/>
        </a:p>
      </dgm:t>
    </dgm:pt>
    <dgm:pt modelId="{8C9F75BF-388F-4DDD-AF9B-D2F2F24E276F}">
      <dgm:prSet phldrT="[Tekst]" custT="1"/>
      <dgm:spPr>
        <a:ln>
          <a:solidFill>
            <a:srgbClr val="58B6C0"/>
          </a:solidFill>
        </a:ln>
      </dgm:spPr>
      <dgm:t>
        <a:bodyPr/>
        <a:lstStyle/>
        <a:p>
          <a:pPr>
            <a:buFontTx/>
            <a:buNone/>
          </a:pPr>
          <a:r>
            <a:rPr lang="hr-HR" sz="2400" dirty="0" err="1">
              <a:latin typeface="Tw Cen MT Condensed" panose="020B0606020104020203" pitchFamily="34" charset="-18"/>
            </a:rPr>
            <a:t>Experiment</a:t>
          </a:r>
          <a:endParaRPr lang="hr-HR" sz="2400" dirty="0">
            <a:latin typeface="Tw Cen MT Condensed" panose="020B0606020104020203" pitchFamily="34" charset="-18"/>
          </a:endParaRPr>
        </a:p>
      </dgm:t>
    </dgm:pt>
    <dgm:pt modelId="{38212C4C-B919-4419-B516-91E242EA6B9E}" type="parTrans" cxnId="{7A3D3900-4A8E-41A1-8713-FBF3E7792738}">
      <dgm:prSet/>
      <dgm:spPr/>
      <dgm:t>
        <a:bodyPr/>
        <a:lstStyle/>
        <a:p>
          <a:endParaRPr lang="hr-HR"/>
        </a:p>
      </dgm:t>
    </dgm:pt>
    <dgm:pt modelId="{2C8E9B33-51F8-44D1-84C5-BB802A5FFE77}" type="sibTrans" cxnId="{7A3D3900-4A8E-41A1-8713-FBF3E7792738}">
      <dgm:prSet/>
      <dgm:spPr/>
      <dgm:t>
        <a:bodyPr/>
        <a:lstStyle/>
        <a:p>
          <a:endParaRPr lang="hr-HR"/>
        </a:p>
      </dgm:t>
    </dgm:pt>
    <dgm:pt modelId="{85C6C629-F7D8-4B74-8731-E5058C1329C2}">
      <dgm:prSet phldrT="[Tekst]"/>
      <dgm:spPr>
        <a:solidFill>
          <a:srgbClr val="58B6C0"/>
        </a:solidFill>
        <a:ln>
          <a:solidFill>
            <a:srgbClr val="58B6C0"/>
          </a:solidFill>
        </a:ln>
      </dgm:spPr>
      <dgm:t>
        <a:bodyPr/>
        <a:lstStyle/>
        <a:p>
          <a:r>
            <a:rPr lang="hr-HR" dirty="0"/>
            <a:t> </a:t>
          </a:r>
        </a:p>
      </dgm:t>
    </dgm:pt>
    <dgm:pt modelId="{7B607DD5-1368-452E-A48D-87DB64BD385D}" type="parTrans" cxnId="{E0FC3DAB-FCAE-499B-A649-858D79602D10}">
      <dgm:prSet/>
      <dgm:spPr/>
      <dgm:t>
        <a:bodyPr/>
        <a:lstStyle/>
        <a:p>
          <a:endParaRPr lang="hr-HR"/>
        </a:p>
      </dgm:t>
    </dgm:pt>
    <dgm:pt modelId="{A1594DFE-8356-4374-A4BF-29E12691CE36}" type="sibTrans" cxnId="{E0FC3DAB-FCAE-499B-A649-858D79602D10}">
      <dgm:prSet/>
      <dgm:spPr/>
      <dgm:t>
        <a:bodyPr/>
        <a:lstStyle/>
        <a:p>
          <a:endParaRPr lang="hr-HR"/>
        </a:p>
      </dgm:t>
    </dgm:pt>
    <dgm:pt modelId="{79209411-0392-4901-A095-706FD7C43389}">
      <dgm:prSet phldrT="[Tekst]" custT="1"/>
      <dgm:spPr>
        <a:ln>
          <a:solidFill>
            <a:srgbClr val="58B6C0"/>
          </a:solidFill>
        </a:ln>
      </dgm:spPr>
      <dgm:t>
        <a:bodyPr/>
        <a:lstStyle/>
        <a:p>
          <a:pPr>
            <a:buFontTx/>
            <a:buNone/>
          </a:pPr>
          <a:r>
            <a:rPr lang="hr-HR" sz="2400" dirty="0" err="1">
              <a:latin typeface="Tw Cen MT Condensed" panose="020B0606020104020203" pitchFamily="34" charset="-18"/>
            </a:rPr>
            <a:t>Results</a:t>
          </a:r>
          <a:endParaRPr lang="hr-HR" sz="2400" dirty="0">
            <a:latin typeface="Tw Cen MT Condensed" panose="020B0606020104020203" pitchFamily="34" charset="-18"/>
          </a:endParaRPr>
        </a:p>
      </dgm:t>
    </dgm:pt>
    <dgm:pt modelId="{03D164EF-D9A5-4C65-AF82-46582A54772E}" type="parTrans" cxnId="{A9F5EDDF-ADB0-443C-8E6D-5C547ACB3312}">
      <dgm:prSet/>
      <dgm:spPr/>
      <dgm:t>
        <a:bodyPr/>
        <a:lstStyle/>
        <a:p>
          <a:endParaRPr lang="hr-HR"/>
        </a:p>
      </dgm:t>
    </dgm:pt>
    <dgm:pt modelId="{DFCFF5FF-F776-4CA2-8813-B3ECBDCAE17D}" type="sibTrans" cxnId="{A9F5EDDF-ADB0-443C-8E6D-5C547ACB3312}">
      <dgm:prSet/>
      <dgm:spPr/>
      <dgm:t>
        <a:bodyPr/>
        <a:lstStyle/>
        <a:p>
          <a:endParaRPr lang="hr-HR"/>
        </a:p>
      </dgm:t>
    </dgm:pt>
    <dgm:pt modelId="{FB66A388-CD17-4340-AA4B-9A8FDE510B3C}">
      <dgm:prSet phldrT="[Tekst]"/>
      <dgm:spPr>
        <a:ln>
          <a:solidFill>
            <a:srgbClr val="58B6C0"/>
          </a:solidFill>
        </a:ln>
      </dgm:spPr>
      <dgm:t>
        <a:bodyPr/>
        <a:lstStyle/>
        <a:p>
          <a:r>
            <a:rPr lang="hr-HR" sz="1500" dirty="0">
              <a:latin typeface="Calibri" panose="020F0502020204030204" pitchFamily="34" charset="0"/>
              <a:cs typeface="Calibri" panose="020F0502020204030204" pitchFamily="34" charset="0"/>
            </a:rPr>
            <a:t>Facts about Wikipedia</a:t>
          </a:r>
        </a:p>
      </dgm:t>
    </dgm:pt>
    <dgm:pt modelId="{8474DAC3-EA77-4F26-B95E-735DBB844FA4}" type="parTrans" cxnId="{FA4D0EA3-AE61-46C8-9E04-4541A2C7DF83}">
      <dgm:prSet/>
      <dgm:spPr/>
      <dgm:t>
        <a:bodyPr/>
        <a:lstStyle/>
        <a:p>
          <a:endParaRPr lang="hr-HR"/>
        </a:p>
      </dgm:t>
    </dgm:pt>
    <dgm:pt modelId="{01B2E4F2-FD8C-47B1-B7D9-276ACF29EC17}" type="sibTrans" cxnId="{FA4D0EA3-AE61-46C8-9E04-4541A2C7DF83}">
      <dgm:prSet/>
      <dgm:spPr/>
      <dgm:t>
        <a:bodyPr/>
        <a:lstStyle/>
        <a:p>
          <a:endParaRPr lang="hr-HR"/>
        </a:p>
      </dgm:t>
    </dgm:pt>
    <dgm:pt modelId="{4229531A-C367-4245-813D-7A290CC0653B}">
      <dgm:prSet phldrT="[Tekst]"/>
      <dgm:spPr>
        <a:ln>
          <a:solidFill>
            <a:srgbClr val="58B6C0"/>
          </a:solidFill>
        </a:ln>
      </dgm:spPr>
      <dgm:t>
        <a:bodyPr/>
        <a:lstStyle/>
        <a:p>
          <a:r>
            <a:rPr lang="hr-HR" sz="1500" dirty="0" err="1">
              <a:latin typeface="Calibri" panose="020F0502020204030204" pitchFamily="34" charset="0"/>
              <a:cs typeface="Calibri" panose="020F0502020204030204" pitchFamily="34" charset="0"/>
            </a:rPr>
            <a:t>Special</a:t>
          </a:r>
          <a:r>
            <a:rPr lang="hr-HR" sz="15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  <a:r>
            <a:rPr lang="en-GB" sz="15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r-HR" sz="1500" dirty="0" err="1">
              <a:latin typeface="Calibri" panose="020F0502020204030204" pitchFamily="34" charset="0"/>
              <a:cs typeface="Calibri" panose="020F0502020204030204" pitchFamily="34" charset="0"/>
            </a:rPr>
            <a:t>Random</a:t>
          </a:r>
          <a:r>
            <a:rPr lang="hr-HR" sz="1500" dirty="0">
              <a:latin typeface="Calibri" panose="020F0502020204030204" pitchFamily="34" charset="0"/>
              <a:cs typeface="Calibri" panose="020F0502020204030204" pitchFamily="34" charset="0"/>
            </a:rPr>
            <a:t> Feature</a:t>
          </a:r>
        </a:p>
      </dgm:t>
    </dgm:pt>
    <dgm:pt modelId="{48DC2B7B-81CE-4394-84DC-926786C05228}" type="parTrans" cxnId="{7D3DD701-00E7-4C59-9D76-608F1931735A}">
      <dgm:prSet/>
      <dgm:spPr/>
      <dgm:t>
        <a:bodyPr/>
        <a:lstStyle/>
        <a:p>
          <a:endParaRPr lang="hr-HR"/>
        </a:p>
      </dgm:t>
    </dgm:pt>
    <dgm:pt modelId="{51660543-A584-4DA7-8F42-FD36CC444D9B}" type="sibTrans" cxnId="{7D3DD701-00E7-4C59-9D76-608F1931735A}">
      <dgm:prSet/>
      <dgm:spPr/>
      <dgm:t>
        <a:bodyPr/>
        <a:lstStyle/>
        <a:p>
          <a:endParaRPr lang="hr-HR"/>
        </a:p>
      </dgm:t>
    </dgm:pt>
    <dgm:pt modelId="{D847DDCD-7415-4AA2-A5D3-3DC95FD9D0CA}">
      <dgm:prSet phldrT="[Tekst]"/>
      <dgm:spPr>
        <a:ln>
          <a:solidFill>
            <a:srgbClr val="58B6C0"/>
          </a:solidFill>
        </a:ln>
      </dgm:spPr>
      <dgm:t>
        <a:bodyPr/>
        <a:lstStyle/>
        <a:p>
          <a:r>
            <a:rPr lang="hr-HR" sz="1500" dirty="0">
              <a:latin typeface="Calibri" panose="020F0502020204030204" pitchFamily="34" charset="0"/>
              <a:cs typeface="Calibri" panose="020F0502020204030204" pitchFamily="34" charset="0"/>
            </a:rPr>
            <a:t>Use of Programming</a:t>
          </a:r>
        </a:p>
      </dgm:t>
    </dgm:pt>
    <dgm:pt modelId="{B0EDDD6E-50D9-4C15-89D8-79B01218F742}" type="parTrans" cxnId="{CF1FAEB5-6F35-4A05-933B-236629AACB95}">
      <dgm:prSet/>
      <dgm:spPr/>
      <dgm:t>
        <a:bodyPr/>
        <a:lstStyle/>
        <a:p>
          <a:endParaRPr lang="hr-HR"/>
        </a:p>
      </dgm:t>
    </dgm:pt>
    <dgm:pt modelId="{143CA611-55A5-49E0-A023-3C42948E01B3}" type="sibTrans" cxnId="{CF1FAEB5-6F35-4A05-933B-236629AACB95}">
      <dgm:prSet/>
      <dgm:spPr/>
      <dgm:t>
        <a:bodyPr/>
        <a:lstStyle/>
        <a:p>
          <a:endParaRPr lang="hr-HR"/>
        </a:p>
      </dgm:t>
    </dgm:pt>
    <dgm:pt modelId="{DAF4EC00-932B-4B11-A216-678497DA17EC}">
      <dgm:prSet phldrT="[Tekst]"/>
      <dgm:spPr>
        <a:ln>
          <a:solidFill>
            <a:srgbClr val="58B6C0"/>
          </a:solidFill>
        </a:ln>
      </dgm:spPr>
      <dgm:t>
        <a:bodyPr/>
        <a:lstStyle/>
        <a:p>
          <a:r>
            <a:rPr lang="hr-HR" sz="1500" dirty="0">
              <a:latin typeface="Calibri" panose="020F0502020204030204" pitchFamily="34" charset="0"/>
              <a:cs typeface="Calibri" panose="020F0502020204030204" pitchFamily="34" charset="0"/>
            </a:rPr>
            <a:t>Loop Occurences</a:t>
          </a:r>
        </a:p>
      </dgm:t>
    </dgm:pt>
    <dgm:pt modelId="{08CF90E8-EC78-4569-BF03-F9280123C5FE}" type="parTrans" cxnId="{547C4CFC-2FE4-43C7-89A9-F564B8F2BE0D}">
      <dgm:prSet/>
      <dgm:spPr/>
      <dgm:t>
        <a:bodyPr/>
        <a:lstStyle/>
        <a:p>
          <a:endParaRPr lang="hr-HR"/>
        </a:p>
      </dgm:t>
    </dgm:pt>
    <dgm:pt modelId="{58CE06FF-24FC-40F5-BCE6-081D942B7F2F}" type="sibTrans" cxnId="{547C4CFC-2FE4-43C7-89A9-F564B8F2BE0D}">
      <dgm:prSet/>
      <dgm:spPr/>
      <dgm:t>
        <a:bodyPr/>
        <a:lstStyle/>
        <a:p>
          <a:endParaRPr lang="hr-HR"/>
        </a:p>
      </dgm:t>
    </dgm:pt>
    <dgm:pt modelId="{B6599282-9376-4988-9041-28DE1054241D}">
      <dgm:prSet phldrT="[Tekst]" custT="1"/>
      <dgm:spPr>
        <a:ln>
          <a:solidFill>
            <a:srgbClr val="58B6C0"/>
          </a:solidFill>
        </a:ln>
      </dgm:spPr>
      <dgm:t>
        <a:bodyPr/>
        <a:lstStyle/>
        <a:p>
          <a:r>
            <a:rPr lang="hr-HR" sz="1500" dirty="0" err="1">
              <a:latin typeface="Calibri" panose="020F0502020204030204" pitchFamily="34" charset="0"/>
              <a:cs typeface="Calibri" panose="020F0502020204030204" pitchFamily="34" charset="0"/>
            </a:rPr>
            <a:t>Results</a:t>
          </a:r>
          <a:r>
            <a:rPr lang="en-GB" sz="1500" dirty="0">
              <a:latin typeface="Calibri" panose="020F0502020204030204" pitchFamily="34" charset="0"/>
              <a:cs typeface="Calibri" panose="020F0502020204030204" pitchFamily="34" charset="0"/>
            </a:rPr>
            <a:t> (with and without modifications)</a:t>
          </a:r>
          <a:endParaRPr lang="hr-HR" sz="15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C5FBE2-8A1C-4A11-9579-97C497B85EAC}" type="parTrans" cxnId="{AF9F0797-4B6E-4859-B28E-34E799FF9A5F}">
      <dgm:prSet/>
      <dgm:spPr/>
      <dgm:t>
        <a:bodyPr/>
        <a:lstStyle/>
        <a:p>
          <a:endParaRPr lang="hr-HR"/>
        </a:p>
      </dgm:t>
    </dgm:pt>
    <dgm:pt modelId="{2D015814-6261-40A0-9916-274567336392}" type="sibTrans" cxnId="{AF9F0797-4B6E-4859-B28E-34E799FF9A5F}">
      <dgm:prSet/>
      <dgm:spPr/>
      <dgm:t>
        <a:bodyPr/>
        <a:lstStyle/>
        <a:p>
          <a:endParaRPr lang="hr-HR"/>
        </a:p>
      </dgm:t>
    </dgm:pt>
    <dgm:pt modelId="{5D32E79E-9FB1-4EB5-8F93-30591D74A774}">
      <dgm:prSet phldrT="[Tekst]" custT="1"/>
      <dgm:spPr>
        <a:ln>
          <a:solidFill>
            <a:srgbClr val="58B6C0"/>
          </a:solidFill>
        </a:ln>
      </dgm:spPr>
      <dgm:t>
        <a:bodyPr/>
        <a:lstStyle/>
        <a:p>
          <a:r>
            <a:rPr lang="hr-HR" sz="1500" dirty="0">
              <a:latin typeface="Calibri" panose="020F0502020204030204" pitchFamily="34" charset="0"/>
              <a:cs typeface="Calibri" panose="020F0502020204030204" pitchFamily="34" charset="0"/>
            </a:rPr>
            <a:t>Description</a:t>
          </a:r>
        </a:p>
      </dgm:t>
    </dgm:pt>
    <dgm:pt modelId="{DB3BEC87-99A6-44D6-BCCE-D7266CF59EBA}" type="parTrans" cxnId="{F041C4B7-F0B3-4BCF-AB05-297EF1C9E6DE}">
      <dgm:prSet/>
      <dgm:spPr/>
    </dgm:pt>
    <dgm:pt modelId="{DD38C48E-2D01-4E7F-BAD8-A8F790446CF8}" type="sibTrans" cxnId="{F041C4B7-F0B3-4BCF-AB05-297EF1C9E6DE}">
      <dgm:prSet/>
      <dgm:spPr/>
    </dgm:pt>
    <dgm:pt modelId="{8BE99A28-6188-4084-A183-EBAB84625364}" type="pres">
      <dgm:prSet presAssocID="{4CFF02F2-B092-49F4-A352-404FE5727586}" presName="linearFlow" presStyleCnt="0">
        <dgm:presLayoutVars>
          <dgm:dir/>
          <dgm:animLvl val="lvl"/>
          <dgm:resizeHandles val="exact"/>
        </dgm:presLayoutVars>
      </dgm:prSet>
      <dgm:spPr/>
    </dgm:pt>
    <dgm:pt modelId="{BA07A1EA-AC36-4770-978B-9A18F64B2BF6}" type="pres">
      <dgm:prSet presAssocID="{C5CFF719-71D4-44D8-883E-877AE403F6A4}" presName="composite" presStyleCnt="0"/>
      <dgm:spPr/>
    </dgm:pt>
    <dgm:pt modelId="{96FE3C58-F5B5-486A-B974-493C77B78F12}" type="pres">
      <dgm:prSet presAssocID="{C5CFF719-71D4-44D8-883E-877AE403F6A4}" presName="parentText" presStyleLbl="alignNode1" presStyleIdx="0" presStyleCnt="3" custLinFactNeighborX="2486" custLinFactNeighborY="-46">
        <dgm:presLayoutVars>
          <dgm:chMax val="1"/>
          <dgm:bulletEnabled val="1"/>
        </dgm:presLayoutVars>
      </dgm:prSet>
      <dgm:spPr/>
    </dgm:pt>
    <dgm:pt modelId="{C414619F-02CF-42A3-8C66-623B876B6AAF}" type="pres">
      <dgm:prSet presAssocID="{C5CFF719-71D4-44D8-883E-877AE403F6A4}" presName="descendantText" presStyleLbl="alignAcc1" presStyleIdx="0" presStyleCnt="3" custScaleY="107764" custLinFactNeighborY="-462">
        <dgm:presLayoutVars>
          <dgm:bulletEnabled val="1"/>
        </dgm:presLayoutVars>
      </dgm:prSet>
      <dgm:spPr/>
    </dgm:pt>
    <dgm:pt modelId="{EE86209E-FC2D-4C53-B9E8-9DF2B663227F}" type="pres">
      <dgm:prSet presAssocID="{4D1A18B5-B1BA-4E37-B48B-40F59E65B3D7}" presName="sp" presStyleCnt="0"/>
      <dgm:spPr/>
    </dgm:pt>
    <dgm:pt modelId="{DC6FA5C8-02A8-42DB-B21C-A24339AF9757}" type="pres">
      <dgm:prSet presAssocID="{5BD72E14-4ADC-4934-81D0-C467785A222F}" presName="composite" presStyleCnt="0"/>
      <dgm:spPr/>
    </dgm:pt>
    <dgm:pt modelId="{888A4CF6-6DFC-4763-92CD-785EB1C18309}" type="pres">
      <dgm:prSet presAssocID="{5BD72E14-4ADC-4934-81D0-C467785A222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6919E84-7BA9-4D91-8537-89E127C8D61D}" type="pres">
      <dgm:prSet presAssocID="{5BD72E14-4ADC-4934-81D0-C467785A222F}" presName="descendantText" presStyleLbl="alignAcc1" presStyleIdx="1" presStyleCnt="3" custScaleY="120065">
        <dgm:presLayoutVars>
          <dgm:bulletEnabled val="1"/>
        </dgm:presLayoutVars>
      </dgm:prSet>
      <dgm:spPr/>
    </dgm:pt>
    <dgm:pt modelId="{0A7F0483-A1CF-4393-AAC2-99F6E09AE01D}" type="pres">
      <dgm:prSet presAssocID="{1B045B32-A70B-408C-8A2B-9F0542B3AD7D}" presName="sp" presStyleCnt="0"/>
      <dgm:spPr/>
    </dgm:pt>
    <dgm:pt modelId="{FEFB9EB6-C4D2-4B62-A8BD-719CBC311A04}" type="pres">
      <dgm:prSet presAssocID="{85C6C629-F7D8-4B74-8731-E5058C1329C2}" presName="composite" presStyleCnt="0"/>
      <dgm:spPr/>
    </dgm:pt>
    <dgm:pt modelId="{EE06D0CA-9862-4A99-A23E-E551B72CA373}" type="pres">
      <dgm:prSet presAssocID="{85C6C629-F7D8-4B74-8731-E5058C1329C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8ED8985-F1FE-4BD9-8869-EEE66C524610}" type="pres">
      <dgm:prSet presAssocID="{85C6C629-F7D8-4B74-8731-E5058C1329C2}" presName="descendantText" presStyleLbl="alignAcc1" presStyleIdx="2" presStyleCnt="3" custScaleY="108442">
        <dgm:presLayoutVars>
          <dgm:bulletEnabled val="1"/>
        </dgm:presLayoutVars>
      </dgm:prSet>
      <dgm:spPr/>
    </dgm:pt>
  </dgm:ptLst>
  <dgm:cxnLst>
    <dgm:cxn modelId="{7A3D3900-4A8E-41A1-8713-FBF3E7792738}" srcId="{5BD72E14-4ADC-4934-81D0-C467785A222F}" destId="{8C9F75BF-388F-4DDD-AF9B-D2F2F24E276F}" srcOrd="0" destOrd="0" parTransId="{38212C4C-B919-4419-B516-91E242EA6B9E}" sibTransId="{2C8E9B33-51F8-44D1-84C5-BB802A5FFE77}"/>
    <dgm:cxn modelId="{7D3DD701-00E7-4C59-9D76-608F1931735A}" srcId="{C5CFF719-71D4-44D8-883E-877AE403F6A4}" destId="{4229531A-C367-4245-813D-7A290CC0653B}" srcOrd="2" destOrd="0" parTransId="{48DC2B7B-81CE-4394-84DC-926786C05228}" sibTransId="{51660543-A584-4DA7-8F42-FD36CC444D9B}"/>
    <dgm:cxn modelId="{3D54F034-95B3-41F1-86D6-3EB0187C60A0}" srcId="{C5CFF719-71D4-44D8-883E-877AE403F6A4}" destId="{6E2C64CC-BBA1-4864-82B0-C04182FE6CFA}" srcOrd="0" destOrd="0" parTransId="{147A4D4D-A6EA-40CD-A2CD-0C79097DADBA}" sibTransId="{6820D26E-DF2A-4EEB-B44A-ED76E605BF4B}"/>
    <dgm:cxn modelId="{5286DA5E-6710-4E29-9B35-BC06CCB8F288}" type="presOf" srcId="{5BD72E14-4ADC-4934-81D0-C467785A222F}" destId="{888A4CF6-6DFC-4763-92CD-785EB1C18309}" srcOrd="0" destOrd="0" presId="urn:microsoft.com/office/officeart/2005/8/layout/chevron2"/>
    <dgm:cxn modelId="{9C504E41-615C-45C5-AAA4-D5E12F71C967}" type="presOf" srcId="{85C6C629-F7D8-4B74-8731-E5058C1329C2}" destId="{EE06D0CA-9862-4A99-A23E-E551B72CA373}" srcOrd="0" destOrd="0" presId="urn:microsoft.com/office/officeart/2005/8/layout/chevron2"/>
    <dgm:cxn modelId="{185E3962-CAEB-4096-9985-D9222848099D}" type="presOf" srcId="{D847DDCD-7415-4AA2-A5D3-3DC95FD9D0CA}" destId="{56919E84-7BA9-4D91-8537-89E127C8D61D}" srcOrd="0" destOrd="1" presId="urn:microsoft.com/office/officeart/2005/8/layout/chevron2"/>
    <dgm:cxn modelId="{09AC0948-27FF-4F60-990B-C3C27035EA29}" type="presOf" srcId="{4229531A-C367-4245-813D-7A290CC0653B}" destId="{C414619F-02CF-42A3-8C66-623B876B6AAF}" srcOrd="0" destOrd="2" presId="urn:microsoft.com/office/officeart/2005/8/layout/chevron2"/>
    <dgm:cxn modelId="{0C3F5F6D-77D7-4EB1-A29A-0C14018C9411}" type="presOf" srcId="{5D32E79E-9FB1-4EB5-8F93-30591D74A774}" destId="{38ED8985-F1FE-4BD9-8869-EEE66C524610}" srcOrd="0" destOrd="2" presId="urn:microsoft.com/office/officeart/2005/8/layout/chevron2"/>
    <dgm:cxn modelId="{32E3A089-0A00-4C3E-B871-C710C5F468E9}" type="presOf" srcId="{6E2C64CC-BBA1-4864-82B0-C04182FE6CFA}" destId="{C414619F-02CF-42A3-8C66-623B876B6AAF}" srcOrd="0" destOrd="0" presId="urn:microsoft.com/office/officeart/2005/8/layout/chevron2"/>
    <dgm:cxn modelId="{15479595-33F0-4A5E-A560-59E398BC4E80}" srcId="{4CFF02F2-B092-49F4-A352-404FE5727586}" destId="{5BD72E14-4ADC-4934-81D0-C467785A222F}" srcOrd="1" destOrd="0" parTransId="{5B4FBFFA-50FC-4035-899C-A854ED5335DE}" sibTransId="{1B045B32-A70B-408C-8A2B-9F0542B3AD7D}"/>
    <dgm:cxn modelId="{AF9F0797-4B6E-4859-B28E-34E799FF9A5F}" srcId="{85C6C629-F7D8-4B74-8731-E5058C1329C2}" destId="{B6599282-9376-4988-9041-28DE1054241D}" srcOrd="1" destOrd="0" parTransId="{70C5FBE2-8A1C-4A11-9579-97C497B85EAC}" sibTransId="{2D015814-6261-40A0-9916-274567336392}"/>
    <dgm:cxn modelId="{FA4D0EA3-AE61-46C8-9E04-4541A2C7DF83}" srcId="{C5CFF719-71D4-44D8-883E-877AE403F6A4}" destId="{FB66A388-CD17-4340-AA4B-9A8FDE510B3C}" srcOrd="1" destOrd="0" parTransId="{8474DAC3-EA77-4F26-B95E-735DBB844FA4}" sibTransId="{01B2E4F2-FD8C-47B1-B7D9-276ACF29EC17}"/>
    <dgm:cxn modelId="{BB1CE9A3-22EF-4AE6-A71E-118AB534A56E}" type="presOf" srcId="{79209411-0392-4901-A095-706FD7C43389}" destId="{38ED8985-F1FE-4BD9-8869-EEE66C524610}" srcOrd="0" destOrd="0" presId="urn:microsoft.com/office/officeart/2005/8/layout/chevron2"/>
    <dgm:cxn modelId="{E0FC3DAB-FCAE-499B-A649-858D79602D10}" srcId="{4CFF02F2-B092-49F4-A352-404FE5727586}" destId="{85C6C629-F7D8-4B74-8731-E5058C1329C2}" srcOrd="2" destOrd="0" parTransId="{7B607DD5-1368-452E-A48D-87DB64BD385D}" sibTransId="{A1594DFE-8356-4374-A4BF-29E12691CE36}"/>
    <dgm:cxn modelId="{CF1FAEB5-6F35-4A05-933B-236629AACB95}" srcId="{5BD72E14-4ADC-4934-81D0-C467785A222F}" destId="{D847DDCD-7415-4AA2-A5D3-3DC95FD9D0CA}" srcOrd="1" destOrd="0" parTransId="{B0EDDD6E-50D9-4C15-89D8-79B01218F742}" sibTransId="{143CA611-55A5-49E0-A023-3C42948E01B3}"/>
    <dgm:cxn modelId="{F041C4B7-F0B3-4BCF-AB05-297EF1C9E6DE}" srcId="{85C6C629-F7D8-4B74-8731-E5058C1329C2}" destId="{5D32E79E-9FB1-4EB5-8F93-30591D74A774}" srcOrd="2" destOrd="0" parTransId="{DB3BEC87-99A6-44D6-BCCE-D7266CF59EBA}" sibTransId="{DD38C48E-2D01-4E7F-BAD8-A8F790446CF8}"/>
    <dgm:cxn modelId="{197BABB9-C9E9-41A6-8B3A-85BDDB38C7FC}" type="presOf" srcId="{4CFF02F2-B092-49F4-A352-404FE5727586}" destId="{8BE99A28-6188-4084-A183-EBAB84625364}" srcOrd="0" destOrd="0" presId="urn:microsoft.com/office/officeart/2005/8/layout/chevron2"/>
    <dgm:cxn modelId="{270B13BB-C899-470B-A41C-F97D8E83F588}" type="presOf" srcId="{C5CFF719-71D4-44D8-883E-877AE403F6A4}" destId="{96FE3C58-F5B5-486A-B974-493C77B78F12}" srcOrd="0" destOrd="0" presId="urn:microsoft.com/office/officeart/2005/8/layout/chevron2"/>
    <dgm:cxn modelId="{D8D0D9BF-4191-46E4-8EE5-B4AC00E5C06B}" type="presOf" srcId="{FB66A388-CD17-4340-AA4B-9A8FDE510B3C}" destId="{C414619F-02CF-42A3-8C66-623B876B6AAF}" srcOrd="0" destOrd="1" presId="urn:microsoft.com/office/officeart/2005/8/layout/chevron2"/>
    <dgm:cxn modelId="{E36E90CD-F975-4B4C-B465-EA38902EF049}" srcId="{4CFF02F2-B092-49F4-A352-404FE5727586}" destId="{C5CFF719-71D4-44D8-883E-877AE403F6A4}" srcOrd="0" destOrd="0" parTransId="{6DF1C2B7-2380-46EB-8AB7-BFAE43A88017}" sibTransId="{4D1A18B5-B1BA-4E37-B48B-40F59E65B3D7}"/>
    <dgm:cxn modelId="{A9F5EDDF-ADB0-443C-8E6D-5C547ACB3312}" srcId="{85C6C629-F7D8-4B74-8731-E5058C1329C2}" destId="{79209411-0392-4901-A095-706FD7C43389}" srcOrd="0" destOrd="0" parTransId="{03D164EF-D9A5-4C65-AF82-46582A54772E}" sibTransId="{DFCFF5FF-F776-4CA2-8813-B3ECBDCAE17D}"/>
    <dgm:cxn modelId="{1716FCEC-1014-47FF-87C4-F3D8321B3B58}" type="presOf" srcId="{DAF4EC00-932B-4B11-A216-678497DA17EC}" destId="{56919E84-7BA9-4D91-8537-89E127C8D61D}" srcOrd="0" destOrd="2" presId="urn:microsoft.com/office/officeart/2005/8/layout/chevron2"/>
    <dgm:cxn modelId="{E020C0F9-86D5-4D67-9458-9FB5EBDE4788}" type="presOf" srcId="{8C9F75BF-388F-4DDD-AF9B-D2F2F24E276F}" destId="{56919E84-7BA9-4D91-8537-89E127C8D61D}" srcOrd="0" destOrd="0" presId="urn:microsoft.com/office/officeart/2005/8/layout/chevron2"/>
    <dgm:cxn modelId="{547C4CFC-2FE4-43C7-89A9-F564B8F2BE0D}" srcId="{5BD72E14-4ADC-4934-81D0-C467785A222F}" destId="{DAF4EC00-932B-4B11-A216-678497DA17EC}" srcOrd="2" destOrd="0" parTransId="{08CF90E8-EC78-4569-BF03-F9280123C5FE}" sibTransId="{58CE06FF-24FC-40F5-BCE6-081D942B7F2F}"/>
    <dgm:cxn modelId="{5D01DEFF-82DE-4150-8962-7E1A0310B14B}" type="presOf" srcId="{B6599282-9376-4988-9041-28DE1054241D}" destId="{38ED8985-F1FE-4BD9-8869-EEE66C524610}" srcOrd="0" destOrd="1" presId="urn:microsoft.com/office/officeart/2005/8/layout/chevron2"/>
    <dgm:cxn modelId="{1F14AC42-4E0E-4317-842A-F571F786EED7}" type="presParOf" srcId="{8BE99A28-6188-4084-A183-EBAB84625364}" destId="{BA07A1EA-AC36-4770-978B-9A18F64B2BF6}" srcOrd="0" destOrd="0" presId="urn:microsoft.com/office/officeart/2005/8/layout/chevron2"/>
    <dgm:cxn modelId="{36560706-1BB3-4187-9C89-58511A303A62}" type="presParOf" srcId="{BA07A1EA-AC36-4770-978B-9A18F64B2BF6}" destId="{96FE3C58-F5B5-486A-B974-493C77B78F12}" srcOrd="0" destOrd="0" presId="urn:microsoft.com/office/officeart/2005/8/layout/chevron2"/>
    <dgm:cxn modelId="{099C9CFE-29DE-44F6-B4BE-469AA516BD79}" type="presParOf" srcId="{BA07A1EA-AC36-4770-978B-9A18F64B2BF6}" destId="{C414619F-02CF-42A3-8C66-623B876B6AAF}" srcOrd="1" destOrd="0" presId="urn:microsoft.com/office/officeart/2005/8/layout/chevron2"/>
    <dgm:cxn modelId="{9E3C7A38-37FB-414C-BE6B-3990CD957598}" type="presParOf" srcId="{8BE99A28-6188-4084-A183-EBAB84625364}" destId="{EE86209E-FC2D-4C53-B9E8-9DF2B663227F}" srcOrd="1" destOrd="0" presId="urn:microsoft.com/office/officeart/2005/8/layout/chevron2"/>
    <dgm:cxn modelId="{C65632A1-6437-4727-B0B2-A57708C7C17B}" type="presParOf" srcId="{8BE99A28-6188-4084-A183-EBAB84625364}" destId="{DC6FA5C8-02A8-42DB-B21C-A24339AF9757}" srcOrd="2" destOrd="0" presId="urn:microsoft.com/office/officeart/2005/8/layout/chevron2"/>
    <dgm:cxn modelId="{9219FA1D-7582-4EDC-9619-3F810B794024}" type="presParOf" srcId="{DC6FA5C8-02A8-42DB-B21C-A24339AF9757}" destId="{888A4CF6-6DFC-4763-92CD-785EB1C18309}" srcOrd="0" destOrd="0" presId="urn:microsoft.com/office/officeart/2005/8/layout/chevron2"/>
    <dgm:cxn modelId="{49023D1B-5909-4998-9EE0-082259551F92}" type="presParOf" srcId="{DC6FA5C8-02A8-42DB-B21C-A24339AF9757}" destId="{56919E84-7BA9-4D91-8537-89E127C8D61D}" srcOrd="1" destOrd="0" presId="urn:microsoft.com/office/officeart/2005/8/layout/chevron2"/>
    <dgm:cxn modelId="{546D2526-4F9D-444B-B1BE-59204695BA8E}" type="presParOf" srcId="{8BE99A28-6188-4084-A183-EBAB84625364}" destId="{0A7F0483-A1CF-4393-AAC2-99F6E09AE01D}" srcOrd="3" destOrd="0" presId="urn:microsoft.com/office/officeart/2005/8/layout/chevron2"/>
    <dgm:cxn modelId="{0A33736E-9CF3-42F8-A313-FA2A5EC88BC2}" type="presParOf" srcId="{8BE99A28-6188-4084-A183-EBAB84625364}" destId="{FEFB9EB6-C4D2-4B62-A8BD-719CBC311A04}" srcOrd="4" destOrd="0" presId="urn:microsoft.com/office/officeart/2005/8/layout/chevron2"/>
    <dgm:cxn modelId="{76A43AE8-4D3E-4537-8AB4-F9F6B523C193}" type="presParOf" srcId="{FEFB9EB6-C4D2-4B62-A8BD-719CBC311A04}" destId="{EE06D0CA-9862-4A99-A23E-E551B72CA373}" srcOrd="0" destOrd="0" presId="urn:microsoft.com/office/officeart/2005/8/layout/chevron2"/>
    <dgm:cxn modelId="{041B90D4-5B05-4319-AD00-3E7537FD9079}" type="presParOf" srcId="{FEFB9EB6-C4D2-4B62-A8BD-719CBC311A04}" destId="{38ED8985-F1FE-4BD9-8869-EEE66C5246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D61CBB-36CB-4753-B3DE-F152EA830192}" type="doc">
      <dgm:prSet loTypeId="urn:microsoft.com/office/officeart/2005/8/layout/cycle3" loCatId="cycle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hr-HR"/>
        </a:p>
      </dgm:t>
    </dgm:pt>
    <dgm:pt modelId="{A61FDFC3-A020-4436-AE54-C413B69000C5}">
      <dgm:prSet phldrT="[Tekst]"/>
      <dgm:spPr/>
      <dgm:t>
        <a:bodyPr/>
        <a:lstStyle/>
        <a:p>
          <a:r>
            <a:rPr lang="hr-HR" b="1" dirty="0" err="1"/>
            <a:t>Go</a:t>
          </a:r>
          <a:r>
            <a:rPr lang="hr-HR" b="1" dirty="0"/>
            <a:t> to </a:t>
          </a:r>
          <a:r>
            <a:rPr lang="hr-HR" b="1" dirty="0" err="1"/>
            <a:t>article</a:t>
          </a:r>
          <a:endParaRPr lang="hr-HR" b="1" dirty="0"/>
        </a:p>
      </dgm:t>
    </dgm:pt>
    <dgm:pt modelId="{34118FED-265B-4D15-850E-B6189377DA7E}" type="parTrans" cxnId="{C13A7C65-7148-4055-B43C-58C8581CD94C}">
      <dgm:prSet/>
      <dgm:spPr/>
      <dgm:t>
        <a:bodyPr/>
        <a:lstStyle/>
        <a:p>
          <a:endParaRPr lang="hr-HR"/>
        </a:p>
      </dgm:t>
    </dgm:pt>
    <dgm:pt modelId="{286084BD-FA6D-4981-B1E9-C22BAE49FA1C}" type="sibTrans" cxnId="{C13A7C65-7148-4055-B43C-58C8581CD94C}">
      <dgm:prSet/>
      <dgm:spPr/>
      <dgm:t>
        <a:bodyPr/>
        <a:lstStyle/>
        <a:p>
          <a:endParaRPr lang="hr-HR"/>
        </a:p>
      </dgm:t>
    </dgm:pt>
    <dgm:pt modelId="{CDEEDF34-0CE0-4466-B1DA-A5AE96D54504}">
      <dgm:prSet phldrT="[Tekst]"/>
      <dgm:spPr>
        <a:solidFill>
          <a:srgbClr val="FFC000"/>
        </a:solidFill>
      </dgm:spPr>
      <dgm:t>
        <a:bodyPr/>
        <a:lstStyle/>
        <a:p>
          <a:r>
            <a:rPr lang="hr-HR" b="1" dirty="0" err="1"/>
            <a:t>Is</a:t>
          </a:r>
          <a:r>
            <a:rPr lang="hr-HR" b="1" dirty="0"/>
            <a:t> </a:t>
          </a:r>
          <a:r>
            <a:rPr lang="hr-HR" b="1" dirty="0" err="1"/>
            <a:t>Philosophy</a:t>
          </a:r>
          <a:r>
            <a:rPr lang="hr-HR" b="1" dirty="0"/>
            <a:t>?</a:t>
          </a:r>
        </a:p>
      </dgm:t>
    </dgm:pt>
    <dgm:pt modelId="{67220DA9-4953-4F4E-93D0-60C46F059F24}" type="parTrans" cxnId="{A39511A7-56FC-4833-9D2A-7172794F91F3}">
      <dgm:prSet/>
      <dgm:spPr/>
      <dgm:t>
        <a:bodyPr/>
        <a:lstStyle/>
        <a:p>
          <a:endParaRPr lang="hr-HR"/>
        </a:p>
      </dgm:t>
    </dgm:pt>
    <dgm:pt modelId="{374AA2E8-E65A-40D9-AE48-864AFF1BEF98}" type="sibTrans" cxnId="{A39511A7-56FC-4833-9D2A-7172794F91F3}">
      <dgm:prSet/>
      <dgm:spPr/>
      <dgm:t>
        <a:bodyPr/>
        <a:lstStyle/>
        <a:p>
          <a:endParaRPr lang="hr-HR"/>
        </a:p>
      </dgm:t>
    </dgm:pt>
    <dgm:pt modelId="{6496496B-5DA2-4AC0-993C-A695E44B92E0}">
      <dgm:prSet phldrT="[Tekst]"/>
      <dgm:spPr>
        <a:solidFill>
          <a:srgbClr val="FF0000"/>
        </a:solidFill>
      </dgm:spPr>
      <dgm:t>
        <a:bodyPr/>
        <a:lstStyle/>
        <a:p>
          <a:r>
            <a:rPr lang="hr-HR" b="1" dirty="0" err="1"/>
            <a:t>Count</a:t>
          </a:r>
          <a:r>
            <a:rPr lang="hr-HR" b="1" dirty="0"/>
            <a:t> </a:t>
          </a:r>
          <a:r>
            <a:rPr lang="hr-HR" b="1" dirty="0" err="1"/>
            <a:t>steps</a:t>
          </a:r>
          <a:endParaRPr lang="hr-HR" b="1" dirty="0"/>
        </a:p>
      </dgm:t>
    </dgm:pt>
    <dgm:pt modelId="{BE69C7FE-3A57-4D70-A6EB-68BA3D950254}" type="parTrans" cxnId="{B70A97E9-10EF-4DE5-A01A-E4FE9E096ED5}">
      <dgm:prSet/>
      <dgm:spPr/>
      <dgm:t>
        <a:bodyPr/>
        <a:lstStyle/>
        <a:p>
          <a:endParaRPr lang="hr-HR"/>
        </a:p>
      </dgm:t>
    </dgm:pt>
    <dgm:pt modelId="{555101F9-BF7D-433D-80B5-4F3ED807D814}" type="sibTrans" cxnId="{B70A97E9-10EF-4DE5-A01A-E4FE9E096ED5}">
      <dgm:prSet/>
      <dgm:spPr/>
      <dgm:t>
        <a:bodyPr/>
        <a:lstStyle/>
        <a:p>
          <a:endParaRPr lang="hr-HR"/>
        </a:p>
      </dgm:t>
    </dgm:pt>
    <dgm:pt modelId="{D5F3094E-C157-499E-AA42-046A288DA0F7}">
      <dgm:prSet phldrT="[Tekst]"/>
      <dgm:spPr>
        <a:solidFill>
          <a:srgbClr val="92D050"/>
        </a:solidFill>
      </dgm:spPr>
      <dgm:t>
        <a:bodyPr/>
        <a:lstStyle/>
        <a:p>
          <a:r>
            <a:rPr lang="hr-HR" b="1" dirty="0" err="1"/>
            <a:t>Find</a:t>
          </a:r>
          <a:r>
            <a:rPr lang="hr-HR" b="1" dirty="0"/>
            <a:t> </a:t>
          </a:r>
          <a:r>
            <a:rPr lang="hr-HR" b="1" dirty="0" err="1"/>
            <a:t>first</a:t>
          </a:r>
          <a:r>
            <a:rPr lang="hr-HR" b="1" dirty="0"/>
            <a:t> link</a:t>
          </a:r>
        </a:p>
      </dgm:t>
    </dgm:pt>
    <dgm:pt modelId="{81663492-3323-4754-B033-E885FA57B3A1}" type="parTrans" cxnId="{19C20ACF-BF71-44DA-B915-0843E6202BDA}">
      <dgm:prSet/>
      <dgm:spPr/>
      <dgm:t>
        <a:bodyPr/>
        <a:lstStyle/>
        <a:p>
          <a:endParaRPr lang="hr-HR"/>
        </a:p>
      </dgm:t>
    </dgm:pt>
    <dgm:pt modelId="{CD819687-FCFB-4643-AA97-672E11B50592}" type="sibTrans" cxnId="{19C20ACF-BF71-44DA-B915-0843E6202BDA}">
      <dgm:prSet/>
      <dgm:spPr/>
      <dgm:t>
        <a:bodyPr/>
        <a:lstStyle/>
        <a:p>
          <a:endParaRPr lang="hr-HR"/>
        </a:p>
      </dgm:t>
    </dgm:pt>
    <dgm:pt modelId="{0EDF257F-426E-4A9A-B9AD-C6B37970F635}" type="pres">
      <dgm:prSet presAssocID="{A9D61CBB-36CB-4753-B3DE-F152EA830192}" presName="Name0" presStyleCnt="0">
        <dgm:presLayoutVars>
          <dgm:dir/>
          <dgm:resizeHandles val="exact"/>
        </dgm:presLayoutVars>
      </dgm:prSet>
      <dgm:spPr/>
    </dgm:pt>
    <dgm:pt modelId="{90E476F3-D646-45E7-B6B6-190BAE1E981F}" type="pres">
      <dgm:prSet presAssocID="{A9D61CBB-36CB-4753-B3DE-F152EA830192}" presName="cycle" presStyleCnt="0"/>
      <dgm:spPr/>
    </dgm:pt>
    <dgm:pt modelId="{55575DF6-E406-49C0-8F6D-B463F63A2E39}" type="pres">
      <dgm:prSet presAssocID="{A61FDFC3-A020-4436-AE54-C413B69000C5}" presName="nodeFirstNode" presStyleLbl="node1" presStyleIdx="0" presStyleCnt="4">
        <dgm:presLayoutVars>
          <dgm:bulletEnabled val="1"/>
        </dgm:presLayoutVars>
      </dgm:prSet>
      <dgm:spPr/>
    </dgm:pt>
    <dgm:pt modelId="{908DEBD9-BE46-4C4E-8588-94D2835316F0}" type="pres">
      <dgm:prSet presAssocID="{286084BD-FA6D-4981-B1E9-C22BAE49FA1C}" presName="sibTransFirstNode" presStyleLbl="bgShp" presStyleIdx="0" presStyleCnt="1"/>
      <dgm:spPr/>
    </dgm:pt>
    <dgm:pt modelId="{A23831E2-53E4-4773-86CB-3D5A581055AB}" type="pres">
      <dgm:prSet presAssocID="{CDEEDF34-0CE0-4466-B1DA-A5AE96D54504}" presName="nodeFollowingNodes" presStyleLbl="node1" presStyleIdx="1" presStyleCnt="4">
        <dgm:presLayoutVars>
          <dgm:bulletEnabled val="1"/>
        </dgm:presLayoutVars>
      </dgm:prSet>
      <dgm:spPr/>
    </dgm:pt>
    <dgm:pt modelId="{2DA29593-5913-4AA8-8606-4FDBF0453115}" type="pres">
      <dgm:prSet presAssocID="{6496496B-5DA2-4AC0-993C-A695E44B92E0}" presName="nodeFollowingNodes" presStyleLbl="node1" presStyleIdx="2" presStyleCnt="4">
        <dgm:presLayoutVars>
          <dgm:bulletEnabled val="1"/>
        </dgm:presLayoutVars>
      </dgm:prSet>
      <dgm:spPr/>
    </dgm:pt>
    <dgm:pt modelId="{0B56E99E-48C8-4386-A053-F5351D249ADA}" type="pres">
      <dgm:prSet presAssocID="{D5F3094E-C157-499E-AA42-046A288DA0F7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B868C51A-96B3-45EB-B334-25D0E6773558}" type="presOf" srcId="{6496496B-5DA2-4AC0-993C-A695E44B92E0}" destId="{2DA29593-5913-4AA8-8606-4FDBF0453115}" srcOrd="0" destOrd="0" presId="urn:microsoft.com/office/officeart/2005/8/layout/cycle3"/>
    <dgm:cxn modelId="{C13A7C65-7148-4055-B43C-58C8581CD94C}" srcId="{A9D61CBB-36CB-4753-B3DE-F152EA830192}" destId="{A61FDFC3-A020-4436-AE54-C413B69000C5}" srcOrd="0" destOrd="0" parTransId="{34118FED-265B-4D15-850E-B6189377DA7E}" sibTransId="{286084BD-FA6D-4981-B1E9-C22BAE49FA1C}"/>
    <dgm:cxn modelId="{2B365298-7B19-4537-A5E0-3A64AFDD4ED5}" type="presOf" srcId="{A61FDFC3-A020-4436-AE54-C413B69000C5}" destId="{55575DF6-E406-49C0-8F6D-B463F63A2E39}" srcOrd="0" destOrd="0" presId="urn:microsoft.com/office/officeart/2005/8/layout/cycle3"/>
    <dgm:cxn modelId="{A39511A7-56FC-4833-9D2A-7172794F91F3}" srcId="{A9D61CBB-36CB-4753-B3DE-F152EA830192}" destId="{CDEEDF34-0CE0-4466-B1DA-A5AE96D54504}" srcOrd="1" destOrd="0" parTransId="{67220DA9-4953-4F4E-93D0-60C46F059F24}" sibTransId="{374AA2E8-E65A-40D9-AE48-864AFF1BEF98}"/>
    <dgm:cxn modelId="{19C20ACF-BF71-44DA-B915-0843E6202BDA}" srcId="{A9D61CBB-36CB-4753-B3DE-F152EA830192}" destId="{D5F3094E-C157-499E-AA42-046A288DA0F7}" srcOrd="3" destOrd="0" parTransId="{81663492-3323-4754-B033-E885FA57B3A1}" sibTransId="{CD819687-FCFB-4643-AA97-672E11B50592}"/>
    <dgm:cxn modelId="{7D9B97DE-87B2-4D7C-A113-C366031B3ACA}" type="presOf" srcId="{A9D61CBB-36CB-4753-B3DE-F152EA830192}" destId="{0EDF257F-426E-4A9A-B9AD-C6B37970F635}" srcOrd="0" destOrd="0" presId="urn:microsoft.com/office/officeart/2005/8/layout/cycle3"/>
    <dgm:cxn modelId="{A95B62E1-67D7-4A61-8679-BC13D41A555B}" type="presOf" srcId="{D5F3094E-C157-499E-AA42-046A288DA0F7}" destId="{0B56E99E-48C8-4386-A053-F5351D249ADA}" srcOrd="0" destOrd="0" presId="urn:microsoft.com/office/officeart/2005/8/layout/cycle3"/>
    <dgm:cxn modelId="{EB1296E8-E74A-4B83-9B35-CD0CB74832A5}" type="presOf" srcId="{CDEEDF34-0CE0-4466-B1DA-A5AE96D54504}" destId="{A23831E2-53E4-4773-86CB-3D5A581055AB}" srcOrd="0" destOrd="0" presId="urn:microsoft.com/office/officeart/2005/8/layout/cycle3"/>
    <dgm:cxn modelId="{B85A38E9-E927-426C-9948-038E26D9C012}" type="presOf" srcId="{286084BD-FA6D-4981-B1E9-C22BAE49FA1C}" destId="{908DEBD9-BE46-4C4E-8588-94D2835316F0}" srcOrd="0" destOrd="0" presId="urn:microsoft.com/office/officeart/2005/8/layout/cycle3"/>
    <dgm:cxn modelId="{B70A97E9-10EF-4DE5-A01A-E4FE9E096ED5}" srcId="{A9D61CBB-36CB-4753-B3DE-F152EA830192}" destId="{6496496B-5DA2-4AC0-993C-A695E44B92E0}" srcOrd="2" destOrd="0" parTransId="{BE69C7FE-3A57-4D70-A6EB-68BA3D950254}" sibTransId="{555101F9-BF7D-433D-80B5-4F3ED807D814}"/>
    <dgm:cxn modelId="{DCD52D2F-5CC8-4D5D-AE15-5A304AC61E72}" type="presParOf" srcId="{0EDF257F-426E-4A9A-B9AD-C6B37970F635}" destId="{90E476F3-D646-45E7-B6B6-190BAE1E981F}" srcOrd="0" destOrd="0" presId="urn:microsoft.com/office/officeart/2005/8/layout/cycle3"/>
    <dgm:cxn modelId="{67409CA3-47F7-4E77-8CFD-8E29BE44E00C}" type="presParOf" srcId="{90E476F3-D646-45E7-B6B6-190BAE1E981F}" destId="{55575DF6-E406-49C0-8F6D-B463F63A2E39}" srcOrd="0" destOrd="0" presId="urn:microsoft.com/office/officeart/2005/8/layout/cycle3"/>
    <dgm:cxn modelId="{EE10D044-2615-4AC9-9199-C3E1D482727D}" type="presParOf" srcId="{90E476F3-D646-45E7-B6B6-190BAE1E981F}" destId="{908DEBD9-BE46-4C4E-8588-94D2835316F0}" srcOrd="1" destOrd="0" presId="urn:microsoft.com/office/officeart/2005/8/layout/cycle3"/>
    <dgm:cxn modelId="{3A78FE8C-165F-4439-B471-4B54AB73D3C0}" type="presParOf" srcId="{90E476F3-D646-45E7-B6B6-190BAE1E981F}" destId="{A23831E2-53E4-4773-86CB-3D5A581055AB}" srcOrd="2" destOrd="0" presId="urn:microsoft.com/office/officeart/2005/8/layout/cycle3"/>
    <dgm:cxn modelId="{87EC075A-C5EF-4A5F-9A30-8CC0CE30860E}" type="presParOf" srcId="{90E476F3-D646-45E7-B6B6-190BAE1E981F}" destId="{2DA29593-5913-4AA8-8606-4FDBF0453115}" srcOrd="3" destOrd="0" presId="urn:microsoft.com/office/officeart/2005/8/layout/cycle3"/>
    <dgm:cxn modelId="{1C3EA64A-D3E3-4C75-A632-09A4F442C3B3}" type="presParOf" srcId="{90E476F3-D646-45E7-B6B6-190BAE1E981F}" destId="{0B56E99E-48C8-4386-A053-F5351D249ADA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E3C58-F5B5-486A-B974-493C77B78F12}">
      <dsp:nvSpPr>
        <dsp:cNvPr id="0" name=""/>
        <dsp:cNvSpPr/>
      </dsp:nvSpPr>
      <dsp:spPr>
        <a:xfrm rot="5400000">
          <a:off x="-182727" y="244965"/>
          <a:ext cx="1378055" cy="964638"/>
        </a:xfrm>
        <a:prstGeom prst="chevron">
          <a:avLst/>
        </a:prstGeom>
        <a:solidFill>
          <a:srgbClr val="58B6C0"/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 </a:t>
          </a:r>
        </a:p>
      </dsp:txBody>
      <dsp:txXfrm rot="-5400000">
        <a:off x="23982" y="520575"/>
        <a:ext cx="964638" cy="413417"/>
      </dsp:txXfrm>
    </dsp:sp>
    <dsp:sp modelId="{C414619F-02CF-42A3-8C66-623B876B6AAF}">
      <dsp:nvSpPr>
        <dsp:cNvPr id="0" name=""/>
        <dsp:cNvSpPr/>
      </dsp:nvSpPr>
      <dsp:spPr>
        <a:xfrm rot="5400000">
          <a:off x="3607297" y="-2642659"/>
          <a:ext cx="965280" cy="62505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hr-HR" sz="2400" kern="1200" dirty="0" err="1">
              <a:solidFill>
                <a:schemeClr val="bg2">
                  <a:lumMod val="10000"/>
                </a:schemeClr>
              </a:solidFill>
              <a:latin typeface="+mj-lt"/>
            </a:rPr>
            <a:t>Theoretical</a:t>
          </a:r>
          <a:r>
            <a:rPr lang="hr-HR" sz="2400" kern="1200" dirty="0">
              <a:solidFill>
                <a:schemeClr val="bg2">
                  <a:lumMod val="10000"/>
                </a:schemeClr>
              </a:solidFill>
              <a:latin typeface="+mj-lt"/>
            </a:rPr>
            <a:t> </a:t>
          </a:r>
          <a:r>
            <a:rPr lang="hr-HR" sz="2400" kern="1200" dirty="0" err="1">
              <a:solidFill>
                <a:schemeClr val="bg2">
                  <a:lumMod val="10000"/>
                </a:schemeClr>
              </a:solidFill>
              <a:latin typeface="+mj-lt"/>
            </a:rPr>
            <a:t>introduction</a:t>
          </a:r>
          <a:endParaRPr lang="hr-HR" sz="2400" kern="1200" dirty="0">
            <a:solidFill>
              <a:schemeClr val="bg2">
                <a:lumMod val="10000"/>
              </a:schemeClr>
            </a:solidFill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500" kern="1200" dirty="0">
              <a:latin typeface="Calibri" panose="020F0502020204030204" pitchFamily="34" charset="0"/>
              <a:cs typeface="Calibri" panose="020F0502020204030204" pitchFamily="34" charset="0"/>
            </a:rPr>
            <a:t>Facts about Wikipedia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Special</a:t>
          </a:r>
          <a:r>
            <a:rPr lang="hr-HR" sz="1500" kern="12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  <a:r>
            <a:rPr lang="en-GB" sz="15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r-HR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Random</a:t>
          </a:r>
          <a:r>
            <a:rPr lang="hr-HR" sz="1500" kern="1200" dirty="0">
              <a:latin typeface="Calibri" panose="020F0502020204030204" pitchFamily="34" charset="0"/>
              <a:cs typeface="Calibri" panose="020F0502020204030204" pitchFamily="34" charset="0"/>
            </a:rPr>
            <a:t> Feature</a:t>
          </a:r>
        </a:p>
      </dsp:txBody>
      <dsp:txXfrm rot="-5400000">
        <a:off x="964638" y="47121"/>
        <a:ext cx="6203478" cy="871038"/>
      </dsp:txXfrm>
    </dsp:sp>
    <dsp:sp modelId="{888A4CF6-6DFC-4763-92CD-785EB1C18309}">
      <dsp:nvSpPr>
        <dsp:cNvPr id="0" name=""/>
        <dsp:cNvSpPr/>
      </dsp:nvSpPr>
      <dsp:spPr>
        <a:xfrm rot="5400000">
          <a:off x="-206708" y="1525639"/>
          <a:ext cx="1378055" cy="964638"/>
        </a:xfrm>
        <a:prstGeom prst="chevron">
          <a:avLst/>
        </a:prstGeom>
        <a:solidFill>
          <a:srgbClr val="58B6C0"/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 </a:t>
          </a:r>
        </a:p>
      </dsp:txBody>
      <dsp:txXfrm rot="-5400000">
        <a:off x="1" y="1801249"/>
        <a:ext cx="964638" cy="413417"/>
      </dsp:txXfrm>
    </dsp:sp>
    <dsp:sp modelId="{56919E84-7BA9-4D91-8537-89E127C8D61D}">
      <dsp:nvSpPr>
        <dsp:cNvPr id="0" name=""/>
        <dsp:cNvSpPr/>
      </dsp:nvSpPr>
      <dsp:spPr>
        <a:xfrm rot="5400000">
          <a:off x="3552205" y="-1358500"/>
          <a:ext cx="1075465" cy="62505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hr-HR" sz="2400" kern="1200" dirty="0" err="1">
              <a:latin typeface="Tw Cen MT Condensed" panose="020B0606020104020203" pitchFamily="34" charset="-18"/>
            </a:rPr>
            <a:t>Experiment</a:t>
          </a:r>
          <a:endParaRPr lang="hr-HR" sz="2400" kern="1200" dirty="0">
            <a:latin typeface="Tw Cen MT Condensed" panose="020B0606020104020203" pitchFamily="34" charset="-18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500" kern="1200" dirty="0">
              <a:latin typeface="Calibri" panose="020F0502020204030204" pitchFamily="34" charset="0"/>
              <a:cs typeface="Calibri" panose="020F0502020204030204" pitchFamily="34" charset="0"/>
            </a:rPr>
            <a:t>Use of Programming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500" kern="1200" dirty="0">
              <a:latin typeface="Calibri" panose="020F0502020204030204" pitchFamily="34" charset="0"/>
              <a:cs typeface="Calibri" panose="020F0502020204030204" pitchFamily="34" charset="0"/>
            </a:rPr>
            <a:t>Loop Occurences</a:t>
          </a:r>
        </a:p>
      </dsp:txBody>
      <dsp:txXfrm rot="-5400000">
        <a:off x="964638" y="1281567"/>
        <a:ext cx="6198099" cy="970465"/>
      </dsp:txXfrm>
    </dsp:sp>
    <dsp:sp modelId="{EE06D0CA-9862-4A99-A23E-E551B72CA373}">
      <dsp:nvSpPr>
        <dsp:cNvPr id="0" name=""/>
        <dsp:cNvSpPr/>
      </dsp:nvSpPr>
      <dsp:spPr>
        <a:xfrm rot="5400000">
          <a:off x="-206708" y="2753624"/>
          <a:ext cx="1378055" cy="964638"/>
        </a:xfrm>
        <a:prstGeom prst="chevron">
          <a:avLst/>
        </a:prstGeom>
        <a:solidFill>
          <a:srgbClr val="58B6C0"/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 </a:t>
          </a:r>
        </a:p>
      </dsp:txBody>
      <dsp:txXfrm rot="-5400000">
        <a:off x="1" y="3029234"/>
        <a:ext cx="964638" cy="413417"/>
      </dsp:txXfrm>
    </dsp:sp>
    <dsp:sp modelId="{38ED8985-F1FE-4BD9-8869-EEE66C524610}">
      <dsp:nvSpPr>
        <dsp:cNvPr id="0" name=""/>
        <dsp:cNvSpPr/>
      </dsp:nvSpPr>
      <dsp:spPr>
        <a:xfrm rot="5400000">
          <a:off x="3604261" y="-130515"/>
          <a:ext cx="971353" cy="62505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58B6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hr-HR" sz="2400" kern="1200" dirty="0" err="1">
              <a:latin typeface="Tw Cen MT Condensed" panose="020B0606020104020203" pitchFamily="34" charset="-18"/>
            </a:rPr>
            <a:t>Results</a:t>
          </a:r>
          <a:endParaRPr lang="hr-HR" sz="2400" kern="1200" dirty="0">
            <a:latin typeface="Tw Cen MT Condensed" panose="020B0606020104020203" pitchFamily="34" charset="-18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Results</a:t>
          </a:r>
          <a:r>
            <a:rPr lang="en-GB" sz="1500" kern="1200" dirty="0">
              <a:latin typeface="Calibri" panose="020F0502020204030204" pitchFamily="34" charset="0"/>
              <a:cs typeface="Calibri" panose="020F0502020204030204" pitchFamily="34" charset="0"/>
            </a:rPr>
            <a:t> (with and without modifications)</a:t>
          </a:r>
          <a:endParaRPr lang="hr-HR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500" kern="1200" dirty="0">
              <a:latin typeface="Calibri" panose="020F0502020204030204" pitchFamily="34" charset="0"/>
              <a:cs typeface="Calibri" panose="020F0502020204030204" pitchFamily="34" charset="0"/>
            </a:rPr>
            <a:t>Description</a:t>
          </a:r>
        </a:p>
      </dsp:txBody>
      <dsp:txXfrm rot="-5400000">
        <a:off x="964638" y="2556526"/>
        <a:ext cx="6203181" cy="876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DEBD9-BE46-4C4E-8588-94D2835316F0}">
      <dsp:nvSpPr>
        <dsp:cNvPr id="0" name=""/>
        <dsp:cNvSpPr/>
      </dsp:nvSpPr>
      <dsp:spPr>
        <a:xfrm>
          <a:off x="1035171" y="-62880"/>
          <a:ext cx="3497937" cy="3497937"/>
        </a:xfrm>
        <a:prstGeom prst="circularArrow">
          <a:avLst>
            <a:gd name="adj1" fmla="val 4668"/>
            <a:gd name="adj2" fmla="val 272909"/>
            <a:gd name="adj3" fmla="val 13033574"/>
            <a:gd name="adj4" fmla="val 17894560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75DF6-E406-49C0-8F6D-B463F63A2E39}">
      <dsp:nvSpPr>
        <dsp:cNvPr id="0" name=""/>
        <dsp:cNvSpPr/>
      </dsp:nvSpPr>
      <dsp:spPr>
        <a:xfrm>
          <a:off x="1680271" y="161"/>
          <a:ext cx="2207736" cy="11038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b="1" kern="1200" dirty="0" err="1"/>
            <a:t>Go</a:t>
          </a:r>
          <a:r>
            <a:rPr lang="hr-HR" sz="2300" b="1" kern="1200" dirty="0"/>
            <a:t> to </a:t>
          </a:r>
          <a:r>
            <a:rPr lang="hr-HR" sz="2300" b="1" kern="1200" dirty="0" err="1"/>
            <a:t>article</a:t>
          </a:r>
          <a:endParaRPr lang="hr-HR" sz="2300" b="1" kern="1200" dirty="0"/>
        </a:p>
      </dsp:txBody>
      <dsp:txXfrm>
        <a:off x="1734157" y="54047"/>
        <a:ext cx="2099964" cy="996096"/>
      </dsp:txXfrm>
    </dsp:sp>
    <dsp:sp modelId="{A23831E2-53E4-4773-86CB-3D5A581055AB}">
      <dsp:nvSpPr>
        <dsp:cNvPr id="0" name=""/>
        <dsp:cNvSpPr/>
      </dsp:nvSpPr>
      <dsp:spPr>
        <a:xfrm>
          <a:off x="2936264" y="1256153"/>
          <a:ext cx="2207736" cy="1103868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b="1" kern="1200" dirty="0" err="1"/>
            <a:t>Is</a:t>
          </a:r>
          <a:r>
            <a:rPr lang="hr-HR" sz="2300" b="1" kern="1200" dirty="0"/>
            <a:t> </a:t>
          </a:r>
          <a:r>
            <a:rPr lang="hr-HR" sz="2300" b="1" kern="1200" dirty="0" err="1"/>
            <a:t>Philosophy</a:t>
          </a:r>
          <a:r>
            <a:rPr lang="hr-HR" sz="2300" b="1" kern="1200" dirty="0"/>
            <a:t>?</a:t>
          </a:r>
        </a:p>
      </dsp:txBody>
      <dsp:txXfrm>
        <a:off x="2990150" y="1310039"/>
        <a:ext cx="2099964" cy="996096"/>
      </dsp:txXfrm>
    </dsp:sp>
    <dsp:sp modelId="{2DA29593-5913-4AA8-8606-4FDBF0453115}">
      <dsp:nvSpPr>
        <dsp:cNvPr id="0" name=""/>
        <dsp:cNvSpPr/>
      </dsp:nvSpPr>
      <dsp:spPr>
        <a:xfrm>
          <a:off x="1680271" y="2512146"/>
          <a:ext cx="2207736" cy="1103868"/>
        </a:xfrm>
        <a:prstGeom prst="round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b="1" kern="1200" dirty="0" err="1"/>
            <a:t>Count</a:t>
          </a:r>
          <a:r>
            <a:rPr lang="hr-HR" sz="2300" b="1" kern="1200" dirty="0"/>
            <a:t> </a:t>
          </a:r>
          <a:r>
            <a:rPr lang="hr-HR" sz="2300" b="1" kern="1200" dirty="0" err="1"/>
            <a:t>steps</a:t>
          </a:r>
          <a:endParaRPr lang="hr-HR" sz="2300" b="1" kern="1200" dirty="0"/>
        </a:p>
      </dsp:txBody>
      <dsp:txXfrm>
        <a:off x="1734157" y="2566032"/>
        <a:ext cx="2099964" cy="996096"/>
      </dsp:txXfrm>
    </dsp:sp>
    <dsp:sp modelId="{0B56E99E-48C8-4386-A053-F5351D249ADA}">
      <dsp:nvSpPr>
        <dsp:cNvPr id="0" name=""/>
        <dsp:cNvSpPr/>
      </dsp:nvSpPr>
      <dsp:spPr>
        <a:xfrm>
          <a:off x="424279" y="1256153"/>
          <a:ext cx="2207736" cy="1103868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b="1" kern="1200" dirty="0" err="1"/>
            <a:t>Find</a:t>
          </a:r>
          <a:r>
            <a:rPr lang="hr-HR" sz="2300" b="1" kern="1200" dirty="0"/>
            <a:t> </a:t>
          </a:r>
          <a:r>
            <a:rPr lang="hr-HR" sz="2300" b="1" kern="1200" dirty="0" err="1"/>
            <a:t>first</a:t>
          </a:r>
          <a:r>
            <a:rPr lang="hr-HR" sz="2300" b="1" kern="1200" dirty="0"/>
            <a:t> link</a:t>
          </a:r>
        </a:p>
      </dsp:txBody>
      <dsp:txXfrm>
        <a:off x="478165" y="1310039"/>
        <a:ext cx="2099964" cy="996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D9181-2307-4222-A09A-4A679555432E}" type="datetimeFigureOut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EC6C6-F572-4298-B695-12B5D9802CB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931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Rzdvojiti</a:t>
            </a:r>
            <a:r>
              <a:rPr lang="en-GB" baseline="0" dirty="0"/>
              <a:t> </a:t>
            </a:r>
            <a:r>
              <a:rPr lang="en-GB" baseline="0" dirty="0" err="1"/>
              <a:t>slike</a:t>
            </a:r>
            <a:r>
              <a:rPr lang="en-GB" baseline="0" dirty="0"/>
              <a:t> &gt; </a:t>
            </a:r>
            <a:r>
              <a:rPr lang="en-GB" baseline="0" dirty="0" err="1"/>
              <a:t>maknuti</a:t>
            </a:r>
            <a:r>
              <a:rPr lang="en-GB" baseline="0" dirty="0"/>
              <a:t> </a:t>
            </a:r>
            <a:r>
              <a:rPr lang="en-GB" baseline="0" dirty="0" err="1"/>
              <a:t>dio</a:t>
            </a:r>
            <a:r>
              <a:rPr lang="en-GB" baseline="0" dirty="0"/>
              <a:t> </a:t>
            </a:r>
            <a:r>
              <a:rPr lang="en-GB" baseline="0" dirty="0" err="1"/>
              <a:t>sa</a:t>
            </a:r>
            <a:r>
              <a:rPr lang="en-GB" baseline="0" dirty="0"/>
              <a:t> contents </a:t>
            </a:r>
          </a:p>
          <a:p>
            <a:r>
              <a:rPr lang="en-GB" baseline="0" dirty="0" err="1"/>
              <a:t>Naznaciti</a:t>
            </a:r>
            <a:r>
              <a:rPr lang="en-GB" baseline="0" dirty="0"/>
              <a:t> </a:t>
            </a:r>
            <a:r>
              <a:rPr lang="en-GB" baseline="0" dirty="0" err="1"/>
              <a:t>da</a:t>
            </a:r>
            <a:r>
              <a:rPr lang="en-GB" baseline="0" dirty="0"/>
              <a:t> slika2 </a:t>
            </a:r>
            <a:r>
              <a:rPr lang="en-GB" baseline="0" dirty="0" err="1"/>
              <a:t>slijedi</a:t>
            </a:r>
            <a:r>
              <a:rPr lang="en-GB" baseline="0" dirty="0"/>
              <a:t> </a:t>
            </a:r>
            <a:r>
              <a:rPr lang="en-GB" baseline="0" dirty="0" err="1"/>
              <a:t>iz</a:t>
            </a:r>
            <a:r>
              <a:rPr lang="en-GB" baseline="0" dirty="0"/>
              <a:t> </a:t>
            </a:r>
            <a:r>
              <a:rPr lang="en-GB" baseline="0" dirty="0" err="1"/>
              <a:t>slike</a:t>
            </a:r>
            <a:r>
              <a:rPr lang="en-GB" baseline="0" dirty="0"/>
              <a:t> 1 (</a:t>
            </a:r>
            <a:r>
              <a:rPr lang="en-GB" baseline="0" dirty="0" err="1"/>
              <a:t>strelica</a:t>
            </a:r>
            <a:r>
              <a:rPr lang="en-GB" baseline="0" dirty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EC6C6-F572-4298-B695-12B5D9802CB4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slika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EC6C6-F572-4298-B695-12B5D9802CB4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081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EC6C6-F572-4298-B695-12B5D9802CB4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9139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EC6C6-F572-4298-B695-12B5D9802CB4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6293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Navedi</a:t>
            </a:r>
            <a:r>
              <a:rPr lang="en-GB" dirty="0"/>
              <a:t> </a:t>
            </a:r>
            <a:r>
              <a:rPr lang="en-GB" dirty="0" err="1"/>
              <a:t>dodatne</a:t>
            </a:r>
            <a:r>
              <a:rPr lang="en-GB" dirty="0"/>
              <a:t> </a:t>
            </a:r>
            <a:r>
              <a:rPr lang="en-GB" dirty="0" err="1"/>
              <a:t>linkove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zanemario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EC6C6-F572-4298-B695-12B5D9802CB4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Naziv</a:t>
            </a:r>
            <a:r>
              <a:rPr lang="en-GB" dirty="0"/>
              <a:t> </a:t>
            </a:r>
            <a:r>
              <a:rPr lang="en-GB" dirty="0" err="1"/>
              <a:t>grafa</a:t>
            </a:r>
            <a:r>
              <a:rPr lang="en-GB" dirty="0"/>
              <a:t> </a:t>
            </a:r>
            <a:r>
              <a:rPr lang="en-GB" dirty="0" err="1"/>
              <a:t>ispod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EC6C6-F572-4298-B695-12B5D9802CB4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Povecati</a:t>
            </a:r>
            <a:r>
              <a:rPr lang="en-GB" dirty="0"/>
              <a:t> </a:t>
            </a:r>
            <a:r>
              <a:rPr lang="en-GB" dirty="0" err="1"/>
              <a:t>legendu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EC6C6-F572-4298-B695-12B5D9802CB4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Datum </a:t>
            </a:r>
            <a:r>
              <a:rPr lang="en-GB" dirty="0" err="1"/>
              <a:t>pristupa</a:t>
            </a:r>
            <a:r>
              <a:rPr lang="en-GB" dirty="0"/>
              <a:t> ---</a:t>
            </a:r>
            <a:r>
              <a:rPr lang="en-GB" dirty="0" err="1"/>
              <a:t>pravilno</a:t>
            </a:r>
            <a:r>
              <a:rPr lang="en-GB" dirty="0"/>
              <a:t> </a:t>
            </a:r>
            <a:r>
              <a:rPr lang="en-GB" dirty="0" err="1"/>
              <a:t>citiranje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EC6C6-F572-4298-B695-12B5D9802CB4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1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1" y="4960137"/>
            <a:ext cx="2400300" cy="1463040"/>
          </a:xfrm>
        </p:spPr>
        <p:txBody>
          <a:bodyPr lIns="121917" rIns="121917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DA25C26-59B6-4637-BF00-0C68AAEF691D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7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33575-BAB1-4B0C-BE06-91476481620E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762000"/>
            <a:ext cx="1971675" cy="5410200"/>
          </a:xfrm>
        </p:spPr>
        <p:txBody>
          <a:bodyPr vert="eaVert" lIns="60958" tIns="121917" rIns="60958" bIns="121917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3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FCF3-BB67-4BA3-BC8D-2B6EE072F983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/>
          <a:lstStyle>
            <a:lvl1pPr marL="457189" lvl="0" indent="-342891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7" lvl="1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9" y="6217623"/>
            <a:ext cx="5487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AD94-4E1F-4911-B847-E7BE60E53C03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1" y="4960137"/>
            <a:ext cx="2400300" cy="1463040"/>
          </a:xfrm>
        </p:spPr>
        <p:txBody>
          <a:bodyPr lIns="121917" rIns="121917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547-376A-415F-911B-45BE8E6BEB8C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7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7" y="585216"/>
            <a:ext cx="7290055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1" y="2286000"/>
            <a:ext cx="3566160" cy="402336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AC35-7A03-47BC-A13A-0007E3DD9A1E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7" y="585216"/>
            <a:ext cx="7290055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82875" rIns="182875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9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1" y="2179636"/>
            <a:ext cx="3566160" cy="822960"/>
          </a:xfrm>
        </p:spPr>
        <p:txBody>
          <a:bodyPr lIns="182875" rIns="182875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1" y="2967789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0A9D-168B-4AE1-AD94-F5FAEF200601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999-C8DD-4E7C-98F1-92C2D45A1CAE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5F75-3459-48CF-9E86-F4368329B295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49" y="822960"/>
            <a:ext cx="4258819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5"/>
          </a:xfrm>
        </p:spPr>
        <p:txBody>
          <a:bodyPr lIns="121917" rIns="121917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14718-6C71-4773-947A-EE52FFF51AB2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960139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5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609585" tIns="487668" anchor="t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1" y="4960139"/>
            <a:ext cx="2400300" cy="1463040"/>
          </a:xfrm>
        </p:spPr>
        <p:txBody>
          <a:bodyPr lIns="121917" rIns="121917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891" indent="0">
              <a:buNone/>
              <a:defRPr sz="1100"/>
            </a:lvl2pPr>
            <a:lvl3pPr marL="685783" indent="0">
              <a:buNone/>
              <a:defRPr sz="900"/>
            </a:lvl3pPr>
            <a:lvl4pPr marL="1028674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9" indent="0">
              <a:buNone/>
              <a:defRPr sz="800"/>
            </a:lvl7pPr>
            <a:lvl8pPr marL="2400240" indent="0">
              <a:buNone/>
              <a:defRPr sz="800"/>
            </a:lvl8pPr>
            <a:lvl9pPr marL="274313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CFF1-FC5E-49A5-B4F3-BD6CD95431CC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7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7" y="585216"/>
            <a:ext cx="7290055" cy="1499616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8" y="2286000"/>
            <a:ext cx="7290055" cy="4023360"/>
          </a:xfrm>
          <a:prstGeom prst="rect">
            <a:avLst/>
          </a:prstGeom>
        </p:spPr>
        <p:txBody>
          <a:bodyPr vert="horz" lIns="60958" tIns="60958" rIns="60958" bIns="60958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8" y="6470704"/>
            <a:ext cx="1615607" cy="27432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A27FE5A-C383-4733-A553-02B824CECD2D}" type="datetime1">
              <a:rPr lang="sr-Latn-CS" smtClean="0"/>
              <a:pPr/>
              <a:t>7.7.2018.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1" y="6470704"/>
            <a:ext cx="4426095" cy="27432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1" cy="27432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A116D1-5F44-4440-8E59-A025A2DA0FC3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hdr="0" ft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69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21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6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ikipedia:FAQ/Technica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ndingdulcinea.com/guides/Technology/Wikipedia.xa_1.html" TargetMode="External"/><Relationship Id="rId4" Type="http://schemas.openxmlformats.org/officeDocument/2006/relationships/hyperlink" Target="https://computer.howstuffworks.com/internet/basics/wiki1.htm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2428868"/>
            <a:ext cx="5829300" cy="146304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hr-HR" dirty="0"/>
              <a:t>2. All Roads Lead to Rome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929198"/>
            <a:ext cx="3929090" cy="1463040"/>
          </a:xfrm>
        </p:spPr>
        <p:txBody>
          <a:bodyPr>
            <a:normAutofit/>
          </a:bodyPr>
          <a:lstStyle/>
          <a:p>
            <a:r>
              <a:rPr lang="hr-HR" sz="3200" dirty="0"/>
              <a:t>Team Croatia</a:t>
            </a:r>
          </a:p>
          <a:p>
            <a:r>
              <a:rPr lang="hr-HR" sz="3200" dirty="0"/>
              <a:t>Reporter: Andrej Todic</a:t>
            </a:r>
          </a:p>
        </p:txBody>
      </p:sp>
      <p:pic>
        <p:nvPicPr>
          <p:cNvPr id="5" name="Slika 2">
            <a:extLst>
              <a:ext uri="{FF2B5EF4-FFF2-40B4-BE49-F238E27FC236}">
                <a16:creationId xmlns:a16="http://schemas.microsoft.com/office/drawing/2014/main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4857760"/>
            <a:ext cx="1500198" cy="176965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Testing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hr-HR" dirty="0" err="1"/>
              <a:t>rogram</a:t>
            </a:r>
            <a:r>
              <a:rPr lang="hr-HR" dirty="0"/>
              <a:t> </a:t>
            </a:r>
            <a:r>
              <a:rPr lang="hr-HR" dirty="0" err="1"/>
              <a:t>checks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en-GB" dirty="0"/>
              <a:t> </a:t>
            </a:r>
            <a:r>
              <a:rPr lang="hr-HR" dirty="0"/>
              <a:t>randomly picked web pages lead to </a:t>
            </a:r>
            <a:r>
              <a:rPr lang="hr-HR" i="1" dirty="0"/>
              <a:t>Philosophy</a:t>
            </a:r>
          </a:p>
          <a:p>
            <a:pPr>
              <a:buNone/>
            </a:pPr>
            <a:endParaRPr lang="hr-HR" dirty="0"/>
          </a:p>
          <a:p>
            <a:r>
              <a:rPr lang="hr-HR" dirty="0"/>
              <a:t>Output consists of </a:t>
            </a:r>
          </a:p>
          <a:p>
            <a:pPr lvl="1"/>
            <a:r>
              <a:rPr lang="hr-HR" sz="2000" dirty="0"/>
              <a:t>Address of the starting web page</a:t>
            </a:r>
          </a:p>
          <a:p>
            <a:pPr lvl="1"/>
            <a:r>
              <a:rPr lang="hr-HR" sz="2000" dirty="0"/>
              <a:t>Number of clicks to reach </a:t>
            </a:r>
            <a:r>
              <a:rPr lang="hr-HR" sz="2000" i="1" dirty="0"/>
              <a:t>Philosophy</a:t>
            </a:r>
            <a:endParaRPr lang="hr-HR" sz="2000" dirty="0"/>
          </a:p>
          <a:p>
            <a:pPr lvl="1"/>
            <a:endParaRPr lang="hr-HR" dirty="0"/>
          </a:p>
          <a:p>
            <a:r>
              <a:rPr lang="hr-HR" dirty="0"/>
              <a:t>Wikipedia article doesn’t lead to Philosophy </a:t>
            </a:r>
            <a:r>
              <a:rPr lang="en-GB" dirty="0"/>
              <a:t> </a:t>
            </a:r>
            <a:endParaRPr lang="hr-HR" dirty="0"/>
          </a:p>
          <a:p>
            <a:endParaRPr lang="hr-HR" dirty="0"/>
          </a:p>
          <a:p>
            <a:pPr>
              <a:buNone/>
            </a:pPr>
            <a:r>
              <a:rPr lang="hr-HR" dirty="0"/>
              <a:t>                      Number of clicks</a:t>
            </a:r>
            <a:r>
              <a:rPr lang="en-GB" dirty="0"/>
              <a:t> is </a:t>
            </a:r>
            <a:r>
              <a:rPr lang="hr-HR" dirty="0"/>
              <a:t>set to 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10</a:t>
            </a:fld>
            <a:endParaRPr lang="hr-HR"/>
          </a:p>
        </p:txBody>
      </p:sp>
      <p:sp>
        <p:nvSpPr>
          <p:cNvPr id="6" name="Down Arrow 5"/>
          <p:cNvSpPr/>
          <p:nvPr/>
        </p:nvSpPr>
        <p:spPr>
          <a:xfrm>
            <a:off x="3286116" y="5000636"/>
            <a:ext cx="285752" cy="571504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8876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First </a:t>
            </a:r>
            <a:r>
              <a:rPr lang="hr-HR" dirty="0" err="1"/>
              <a:t>links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randomly</a:t>
            </a:r>
            <a:r>
              <a:rPr lang="hr-HR" dirty="0"/>
              <a:t> </a:t>
            </a:r>
            <a:r>
              <a:rPr lang="hr-HR" dirty="0" err="1"/>
              <a:t>chosen</a:t>
            </a:r>
            <a:r>
              <a:rPr lang="hr-HR" dirty="0"/>
              <a:t> </a:t>
            </a:r>
            <a:r>
              <a:rPr lang="hr-HR" dirty="0" err="1"/>
              <a:t>articles</a:t>
            </a:r>
            <a:r>
              <a:rPr lang="hr-HR" dirty="0"/>
              <a:t>:</a:t>
            </a:r>
          </a:p>
          <a:p>
            <a:pPr lvl="1"/>
            <a:r>
              <a:rPr lang="hr-HR" dirty="0" err="1">
                <a:latin typeface="Calibri" pitchFamily="34" charset="0"/>
              </a:rPr>
              <a:t>lead</a:t>
            </a:r>
            <a:r>
              <a:rPr lang="hr-HR" dirty="0">
                <a:latin typeface="Calibri" pitchFamily="34" charset="0"/>
              </a:rPr>
              <a:t> to </a:t>
            </a:r>
            <a:r>
              <a:rPr lang="hr-HR" i="1" dirty="0" err="1">
                <a:latin typeface="Calibri" pitchFamily="34" charset="0"/>
              </a:rPr>
              <a:t>Philosophy</a:t>
            </a:r>
            <a:endParaRPr lang="en-GB" i="1" dirty="0">
              <a:latin typeface="Calibri" pitchFamily="34" charset="0"/>
            </a:endParaRPr>
          </a:p>
          <a:p>
            <a:pPr lvl="1">
              <a:buNone/>
            </a:pPr>
            <a:r>
              <a:rPr lang="en-GB" dirty="0"/>
              <a:t>		OR</a:t>
            </a:r>
            <a:endParaRPr lang="hr-HR" dirty="0"/>
          </a:p>
          <a:p>
            <a:pPr lvl="1"/>
            <a:r>
              <a:rPr lang="hr-HR" dirty="0" err="1">
                <a:latin typeface="Calibri" pitchFamily="34" charset="0"/>
              </a:rPr>
              <a:t>lead</a:t>
            </a:r>
            <a:r>
              <a:rPr lang="hr-HR" dirty="0">
                <a:latin typeface="Calibri" pitchFamily="34" charset="0"/>
              </a:rPr>
              <a:t> to </a:t>
            </a:r>
            <a:r>
              <a:rPr lang="hr-HR" dirty="0" err="1">
                <a:latin typeface="Calibri" pitchFamily="34" charset="0"/>
              </a:rPr>
              <a:t>already</a:t>
            </a:r>
            <a:r>
              <a:rPr lang="hr-HR" dirty="0">
                <a:latin typeface="Calibri" pitchFamily="34" charset="0"/>
              </a:rPr>
              <a:t> </a:t>
            </a:r>
            <a:r>
              <a:rPr lang="hr-HR" dirty="0" err="1">
                <a:latin typeface="Calibri" pitchFamily="34" charset="0"/>
              </a:rPr>
              <a:t>visited</a:t>
            </a:r>
            <a:r>
              <a:rPr lang="hr-HR" dirty="0">
                <a:latin typeface="Calibri" pitchFamily="34" charset="0"/>
              </a:rPr>
              <a:t> </a:t>
            </a:r>
            <a:r>
              <a:rPr lang="hr-HR" dirty="0" err="1">
                <a:latin typeface="Calibri" pitchFamily="34" charset="0"/>
              </a:rPr>
              <a:t>articles</a:t>
            </a:r>
            <a:endParaRPr lang="hr-HR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Second outcome means all the articles would have to be visited again 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Test is stuck in a loop</a:t>
            </a: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5960FEC5-E9E6-4CCF-8603-598FAD7648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3999330"/>
              </p:ext>
            </p:extLst>
          </p:nvPr>
        </p:nvGraphicFramePr>
        <p:xfrm>
          <a:off x="4800600" y="1627592"/>
          <a:ext cx="3768080" cy="468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9336E1-D350-487F-ABA6-D17FD490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loops</a:t>
            </a:r>
            <a:r>
              <a:rPr lang="hr-HR" dirty="0"/>
              <a:t> </a:t>
            </a:r>
            <a:r>
              <a:rPr lang="hr-HR" dirty="0" err="1"/>
              <a:t>occur</a:t>
            </a:r>
            <a:endParaRPr lang="hr-HR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9B483586-61F3-493F-B58D-91DF9205D4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3919" t="19547" r="61333" b="34778"/>
          <a:stretch/>
        </p:blipFill>
        <p:spPr>
          <a:xfrm>
            <a:off x="333463" y="1916832"/>
            <a:ext cx="4094521" cy="4248471"/>
          </a:xfrm>
          <a:prstGeom prst="rect">
            <a:avLst/>
          </a:prstGeom>
        </p:spPr>
      </p:pic>
      <p:sp>
        <p:nvSpPr>
          <p:cNvPr id="5" name="Elipsa 4">
            <a:extLst>
              <a:ext uri="{FF2B5EF4-FFF2-40B4-BE49-F238E27FC236}">
                <a16:creationId xmlns:a16="http://schemas.microsoft.com/office/drawing/2014/main" id="{B4E4A389-857A-47CE-9D18-587DEB696619}"/>
              </a:ext>
            </a:extLst>
          </p:cNvPr>
          <p:cNvSpPr/>
          <p:nvPr/>
        </p:nvSpPr>
        <p:spPr>
          <a:xfrm>
            <a:off x="971600" y="3068960"/>
            <a:ext cx="1512168" cy="108012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476A53-7939-40D1-8A64-A9FDADABB8B1}"/>
              </a:ext>
            </a:extLst>
          </p:cNvPr>
          <p:cNvSpPr txBox="1">
            <a:spLocks/>
          </p:cNvSpPr>
          <p:nvPr/>
        </p:nvSpPr>
        <p:spPr>
          <a:xfrm>
            <a:off x="4716018" y="1700203"/>
            <a:ext cx="4038600" cy="46817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095FAC3-5FE4-4CB2-AC61-EA51C1D125AA}"/>
              </a:ext>
            </a:extLst>
          </p:cNvPr>
          <p:cNvSpPr txBox="1">
            <a:spLocks/>
          </p:cNvSpPr>
          <p:nvPr/>
        </p:nvSpPr>
        <p:spPr>
          <a:xfrm>
            <a:off x="4786314" y="428604"/>
            <a:ext cx="4010727" cy="592935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latin typeface="Calibri" pitchFamily="34" charset="0"/>
              </a:rPr>
              <a:t>F</a:t>
            </a:r>
            <a:r>
              <a:rPr lang="hr-HR" sz="2000" dirty="0" err="1">
                <a:latin typeface="Calibri" pitchFamily="34" charset="0"/>
              </a:rPr>
              <a:t>irst</a:t>
            </a:r>
            <a:r>
              <a:rPr lang="hr-HR" sz="2000" dirty="0">
                <a:latin typeface="Calibri" pitchFamily="34" charset="0"/>
              </a:rPr>
              <a:t> link is </a:t>
            </a:r>
            <a:r>
              <a:rPr lang="hr-HR" sz="2000" dirty="0" err="1">
                <a:latin typeface="Calibri" pitchFamily="34" charset="0"/>
              </a:rPr>
              <a:t>often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about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the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etymology</a:t>
            </a:r>
            <a:r>
              <a:rPr lang="hr-HR" sz="2000" dirty="0">
                <a:latin typeface="Calibri" pitchFamily="34" charset="0"/>
              </a:rPr>
              <a:t> </a:t>
            </a:r>
            <a:r>
              <a:rPr lang="hr-HR" sz="2000" dirty="0" err="1">
                <a:latin typeface="Calibri" pitchFamily="34" charset="0"/>
              </a:rPr>
              <a:t>of</a:t>
            </a:r>
            <a:r>
              <a:rPr lang="hr-HR" sz="2000" dirty="0">
                <a:latin typeface="Calibri" pitchFamily="34" charset="0"/>
              </a:rPr>
              <a:t> a word</a:t>
            </a:r>
          </a:p>
          <a:p>
            <a:pPr>
              <a:buNone/>
            </a:pPr>
            <a:r>
              <a:rPr lang="hr-HR" sz="2400" dirty="0"/>
              <a:t>	</a:t>
            </a:r>
          </a:p>
          <a:p>
            <a:pPr algn="ctr">
              <a:buNone/>
            </a:pPr>
            <a:r>
              <a:rPr lang="hr-HR" sz="2400" dirty="0">
                <a:latin typeface="Calibri" pitchFamily="34" charset="0"/>
              </a:rPr>
              <a:t>  </a:t>
            </a:r>
            <a:r>
              <a:rPr lang="hr-HR" sz="2000" dirty="0">
                <a:latin typeface="Calibri" pitchFamily="34" charset="0"/>
              </a:rPr>
              <a:t>Ancient Greek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	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   Greek language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	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   Modern Greek 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	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   Colloquialism 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	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   ... 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	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 Logical assertion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	</a:t>
            </a:r>
          </a:p>
          <a:p>
            <a:pPr algn="ctr">
              <a:buNone/>
            </a:pPr>
            <a:r>
              <a:rPr lang="hr-HR" sz="2000" dirty="0">
                <a:latin typeface="Calibri" pitchFamily="34" charset="0"/>
              </a:rPr>
              <a:t>  Logic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12</a:t>
            </a:fld>
            <a:endParaRPr lang="hr-HR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715934" y="19994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715934" y="2713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715934" y="33567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715934" y="535703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715934" y="407114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6715934" y="471409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Process 27"/>
          <p:cNvSpPr/>
          <p:nvPr/>
        </p:nvSpPr>
        <p:spPr>
          <a:xfrm>
            <a:off x="6000760" y="1428736"/>
            <a:ext cx="1643074" cy="50006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Flowchart: Process 28"/>
          <p:cNvSpPr/>
          <p:nvPr/>
        </p:nvSpPr>
        <p:spPr>
          <a:xfrm>
            <a:off x="6500826" y="5500702"/>
            <a:ext cx="714380" cy="35719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1" name="Shape 30"/>
          <p:cNvCxnSpPr>
            <a:stCxn id="29" idx="2"/>
            <a:endCxn id="28" idx="3"/>
          </p:cNvCxnSpPr>
          <p:nvPr/>
        </p:nvCxnSpPr>
        <p:spPr>
          <a:xfrm rot="5400000" flipH="1" flipV="1">
            <a:off x="5161363" y="3375422"/>
            <a:ext cx="4179123" cy="785818"/>
          </a:xfrm>
          <a:prstGeom prst="bentConnector4">
            <a:avLst>
              <a:gd name="adj1" fmla="val -8897"/>
              <a:gd name="adj2" fmla="val 17956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90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7C2FD1-6B4B-4D39-B6A3-610ACA1D6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Modification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5BB76E-7EF2-4B00-8EBE-AC06FB641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Ignoring the first links connected to </a:t>
            </a:r>
            <a:r>
              <a:rPr lang="en-GB" dirty="0"/>
              <a:t>infinite loops, </a:t>
            </a:r>
            <a:r>
              <a:rPr lang="hr-HR" dirty="0"/>
              <a:t>such as:</a:t>
            </a:r>
          </a:p>
          <a:p>
            <a:pPr lvl="1"/>
            <a:r>
              <a:rPr lang="en-GB" sz="2000" dirty="0"/>
              <a:t> “/wiki/Mathematics” </a:t>
            </a:r>
            <a:endParaRPr lang="hr-HR" sz="2000" dirty="0"/>
          </a:p>
          <a:p>
            <a:pPr lvl="1"/>
            <a:r>
              <a:rPr lang="en-GB" sz="2000" dirty="0"/>
              <a:t>“/wiki/Truth”</a:t>
            </a:r>
            <a:endParaRPr lang="hr-HR" sz="2000" dirty="0"/>
          </a:p>
          <a:p>
            <a:pPr lvl="1"/>
            <a:r>
              <a:rPr lang="hr-HR" sz="2000" dirty="0"/>
              <a:t>“/wiki/Greek”</a:t>
            </a:r>
          </a:p>
          <a:p>
            <a:pPr lvl="1"/>
            <a:r>
              <a:rPr lang="hr-HR" sz="2000" dirty="0"/>
              <a:t>“/wiki/Latin”</a:t>
            </a:r>
            <a:endParaRPr lang="en-GB" sz="2000" dirty="0"/>
          </a:p>
          <a:p>
            <a:r>
              <a:rPr lang="hr-HR" dirty="0"/>
              <a:t>Mov</a:t>
            </a:r>
            <a:r>
              <a:rPr lang="en-GB" dirty="0" err="1"/>
              <a:t>ing</a:t>
            </a:r>
            <a:r>
              <a:rPr lang="hr-HR" dirty="0"/>
              <a:t> on to the </a:t>
            </a:r>
            <a:r>
              <a:rPr lang="hr-HR" dirty="0" err="1"/>
              <a:t>next</a:t>
            </a:r>
            <a:r>
              <a:rPr lang="hr-HR" dirty="0"/>
              <a:t> link</a:t>
            </a:r>
            <a:endParaRPr lang="en-GB" dirty="0"/>
          </a:p>
          <a:p>
            <a:r>
              <a:rPr lang="hr-HR" dirty="0"/>
              <a:t>Possible to reach </a:t>
            </a:r>
            <a:r>
              <a:rPr lang="hr-HR" i="1" dirty="0"/>
              <a:t>Philosophy </a:t>
            </a:r>
            <a:r>
              <a:rPr lang="hr-HR" dirty="0"/>
              <a:t>more often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5161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7C2FD1-6B4B-4D39-B6A3-610ACA1D6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Results</a:t>
            </a:r>
            <a:r>
              <a:rPr lang="hr-HR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14</a:t>
            </a:fld>
            <a:endParaRPr lang="hr-HR"/>
          </a:p>
        </p:txBody>
      </p:sp>
      <p:graphicFrame>
        <p:nvGraphicFramePr>
          <p:cNvPr id="7" name="Chart 6"/>
          <p:cNvGraphicFramePr/>
          <p:nvPr/>
        </p:nvGraphicFramePr>
        <p:xfrm>
          <a:off x="428596" y="1714488"/>
          <a:ext cx="571504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57884" y="3214686"/>
            <a:ext cx="2857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alibri" pitchFamily="34" charset="0"/>
              </a:rPr>
              <a:t>28%  which fail lead to:</a:t>
            </a:r>
          </a:p>
          <a:p>
            <a:pPr>
              <a:buFont typeface="Arial" pitchFamily="34" charset="0"/>
              <a:buChar char="•"/>
            </a:pPr>
            <a:r>
              <a:rPr lang="hr-HR" sz="1600" dirty="0">
                <a:latin typeface="Calibri" pitchFamily="34" charset="0"/>
              </a:rPr>
              <a:t>Main Page</a:t>
            </a:r>
          </a:p>
          <a:p>
            <a:pPr>
              <a:buFont typeface="Arial" pitchFamily="34" charset="0"/>
              <a:buChar char="•"/>
            </a:pPr>
            <a:r>
              <a:rPr lang="hr-HR" sz="1600" dirty="0">
                <a:latin typeface="Calibri" pitchFamily="34" charset="0"/>
              </a:rPr>
              <a:t>Page without links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0824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7C2FD1-6B4B-4D39-B6A3-610ACA1D6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Results</a:t>
            </a:r>
            <a:r>
              <a:rPr lang="hr-HR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15</a:t>
            </a:fld>
            <a:endParaRPr lang="hr-HR"/>
          </a:p>
        </p:txBody>
      </p:sp>
      <p:graphicFrame>
        <p:nvGraphicFramePr>
          <p:cNvPr id="7" name="Chart 6"/>
          <p:cNvGraphicFramePr/>
          <p:nvPr/>
        </p:nvGraphicFramePr>
        <p:xfrm>
          <a:off x="142844" y="1785926"/>
          <a:ext cx="8715436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6207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7C2FD1-6B4B-4D39-B6A3-610ACA1D6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16</a:t>
            </a:fld>
            <a:endParaRPr lang="hr-HR"/>
          </a:p>
        </p:txBody>
      </p:sp>
      <p:graphicFrame>
        <p:nvGraphicFramePr>
          <p:cNvPr id="7" name="Chart 6"/>
          <p:cNvGraphicFramePr/>
          <p:nvPr/>
        </p:nvGraphicFramePr>
        <p:xfrm>
          <a:off x="857224" y="1357298"/>
          <a:ext cx="764386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4974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hr-HR" dirty="0"/>
              <a:t>xperiment repeated for 5000 randomly chosen articles</a:t>
            </a:r>
          </a:p>
          <a:p>
            <a:r>
              <a:rPr lang="en-GB" dirty="0"/>
              <a:t>A</a:t>
            </a:r>
            <a:r>
              <a:rPr lang="hr-HR" dirty="0"/>
              <a:t>verage number of clicks ≈ 21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4E5A18-E9FA-424A-99B6-F176CB8F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one describe such an observation?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566E36-F3CC-45FD-8371-1008F9698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Philosophy (from Greek </a:t>
            </a:r>
            <a:r>
              <a:rPr lang="en-US" dirty="0" err="1"/>
              <a:t>φιλοσοφία</a:t>
            </a:r>
            <a:r>
              <a:rPr lang="en-US" dirty="0"/>
              <a:t>, </a:t>
            </a:r>
            <a:r>
              <a:rPr lang="en-US" dirty="0" err="1"/>
              <a:t>philosophia</a:t>
            </a:r>
            <a:r>
              <a:rPr lang="en-US" dirty="0"/>
              <a:t>, literally </a:t>
            </a:r>
            <a:r>
              <a:rPr lang="hr-HR" dirty="0"/>
              <a:t>„</a:t>
            </a:r>
            <a:r>
              <a:rPr lang="en-US" dirty="0"/>
              <a:t>love of wisdom</a:t>
            </a:r>
            <a:r>
              <a:rPr lang="hr-HR" dirty="0"/>
              <a:t>”</a:t>
            </a:r>
            <a:r>
              <a:rPr lang="en-GB" dirty="0"/>
              <a:t>) is the study of </a:t>
            </a:r>
            <a:r>
              <a:rPr lang="en-GB" b="1" dirty="0"/>
              <a:t>general</a:t>
            </a:r>
            <a:r>
              <a:rPr lang="en-GB" dirty="0"/>
              <a:t> and </a:t>
            </a:r>
            <a:r>
              <a:rPr lang="en-GB" b="1" dirty="0"/>
              <a:t>fundamental</a:t>
            </a:r>
            <a:r>
              <a:rPr lang="en-GB" dirty="0"/>
              <a:t> problems concerning matters such as existence, knowledge, values, reason,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dirty="0"/>
              <a:t>mind, and language.</a:t>
            </a:r>
          </a:p>
          <a:p>
            <a:pPr marL="0" indent="0">
              <a:buNone/>
            </a:pPr>
            <a:r>
              <a:rPr lang="en-GB" dirty="0"/>
              <a:t>					Wikipedia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5659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8" y="2285992"/>
            <a:ext cx="7290055" cy="402336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If the task from the assignment is followed literally, it rarely leads to </a:t>
            </a:r>
            <a:r>
              <a:rPr lang="hr-HR" i="1" dirty="0"/>
              <a:t>Philosophy</a:t>
            </a:r>
          </a:p>
          <a:p>
            <a:pPr lvl="1"/>
            <a:r>
              <a:rPr lang="hr-HR" dirty="0"/>
              <a:t>The number of links which lead to </a:t>
            </a:r>
            <a:r>
              <a:rPr lang="hr-HR" i="1" dirty="0"/>
              <a:t>Philosophy</a:t>
            </a:r>
            <a:r>
              <a:rPr lang="hr-HR" dirty="0"/>
              <a:t> is too small to make a conclusion</a:t>
            </a:r>
          </a:p>
          <a:p>
            <a:pPr lvl="1">
              <a:buNone/>
            </a:pPr>
            <a:endParaRPr lang="hr-HR" i="1" dirty="0"/>
          </a:p>
          <a:p>
            <a:r>
              <a:rPr lang="hr-HR" dirty="0"/>
              <a:t>If first links which lead to loops are ignored</a:t>
            </a:r>
            <a:endParaRPr lang="en-GB" dirty="0"/>
          </a:p>
          <a:p>
            <a:pPr lvl="1"/>
            <a:r>
              <a:rPr lang="en-GB" dirty="0"/>
              <a:t>Both hypotheses are correct</a:t>
            </a:r>
            <a:endParaRPr lang="hr-HR" dirty="0"/>
          </a:p>
          <a:p>
            <a:pPr lvl="1"/>
            <a:r>
              <a:rPr lang="hr-HR" dirty="0" err="1"/>
              <a:t>Hypothesis</a:t>
            </a:r>
            <a:r>
              <a:rPr lang="hr-HR" dirty="0"/>
              <a:t> 1:</a:t>
            </a:r>
          </a:p>
          <a:p>
            <a:pPr marL="274320" lvl="1" indent="0">
              <a:buNone/>
            </a:pPr>
            <a:r>
              <a:rPr lang="hr-HR" dirty="0"/>
              <a:t>More </a:t>
            </a:r>
            <a:r>
              <a:rPr lang="hr-HR" dirty="0" err="1"/>
              <a:t>than</a:t>
            </a:r>
            <a:r>
              <a:rPr lang="hr-HR" dirty="0"/>
              <a:t> half </a:t>
            </a:r>
            <a:r>
              <a:rPr lang="hr-HR" dirty="0" err="1"/>
              <a:t>of</a:t>
            </a:r>
            <a:r>
              <a:rPr lang="hr-HR" dirty="0"/>
              <a:t> all </a:t>
            </a:r>
            <a:r>
              <a:rPr lang="hr-HR" dirty="0" err="1"/>
              <a:t>articles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lead</a:t>
            </a:r>
            <a:r>
              <a:rPr lang="hr-HR" dirty="0"/>
              <a:t> to </a:t>
            </a:r>
            <a:r>
              <a:rPr lang="hr-HR" i="1" dirty="0" err="1"/>
              <a:t>Philosophy</a:t>
            </a:r>
            <a:r>
              <a:rPr lang="hr-HR" i="1" dirty="0"/>
              <a:t> </a:t>
            </a:r>
          </a:p>
          <a:p>
            <a:pPr lvl="1"/>
            <a:r>
              <a:rPr lang="hr-HR" dirty="0"/>
              <a:t>Hypothesis 2: </a:t>
            </a:r>
          </a:p>
          <a:p>
            <a:pPr lvl="1">
              <a:buNone/>
            </a:pPr>
            <a:r>
              <a:rPr lang="hr-HR" dirty="0"/>
              <a:t>   If it’s possible to reach </a:t>
            </a:r>
            <a:r>
              <a:rPr lang="hr-HR" i="1" dirty="0"/>
              <a:t>Philosophy</a:t>
            </a:r>
            <a:r>
              <a:rPr lang="hr-HR" dirty="0"/>
              <a:t>, it can be done in under 50 clicks</a:t>
            </a:r>
          </a:p>
          <a:p>
            <a:endParaRPr lang="hr-HR" dirty="0"/>
          </a:p>
          <a:p>
            <a:r>
              <a:rPr lang="hr-HR" dirty="0"/>
              <a:t>Philosophy – general and fundamental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3B47A9-4B44-4074-9538-937A8E43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All Roads Lead to Rome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A78E9D63-385D-4299-A364-8ACEBBD29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500" dirty="0"/>
              <a:t> </a:t>
            </a:r>
            <a:r>
              <a:rPr lang="en-US" sz="2500" dirty="0"/>
              <a:t>Open a </a:t>
            </a:r>
            <a:r>
              <a:rPr lang="en-US" sz="2500" b="1" dirty="0"/>
              <a:t>random</a:t>
            </a:r>
            <a:r>
              <a:rPr lang="en-US" sz="2500" dirty="0"/>
              <a:t> Wikipedia article and click on the </a:t>
            </a:r>
            <a:r>
              <a:rPr lang="en-US" sz="2500" b="1" dirty="0"/>
              <a:t>first</a:t>
            </a:r>
            <a:r>
              <a:rPr lang="en-US" sz="2500" dirty="0"/>
              <a:t> link in the article. Keep clicking on the </a:t>
            </a:r>
            <a:r>
              <a:rPr lang="en-US" sz="2500" b="1" dirty="0"/>
              <a:t>first</a:t>
            </a:r>
            <a:r>
              <a:rPr lang="en-US" sz="2500" dirty="0"/>
              <a:t> link of each following article. It is argued that you will quickly end up on the page </a:t>
            </a:r>
            <a:r>
              <a:rPr lang="en-US" sz="2500" b="1" dirty="0"/>
              <a:t>Philosophy</a:t>
            </a:r>
            <a:r>
              <a:rPr lang="en-US" sz="2500" dirty="0"/>
              <a:t>. </a:t>
            </a:r>
            <a:r>
              <a:rPr lang="en-US" sz="2500" b="1" dirty="0"/>
              <a:t>Investigate</a:t>
            </a:r>
            <a:r>
              <a:rPr lang="en-US" sz="2500" dirty="0"/>
              <a:t> whether this is true. How can one </a:t>
            </a:r>
            <a:r>
              <a:rPr lang="en-US" sz="2500" b="1" dirty="0"/>
              <a:t>describe</a:t>
            </a:r>
            <a:r>
              <a:rPr lang="en-US" sz="2500" dirty="0"/>
              <a:t> such an observation? </a:t>
            </a:r>
            <a:endParaRPr lang="hr-HR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5961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Possibilities for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Downloading all Wikipedia articles for individual testing</a:t>
            </a:r>
          </a:p>
          <a:p>
            <a:r>
              <a:rPr lang="hr-HR" dirty="0"/>
              <a:t>Drawing a tree diagram which represents all the connections to </a:t>
            </a:r>
            <a:r>
              <a:rPr lang="hr-HR" i="1" dirty="0"/>
              <a:t>Philosophy</a:t>
            </a:r>
          </a:p>
          <a:p>
            <a:r>
              <a:rPr lang="hr-HR" dirty="0"/>
              <a:t>Speeding up the program</a:t>
            </a:r>
          </a:p>
          <a:p>
            <a:r>
              <a:rPr lang="hr-HR" dirty="0"/>
              <a:t>Testing for articles other than</a:t>
            </a:r>
            <a:r>
              <a:rPr lang="hr-HR" i="1" dirty="0"/>
              <a:t> Philosophy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Literature and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3"/>
              </a:rPr>
              <a:t>https://en.wikipedia.org/wiki/Wikipedia:FAQ/Technical#random</a:t>
            </a:r>
            <a:r>
              <a:rPr lang="en-GB" dirty="0"/>
              <a:t>, </a:t>
            </a:r>
          </a:p>
          <a:p>
            <a:pPr marL="90000">
              <a:spcBef>
                <a:spcPts val="600"/>
              </a:spcBef>
              <a:buNone/>
            </a:pPr>
            <a:r>
              <a:rPr lang="en-GB" dirty="0"/>
              <a:t>  accessed on: 01.02.2018., 17:56</a:t>
            </a:r>
            <a:endParaRPr lang="hr-HR" dirty="0"/>
          </a:p>
          <a:p>
            <a:r>
              <a:rPr lang="hr-HR" dirty="0">
                <a:hlinkClick r:id="rId4"/>
              </a:rPr>
              <a:t>https://computer.howstuffworks.com/internet/basics/wiki1.htm</a:t>
            </a:r>
            <a:r>
              <a:rPr lang="en-GB" dirty="0"/>
              <a:t>,</a:t>
            </a:r>
          </a:p>
          <a:p>
            <a:pPr>
              <a:spcBef>
                <a:spcPts val="600"/>
              </a:spcBef>
              <a:buNone/>
            </a:pPr>
            <a:r>
              <a:rPr lang="en-GB" dirty="0"/>
              <a:t>  accessed on: 01.02.2018, 16:34</a:t>
            </a:r>
            <a:endParaRPr lang="hr-HR" dirty="0"/>
          </a:p>
          <a:p>
            <a:r>
              <a:rPr lang="hr-HR" dirty="0">
                <a:hlinkClick r:id="rId5"/>
              </a:rPr>
              <a:t>http://www.findingdulcinea.com/</a:t>
            </a:r>
            <a:r>
              <a:rPr lang="hr-HR" dirty="0" err="1">
                <a:hlinkClick r:id="rId5"/>
              </a:rPr>
              <a:t>guides</a:t>
            </a:r>
            <a:r>
              <a:rPr lang="hr-HR" dirty="0">
                <a:hlinkClick r:id="rId5"/>
              </a:rPr>
              <a:t>/</a:t>
            </a:r>
            <a:r>
              <a:rPr lang="hr-HR" dirty="0" err="1">
                <a:hlinkClick r:id="rId5"/>
              </a:rPr>
              <a:t>Technology</a:t>
            </a:r>
            <a:r>
              <a:rPr lang="hr-HR" dirty="0">
                <a:hlinkClick r:id="rId5"/>
              </a:rPr>
              <a:t>/</a:t>
            </a:r>
            <a:r>
              <a:rPr lang="hr-HR" dirty="0" err="1">
                <a:hlinkClick r:id="rId5"/>
              </a:rPr>
              <a:t>Wikipedia.xa</a:t>
            </a:r>
            <a:r>
              <a:rPr lang="hr-HR" dirty="0">
                <a:hlinkClick r:id="rId5"/>
              </a:rPr>
              <a:t>_1.html</a:t>
            </a:r>
            <a:r>
              <a:rPr lang="en-GB" dirty="0"/>
              <a:t>, accessed on: 01.02.2018. 15:22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2428868"/>
            <a:ext cx="5829300" cy="146304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 dirty="0"/>
              <a:t>THANK YOU!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929198"/>
            <a:ext cx="3929090" cy="1463040"/>
          </a:xfrm>
        </p:spPr>
        <p:txBody>
          <a:bodyPr>
            <a:normAutofit/>
          </a:bodyPr>
          <a:lstStyle/>
          <a:p>
            <a:r>
              <a:rPr lang="hr-HR" sz="3200" dirty="0"/>
              <a:t>Team Croatia</a:t>
            </a:r>
          </a:p>
          <a:p>
            <a:r>
              <a:rPr lang="hr-HR" sz="3200" dirty="0"/>
              <a:t>Reporter: Andrej Todic</a:t>
            </a:r>
          </a:p>
        </p:txBody>
      </p:sp>
      <p:pic>
        <p:nvPicPr>
          <p:cNvPr id="5" name="Slika 2">
            <a:extLst>
              <a:ext uri="{FF2B5EF4-FFF2-40B4-BE49-F238E27FC236}">
                <a16:creationId xmlns:a16="http://schemas.microsoft.com/office/drawing/2014/main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4857760"/>
            <a:ext cx="1500198" cy="176965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22</a:t>
            </a:fld>
            <a:endParaRPr lang="hr-H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23</a:t>
            </a:fld>
            <a:endParaRPr lang="hr-HR"/>
          </a:p>
        </p:txBody>
      </p:sp>
      <p:pic>
        <p:nvPicPr>
          <p:cNvPr id="9" name="Content Placeholder 8" descr="Program_part_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857363"/>
            <a:ext cx="5572164" cy="4546087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ADDitional</a:t>
            </a:r>
            <a:r>
              <a:rPr lang="en-GB" dirty="0"/>
              <a:t>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24</a:t>
            </a:fld>
            <a:endParaRPr lang="hr-HR"/>
          </a:p>
        </p:txBody>
      </p:sp>
      <p:pic>
        <p:nvPicPr>
          <p:cNvPr id="7" name="Content Placeholder 6" descr="Program_part_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85926"/>
            <a:ext cx="7659885" cy="414999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slides</a:t>
            </a:r>
          </a:p>
        </p:txBody>
      </p:sp>
      <p:pic>
        <p:nvPicPr>
          <p:cNvPr id="5" name="Content Placeholder 4" descr="Program_part_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000240"/>
            <a:ext cx="8207220" cy="385765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25</a:t>
            </a:fld>
            <a:endParaRPr lang="hr-H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slides</a:t>
            </a:r>
          </a:p>
        </p:txBody>
      </p:sp>
      <p:pic>
        <p:nvPicPr>
          <p:cNvPr id="5" name="Content Placeholder 4" descr="Program_part_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785926"/>
            <a:ext cx="3786214" cy="458172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26</a:t>
            </a:fld>
            <a:endParaRPr lang="hr-H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27</a:t>
            </a:fld>
            <a:endParaRPr lang="hr-HR"/>
          </a:p>
        </p:txBody>
      </p:sp>
      <p:pic>
        <p:nvPicPr>
          <p:cNvPr id="7" name="Content Placeholder 6" descr="Program_part_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000240"/>
            <a:ext cx="6512102" cy="392909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slides</a:t>
            </a:r>
          </a:p>
        </p:txBody>
      </p:sp>
      <p:pic>
        <p:nvPicPr>
          <p:cNvPr id="5" name="Content Placeholder 4" descr="Program_part_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428868"/>
            <a:ext cx="8236933" cy="15001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28</a:t>
            </a:fld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Outline</a:t>
            </a:r>
          </a:p>
        </p:txBody>
      </p:sp>
      <p:graphicFrame>
        <p:nvGraphicFramePr>
          <p:cNvPr id="4" name="Dijagram 1">
            <a:extLst>
              <a:ext uri="{FF2B5EF4-FFF2-40B4-BE49-F238E27FC236}">
                <a16:creationId xmlns:a16="http://schemas.microsoft.com/office/drawing/2014/main" id="{ED181BC9-FEF5-4AFC-A35D-683CE8D7AB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8541099"/>
              </p:ext>
            </p:extLst>
          </p:nvPr>
        </p:nvGraphicFramePr>
        <p:xfrm>
          <a:off x="857224" y="2357430"/>
          <a:ext cx="7215238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Wikipedia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198810" cy="4986358"/>
          </a:xfrm>
        </p:spPr>
        <p:txBody>
          <a:bodyPr>
            <a:noAutofit/>
          </a:bodyPr>
          <a:lstStyle/>
          <a:p>
            <a:endParaRPr lang="hr-HR" dirty="0"/>
          </a:p>
          <a:p>
            <a:endParaRPr lang="hr-HR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dirty="0" err="1"/>
              <a:t>M</a:t>
            </a:r>
            <a:r>
              <a:rPr lang="hr-HR" dirty="0" err="1"/>
              <a:t>ultilingual</a:t>
            </a:r>
            <a:r>
              <a:rPr lang="hr-HR" dirty="0"/>
              <a:t> web-based encyclopedia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err="1"/>
              <a:t>A</a:t>
            </a:r>
            <a:r>
              <a:rPr lang="hr-HR" dirty="0" err="1"/>
              <a:t>rticles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be modified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volunteers</a:t>
            </a:r>
            <a:endParaRPr lang="en-GB" dirty="0"/>
          </a:p>
          <a:p>
            <a:pPr marL="457200" indent="-457200">
              <a:buFont typeface="Arial" pitchFamily="34" charset="0"/>
              <a:buChar char="•"/>
            </a:pPr>
            <a:r>
              <a:rPr lang="hr-HR" dirty="0"/>
              <a:t>261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languages</a:t>
            </a:r>
            <a:r>
              <a:rPr lang="hr-HR" dirty="0"/>
              <a:t> </a:t>
            </a:r>
            <a:endParaRPr lang="en-GB" dirty="0"/>
          </a:p>
          <a:p>
            <a:pPr marL="457200" indent="-457200">
              <a:buFont typeface="Arial" pitchFamily="34" charset="0"/>
              <a:buChar char="•"/>
            </a:pPr>
            <a:r>
              <a:rPr lang="hr-HR" dirty="0"/>
              <a:t>15 million </a:t>
            </a:r>
            <a:r>
              <a:rPr lang="hr-HR" dirty="0" err="1"/>
              <a:t>pages</a:t>
            </a:r>
            <a:r>
              <a:rPr lang="hr-HR" dirty="0"/>
              <a:t> </a:t>
            </a:r>
            <a:r>
              <a:rPr lang="en-GB" dirty="0">
                <a:sym typeface="Wingdings" pitchFamily="2" charset="2"/>
              </a:rPr>
              <a:t></a:t>
            </a:r>
            <a:r>
              <a:rPr lang="hr-HR" dirty="0"/>
              <a:t> about 5 </a:t>
            </a:r>
            <a:r>
              <a:rPr lang="hr-HR" dirty="0" err="1"/>
              <a:t>million</a:t>
            </a:r>
            <a:r>
              <a:rPr lang="hr-HR" dirty="0"/>
              <a:t> 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English</a:t>
            </a:r>
            <a:endParaRPr lang="hr-HR" dirty="0"/>
          </a:p>
        </p:txBody>
      </p:sp>
      <p:pic>
        <p:nvPicPr>
          <p:cNvPr id="19458" name="Picture 2" descr="Slikovni rezultat za wikipedia logo transparen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86380" y="1857364"/>
            <a:ext cx="2976100" cy="3645307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5786" y="428604"/>
            <a:ext cx="7289800" cy="1500188"/>
          </a:xfrm>
        </p:spPr>
        <p:txBody>
          <a:bodyPr anchor="ctr">
            <a:normAutofit/>
          </a:bodyPr>
          <a:lstStyle/>
          <a:p>
            <a:pPr algn="ctr"/>
            <a:r>
              <a:rPr lang="hr-HR" sz="4400" b="0" dirty="0"/>
              <a:t>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5</a:t>
            </a:fld>
            <a:endParaRPr lang="hr-HR"/>
          </a:p>
        </p:txBody>
      </p:sp>
      <p:pic>
        <p:nvPicPr>
          <p:cNvPr id="6" name="Picture 5" descr="Scien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785926"/>
            <a:ext cx="6858958" cy="1543265"/>
          </a:xfrm>
          <a:prstGeom prst="rect">
            <a:avLst/>
          </a:prstGeom>
        </p:spPr>
      </p:pic>
      <p:pic>
        <p:nvPicPr>
          <p:cNvPr id="7" name="Picture 6" descr="Lati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4143380"/>
            <a:ext cx="7316222" cy="1895740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4286248" y="3500438"/>
            <a:ext cx="571504" cy="714380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928794" y="2786058"/>
            <a:ext cx="571504" cy="3571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20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Special:Random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8099" y="2286000"/>
            <a:ext cx="7447239" cy="4000520"/>
          </a:xfrm>
        </p:spPr>
        <p:txBody>
          <a:bodyPr/>
          <a:lstStyle/>
          <a:p>
            <a:pPr marL="360363" indent="-360363"/>
            <a:r>
              <a:rPr lang="hr-HR" dirty="0" err="1"/>
              <a:t>Generates</a:t>
            </a:r>
            <a:r>
              <a:rPr lang="hr-HR" dirty="0"/>
              <a:t> </a:t>
            </a:r>
            <a:r>
              <a:rPr lang="hr-HR" dirty="0" err="1"/>
              <a:t>random</a:t>
            </a:r>
            <a:r>
              <a:rPr lang="hr-HR" dirty="0"/>
              <a:t> </a:t>
            </a:r>
            <a:r>
              <a:rPr lang="hr-HR" dirty="0" err="1"/>
              <a:t>articles</a:t>
            </a:r>
            <a:endParaRPr lang="hr-HR" dirty="0"/>
          </a:p>
          <a:p>
            <a:pPr marL="360363" indent="-360363"/>
            <a:r>
              <a:rPr lang="hr-HR" dirty="0" err="1"/>
              <a:t>Each</a:t>
            </a:r>
            <a:r>
              <a:rPr lang="hr-HR" dirty="0"/>
              <a:t> page in the Wikipedia database has a </a:t>
            </a:r>
            <a:r>
              <a:rPr lang="hr-HR" dirty="0" err="1"/>
              <a:t>unique</a:t>
            </a:r>
            <a:r>
              <a:rPr lang="hr-HR" dirty="0"/>
              <a:t> </a:t>
            </a:r>
            <a:r>
              <a:rPr lang="hr-HR" dirty="0" err="1"/>
              <a:t>index</a:t>
            </a:r>
            <a:endParaRPr lang="hr-HR" dirty="0"/>
          </a:p>
          <a:p>
            <a:pPr marL="360363" indent="-360363"/>
            <a:r>
              <a:rPr lang="hr-HR" dirty="0"/>
              <a:t>An article is chosen by choosing a random index</a:t>
            </a:r>
          </a:p>
          <a:p>
            <a:pPr marL="360363" indent="-360363"/>
            <a:r>
              <a:rPr lang="hr-HR" dirty="0"/>
              <a:t>Used to take random samples from the Wikipedia database</a:t>
            </a:r>
          </a:p>
          <a:p>
            <a:pPr marL="360363" indent="-360363"/>
            <a:endParaRPr lang="hr-HR" dirty="0"/>
          </a:p>
          <a:p>
            <a:pPr marL="360363" indent="-360363"/>
            <a:endParaRPr lang="hr-HR" dirty="0"/>
          </a:p>
          <a:p>
            <a:pPr marL="360363" indent="-360363">
              <a:buNone/>
            </a:pPr>
            <a:r>
              <a:rPr lang="hr-HR" dirty="0"/>
              <a:t>	/wiki/Special:Random                           random Wikipedia article</a:t>
            </a:r>
          </a:p>
          <a:p>
            <a:pPr marL="360363" indent="-360363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5" name="Right Arrow 4"/>
          <p:cNvSpPr/>
          <p:nvPr/>
        </p:nvSpPr>
        <p:spPr>
          <a:xfrm>
            <a:off x="3643306" y="4929198"/>
            <a:ext cx="1071570" cy="500066"/>
          </a:xfrm>
          <a:prstGeom prst="rightArrow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Hypotheses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/>
            <a:r>
              <a:rPr lang="hr-HR" sz="2400" b="1" dirty="0"/>
              <a:t>Hypothesis 1:</a:t>
            </a:r>
          </a:p>
          <a:p>
            <a:pPr marL="900113" indent="0">
              <a:buNone/>
            </a:pPr>
            <a:r>
              <a:rPr lang="hr-HR" sz="2400" b="1" dirty="0"/>
              <a:t>More than half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all</a:t>
            </a:r>
            <a:r>
              <a:rPr lang="hr-HR" sz="2400" dirty="0"/>
              <a:t> </a:t>
            </a:r>
            <a:r>
              <a:rPr lang="hr-HR" sz="2400" dirty="0" err="1"/>
              <a:t>articles</a:t>
            </a:r>
            <a:r>
              <a:rPr lang="hr-HR" sz="2400" dirty="0"/>
              <a:t> </a:t>
            </a:r>
            <a:r>
              <a:rPr lang="hr-HR" sz="2400" dirty="0" err="1"/>
              <a:t>will</a:t>
            </a:r>
            <a:r>
              <a:rPr lang="hr-HR" sz="2400" dirty="0"/>
              <a:t> </a:t>
            </a:r>
            <a:r>
              <a:rPr lang="hr-HR" sz="2400" dirty="0" err="1"/>
              <a:t>lead</a:t>
            </a:r>
            <a:r>
              <a:rPr lang="hr-HR" sz="2400" dirty="0"/>
              <a:t> to </a:t>
            </a:r>
            <a:r>
              <a:rPr lang="hr-HR" sz="2400" i="1" dirty="0" err="1"/>
              <a:t>Philosophy</a:t>
            </a:r>
            <a:endParaRPr lang="hr-HR" sz="2400" i="1" dirty="0"/>
          </a:p>
          <a:p>
            <a:pPr marL="0" indent="0">
              <a:buNone/>
            </a:pPr>
            <a:endParaRPr lang="hr-HR" sz="2400" i="1" dirty="0"/>
          </a:p>
          <a:p>
            <a:pPr marL="360363" indent="-360363"/>
            <a:r>
              <a:rPr lang="hr-HR" sz="2400" b="1" dirty="0" err="1"/>
              <a:t>Hypothesis</a:t>
            </a:r>
            <a:r>
              <a:rPr lang="hr-HR" sz="2400" b="1" dirty="0"/>
              <a:t> 2: </a:t>
            </a:r>
          </a:p>
          <a:p>
            <a:pPr marL="900113" indent="0">
              <a:buNone/>
            </a:pPr>
            <a:r>
              <a:rPr lang="hr-HR" sz="2400" dirty="0" err="1"/>
              <a:t>If</a:t>
            </a:r>
            <a:r>
              <a:rPr lang="hr-HR" sz="2400" dirty="0"/>
              <a:t> </a:t>
            </a:r>
            <a:r>
              <a:rPr lang="hr-HR" sz="2400" dirty="0" err="1"/>
              <a:t>it’s</a:t>
            </a:r>
            <a:r>
              <a:rPr lang="hr-HR" sz="2400" dirty="0"/>
              <a:t> </a:t>
            </a:r>
            <a:r>
              <a:rPr lang="hr-HR" sz="2400" dirty="0" err="1"/>
              <a:t>possible</a:t>
            </a:r>
            <a:r>
              <a:rPr lang="hr-HR" sz="2400" dirty="0"/>
              <a:t> to </a:t>
            </a:r>
            <a:r>
              <a:rPr lang="hr-HR" sz="2400" dirty="0" err="1"/>
              <a:t>reach</a:t>
            </a:r>
            <a:r>
              <a:rPr lang="hr-HR" sz="2400" dirty="0"/>
              <a:t> </a:t>
            </a:r>
            <a:r>
              <a:rPr lang="hr-HR" sz="2400" i="1" dirty="0" err="1"/>
              <a:t>Philosophy</a:t>
            </a:r>
            <a:r>
              <a:rPr lang="hr-HR" sz="2400" dirty="0"/>
              <a:t>, </a:t>
            </a:r>
            <a:r>
              <a:rPr lang="hr-HR" sz="2400" dirty="0" err="1"/>
              <a:t>it</a:t>
            </a:r>
            <a:r>
              <a:rPr lang="hr-HR" sz="2400" dirty="0"/>
              <a:t> </a:t>
            </a:r>
            <a:r>
              <a:rPr lang="hr-HR" sz="2400" dirty="0" err="1"/>
              <a:t>can</a:t>
            </a:r>
            <a:r>
              <a:rPr lang="hr-HR" sz="2400" dirty="0"/>
              <a:t> </a:t>
            </a:r>
            <a:r>
              <a:rPr lang="hr-HR" sz="2400" dirty="0" err="1"/>
              <a:t>be</a:t>
            </a:r>
            <a:r>
              <a:rPr lang="hr-HR" sz="2400" dirty="0"/>
              <a:t> </a:t>
            </a:r>
            <a:r>
              <a:rPr lang="hr-HR" sz="2400" dirty="0" err="1"/>
              <a:t>done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b="1" dirty="0" err="1"/>
              <a:t>under</a:t>
            </a:r>
            <a:r>
              <a:rPr lang="hr-HR" sz="2400" b="1" dirty="0"/>
              <a:t> 50 </a:t>
            </a:r>
            <a:r>
              <a:rPr lang="hr-HR" sz="2400" b="1" dirty="0" err="1"/>
              <a:t>clicks</a:t>
            </a:r>
            <a:r>
              <a:rPr lang="hr-HR" sz="2400" dirty="0"/>
              <a:t>			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444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D451EC-07FE-498A-AE44-20DE832E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Testing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6926F9-EB87-45E8-B1BA-D1DDA3158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9" y="2286000"/>
            <a:ext cx="2660894" cy="4023360"/>
          </a:xfrm>
        </p:spPr>
        <p:txBody>
          <a:bodyPr/>
          <a:lstStyle/>
          <a:p>
            <a:r>
              <a:rPr lang="hr-HR" dirty="0"/>
              <a:t>Automated</a:t>
            </a:r>
            <a:r>
              <a:rPr lang="en-GB" dirty="0"/>
              <a:t> using</a:t>
            </a:r>
            <a:r>
              <a:rPr lang="hr-HR" dirty="0"/>
              <a:t> </a:t>
            </a:r>
            <a:r>
              <a:rPr lang="en-GB" b="1" dirty="0"/>
              <a:t>Programming</a:t>
            </a:r>
            <a:endParaRPr lang="hr-HR" b="1" dirty="0"/>
          </a:p>
          <a:p>
            <a:r>
              <a:rPr lang="hr-HR" dirty="0"/>
              <a:t>Web </a:t>
            </a:r>
            <a:r>
              <a:rPr lang="hr-HR" b="1" dirty="0"/>
              <a:t>client</a:t>
            </a:r>
            <a:r>
              <a:rPr lang="hr-HR" dirty="0"/>
              <a:t> using the programming language Python</a:t>
            </a:r>
          </a:p>
          <a:p>
            <a:r>
              <a:rPr lang="hr-HR" b="1" dirty="0"/>
              <a:t>Automatically</a:t>
            </a:r>
            <a:r>
              <a:rPr lang="hr-HR" dirty="0"/>
              <a:t> searches Wikipedia</a:t>
            </a:r>
          </a:p>
          <a:p>
            <a:pPr>
              <a:buNone/>
            </a:pPr>
            <a:endParaRPr lang="hr-HR" b="1" dirty="0"/>
          </a:p>
        </p:txBody>
      </p: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033EA71E-5689-4274-BA45-EAB22A9A9D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2747516"/>
              </p:ext>
            </p:extLst>
          </p:nvPr>
        </p:nvGraphicFramePr>
        <p:xfrm>
          <a:off x="3214678" y="1571612"/>
          <a:ext cx="5568280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258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Flow chart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16D1-5F44-4440-8E59-A025A2DA0FC3}" type="slidenum">
              <a:rPr lang="hr-HR" smtClean="0"/>
              <a:pPr/>
              <a:t>9</a:t>
            </a:fld>
            <a:endParaRPr lang="hr-HR"/>
          </a:p>
        </p:txBody>
      </p:sp>
      <p:cxnSp>
        <p:nvCxnSpPr>
          <p:cNvPr id="44" name="Straight Arrow Connector 43"/>
          <p:cNvCxnSpPr>
            <a:stCxn id="9" idx="2"/>
            <a:endCxn id="115" idx="0"/>
          </p:cNvCxnSpPr>
          <p:nvPr/>
        </p:nvCxnSpPr>
        <p:spPr>
          <a:xfrm rot="5400000">
            <a:off x="3995848" y="5204317"/>
            <a:ext cx="857256" cy="2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1142976" y="714356"/>
            <a:ext cx="5929354" cy="5429288"/>
            <a:chOff x="785786" y="428604"/>
            <a:chExt cx="5929354" cy="5429288"/>
          </a:xfrm>
        </p:grpSpPr>
        <p:grpSp>
          <p:nvGrpSpPr>
            <p:cNvPr id="23" name="Group 22"/>
            <p:cNvGrpSpPr/>
            <p:nvPr/>
          </p:nvGrpSpPr>
          <p:grpSpPr>
            <a:xfrm>
              <a:off x="785786" y="428604"/>
              <a:ext cx="4857784" cy="5429288"/>
              <a:chOff x="887786" y="539672"/>
              <a:chExt cx="4857784" cy="5429288"/>
            </a:xfrm>
          </p:grpSpPr>
          <p:sp>
            <p:nvSpPr>
              <p:cNvPr id="6" name="Flowchart: Preparation 5"/>
              <p:cNvSpPr/>
              <p:nvPr/>
            </p:nvSpPr>
            <p:spPr>
              <a:xfrm>
                <a:off x="3173802" y="539672"/>
                <a:ext cx="1969702" cy="785818"/>
              </a:xfrm>
              <a:prstGeom prst="flowChartPreparation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200" b="1" dirty="0"/>
                  <a:t>Pick a random Wikipedia article</a:t>
                </a:r>
              </a:p>
            </p:txBody>
          </p:sp>
          <p:sp>
            <p:nvSpPr>
              <p:cNvPr id="9" name="Flowchart: Decision 8"/>
              <p:cNvSpPr/>
              <p:nvPr/>
            </p:nvSpPr>
            <p:spPr>
              <a:xfrm>
                <a:off x="3030926" y="3397192"/>
                <a:ext cx="2297986" cy="1214446"/>
              </a:xfrm>
              <a:prstGeom prst="flowChartDecisi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200" b="1" dirty="0"/>
                  <a:t>Link equals </a:t>
                </a:r>
                <a:r>
                  <a:rPr lang="hr-HR" sz="1200" b="1" i="1" dirty="0"/>
                  <a:t>Philosophy</a:t>
                </a:r>
              </a:p>
            </p:txBody>
          </p:sp>
          <p:sp>
            <p:nvSpPr>
              <p:cNvPr id="10" name="Flowchart: Decision 9"/>
              <p:cNvSpPr/>
              <p:nvPr/>
            </p:nvSpPr>
            <p:spPr>
              <a:xfrm>
                <a:off x="3102364" y="1896994"/>
                <a:ext cx="2133844" cy="1214446"/>
              </a:xfrm>
              <a:prstGeom prst="flowChartDecisi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200" b="1" dirty="0"/>
                  <a:t>Link </a:t>
                </a:r>
                <a:r>
                  <a:rPr lang="hr-HR" sz="1200" b="1" dirty="0" err="1"/>
                  <a:t>exists</a:t>
                </a:r>
                <a:endParaRPr lang="hr-HR" sz="1200" b="1" dirty="0"/>
              </a:p>
            </p:txBody>
          </p:sp>
          <p:cxnSp>
            <p:nvCxnSpPr>
              <p:cNvPr id="13" name="Straight Arrow Connector 12"/>
              <p:cNvCxnSpPr>
                <a:stCxn id="6" idx="2"/>
                <a:endCxn id="10" idx="0"/>
              </p:cNvCxnSpPr>
              <p:nvPr/>
            </p:nvCxnSpPr>
            <p:spPr>
              <a:xfrm rot="16200000" flipH="1">
                <a:off x="3878217" y="1605925"/>
                <a:ext cx="571504" cy="106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10" idx="2"/>
                <a:endCxn id="9" idx="0"/>
              </p:cNvCxnSpPr>
              <p:nvPr/>
            </p:nvCxnSpPr>
            <p:spPr>
              <a:xfrm rot="16200000" flipH="1">
                <a:off x="4031726" y="3248999"/>
                <a:ext cx="285752" cy="106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Flowchart: Terminator 113"/>
              <p:cNvSpPr/>
              <p:nvPr/>
            </p:nvSpPr>
            <p:spPr>
              <a:xfrm>
                <a:off x="887786" y="3429000"/>
                <a:ext cx="1969702" cy="428628"/>
              </a:xfrm>
              <a:prstGeom prst="flowChartTerminator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200" b="1" dirty="0"/>
                  <a:t>End program</a:t>
                </a:r>
              </a:p>
            </p:txBody>
          </p:sp>
          <p:sp>
            <p:nvSpPr>
              <p:cNvPr id="115" name="Flowchart: Terminator 114"/>
              <p:cNvSpPr/>
              <p:nvPr/>
            </p:nvSpPr>
            <p:spPr>
              <a:xfrm>
                <a:off x="3173802" y="5468894"/>
                <a:ext cx="1969702" cy="500066"/>
              </a:xfrm>
              <a:prstGeom prst="flowChartTerminator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200" b="1" dirty="0"/>
                  <a:t>Return number of clicks</a:t>
                </a:r>
              </a:p>
            </p:txBody>
          </p:sp>
          <p:cxnSp>
            <p:nvCxnSpPr>
              <p:cNvPr id="121" name="Shape 120"/>
              <p:cNvCxnSpPr>
                <a:stCxn id="10" idx="1"/>
                <a:endCxn id="114" idx="0"/>
              </p:cNvCxnSpPr>
              <p:nvPr/>
            </p:nvCxnSpPr>
            <p:spPr>
              <a:xfrm rot="10800000" flipV="1">
                <a:off x="1872638" y="2504216"/>
                <a:ext cx="1229727" cy="92478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kstniOkvir 17">
                <a:extLst>
                  <a:ext uri="{FF2B5EF4-FFF2-40B4-BE49-F238E27FC236}">
                    <a16:creationId xmlns:a16="http://schemas.microsoft.com/office/drawing/2014/main" id="{367246AC-440B-4E69-A698-A31FDFB714EC}"/>
                  </a:ext>
                </a:extLst>
              </p:cNvPr>
              <p:cNvSpPr txBox="1"/>
              <p:nvPr/>
            </p:nvSpPr>
            <p:spPr>
              <a:xfrm>
                <a:off x="2673736" y="2254184"/>
                <a:ext cx="57435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b="1" dirty="0"/>
                  <a:t>NO</a:t>
                </a:r>
              </a:p>
            </p:txBody>
          </p:sp>
          <p:sp>
            <p:nvSpPr>
              <p:cNvPr id="69" name="TekstniOkvir 68">
                <a:extLst>
                  <a:ext uri="{FF2B5EF4-FFF2-40B4-BE49-F238E27FC236}">
                    <a16:creationId xmlns:a16="http://schemas.microsoft.com/office/drawing/2014/main" id="{9E9A585F-998B-46D0-82B7-4D5B7E98C25D}"/>
                  </a:ext>
                </a:extLst>
              </p:cNvPr>
              <p:cNvSpPr txBox="1"/>
              <p:nvPr/>
            </p:nvSpPr>
            <p:spPr>
              <a:xfrm>
                <a:off x="4245372" y="3040002"/>
                <a:ext cx="5000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b="1" dirty="0"/>
                  <a:t>YES</a:t>
                </a:r>
              </a:p>
            </p:txBody>
          </p:sp>
          <p:sp>
            <p:nvSpPr>
              <p:cNvPr id="47" name="TekstniOkvir 46">
                <a:extLst>
                  <a:ext uri="{FF2B5EF4-FFF2-40B4-BE49-F238E27FC236}">
                    <a16:creationId xmlns:a16="http://schemas.microsoft.com/office/drawing/2014/main" id="{51EFA2B6-C0EA-4294-84EB-A69CAAB1C5B5}"/>
                  </a:ext>
                </a:extLst>
              </p:cNvPr>
              <p:cNvSpPr txBox="1"/>
              <p:nvPr/>
            </p:nvSpPr>
            <p:spPr>
              <a:xfrm>
                <a:off x="4245372" y="4611638"/>
                <a:ext cx="5000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b="1" dirty="0"/>
                  <a:t>YES</a:t>
                </a:r>
              </a:p>
            </p:txBody>
          </p:sp>
          <p:sp>
            <p:nvSpPr>
              <p:cNvPr id="60" name="TekstniOkvir 59">
                <a:extLst>
                  <a:ext uri="{FF2B5EF4-FFF2-40B4-BE49-F238E27FC236}">
                    <a16:creationId xmlns:a16="http://schemas.microsoft.com/office/drawing/2014/main" id="{214671A5-9E5D-4BBF-B129-00FB4EE29060}"/>
                  </a:ext>
                </a:extLst>
              </p:cNvPr>
              <p:cNvSpPr txBox="1"/>
              <p:nvPr/>
            </p:nvSpPr>
            <p:spPr>
              <a:xfrm>
                <a:off x="5245504" y="3754382"/>
                <a:ext cx="5000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b="1" dirty="0"/>
                  <a:t>NO</a:t>
                </a:r>
              </a:p>
            </p:txBody>
          </p:sp>
        </p:grpSp>
        <p:cxnSp>
          <p:nvCxnSpPr>
            <p:cNvPr id="53" name="Elbow Connector 52"/>
            <p:cNvCxnSpPr>
              <a:stCxn id="9" idx="3"/>
              <a:endCxn id="76" idx="0"/>
            </p:cNvCxnSpPr>
            <p:nvPr/>
          </p:nvCxnSpPr>
          <p:spPr>
            <a:xfrm>
              <a:off x="5226912" y="3893347"/>
              <a:ext cx="773848" cy="82153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Flowchart: Process 75"/>
            <p:cNvSpPr/>
            <p:nvPr/>
          </p:nvSpPr>
          <p:spPr>
            <a:xfrm>
              <a:off x="5286380" y="4714884"/>
              <a:ext cx="1428760" cy="428628"/>
            </a:xfrm>
            <a:prstGeom prst="flowChartProcess">
              <a:avLst/>
            </a:prstGeom>
            <a:solidFill>
              <a:srgbClr val="FFA1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b="1" dirty="0"/>
                <a:t>Go to link</a:t>
              </a:r>
            </a:p>
          </p:txBody>
        </p:sp>
        <p:cxnSp>
          <p:nvCxnSpPr>
            <p:cNvPr id="80" name="Elbow Connector 79"/>
            <p:cNvCxnSpPr>
              <a:stCxn id="76" idx="2"/>
              <a:endCxn id="24" idx="3"/>
            </p:cNvCxnSpPr>
            <p:nvPr/>
          </p:nvCxnSpPr>
          <p:spPr>
            <a:xfrm rot="5400000" flipH="1">
              <a:off x="3128686" y="2271439"/>
              <a:ext cx="3803323" cy="1940824"/>
            </a:xfrm>
            <a:prstGeom prst="bentConnector4">
              <a:avLst>
                <a:gd name="adj1" fmla="val -6011"/>
                <a:gd name="adj2" fmla="val -87697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5451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1861</TotalTime>
  <Words>734</Words>
  <Application>Microsoft Office PowerPoint</Application>
  <PresentationFormat>Prikaz na zaslonu (4:3)</PresentationFormat>
  <Paragraphs>195</Paragraphs>
  <Slides>28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36" baseType="lpstr">
      <vt:lpstr>Arial</vt:lpstr>
      <vt:lpstr>Calibri</vt:lpstr>
      <vt:lpstr>Tw Cen MT</vt:lpstr>
      <vt:lpstr>Tw Cen MT Condensed</vt:lpstr>
      <vt:lpstr>Wingdings</vt:lpstr>
      <vt:lpstr>Wingdings 2</vt:lpstr>
      <vt:lpstr>Wingdings 3</vt:lpstr>
      <vt:lpstr>Theme1</vt:lpstr>
      <vt:lpstr>2. All Roads Lead to Rome</vt:lpstr>
      <vt:lpstr>2. All Roads Lead to Rome</vt:lpstr>
      <vt:lpstr>Outline</vt:lpstr>
      <vt:lpstr>Wikipedia</vt:lpstr>
      <vt:lpstr>Example</vt:lpstr>
      <vt:lpstr>Special:Random</vt:lpstr>
      <vt:lpstr>Hypotheses</vt:lpstr>
      <vt:lpstr>Testing</vt:lpstr>
      <vt:lpstr>Flow chart</vt:lpstr>
      <vt:lpstr>Testing</vt:lpstr>
      <vt:lpstr>Infinite Loops</vt:lpstr>
      <vt:lpstr>When loops occur</vt:lpstr>
      <vt:lpstr>Modification</vt:lpstr>
      <vt:lpstr>Results </vt:lpstr>
      <vt:lpstr>Results </vt:lpstr>
      <vt:lpstr>Results</vt:lpstr>
      <vt:lpstr>Results</vt:lpstr>
      <vt:lpstr>How can one describe such an observation?</vt:lpstr>
      <vt:lpstr>Conclusion</vt:lpstr>
      <vt:lpstr>Possibilities for future work</vt:lpstr>
      <vt:lpstr>Literature and Sources</vt:lpstr>
      <vt:lpstr>THANK YOU!</vt:lpstr>
      <vt:lpstr>Additional slides</vt:lpstr>
      <vt:lpstr>ADDitional slides</vt:lpstr>
      <vt:lpstr>Additional slides</vt:lpstr>
      <vt:lpstr>Additional slides</vt:lpstr>
      <vt:lpstr>Additional slides</vt:lpstr>
      <vt:lpstr>Additional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roads lead to Rome</dc:title>
  <dc:creator>Andrej</dc:creator>
  <cp:lastModifiedBy>Domagoj Pluščec</cp:lastModifiedBy>
  <cp:revision>144</cp:revision>
  <dcterms:created xsi:type="dcterms:W3CDTF">2018-03-04T01:02:56Z</dcterms:created>
  <dcterms:modified xsi:type="dcterms:W3CDTF">2018-07-07T15:04:51Z</dcterms:modified>
</cp:coreProperties>
</file>