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0" r:id="rId7"/>
    <p:sldId id="294" r:id="rId8"/>
    <p:sldId id="262" r:id="rId9"/>
    <p:sldId id="271" r:id="rId10"/>
    <p:sldId id="288" r:id="rId11"/>
    <p:sldId id="264" r:id="rId12"/>
    <p:sldId id="290" r:id="rId13"/>
    <p:sldId id="292" r:id="rId14"/>
    <p:sldId id="293" r:id="rId15"/>
    <p:sldId id="291" r:id="rId16"/>
    <p:sldId id="286" r:id="rId17"/>
    <p:sldId id="265" r:id="rId18"/>
    <p:sldId id="266" r:id="rId19"/>
    <p:sldId id="267" r:id="rId20"/>
    <p:sldId id="268" r:id="rId21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58B6C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502" y="8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F02F2-B092-49F4-A352-404FE572758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5CFF719-71D4-44D8-883E-877AE403F6A4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6DF1C2B7-2380-46EB-8AB7-BFAE43A88017}" type="parTrans" cxnId="{E36E90CD-F975-4B4C-B465-EA38902EF049}">
      <dgm:prSet/>
      <dgm:spPr/>
      <dgm:t>
        <a:bodyPr/>
        <a:lstStyle/>
        <a:p>
          <a:endParaRPr lang="hr-HR"/>
        </a:p>
      </dgm:t>
    </dgm:pt>
    <dgm:pt modelId="{4D1A18B5-B1BA-4E37-B48B-40F59E65B3D7}" type="sibTrans" cxnId="{E36E90CD-F975-4B4C-B465-EA38902EF049}">
      <dgm:prSet/>
      <dgm:spPr/>
      <dgm:t>
        <a:bodyPr/>
        <a:lstStyle/>
        <a:p>
          <a:endParaRPr lang="hr-HR"/>
        </a:p>
      </dgm:t>
    </dgm:pt>
    <dgm:pt modelId="{6E2C64CC-BBA1-4864-82B0-C04182FE6CFA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en-US" sz="2400" noProof="0" dirty="0">
              <a:solidFill>
                <a:schemeClr val="bg2">
                  <a:lumMod val="10000"/>
                </a:schemeClr>
              </a:solidFill>
              <a:latin typeface="+mj-lt"/>
            </a:rPr>
            <a:t>Theoretical introduction</a:t>
          </a:r>
        </a:p>
      </dgm:t>
    </dgm:pt>
    <dgm:pt modelId="{147A4D4D-A6EA-40CD-A2CD-0C79097DADBA}" type="parTrans" cxnId="{3D54F034-95B3-41F1-86D6-3EB0187C60A0}">
      <dgm:prSet/>
      <dgm:spPr/>
      <dgm:t>
        <a:bodyPr/>
        <a:lstStyle/>
        <a:p>
          <a:endParaRPr lang="hr-HR"/>
        </a:p>
      </dgm:t>
    </dgm:pt>
    <dgm:pt modelId="{6820D26E-DF2A-4EEB-B44A-ED76E605BF4B}" type="sibTrans" cxnId="{3D54F034-95B3-41F1-86D6-3EB0187C60A0}">
      <dgm:prSet/>
      <dgm:spPr/>
      <dgm:t>
        <a:bodyPr/>
        <a:lstStyle/>
        <a:p>
          <a:endParaRPr lang="hr-HR"/>
        </a:p>
      </dgm:t>
    </dgm:pt>
    <dgm:pt modelId="{5BD72E14-4ADC-4934-81D0-C467785A222F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5B4FBFFA-50FC-4035-899C-A854ED5335DE}" type="parTrans" cxnId="{15479595-33F0-4A5E-A560-59E398BC4E80}">
      <dgm:prSet/>
      <dgm:spPr/>
      <dgm:t>
        <a:bodyPr/>
        <a:lstStyle/>
        <a:p>
          <a:endParaRPr lang="hr-HR"/>
        </a:p>
      </dgm:t>
    </dgm:pt>
    <dgm:pt modelId="{1B045B32-A70B-408C-8A2B-9F0542B3AD7D}" type="sibTrans" cxnId="{15479595-33F0-4A5E-A560-59E398BC4E80}">
      <dgm:prSet/>
      <dgm:spPr/>
      <dgm:t>
        <a:bodyPr/>
        <a:lstStyle/>
        <a:p>
          <a:endParaRPr lang="hr-HR"/>
        </a:p>
      </dgm:t>
    </dgm:pt>
    <dgm:pt modelId="{8C9F75BF-388F-4DDD-AF9B-D2F2F24E276F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en-US" sz="2400" noProof="0" dirty="0">
              <a:latin typeface="Tw Cen MT Condensed" panose="020B0606020104020203" pitchFamily="34" charset="-18"/>
            </a:rPr>
            <a:t>Experiment</a:t>
          </a:r>
        </a:p>
      </dgm:t>
    </dgm:pt>
    <dgm:pt modelId="{38212C4C-B919-4419-B516-91E242EA6B9E}" type="parTrans" cxnId="{7A3D3900-4A8E-41A1-8713-FBF3E7792738}">
      <dgm:prSet/>
      <dgm:spPr/>
      <dgm:t>
        <a:bodyPr/>
        <a:lstStyle/>
        <a:p>
          <a:endParaRPr lang="hr-HR"/>
        </a:p>
      </dgm:t>
    </dgm:pt>
    <dgm:pt modelId="{2C8E9B33-51F8-44D1-84C5-BB802A5FFE77}" type="sibTrans" cxnId="{7A3D3900-4A8E-41A1-8713-FBF3E7792738}">
      <dgm:prSet/>
      <dgm:spPr/>
      <dgm:t>
        <a:bodyPr/>
        <a:lstStyle/>
        <a:p>
          <a:endParaRPr lang="hr-HR"/>
        </a:p>
      </dgm:t>
    </dgm:pt>
    <dgm:pt modelId="{85C6C629-F7D8-4B74-8731-E5058C1329C2}">
      <dgm:prSet phldrT="[Tekst]"/>
      <dgm:spPr>
        <a:solidFill>
          <a:srgbClr val="58B6C0"/>
        </a:solidFill>
        <a:ln>
          <a:solidFill>
            <a:srgbClr val="58B6C0"/>
          </a:solidFill>
        </a:ln>
      </dgm:spPr>
      <dgm:t>
        <a:bodyPr/>
        <a:lstStyle/>
        <a:p>
          <a:r>
            <a:rPr lang="hr-HR" dirty="0"/>
            <a:t> </a:t>
          </a:r>
        </a:p>
      </dgm:t>
    </dgm:pt>
    <dgm:pt modelId="{7B607DD5-1368-452E-A48D-87DB64BD385D}" type="parTrans" cxnId="{E0FC3DAB-FCAE-499B-A649-858D79602D10}">
      <dgm:prSet/>
      <dgm:spPr/>
      <dgm:t>
        <a:bodyPr/>
        <a:lstStyle/>
        <a:p>
          <a:endParaRPr lang="hr-HR"/>
        </a:p>
      </dgm:t>
    </dgm:pt>
    <dgm:pt modelId="{A1594DFE-8356-4374-A4BF-29E12691CE36}" type="sibTrans" cxnId="{E0FC3DAB-FCAE-499B-A649-858D79602D10}">
      <dgm:prSet/>
      <dgm:spPr/>
      <dgm:t>
        <a:bodyPr/>
        <a:lstStyle/>
        <a:p>
          <a:endParaRPr lang="hr-HR"/>
        </a:p>
      </dgm:t>
    </dgm:pt>
    <dgm:pt modelId="{79209411-0392-4901-A095-706FD7C43389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pPr>
            <a:buFontTx/>
            <a:buNone/>
          </a:pPr>
          <a:r>
            <a:rPr lang="en-US" sz="2400" noProof="0" dirty="0">
              <a:latin typeface="Tw Cen MT Condensed" panose="020B0606020104020203" pitchFamily="34" charset="-18"/>
            </a:rPr>
            <a:t>Results</a:t>
          </a:r>
        </a:p>
      </dgm:t>
    </dgm:pt>
    <dgm:pt modelId="{03D164EF-D9A5-4C65-AF82-46582A54772E}" type="parTrans" cxnId="{A9F5EDDF-ADB0-443C-8E6D-5C547ACB3312}">
      <dgm:prSet/>
      <dgm:spPr/>
      <dgm:t>
        <a:bodyPr/>
        <a:lstStyle/>
        <a:p>
          <a:endParaRPr lang="hr-HR"/>
        </a:p>
      </dgm:t>
    </dgm:pt>
    <dgm:pt modelId="{DFCFF5FF-F776-4CA2-8813-B3ECBDCAE17D}" type="sibTrans" cxnId="{A9F5EDDF-ADB0-443C-8E6D-5C547ACB3312}">
      <dgm:prSet/>
      <dgm:spPr/>
      <dgm:t>
        <a:bodyPr/>
        <a:lstStyle/>
        <a:p>
          <a:endParaRPr lang="hr-HR"/>
        </a:p>
      </dgm:t>
    </dgm:pt>
    <dgm:pt modelId="{FB66A388-CD17-4340-AA4B-9A8FDE510B3C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/>
            <a:t>The perceived size of an object </a:t>
          </a:r>
          <a:endParaRPr lang="en-US" sz="1500" noProof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474DAC3-EA77-4F26-B95E-735DBB844FA4}" type="parTrans" cxnId="{FA4D0EA3-AE61-46C8-9E04-4541A2C7DF83}">
      <dgm:prSet/>
      <dgm:spPr/>
      <dgm:t>
        <a:bodyPr/>
        <a:lstStyle/>
        <a:p>
          <a:endParaRPr lang="hr-HR"/>
        </a:p>
      </dgm:t>
    </dgm:pt>
    <dgm:pt modelId="{01B2E4F2-FD8C-47B1-B7D9-276ACF29EC17}" type="sibTrans" cxnId="{FA4D0EA3-AE61-46C8-9E04-4541A2C7DF83}">
      <dgm:prSet/>
      <dgm:spPr/>
      <dgm:t>
        <a:bodyPr/>
        <a:lstStyle/>
        <a:p>
          <a:endParaRPr lang="hr-HR"/>
        </a:p>
      </dgm:t>
    </dgm:pt>
    <dgm:pt modelId="{4229531A-C367-4245-813D-7A290CC0653B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dirty="0">
              <a:latin typeface="Calibri" panose="020F0502020204030204" pitchFamily="34" charset="0"/>
              <a:cs typeface="Calibri" panose="020F0502020204030204" pitchFamily="34" charset="0"/>
            </a:rPr>
            <a:t>Lenses</a:t>
          </a:r>
          <a:endParaRPr lang="hr-HR" sz="15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DC2B7B-81CE-4394-84DC-926786C05228}" type="parTrans" cxnId="{7D3DD701-00E7-4C59-9D76-608F1931735A}">
      <dgm:prSet/>
      <dgm:spPr/>
      <dgm:t>
        <a:bodyPr/>
        <a:lstStyle/>
        <a:p>
          <a:endParaRPr lang="hr-HR"/>
        </a:p>
      </dgm:t>
    </dgm:pt>
    <dgm:pt modelId="{51660543-A584-4DA7-8F42-FD36CC444D9B}" type="sibTrans" cxnId="{7D3DD701-00E7-4C59-9D76-608F1931735A}">
      <dgm:prSet/>
      <dgm:spPr/>
      <dgm:t>
        <a:bodyPr/>
        <a:lstStyle/>
        <a:p>
          <a:endParaRPr lang="hr-HR"/>
        </a:p>
      </dgm:t>
    </dgm:pt>
    <dgm:pt modelId="{D847DDCD-7415-4AA2-A5D3-3DC95FD9D0CA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>
              <a:latin typeface="Calibri" panose="020F0502020204030204" pitchFamily="34" charset="0"/>
              <a:cs typeface="Calibri" panose="020F0502020204030204" pitchFamily="34" charset="0"/>
            </a:rPr>
            <a:t>Experiment 1-Ratios</a:t>
          </a:r>
        </a:p>
      </dgm:t>
    </dgm:pt>
    <dgm:pt modelId="{B0EDDD6E-50D9-4C15-89D8-79B01218F742}" type="parTrans" cxnId="{CF1FAEB5-6F35-4A05-933B-236629AACB95}">
      <dgm:prSet/>
      <dgm:spPr/>
      <dgm:t>
        <a:bodyPr/>
        <a:lstStyle/>
        <a:p>
          <a:endParaRPr lang="hr-HR"/>
        </a:p>
      </dgm:t>
    </dgm:pt>
    <dgm:pt modelId="{143CA611-55A5-49E0-A023-3C42948E01B3}" type="sibTrans" cxnId="{CF1FAEB5-6F35-4A05-933B-236629AACB95}">
      <dgm:prSet/>
      <dgm:spPr/>
      <dgm:t>
        <a:bodyPr/>
        <a:lstStyle/>
        <a:p>
          <a:endParaRPr lang="hr-HR"/>
        </a:p>
      </dgm:t>
    </dgm:pt>
    <dgm:pt modelId="{DAF4EC00-932B-4B11-A216-678497DA17EC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>
              <a:latin typeface="Calibri" panose="020F0502020204030204" pitchFamily="34" charset="0"/>
              <a:cs typeface="Calibri" panose="020F0502020204030204" pitchFamily="34" charset="0"/>
            </a:rPr>
            <a:t>Experiment 2-Re-enactment of experiment</a:t>
          </a:r>
        </a:p>
      </dgm:t>
    </dgm:pt>
    <dgm:pt modelId="{08CF90E8-EC78-4569-BF03-F9280123C5FE}" type="parTrans" cxnId="{547C4CFC-2FE4-43C7-89A9-F564B8F2BE0D}">
      <dgm:prSet/>
      <dgm:spPr/>
      <dgm:t>
        <a:bodyPr/>
        <a:lstStyle/>
        <a:p>
          <a:endParaRPr lang="hr-HR"/>
        </a:p>
      </dgm:t>
    </dgm:pt>
    <dgm:pt modelId="{58CE06FF-24FC-40F5-BCE6-081D942B7F2F}" type="sibTrans" cxnId="{547C4CFC-2FE4-43C7-89A9-F564B8F2BE0D}">
      <dgm:prSet/>
      <dgm:spPr/>
      <dgm:t>
        <a:bodyPr/>
        <a:lstStyle/>
        <a:p>
          <a:endParaRPr lang="hr-HR"/>
        </a:p>
      </dgm:t>
    </dgm:pt>
    <dgm:pt modelId="{C5DAC632-CC39-4A14-AD33-B3DCAC12AA03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>
              <a:latin typeface="Calibri" panose="020F0502020204030204" pitchFamily="34" charset="0"/>
              <a:cs typeface="Calibri" panose="020F0502020204030204" pitchFamily="34" charset="0"/>
            </a:rPr>
            <a:t>Conclusion</a:t>
          </a:r>
        </a:p>
      </dgm:t>
    </dgm:pt>
    <dgm:pt modelId="{4F704AAB-8343-424F-AB7E-F801A2E532EE}" type="parTrans" cxnId="{7385C197-2FAF-4204-876B-BEBAAD8509AB}">
      <dgm:prSet/>
      <dgm:spPr/>
      <dgm:t>
        <a:bodyPr/>
        <a:lstStyle/>
        <a:p>
          <a:endParaRPr lang="hr-HR"/>
        </a:p>
      </dgm:t>
    </dgm:pt>
    <dgm:pt modelId="{48E935AA-042A-4EDD-8AB6-3DE132940F23}" type="sibTrans" cxnId="{7385C197-2FAF-4204-876B-BEBAAD8509AB}">
      <dgm:prSet/>
      <dgm:spPr/>
      <dgm:t>
        <a:bodyPr/>
        <a:lstStyle/>
        <a:p>
          <a:endParaRPr lang="hr-HR"/>
        </a:p>
      </dgm:t>
    </dgm:pt>
    <dgm:pt modelId="{B796E8C6-7924-4B64-9632-0E04872AFFB8}">
      <dgm:prSet phldrT="[Tekst]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>
              <a:latin typeface="Calibri" panose="020F0502020204030204" pitchFamily="34" charset="0"/>
              <a:cs typeface="Calibri" panose="020F0502020204030204" pitchFamily="34" charset="0"/>
            </a:rPr>
            <a:t>Experiment 3-Ratios 2</a:t>
          </a:r>
        </a:p>
      </dgm:t>
    </dgm:pt>
    <dgm:pt modelId="{6418895A-C67D-4B15-9F09-E6F2D407AA7E}" type="parTrans" cxnId="{68F56C7A-F0BA-4F7F-8758-722194697A61}">
      <dgm:prSet/>
      <dgm:spPr/>
    </dgm:pt>
    <dgm:pt modelId="{7849F784-1127-41F4-98E1-7C37177DA92C}" type="sibTrans" cxnId="{68F56C7A-F0BA-4F7F-8758-722194697A61}">
      <dgm:prSet/>
      <dgm:spPr/>
    </dgm:pt>
    <dgm:pt modelId="{2C37E5CF-214F-4A79-87CA-FDF16AB63A41}">
      <dgm:prSet phldrT="[Tekst]" custT="1"/>
      <dgm:spPr>
        <a:ln>
          <a:solidFill>
            <a:srgbClr val="58B6C0"/>
          </a:solidFill>
        </a:ln>
      </dgm:spPr>
      <dgm:t>
        <a:bodyPr/>
        <a:lstStyle/>
        <a:p>
          <a:r>
            <a:rPr lang="en-US" sz="1500" noProof="0" dirty="0">
              <a:latin typeface="Calibri" panose="020F0502020204030204" pitchFamily="34" charset="0"/>
              <a:cs typeface="Calibri" panose="020F0502020204030204" pitchFamily="34" charset="0"/>
            </a:rPr>
            <a:t>Discussion- designed experiment </a:t>
          </a:r>
        </a:p>
      </dgm:t>
    </dgm:pt>
    <dgm:pt modelId="{22DE42B6-6163-447F-A283-B386F719657D}" type="parTrans" cxnId="{3C9F7B11-EB3C-4CDD-8339-E4725AD7DA28}">
      <dgm:prSet/>
      <dgm:spPr/>
    </dgm:pt>
    <dgm:pt modelId="{860EB73B-CD30-4C8B-8293-CD7ACC67102C}" type="sibTrans" cxnId="{3C9F7B11-EB3C-4CDD-8339-E4725AD7DA28}">
      <dgm:prSet/>
      <dgm:spPr/>
    </dgm:pt>
    <dgm:pt modelId="{8BE99A28-6188-4084-A183-EBAB84625364}" type="pres">
      <dgm:prSet presAssocID="{4CFF02F2-B092-49F4-A352-404FE5727586}" presName="linearFlow" presStyleCnt="0">
        <dgm:presLayoutVars>
          <dgm:dir/>
          <dgm:animLvl val="lvl"/>
          <dgm:resizeHandles val="exact"/>
        </dgm:presLayoutVars>
      </dgm:prSet>
      <dgm:spPr/>
    </dgm:pt>
    <dgm:pt modelId="{BA07A1EA-AC36-4770-978B-9A18F64B2BF6}" type="pres">
      <dgm:prSet presAssocID="{C5CFF719-71D4-44D8-883E-877AE403F6A4}" presName="composite" presStyleCnt="0"/>
      <dgm:spPr/>
    </dgm:pt>
    <dgm:pt modelId="{96FE3C58-F5B5-486A-B974-493C77B78F12}" type="pres">
      <dgm:prSet presAssocID="{C5CFF719-71D4-44D8-883E-877AE403F6A4}" presName="parentText" presStyleLbl="alignNode1" presStyleIdx="0" presStyleCnt="3" custLinFactNeighborX="2486" custLinFactNeighborY="-46">
        <dgm:presLayoutVars>
          <dgm:chMax val="1"/>
          <dgm:bulletEnabled val="1"/>
        </dgm:presLayoutVars>
      </dgm:prSet>
      <dgm:spPr/>
    </dgm:pt>
    <dgm:pt modelId="{C414619F-02CF-42A3-8C66-623B876B6AAF}" type="pres">
      <dgm:prSet presAssocID="{C5CFF719-71D4-44D8-883E-877AE403F6A4}" presName="descendantText" presStyleLbl="alignAcc1" presStyleIdx="0" presStyleCnt="3" custScaleY="107764" custLinFactNeighborY="-462">
        <dgm:presLayoutVars>
          <dgm:bulletEnabled val="1"/>
        </dgm:presLayoutVars>
      </dgm:prSet>
      <dgm:spPr/>
    </dgm:pt>
    <dgm:pt modelId="{EE86209E-FC2D-4C53-B9E8-9DF2B663227F}" type="pres">
      <dgm:prSet presAssocID="{4D1A18B5-B1BA-4E37-B48B-40F59E65B3D7}" presName="sp" presStyleCnt="0"/>
      <dgm:spPr/>
    </dgm:pt>
    <dgm:pt modelId="{DC6FA5C8-02A8-42DB-B21C-A24339AF9757}" type="pres">
      <dgm:prSet presAssocID="{5BD72E14-4ADC-4934-81D0-C467785A222F}" presName="composite" presStyleCnt="0"/>
      <dgm:spPr/>
    </dgm:pt>
    <dgm:pt modelId="{888A4CF6-6DFC-4763-92CD-785EB1C18309}" type="pres">
      <dgm:prSet presAssocID="{5BD72E14-4ADC-4934-81D0-C467785A222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6919E84-7BA9-4D91-8537-89E127C8D61D}" type="pres">
      <dgm:prSet presAssocID="{5BD72E14-4ADC-4934-81D0-C467785A222F}" presName="descendantText" presStyleLbl="alignAcc1" presStyleIdx="1" presStyleCnt="3" custScaleY="145271">
        <dgm:presLayoutVars>
          <dgm:bulletEnabled val="1"/>
        </dgm:presLayoutVars>
      </dgm:prSet>
      <dgm:spPr/>
    </dgm:pt>
    <dgm:pt modelId="{0A7F0483-A1CF-4393-AAC2-99F6E09AE01D}" type="pres">
      <dgm:prSet presAssocID="{1B045B32-A70B-408C-8A2B-9F0542B3AD7D}" presName="sp" presStyleCnt="0"/>
      <dgm:spPr/>
    </dgm:pt>
    <dgm:pt modelId="{FEFB9EB6-C4D2-4B62-A8BD-719CBC311A04}" type="pres">
      <dgm:prSet presAssocID="{85C6C629-F7D8-4B74-8731-E5058C1329C2}" presName="composite" presStyleCnt="0"/>
      <dgm:spPr/>
    </dgm:pt>
    <dgm:pt modelId="{EE06D0CA-9862-4A99-A23E-E551B72CA373}" type="pres">
      <dgm:prSet presAssocID="{85C6C629-F7D8-4B74-8731-E5058C1329C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ED8985-F1FE-4BD9-8869-EEE66C524610}" type="pres">
      <dgm:prSet presAssocID="{85C6C629-F7D8-4B74-8731-E5058C1329C2}" presName="descendantText" presStyleLbl="alignAcc1" presStyleIdx="2" presStyleCnt="3" custScaleY="108442">
        <dgm:presLayoutVars>
          <dgm:bulletEnabled val="1"/>
        </dgm:presLayoutVars>
      </dgm:prSet>
      <dgm:spPr/>
    </dgm:pt>
  </dgm:ptLst>
  <dgm:cxnLst>
    <dgm:cxn modelId="{7A3D3900-4A8E-41A1-8713-FBF3E7792738}" srcId="{5BD72E14-4ADC-4934-81D0-C467785A222F}" destId="{8C9F75BF-388F-4DDD-AF9B-D2F2F24E276F}" srcOrd="0" destOrd="0" parTransId="{38212C4C-B919-4419-B516-91E242EA6B9E}" sibTransId="{2C8E9B33-51F8-44D1-84C5-BB802A5FFE77}"/>
    <dgm:cxn modelId="{7D3DD701-00E7-4C59-9D76-608F1931735A}" srcId="{C5CFF719-71D4-44D8-883E-877AE403F6A4}" destId="{4229531A-C367-4245-813D-7A290CC0653B}" srcOrd="2" destOrd="0" parTransId="{48DC2B7B-81CE-4394-84DC-926786C05228}" sibTransId="{51660543-A584-4DA7-8F42-FD36CC444D9B}"/>
    <dgm:cxn modelId="{1F2BEF07-B57D-4B35-9876-151B47784194}" type="presOf" srcId="{6E2C64CC-BBA1-4864-82B0-C04182FE6CFA}" destId="{C414619F-02CF-42A3-8C66-623B876B6AAF}" srcOrd="0" destOrd="0" presId="urn:microsoft.com/office/officeart/2005/8/layout/chevron2"/>
    <dgm:cxn modelId="{EF82EF0D-AA88-482C-B1DB-71698E3436B3}" type="presOf" srcId="{4CFF02F2-B092-49F4-A352-404FE5727586}" destId="{8BE99A28-6188-4084-A183-EBAB84625364}" srcOrd="0" destOrd="0" presId="urn:microsoft.com/office/officeart/2005/8/layout/chevron2"/>
    <dgm:cxn modelId="{3C9F7B11-EB3C-4CDD-8339-E4725AD7DA28}" srcId="{85C6C629-F7D8-4B74-8731-E5058C1329C2}" destId="{2C37E5CF-214F-4A79-87CA-FDF16AB63A41}" srcOrd="1" destOrd="0" parTransId="{22DE42B6-6163-447F-A283-B386F719657D}" sibTransId="{860EB73B-CD30-4C8B-8293-CD7ACC67102C}"/>
    <dgm:cxn modelId="{F7ED471B-CE4B-4B50-AC82-8FE519361E66}" type="presOf" srcId="{8C9F75BF-388F-4DDD-AF9B-D2F2F24E276F}" destId="{56919E84-7BA9-4D91-8537-89E127C8D61D}" srcOrd="0" destOrd="0" presId="urn:microsoft.com/office/officeart/2005/8/layout/chevron2"/>
    <dgm:cxn modelId="{C943AA2C-83DD-41FD-9379-5825FFD941CA}" type="presOf" srcId="{4229531A-C367-4245-813D-7A290CC0653B}" destId="{C414619F-02CF-42A3-8C66-623B876B6AAF}" srcOrd="0" destOrd="2" presId="urn:microsoft.com/office/officeart/2005/8/layout/chevron2"/>
    <dgm:cxn modelId="{3D54F034-95B3-41F1-86D6-3EB0187C60A0}" srcId="{C5CFF719-71D4-44D8-883E-877AE403F6A4}" destId="{6E2C64CC-BBA1-4864-82B0-C04182FE6CFA}" srcOrd="0" destOrd="0" parTransId="{147A4D4D-A6EA-40CD-A2CD-0C79097DADBA}" sibTransId="{6820D26E-DF2A-4EEB-B44A-ED76E605BF4B}"/>
    <dgm:cxn modelId="{1FB11635-CD1C-436E-AE31-5194180EB108}" type="presOf" srcId="{5BD72E14-4ADC-4934-81D0-C467785A222F}" destId="{888A4CF6-6DFC-4763-92CD-785EB1C18309}" srcOrd="0" destOrd="0" presId="urn:microsoft.com/office/officeart/2005/8/layout/chevron2"/>
    <dgm:cxn modelId="{AA322335-4E81-4443-AE29-19AF82244F6B}" type="presOf" srcId="{C5DAC632-CC39-4A14-AD33-B3DCAC12AA03}" destId="{38ED8985-F1FE-4BD9-8869-EEE66C524610}" srcOrd="0" destOrd="2" presId="urn:microsoft.com/office/officeart/2005/8/layout/chevron2"/>
    <dgm:cxn modelId="{7097595D-58E7-47A8-99D0-8864B584495C}" type="presOf" srcId="{2C37E5CF-214F-4A79-87CA-FDF16AB63A41}" destId="{38ED8985-F1FE-4BD9-8869-EEE66C524610}" srcOrd="0" destOrd="1" presId="urn:microsoft.com/office/officeart/2005/8/layout/chevron2"/>
    <dgm:cxn modelId="{E966895F-C475-4A57-8637-9F368A44DB8A}" type="presOf" srcId="{C5CFF719-71D4-44D8-883E-877AE403F6A4}" destId="{96FE3C58-F5B5-486A-B974-493C77B78F12}" srcOrd="0" destOrd="0" presId="urn:microsoft.com/office/officeart/2005/8/layout/chevron2"/>
    <dgm:cxn modelId="{97EF344A-3DA1-49C3-B65F-51917118A9AC}" type="presOf" srcId="{D847DDCD-7415-4AA2-A5D3-3DC95FD9D0CA}" destId="{56919E84-7BA9-4D91-8537-89E127C8D61D}" srcOrd="0" destOrd="1" presId="urn:microsoft.com/office/officeart/2005/8/layout/chevron2"/>
    <dgm:cxn modelId="{68F56C7A-F0BA-4F7F-8758-722194697A61}" srcId="{5BD72E14-4ADC-4934-81D0-C467785A222F}" destId="{B796E8C6-7924-4B64-9632-0E04872AFFB8}" srcOrd="3" destOrd="0" parTransId="{6418895A-C67D-4B15-9F09-E6F2D407AA7E}" sibTransId="{7849F784-1127-41F4-98E1-7C37177DA92C}"/>
    <dgm:cxn modelId="{15479595-33F0-4A5E-A560-59E398BC4E80}" srcId="{4CFF02F2-B092-49F4-A352-404FE5727586}" destId="{5BD72E14-4ADC-4934-81D0-C467785A222F}" srcOrd="1" destOrd="0" parTransId="{5B4FBFFA-50FC-4035-899C-A854ED5335DE}" sibTransId="{1B045B32-A70B-408C-8A2B-9F0542B3AD7D}"/>
    <dgm:cxn modelId="{7385C197-2FAF-4204-876B-BEBAAD8509AB}" srcId="{85C6C629-F7D8-4B74-8731-E5058C1329C2}" destId="{C5DAC632-CC39-4A14-AD33-B3DCAC12AA03}" srcOrd="2" destOrd="0" parTransId="{4F704AAB-8343-424F-AB7E-F801A2E532EE}" sibTransId="{48E935AA-042A-4EDD-8AB6-3DE132940F23}"/>
    <dgm:cxn modelId="{314DDE9B-84AC-46EC-B429-B803697044E9}" type="presOf" srcId="{FB66A388-CD17-4340-AA4B-9A8FDE510B3C}" destId="{C414619F-02CF-42A3-8C66-623B876B6AAF}" srcOrd="0" destOrd="1" presId="urn:microsoft.com/office/officeart/2005/8/layout/chevron2"/>
    <dgm:cxn modelId="{DF92B6A0-2DDC-4BE2-90E1-C672C6EF18FE}" type="presOf" srcId="{85C6C629-F7D8-4B74-8731-E5058C1329C2}" destId="{EE06D0CA-9862-4A99-A23E-E551B72CA373}" srcOrd="0" destOrd="0" presId="urn:microsoft.com/office/officeart/2005/8/layout/chevron2"/>
    <dgm:cxn modelId="{FA4D0EA3-AE61-46C8-9E04-4541A2C7DF83}" srcId="{C5CFF719-71D4-44D8-883E-877AE403F6A4}" destId="{FB66A388-CD17-4340-AA4B-9A8FDE510B3C}" srcOrd="1" destOrd="0" parTransId="{8474DAC3-EA77-4F26-B95E-735DBB844FA4}" sibTransId="{01B2E4F2-FD8C-47B1-B7D9-276ACF29EC17}"/>
    <dgm:cxn modelId="{14B612AA-03C1-4147-B9DB-74A045E98877}" type="presOf" srcId="{79209411-0392-4901-A095-706FD7C43389}" destId="{38ED8985-F1FE-4BD9-8869-EEE66C524610}" srcOrd="0" destOrd="0" presId="urn:microsoft.com/office/officeart/2005/8/layout/chevron2"/>
    <dgm:cxn modelId="{E0FC3DAB-FCAE-499B-A649-858D79602D10}" srcId="{4CFF02F2-B092-49F4-A352-404FE5727586}" destId="{85C6C629-F7D8-4B74-8731-E5058C1329C2}" srcOrd="2" destOrd="0" parTransId="{7B607DD5-1368-452E-A48D-87DB64BD385D}" sibTransId="{A1594DFE-8356-4374-A4BF-29E12691CE36}"/>
    <dgm:cxn modelId="{CF1FAEB5-6F35-4A05-933B-236629AACB95}" srcId="{5BD72E14-4ADC-4934-81D0-C467785A222F}" destId="{D847DDCD-7415-4AA2-A5D3-3DC95FD9D0CA}" srcOrd="1" destOrd="0" parTransId="{B0EDDD6E-50D9-4C15-89D8-79B01218F742}" sibTransId="{143CA611-55A5-49E0-A023-3C42948E01B3}"/>
    <dgm:cxn modelId="{E36E90CD-F975-4B4C-B465-EA38902EF049}" srcId="{4CFF02F2-B092-49F4-A352-404FE5727586}" destId="{C5CFF719-71D4-44D8-883E-877AE403F6A4}" srcOrd="0" destOrd="0" parTransId="{6DF1C2B7-2380-46EB-8AB7-BFAE43A88017}" sibTransId="{4D1A18B5-B1BA-4E37-B48B-40F59E65B3D7}"/>
    <dgm:cxn modelId="{2876E8DB-B03B-4100-8422-F2D18E0E42BC}" type="presOf" srcId="{DAF4EC00-932B-4B11-A216-678497DA17EC}" destId="{56919E84-7BA9-4D91-8537-89E127C8D61D}" srcOrd="0" destOrd="2" presId="urn:microsoft.com/office/officeart/2005/8/layout/chevron2"/>
    <dgm:cxn modelId="{A9F5EDDF-ADB0-443C-8E6D-5C547ACB3312}" srcId="{85C6C629-F7D8-4B74-8731-E5058C1329C2}" destId="{79209411-0392-4901-A095-706FD7C43389}" srcOrd="0" destOrd="0" parTransId="{03D164EF-D9A5-4C65-AF82-46582A54772E}" sibTransId="{DFCFF5FF-F776-4CA2-8813-B3ECBDCAE17D}"/>
    <dgm:cxn modelId="{40EA43E3-DA98-4659-89FC-56EC7A846DE2}" type="presOf" srcId="{B796E8C6-7924-4B64-9632-0E04872AFFB8}" destId="{56919E84-7BA9-4D91-8537-89E127C8D61D}" srcOrd="0" destOrd="3" presId="urn:microsoft.com/office/officeart/2005/8/layout/chevron2"/>
    <dgm:cxn modelId="{547C4CFC-2FE4-43C7-89A9-F564B8F2BE0D}" srcId="{5BD72E14-4ADC-4934-81D0-C467785A222F}" destId="{DAF4EC00-932B-4B11-A216-678497DA17EC}" srcOrd="2" destOrd="0" parTransId="{08CF90E8-EC78-4569-BF03-F9280123C5FE}" sibTransId="{58CE06FF-24FC-40F5-BCE6-081D942B7F2F}"/>
    <dgm:cxn modelId="{DC07551E-FDF2-4804-B6A5-AAE4BAC26200}" type="presParOf" srcId="{8BE99A28-6188-4084-A183-EBAB84625364}" destId="{BA07A1EA-AC36-4770-978B-9A18F64B2BF6}" srcOrd="0" destOrd="0" presId="urn:microsoft.com/office/officeart/2005/8/layout/chevron2"/>
    <dgm:cxn modelId="{2618788A-6876-4703-9E34-F8D917DB22BF}" type="presParOf" srcId="{BA07A1EA-AC36-4770-978B-9A18F64B2BF6}" destId="{96FE3C58-F5B5-486A-B974-493C77B78F12}" srcOrd="0" destOrd="0" presId="urn:microsoft.com/office/officeart/2005/8/layout/chevron2"/>
    <dgm:cxn modelId="{ADBA0D63-0FFF-439D-86F9-C35FBAE72FE8}" type="presParOf" srcId="{BA07A1EA-AC36-4770-978B-9A18F64B2BF6}" destId="{C414619F-02CF-42A3-8C66-623B876B6AAF}" srcOrd="1" destOrd="0" presId="urn:microsoft.com/office/officeart/2005/8/layout/chevron2"/>
    <dgm:cxn modelId="{DBB1F327-D861-4A81-BD56-3038E0D0D8F1}" type="presParOf" srcId="{8BE99A28-6188-4084-A183-EBAB84625364}" destId="{EE86209E-FC2D-4C53-B9E8-9DF2B663227F}" srcOrd="1" destOrd="0" presId="urn:microsoft.com/office/officeart/2005/8/layout/chevron2"/>
    <dgm:cxn modelId="{EDCDA5D8-3B0E-4E05-9AB2-B0FB88A32A7F}" type="presParOf" srcId="{8BE99A28-6188-4084-A183-EBAB84625364}" destId="{DC6FA5C8-02A8-42DB-B21C-A24339AF9757}" srcOrd="2" destOrd="0" presId="urn:microsoft.com/office/officeart/2005/8/layout/chevron2"/>
    <dgm:cxn modelId="{26BCBA78-6E82-4C03-A4E7-12C6A4827FB5}" type="presParOf" srcId="{DC6FA5C8-02A8-42DB-B21C-A24339AF9757}" destId="{888A4CF6-6DFC-4763-92CD-785EB1C18309}" srcOrd="0" destOrd="0" presId="urn:microsoft.com/office/officeart/2005/8/layout/chevron2"/>
    <dgm:cxn modelId="{C1091007-0EE0-49D2-AC31-CD9F16E829A9}" type="presParOf" srcId="{DC6FA5C8-02A8-42DB-B21C-A24339AF9757}" destId="{56919E84-7BA9-4D91-8537-89E127C8D61D}" srcOrd="1" destOrd="0" presId="urn:microsoft.com/office/officeart/2005/8/layout/chevron2"/>
    <dgm:cxn modelId="{0F87A4C6-6200-4211-BD24-6AAAD0E6E335}" type="presParOf" srcId="{8BE99A28-6188-4084-A183-EBAB84625364}" destId="{0A7F0483-A1CF-4393-AAC2-99F6E09AE01D}" srcOrd="3" destOrd="0" presId="urn:microsoft.com/office/officeart/2005/8/layout/chevron2"/>
    <dgm:cxn modelId="{80D12454-4EF7-4C82-9D8A-DFF3BE1096B2}" type="presParOf" srcId="{8BE99A28-6188-4084-A183-EBAB84625364}" destId="{FEFB9EB6-C4D2-4B62-A8BD-719CBC311A04}" srcOrd="4" destOrd="0" presId="urn:microsoft.com/office/officeart/2005/8/layout/chevron2"/>
    <dgm:cxn modelId="{42C6FAB0-B0E1-472E-A2F6-2BB9060903AD}" type="presParOf" srcId="{FEFB9EB6-C4D2-4B62-A8BD-719CBC311A04}" destId="{EE06D0CA-9862-4A99-A23E-E551B72CA373}" srcOrd="0" destOrd="0" presId="urn:microsoft.com/office/officeart/2005/8/layout/chevron2"/>
    <dgm:cxn modelId="{277DED97-A16B-4D05-8840-DE832D63FA5D}" type="presParOf" srcId="{FEFB9EB6-C4D2-4B62-A8BD-719CBC311A04}" destId="{38ED8985-F1FE-4BD9-8869-EEE66C5246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E3C58-F5B5-486A-B974-493C77B78F12}">
      <dsp:nvSpPr>
        <dsp:cNvPr id="0" name=""/>
        <dsp:cNvSpPr/>
      </dsp:nvSpPr>
      <dsp:spPr>
        <a:xfrm rot="5400000">
          <a:off x="-154635" y="207144"/>
          <a:ext cx="1166196" cy="816337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 </a:t>
          </a:r>
        </a:p>
      </dsp:txBody>
      <dsp:txXfrm rot="-5400000">
        <a:off x="20295" y="440384"/>
        <a:ext cx="816337" cy="349859"/>
      </dsp:txXfrm>
    </dsp:sp>
    <dsp:sp modelId="{C414619F-02CF-42A3-8C66-623B876B6AAF}">
      <dsp:nvSpPr>
        <dsp:cNvPr id="0" name=""/>
        <dsp:cNvSpPr/>
      </dsp:nvSpPr>
      <dsp:spPr>
        <a:xfrm rot="5400000">
          <a:off x="2959678" y="-2143341"/>
          <a:ext cx="816881" cy="51035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noProof="0" dirty="0">
              <a:solidFill>
                <a:schemeClr val="bg2">
                  <a:lumMod val="10000"/>
                </a:schemeClr>
              </a:solidFill>
              <a:latin typeface="+mj-lt"/>
            </a:rPr>
            <a:t>Theoretical introduction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/>
            <a:t>The perceived size of an object </a:t>
          </a:r>
          <a:endParaRPr lang="en-US" sz="1500" kern="1200" noProof="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Calibri" panose="020F0502020204030204" pitchFamily="34" charset="0"/>
              <a:cs typeface="Calibri" panose="020F0502020204030204" pitchFamily="34" charset="0"/>
            </a:rPr>
            <a:t>Lenses</a:t>
          </a:r>
          <a:endParaRPr lang="hr-HR" sz="15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816338" y="39876"/>
        <a:ext cx="5063686" cy="737127"/>
      </dsp:txXfrm>
    </dsp:sp>
    <dsp:sp modelId="{888A4CF6-6DFC-4763-92CD-785EB1C18309}">
      <dsp:nvSpPr>
        <dsp:cNvPr id="0" name=""/>
        <dsp:cNvSpPr/>
      </dsp:nvSpPr>
      <dsp:spPr>
        <a:xfrm rot="5400000">
          <a:off x="-174929" y="1359933"/>
          <a:ext cx="1166196" cy="816337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 </a:t>
          </a:r>
        </a:p>
      </dsp:txBody>
      <dsp:txXfrm rot="-5400000">
        <a:off x="1" y="1593173"/>
        <a:ext cx="816337" cy="349859"/>
      </dsp:txXfrm>
    </dsp:sp>
    <dsp:sp modelId="{56919E84-7BA9-4D91-8537-89E127C8D61D}">
      <dsp:nvSpPr>
        <dsp:cNvPr id="0" name=""/>
        <dsp:cNvSpPr/>
      </dsp:nvSpPr>
      <dsp:spPr>
        <a:xfrm rot="5400000">
          <a:off x="2817522" y="-987763"/>
          <a:ext cx="1101194" cy="51035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noProof="0" dirty="0">
              <a:latin typeface="Tw Cen MT Condensed" panose="020B0606020104020203" pitchFamily="34" charset="-18"/>
            </a:rPr>
            <a:t>Experiment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Experiment 1-Ratios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Experiment 2-Re-enactment of experiment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Experiment 3-Ratios 2</a:t>
          </a:r>
        </a:p>
      </dsp:txBody>
      <dsp:txXfrm rot="-5400000">
        <a:off x="816338" y="1067177"/>
        <a:ext cx="5049807" cy="993682"/>
      </dsp:txXfrm>
    </dsp:sp>
    <dsp:sp modelId="{EE06D0CA-9862-4A99-A23E-E551B72CA373}">
      <dsp:nvSpPr>
        <dsp:cNvPr id="0" name=""/>
        <dsp:cNvSpPr/>
      </dsp:nvSpPr>
      <dsp:spPr>
        <a:xfrm rot="5400000">
          <a:off x="-174929" y="2372598"/>
          <a:ext cx="1166196" cy="816337"/>
        </a:xfrm>
        <a:prstGeom prst="chevron">
          <a:avLst/>
        </a:prstGeom>
        <a:solidFill>
          <a:srgbClr val="58B6C0"/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 </a:t>
          </a:r>
        </a:p>
      </dsp:txBody>
      <dsp:txXfrm rot="-5400000">
        <a:off x="1" y="2605838"/>
        <a:ext cx="816337" cy="349859"/>
      </dsp:txXfrm>
    </dsp:sp>
    <dsp:sp modelId="{38ED8985-F1FE-4BD9-8869-EEE66C524610}">
      <dsp:nvSpPr>
        <dsp:cNvPr id="0" name=""/>
        <dsp:cNvSpPr/>
      </dsp:nvSpPr>
      <dsp:spPr>
        <a:xfrm rot="5400000">
          <a:off x="2957109" y="24901"/>
          <a:ext cx="822020" cy="51035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rgbClr val="58B6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400" kern="1200" noProof="0" dirty="0">
              <a:latin typeface="Tw Cen MT Condensed" panose="020B0606020104020203" pitchFamily="34" charset="-18"/>
            </a:rPr>
            <a:t>Results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Discussion- designed experiment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Conclusion</a:t>
          </a:r>
        </a:p>
      </dsp:txBody>
      <dsp:txXfrm rot="-5400000">
        <a:off x="816338" y="2205800"/>
        <a:ext cx="5063435" cy="741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4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774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6858000" cy="3429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42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9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571500"/>
            <a:ext cx="1478756" cy="4057650"/>
          </a:xfrm>
        </p:spPr>
        <p:txBody>
          <a:bodyPr vert="eaVert" lIns="45720" tIns="91440" rIns="45720" bIns="9144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4" y="571500"/>
            <a:ext cx="4264819" cy="40576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5657850" y="130172"/>
            <a:ext cx="0" cy="5143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6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6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2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3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b="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463" y="3720103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858000" cy="3429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65100" ty="-7620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68993" y="1714500"/>
            <a:ext cx="2674620" cy="3017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84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50" b="0" cap="none" baseline="0">
                <a:solidFill>
                  <a:schemeClr val="accent2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8993" y="1634727"/>
            <a:ext cx="267462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65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68993" y="2225841"/>
            <a:ext cx="2674620" cy="25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2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99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09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6072" y="353632"/>
            <a:ext cx="246888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7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687" y="617220"/>
            <a:ext cx="3194114" cy="388848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693129"/>
            <a:ext cx="246888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3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3720104"/>
            <a:ext cx="4371975" cy="1097280"/>
          </a:xfrm>
        </p:spPr>
        <p:txBody>
          <a:bodyPr anchor="ctr">
            <a:normAutofit/>
          </a:bodyPr>
          <a:lstStyle>
            <a:lvl1pPr algn="r">
              <a:defRPr sz="3300" spc="15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6856286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43463" y="3720104"/>
            <a:ext cx="1800225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7599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8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38912"/>
            <a:ext cx="5467541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3" y="1714500"/>
            <a:ext cx="5467541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73" y="4853028"/>
            <a:ext cx="1211705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4150" y="4853028"/>
            <a:ext cx="3319571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4853028"/>
            <a:ext cx="547688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8625" y="61974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30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geoopt/lense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7702" y="1147598"/>
            <a:ext cx="6390450" cy="153945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/>
            <a:r>
              <a:rPr lang="hr-HR" sz="4800" dirty="0"/>
              <a:t>Problem 3:Annoying </a:t>
            </a:r>
            <a:r>
              <a:rPr lang="hr-HR" sz="4800" dirty="0" err="1"/>
              <a:t>foreground</a:t>
            </a:r>
            <a:r>
              <a:rPr lang="hr-HR" sz="4800" dirty="0"/>
              <a:t> </a:t>
            </a:r>
            <a:r>
              <a:rPr lang="hr-HR" sz="4800" dirty="0" err="1"/>
              <a:t>object</a:t>
            </a:r>
            <a:endParaRPr sz="48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 Luka </a:t>
            </a:r>
            <a:r>
              <a:rPr lang="en-GB" sz="3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Mikšić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subTitle" idx="4294967295"/>
          </p:nvPr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/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Team</a:t>
            </a:r>
            <a:r>
              <a:rPr lang="en-GB" sz="28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Croatia</a:t>
            </a:r>
            <a:endParaRPr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4CA67A0-D636-4920-B82A-8BDD4243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DA8F-0169-4241-ADF3-21D46EDF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574625"/>
            <a:ext cx="6390450" cy="1466826"/>
          </a:xfrm>
        </p:spPr>
        <p:txBody>
          <a:bodyPr>
            <a:normAutofit/>
          </a:bodyPr>
          <a:lstStyle/>
          <a:p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experimental setup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F04783-3586-4DB6-8A0D-7E348D0FD2B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5550" y="1247553"/>
                <a:ext cx="6568675" cy="3321322"/>
              </a:xfrm>
            </p:spPr>
            <p:txBody>
              <a:bodyPr/>
              <a:lstStyle/>
              <a:p>
                <a:r>
                  <a:rPr lang="en-US" dirty="0"/>
                  <a:t>Camera and cubes</a:t>
                </a:r>
                <a:r>
                  <a:rPr lang="en-US" dirty="0">
                    <a:sym typeface="Wingdings" panose="05000000000000000000" pitchFamily="2" charset="2"/>
                  </a:rPr>
                  <a:t> same level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F04783-3586-4DB6-8A0D-7E348D0FD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550" y="1247553"/>
                <a:ext cx="6568675" cy="3321322"/>
              </a:xfrm>
              <a:blipFill>
                <a:blip r:embed="rId2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E4B0F-CB73-4CAC-AD61-09720EA75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1E7D4-0492-427A-AA8E-9921EF6447B5}"/>
              </a:ext>
            </a:extLst>
          </p:cNvPr>
          <p:cNvSpPr txBox="1"/>
          <p:nvPr/>
        </p:nvSpPr>
        <p:spPr>
          <a:xfrm>
            <a:off x="404038" y="4663217"/>
            <a:ext cx="2254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The setup for 2</a:t>
            </a:r>
            <a:r>
              <a:rPr lang="en-US" sz="1400" baseline="30000" dirty="0">
                <a:solidFill>
                  <a:schemeClr val="accent6"/>
                </a:solidFill>
              </a:rPr>
              <a:t>nd</a:t>
            </a:r>
            <a:r>
              <a:rPr lang="en-US" sz="1400" dirty="0">
                <a:solidFill>
                  <a:schemeClr val="accent6"/>
                </a:solidFill>
              </a:rPr>
              <a:t> experiment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2DB31-0D11-4417-ABE8-A970EBE4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83" y="2296633"/>
            <a:ext cx="2771055" cy="23378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280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67550" y="56920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3200" dirty="0"/>
              <a:t>Measuring example</a:t>
            </a:r>
            <a:r>
              <a:rPr lang="en-GB" sz="3200" dirty="0">
                <a:sym typeface="Wingdings" panose="05000000000000000000" pitchFamily="2" charset="2"/>
              </a:rPr>
              <a:t></a:t>
            </a:r>
            <a:r>
              <a:rPr lang="en-GB" sz="4000" dirty="0">
                <a:sym typeface="Wingdings" panose="05000000000000000000" pitchFamily="2" charset="2"/>
              </a:rPr>
              <a:t> </a:t>
            </a:r>
            <a:r>
              <a:rPr lang="en-GB" sz="3200" dirty="0">
                <a:sym typeface="Wingdings" panose="05000000000000000000" pitchFamily="2" charset="2"/>
              </a:rPr>
              <a:t>1</a:t>
            </a:r>
            <a:r>
              <a:rPr lang="en-GB" sz="3200" baseline="30000" dirty="0">
                <a:sym typeface="Wingdings" panose="05000000000000000000" pitchFamily="2" charset="2"/>
              </a:rPr>
              <a:t>st</a:t>
            </a:r>
            <a:r>
              <a:rPr lang="en-GB" sz="3200" dirty="0">
                <a:sym typeface="Wingdings" panose="05000000000000000000" pitchFamily="2" charset="2"/>
              </a:rPr>
              <a:t> method</a:t>
            </a:r>
            <a:endParaRPr sz="4000" dirty="0"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257095" y="1182989"/>
            <a:ext cx="6508774" cy="3958118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000" dirty="0"/>
              <a:t>Ratio-</a:t>
            </a:r>
            <a:r>
              <a:rPr lang="hr-HR" sz="2000" dirty="0"/>
              <a:t>4:5</a:t>
            </a:r>
          </a:p>
          <a:p>
            <a:r>
              <a:rPr lang="en-GB" sz="2000" b="1" dirty="0"/>
              <a:t>Basic distance of 20 cm from the camera</a:t>
            </a:r>
            <a:endParaRPr lang="hr-HR" sz="2000" b="1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85725" indent="0">
              <a:buNone/>
            </a:pPr>
            <a:endParaRPr lang="en-GB" sz="2000" dirty="0"/>
          </a:p>
          <a:p>
            <a:pPr marL="85725" indent="0">
              <a:buNone/>
            </a:pPr>
            <a:r>
              <a:rPr lang="hr-HR" sz="2000" dirty="0">
                <a:solidFill>
                  <a:schemeClr val="accent1"/>
                </a:solidFill>
              </a:rPr>
              <a:t> </a:t>
            </a:r>
            <a:r>
              <a:rPr lang="en-GB" sz="1400" dirty="0">
                <a:solidFill>
                  <a:schemeClr val="accent1"/>
                </a:solidFill>
              </a:rPr>
              <a:t>Comparison at the same distance                    5 cm separated</a:t>
            </a:r>
            <a:endParaRPr lang="en-GB" sz="1400" dirty="0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165EF282-4F5C-47CD-A662-545C71AB47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11</a:t>
            </a:fld>
            <a:endParaRPr lang="en-GB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56D61-EFE8-4188-AAF9-0DC32A829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0" y="1783827"/>
            <a:ext cx="2601715" cy="1920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99E6E-E57D-4153-ABF5-CBDC36B52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783827"/>
            <a:ext cx="2511056" cy="19215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03366-9A44-498B-B39B-48FFBB32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87" y="532604"/>
            <a:ext cx="6390450" cy="57270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Measuring example</a:t>
            </a:r>
            <a:r>
              <a:rPr lang="en-GB" sz="3600" dirty="0">
                <a:sym typeface="Wingdings" panose="05000000000000000000" pitchFamily="2" charset="2"/>
              </a:rPr>
              <a:t></a:t>
            </a:r>
            <a:r>
              <a:rPr lang="en-GB" sz="4400" dirty="0">
                <a:sym typeface="Wingdings" panose="05000000000000000000" pitchFamily="2" charset="2"/>
              </a:rPr>
              <a:t> </a:t>
            </a:r>
            <a:r>
              <a:rPr lang="en-GB" sz="3600" dirty="0">
                <a:sym typeface="Wingdings" panose="05000000000000000000" pitchFamily="2" charset="2"/>
              </a:rPr>
              <a:t>2</a:t>
            </a:r>
            <a:r>
              <a:rPr lang="en-GB" sz="3600" baseline="30000" dirty="0">
                <a:sym typeface="Wingdings" panose="05000000000000000000" pitchFamily="2" charset="2"/>
              </a:rPr>
              <a:t>nd</a:t>
            </a:r>
            <a:r>
              <a:rPr lang="en-GB" sz="3600" dirty="0">
                <a:sym typeface="Wingdings" panose="05000000000000000000" pitchFamily="2" charset="2"/>
              </a:rPr>
              <a:t> method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B2BA-D60C-4DAB-9696-F11A03FCB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419" y="3732735"/>
            <a:ext cx="6390450" cy="1150413"/>
          </a:xfrm>
        </p:spPr>
        <p:txBody>
          <a:bodyPr>
            <a:normAutofit/>
          </a:bodyPr>
          <a:lstStyle/>
          <a:p>
            <a:r>
              <a:rPr lang="en-US" sz="2000" dirty="0"/>
              <a:t>4:5- 40 cm from the camera</a:t>
            </a:r>
          </a:p>
          <a:p>
            <a:r>
              <a:rPr lang="en-US" sz="2000" dirty="0"/>
              <a:t>12,5 cm separated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4B4CC-959B-4DED-B25F-66E36303C2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EE047-A2C6-4DAA-A61B-37949F0B9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2" y="1150088"/>
            <a:ext cx="3402560" cy="22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9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59C19-7053-4288-A351-8228D123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485433"/>
            <a:ext cx="6390450" cy="57270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Measuring example</a:t>
            </a:r>
            <a:r>
              <a:rPr lang="en-GB" sz="3200" dirty="0">
                <a:sym typeface="Wingdings" panose="05000000000000000000" pitchFamily="2" charset="2"/>
              </a:rPr>
              <a:t></a:t>
            </a:r>
            <a:r>
              <a:rPr lang="en-GB" sz="4000" dirty="0">
                <a:sym typeface="Wingdings" panose="05000000000000000000" pitchFamily="2" charset="2"/>
              </a:rPr>
              <a:t> </a:t>
            </a:r>
            <a:r>
              <a:rPr lang="en-GB" sz="3200" dirty="0">
                <a:sym typeface="Wingdings" panose="05000000000000000000" pitchFamily="2" charset="2"/>
              </a:rPr>
              <a:t>3</a:t>
            </a:r>
            <a:r>
              <a:rPr lang="en-GB" sz="3200" baseline="30000" dirty="0">
                <a:sym typeface="Wingdings" panose="05000000000000000000" pitchFamily="2" charset="2"/>
              </a:rPr>
              <a:t>rd</a:t>
            </a:r>
            <a:r>
              <a:rPr lang="en-GB" sz="3200" dirty="0">
                <a:sym typeface="Wingdings" panose="05000000000000000000" pitchFamily="2" charset="2"/>
              </a:rPr>
              <a:t> method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5EA16-099C-4133-A544-A91BD8300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775" y="3345711"/>
            <a:ext cx="6390450" cy="1609061"/>
          </a:xfrm>
        </p:spPr>
        <p:txBody>
          <a:bodyPr>
            <a:normAutofit/>
          </a:bodyPr>
          <a:lstStyle/>
          <a:p>
            <a:r>
              <a:rPr lang="en-US" sz="2000" dirty="0"/>
              <a:t>I focused the camera on the further object</a:t>
            </a:r>
          </a:p>
          <a:p>
            <a:r>
              <a:rPr lang="en-US" sz="2000" dirty="0"/>
              <a:t>Blurriness made the closer object seem larger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F5C1E-8065-41DF-B7BE-F1DD791DE4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48862-069D-4230-B395-5CF00B272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50" y="1152475"/>
            <a:ext cx="3140431" cy="20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32BE-BB8B-4284-A0E0-6793A1FFA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9" y="530267"/>
            <a:ext cx="6390450" cy="1310312"/>
          </a:xfrm>
        </p:spPr>
        <p:txBody>
          <a:bodyPr>
            <a:normAutofit/>
          </a:bodyPr>
          <a:lstStyle/>
          <a:p>
            <a:r>
              <a:rPr lang="en-US" sz="4400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CDC4E-9359-4C87-A986-FEA0C575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31" y="4204860"/>
            <a:ext cx="6390450" cy="1310313"/>
          </a:xfrm>
        </p:spPr>
        <p:txBody>
          <a:bodyPr/>
          <a:lstStyle/>
          <a:p>
            <a:r>
              <a:rPr lang="en-US" sz="2000" dirty="0"/>
              <a:t>d- calculated from graph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89901-09D2-4385-B850-10D66B1D31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8EE39-7F25-4F9D-B677-50F7D0C6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1" y="1358790"/>
            <a:ext cx="4689859" cy="290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83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90BB-6C04-4943-8B59-7490F787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508043"/>
            <a:ext cx="639045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CBA1-F635-4D4B-93D2-4EB79CB94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347" y="1412254"/>
            <a:ext cx="2626383" cy="3416400"/>
          </a:xfrm>
        </p:spPr>
        <p:txBody>
          <a:bodyPr>
            <a:normAutofit/>
          </a:bodyPr>
          <a:lstStyle/>
          <a:p>
            <a:r>
              <a:rPr lang="en-US" sz="2000" dirty="0"/>
              <a:t>Linear growth of distance between the objects with the distance from the camera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1EB0-D564-4732-B4BD-663BA43FF9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2EDC3-83F4-4545-9F8F-764AE159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1412254"/>
            <a:ext cx="4160872" cy="25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3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365" y="692478"/>
            <a:ext cx="6476635" cy="745629"/>
          </a:xfrm>
        </p:spPr>
        <p:txBody>
          <a:bodyPr>
            <a:noAutofit/>
          </a:bodyPr>
          <a:lstStyle/>
          <a:p>
            <a:r>
              <a:rPr lang="en-GB" sz="3600" b="1" dirty="0"/>
              <a:t>Re-enactment of the Ames Distorted Room</a:t>
            </a:r>
            <a:br>
              <a:rPr lang="hr-HR" sz="4400" dirty="0"/>
            </a:br>
            <a:endParaRPr lang="hr-H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" y="1183664"/>
            <a:ext cx="6537081" cy="3714401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Ames Distorted Room re-enactment doesn’t work- the environment isn’t familiar</a:t>
            </a:r>
            <a:endParaRPr lang="hr-HR" sz="2000" dirty="0"/>
          </a:p>
          <a:p>
            <a:endParaRPr lang="hr-HR" dirty="0"/>
          </a:p>
        </p:txBody>
      </p:sp>
      <p:pic>
        <p:nvPicPr>
          <p:cNvPr id="4" name="Picture 3" descr="C:\Users\Sanja\Pictures\2018-05-10\IMG_8112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5" y="1372698"/>
            <a:ext cx="2101300" cy="174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Sanja\Pictures\2018-05-10\IMG_8111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100" y="1372699"/>
            <a:ext cx="2101299" cy="1746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991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533712" y="611385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Conclusion</a:t>
            </a:r>
            <a:endParaRPr sz="44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240862" y="1212627"/>
            <a:ext cx="6390449" cy="345058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85725" indent="0">
              <a:buNone/>
            </a:pPr>
            <a:r>
              <a:rPr lang="en-GB" sz="2000" b="1" dirty="0"/>
              <a:t>1</a:t>
            </a:r>
            <a:r>
              <a:rPr lang="en-GB" sz="2000" b="1" baseline="30000" dirty="0"/>
              <a:t>st</a:t>
            </a:r>
            <a:r>
              <a:rPr lang="en-GB" sz="2000" b="1" dirty="0"/>
              <a:t> method</a:t>
            </a:r>
          </a:p>
          <a:p>
            <a:r>
              <a:rPr lang="en-GB" sz="2000" dirty="0"/>
              <a:t>we can deceive human judgment of distance</a:t>
            </a:r>
          </a:p>
          <a:p>
            <a:r>
              <a:rPr lang="en-GB" sz="2000" dirty="0"/>
              <a:t>moving bigger objects farther</a:t>
            </a:r>
          </a:p>
          <a:p>
            <a:pPr marL="85725" indent="0">
              <a:buNone/>
            </a:pPr>
            <a:r>
              <a:rPr lang="en-GB" sz="2000" b="1" dirty="0"/>
              <a:t>2</a:t>
            </a:r>
            <a:r>
              <a:rPr lang="en-GB" sz="2000" b="1" baseline="30000" dirty="0"/>
              <a:t>nd</a:t>
            </a:r>
            <a:r>
              <a:rPr lang="en-GB" sz="2000" b="1" dirty="0"/>
              <a:t> method</a:t>
            </a:r>
          </a:p>
          <a:p>
            <a:r>
              <a:rPr lang="en-GB" sz="2000" dirty="0"/>
              <a:t>putting the camera at he same angle as cubes- more effective</a:t>
            </a:r>
          </a:p>
          <a:p>
            <a:pPr marL="85725" indent="0">
              <a:buNone/>
            </a:pPr>
            <a:r>
              <a:rPr lang="en-GB" sz="2000" b="1" dirty="0"/>
              <a:t>3</a:t>
            </a:r>
            <a:r>
              <a:rPr lang="en-GB" sz="2000" b="1" baseline="30000" dirty="0"/>
              <a:t>rd</a:t>
            </a:r>
            <a:r>
              <a:rPr lang="en-GB" sz="2000" b="1" dirty="0"/>
              <a:t> method</a:t>
            </a:r>
          </a:p>
          <a:p>
            <a:r>
              <a:rPr lang="en-GB" sz="2000" dirty="0"/>
              <a:t>focusing of the farther object we blur the closer one-it seems bigger</a:t>
            </a:r>
          </a:p>
          <a:p>
            <a:r>
              <a:rPr lang="en-GB" sz="2000" dirty="0"/>
              <a:t>The experiments confirms the theory</a:t>
            </a:r>
          </a:p>
          <a:p>
            <a:endParaRPr lang="en-GB" sz="20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775A6216-01F2-45EA-8ED5-B7676CC41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17</a:t>
            </a:fld>
            <a:endParaRPr lang="en-GB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520777" y="689704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Literature</a:t>
            </a:r>
            <a:endParaRPr sz="4400" dirty="0"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0" y="1507294"/>
            <a:ext cx="6857999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http://hyperphysics.phy-astr.gsu.edu/hbase/geoopt/lenseq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http://glasnost.itcarlow.ie/~powerk/GeneralGraphicsNotes/projection/perspective_projection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6AA49E5C-9DE6-403A-AE2A-8A207EE935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18</a:t>
            </a:fld>
            <a:endParaRPr lang="en-GB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754213" y="1194726"/>
            <a:ext cx="5286168" cy="107695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/>
            <a:r>
              <a:rPr lang="en-GB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Thank you</a:t>
            </a:r>
            <a:r>
              <a:rPr lang="hr-HR" sz="6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!</a:t>
            </a:r>
            <a:endParaRPr sz="6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7" name="Shape 55">
            <a:extLst>
              <a:ext uri="{FF2B5EF4-FFF2-40B4-BE49-F238E27FC236}">
                <a16:creationId xmlns:a16="http://schemas.microsoft.com/office/drawing/2014/main" id="{444FA644-3D11-4979-883B-F93704B70A26}"/>
              </a:ext>
            </a:extLst>
          </p:cNvPr>
          <p:cNvSpPr txBox="1">
            <a:spLocks/>
          </p:cNvSpPr>
          <p:nvPr/>
        </p:nvSpPr>
        <p:spPr>
          <a:xfrm>
            <a:off x="217702" y="4082154"/>
            <a:ext cx="6390450" cy="5944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Reporter: Luka </a:t>
            </a:r>
            <a:r>
              <a:rPr lang="en-GB" sz="3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Mikšić</a:t>
            </a:r>
            <a:endParaRPr lang="en-GB" sz="3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8" name="Shape 56">
            <a:extLst>
              <a:ext uri="{FF2B5EF4-FFF2-40B4-BE49-F238E27FC236}">
                <a16:creationId xmlns:a16="http://schemas.microsoft.com/office/drawing/2014/main" id="{0DFBD5AE-A1CB-417B-A135-DADCCB8CDC7B}"/>
              </a:ext>
            </a:extLst>
          </p:cNvPr>
          <p:cNvSpPr txBox="1">
            <a:spLocks/>
          </p:cNvSpPr>
          <p:nvPr/>
        </p:nvSpPr>
        <p:spPr>
          <a:xfrm>
            <a:off x="147776" y="3653702"/>
            <a:ext cx="6389687" cy="595313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88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360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4577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293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5528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2114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21842" indent="-10287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2"/>
              </a:buClr>
              <a:buFont typeface="Wingdings 3" pitchFamily="18" charset="2"/>
              <a:buChar char="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3200">
                <a:latin typeface="Tw Cen MT Condensed" panose="020B0606020104020203" pitchFamily="34" charset="-18"/>
              </a:rPr>
              <a:t>Team</a:t>
            </a:r>
            <a:r>
              <a:rPr lang="en-GB" sz="2800">
                <a:latin typeface="Tw Cen MT Condensed" panose="020B0606020104020203" pitchFamily="34" charset="-18"/>
              </a:rPr>
              <a:t> </a:t>
            </a:r>
            <a:r>
              <a:rPr lang="en-GB" sz="3200">
                <a:latin typeface="Tw Cen MT Condensed" panose="020B0606020104020203" pitchFamily="34" charset="-18"/>
              </a:rPr>
              <a:t>Croatia</a:t>
            </a:r>
            <a:endParaRPr lang="en-GB" sz="3200" dirty="0">
              <a:latin typeface="Tw Cen MT Condensed" panose="020B0606020104020203" pitchFamily="34" charset="-18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B06C2581-05F0-42F2-BDB4-4DC49EB7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44" y="3653702"/>
            <a:ext cx="1153945" cy="13612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28035" y="289807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hr-HR" sz="4400" dirty="0"/>
              <a:t>Problem 3:Annoying </a:t>
            </a:r>
            <a:r>
              <a:rPr lang="hr-HR" sz="4400" dirty="0" err="1"/>
              <a:t>foreground</a:t>
            </a:r>
            <a:r>
              <a:rPr lang="hr-HR" sz="4400" dirty="0"/>
              <a:t> </a:t>
            </a:r>
            <a:r>
              <a:rPr lang="hr-HR" sz="4400" dirty="0" err="1"/>
              <a:t>object</a:t>
            </a:r>
            <a:endParaRPr sz="44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47241" y="1405198"/>
            <a:ext cx="6286725" cy="7132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dirty="0"/>
              <a:t>Look at a flat photograph. What </a:t>
            </a:r>
            <a:r>
              <a:rPr lang="en-GB" b="1" dirty="0"/>
              <a:t>methods</a:t>
            </a:r>
            <a:r>
              <a:rPr lang="en-GB" dirty="0"/>
              <a:t> allow you to tell which objects were </a:t>
            </a:r>
            <a:r>
              <a:rPr lang="en-GB" b="1" dirty="0"/>
              <a:t>closer</a:t>
            </a:r>
            <a:r>
              <a:rPr lang="en-GB" dirty="0"/>
              <a:t> and which</a:t>
            </a:r>
            <a:r>
              <a:rPr lang="hr-HR" dirty="0"/>
              <a:t> </a:t>
            </a:r>
            <a:r>
              <a:rPr lang="en-GB" dirty="0"/>
              <a:t>were </a:t>
            </a:r>
            <a:r>
              <a:rPr lang="en-GB" b="1" dirty="0"/>
              <a:t>farther</a:t>
            </a:r>
            <a:r>
              <a:rPr lang="en-GB" dirty="0"/>
              <a:t> from the camera when the shot was taken? </a:t>
            </a:r>
            <a:r>
              <a:rPr lang="en-GB" b="1" dirty="0"/>
              <a:t>Design and create </a:t>
            </a:r>
            <a:r>
              <a:rPr lang="en-GB" dirty="0"/>
              <a:t>a photograph that</a:t>
            </a:r>
            <a:r>
              <a:rPr lang="hr-HR" dirty="0"/>
              <a:t> </a:t>
            </a:r>
            <a:r>
              <a:rPr lang="en-GB" dirty="0"/>
              <a:t>violates the intuitive judgment of relative distances. “</a:t>
            </a:r>
            <a:endParaRPr lang="hr-HR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BAB3F09C-C261-4290-A61C-1E4D97AEBB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2</a:t>
            </a:fld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FE466-3825-47B0-8A5A-70A8D0DDF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70" y="2252059"/>
            <a:ext cx="3214878" cy="24111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6BD718-45E9-4658-866D-80459DCE5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90" y="2040104"/>
            <a:ext cx="3970954" cy="3350142"/>
          </a:xfrm>
          <a:prstGeom prst="rect">
            <a:avLst/>
          </a:prstGeom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580847" y="743100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/>
              <a:t>The formula used-explanation</a:t>
            </a:r>
            <a:endParaRPr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Shape 131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33775" y="1290600"/>
                <a:ext cx="6390450" cy="2562300"/>
              </a:xfrm>
              <a:prstGeom prst="rect">
                <a:avLst/>
              </a:prstGeom>
            </p:spPr>
            <p:txBody>
              <a:bodyPr spcFirstLastPara="1" wrap="square" lIns="68569" tIns="68569" rIns="68569" bIns="68569" anchor="t" anchorCtr="0">
                <a:noAutofit/>
              </a:bodyPr>
              <a:lstStyle/>
              <a:p>
                <a:pPr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2000" dirty="0"/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Y-distance from smaller to bigger object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D- imagine value(distance behind the camera)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A1-distance from camera to smaller object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X1-talness of smaller object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X2-tallness of bigger object</a:t>
                </a:r>
                <a:endParaRPr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1" name="Shape 1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3775" y="1290600"/>
                <a:ext cx="6390450" cy="2562300"/>
              </a:xfrm>
              <a:prstGeom prst="rect">
                <a:avLst/>
              </a:prstGeom>
              <a:blipFill>
                <a:blip r:embed="rId4"/>
                <a:stretch>
                  <a:fillRect l="-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75C00FAF-C459-487E-AD9C-EDA59D3D5D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fld id="{00000000-1234-1234-1234-123412341234}" type="slidenum">
              <a:rPr lang="en-GB" sz="1400" smtClean="0"/>
              <a:pPr/>
              <a:t>20</a:t>
            </a:fld>
            <a:endParaRPr lang="en-GB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67550" y="73284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>
                <a:latin typeface="Tw Cen MT Condensed" panose="020B0606020104020203" pitchFamily="34" charset="-18"/>
                <a:ea typeface="Droid Sans"/>
                <a:cs typeface="Droid Sans"/>
                <a:sym typeface="Droid Sans"/>
              </a:rPr>
              <a:t>Demonstration of the phenomenon</a:t>
            </a:r>
            <a:endParaRPr sz="4000" dirty="0">
              <a:latin typeface="Tw Cen MT Condensed" panose="020B0606020104020203" pitchFamily="34" charset="-18"/>
              <a:ea typeface="Droid Sans"/>
              <a:cs typeface="Droid Sans"/>
              <a:sym typeface="Droid Sans"/>
            </a:endParaRP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11199E2-4452-4917-BCCF-E6BB89316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3</a:t>
            </a:fld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41CF6-ABB0-4498-BE1F-E19B82C7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60" y="1743740"/>
            <a:ext cx="4475718" cy="23584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F53664-D333-4348-8392-0C0682DB3BD3}"/>
              </a:ext>
            </a:extLst>
          </p:cNvPr>
          <p:cNvCxnSpPr>
            <a:cxnSpLocks/>
          </p:cNvCxnSpPr>
          <p:nvPr/>
        </p:nvCxnSpPr>
        <p:spPr>
          <a:xfrm>
            <a:off x="999460" y="1694121"/>
            <a:ext cx="567070" cy="765544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915BA7-AF4D-4FF8-BE97-E3E4D37CC6DE}"/>
              </a:ext>
            </a:extLst>
          </p:cNvPr>
          <p:cNvCxnSpPr>
            <a:cxnSpLocks/>
          </p:cNvCxnSpPr>
          <p:nvPr/>
        </p:nvCxnSpPr>
        <p:spPr>
          <a:xfrm flipH="1">
            <a:off x="4937051" y="2433527"/>
            <a:ext cx="723014" cy="27644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C11073-8105-4CFB-9515-545DD9342A87}"/>
              </a:ext>
            </a:extLst>
          </p:cNvPr>
          <p:cNvSpPr txBox="1"/>
          <p:nvPr/>
        </p:nvSpPr>
        <p:spPr>
          <a:xfrm>
            <a:off x="5475178" y="1763098"/>
            <a:ext cx="147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Bigger object 5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29034-EF7B-424C-99A6-B5526DBD4636}"/>
              </a:ext>
            </a:extLst>
          </p:cNvPr>
          <p:cNvSpPr txBox="1"/>
          <p:nvPr/>
        </p:nvSpPr>
        <p:spPr>
          <a:xfrm>
            <a:off x="326065" y="1242450"/>
            <a:ext cx="160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Smaller object 4 cm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67550" y="702283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Outline</a:t>
            </a:r>
            <a:endParaRPr sz="4400" dirty="0"/>
          </a:p>
        </p:txBody>
      </p:sp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ED181BC9-FEF5-4AFC-A35D-683CE8D7A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799018"/>
              </p:ext>
            </p:extLst>
          </p:nvPr>
        </p:nvGraphicFramePr>
        <p:xfrm>
          <a:off x="467549" y="1527317"/>
          <a:ext cx="5919901" cy="3367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66F86CD-F34B-4E28-8174-433A75A55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" indent="0">
              <a:buNone/>
            </a:pPr>
            <a:r>
              <a:rPr lang="hr-HR" dirty="0"/>
              <a:t> 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4B6AB9B-4AA7-4672-A30B-37F82FCE8D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4</a:t>
            </a:fld>
            <a:endParaRPr lang="en-GB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20777" y="69637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Theoretical slide</a:t>
            </a:r>
            <a:endParaRPr sz="4400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67264" y="1493945"/>
            <a:ext cx="6390450" cy="2592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buNone/>
            </a:pPr>
            <a:r>
              <a:rPr lang="en-US" sz="2000" dirty="0"/>
              <a:t>The perceived size of an object depends on:</a:t>
            </a:r>
          </a:p>
          <a:p>
            <a:r>
              <a:rPr lang="en-US" sz="2000" dirty="0"/>
              <a:t>the visual angle subtended by the object- the visual angle is decided by the size of an object and its distance from the observer</a:t>
            </a:r>
          </a:p>
          <a:p>
            <a:r>
              <a:rPr lang="en-US" sz="2000" dirty="0"/>
              <a:t>perspective (the Ames Distorted Room)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5</a:t>
            </a:fld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E9BE0-52C2-4BEE-BE68-F47E3D99134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4" y="3134229"/>
            <a:ext cx="2681786" cy="190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2AE59-740A-4C9D-A12C-8D489AA1E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459" y="3134229"/>
            <a:ext cx="2411014" cy="19034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520777" y="69637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LENSES</a:t>
            </a:r>
            <a:endParaRPr sz="4400" dirty="0"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75419" y="1855121"/>
            <a:ext cx="6390450" cy="2592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2000" dirty="0"/>
              <a:t>there are 2 types of lenses: concave and convex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they are the ones used in cameras</a:t>
            </a:r>
            <a:endParaRPr lang="en-US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2BE0725E-BF05-4428-A22B-CD29ED0B11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6</a:t>
            </a:fld>
            <a:endParaRPr lang="en-GB" sz="1400" dirty="0"/>
          </a:p>
        </p:txBody>
      </p:sp>
      <p:pic>
        <p:nvPicPr>
          <p:cNvPr id="5" name="Picture 4" descr="C:\Users\Sanja\Desktop\convex_lens.jpg">
            <a:extLst>
              <a:ext uri="{FF2B5EF4-FFF2-40B4-BE49-F238E27FC236}">
                <a16:creationId xmlns:a16="http://schemas.microsoft.com/office/drawing/2014/main" id="{CD52E379-24F4-4699-9B76-F2ACB687C7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01" y="113817"/>
            <a:ext cx="2855483" cy="1741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760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CF6A-6E79-41C6-B7F3-C0151270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50" y="579774"/>
            <a:ext cx="6390450" cy="57270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Perspective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A42FD75-59AF-4511-861B-3C18A12CEA1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33775" y="1152475"/>
                <a:ext cx="6390450" cy="3416400"/>
              </a:xfrm>
            </p:spPr>
            <p:txBody>
              <a:bodyPr/>
              <a:lstStyle/>
              <a:p>
                <a:pPr indent="-342900">
                  <a:buFont typeface="Arial" panose="020B0604020202020204" pitchFamily="34" charset="0"/>
                  <a:buChar char="•"/>
                </a:pPr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-342900">
                  <a:buFont typeface="Arial" panose="020B0604020202020204" pitchFamily="34" charset="0"/>
                  <a:buChar char="•"/>
                </a:pPr>
                <a:endParaRPr lang="en-GB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y-from smaller to bigger cube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d- imaginary value (distance behind)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a1-from camera to smaller cube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x1-size of smaller cube</a:t>
                </a:r>
              </a:p>
              <a:p>
                <a:pPr indent="-34290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x2-size of bigger cube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A42FD75-59AF-4511-861B-3C18A12CEA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33775" y="1152475"/>
                <a:ext cx="6390450" cy="3416400"/>
              </a:xfrm>
              <a:blipFill>
                <a:blip r:embed="rId2"/>
                <a:stretch>
                  <a:fillRect l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9D480-690B-457A-AAED-13B2DFE30B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0B5CD1-488D-48FA-8742-831D3AF47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246817"/>
            <a:ext cx="3268326" cy="27573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949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40800" y="75644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400" dirty="0"/>
              <a:t>HYPOTHESIS</a:t>
            </a:r>
            <a:endParaRPr sz="44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13985" y="1533992"/>
            <a:ext cx="6390450" cy="3378249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542925" indent="-457200">
              <a:buFont typeface="+mj-lt"/>
              <a:buAutoNum type="arabicPeriod"/>
            </a:pPr>
            <a:r>
              <a:rPr lang="en-GB" sz="2000" dirty="0"/>
              <a:t>Manipulate the human perception of size by moving </a:t>
            </a:r>
            <a:r>
              <a:rPr lang="en-GB" sz="2000" b="1" dirty="0"/>
              <a:t>bigger objects further</a:t>
            </a:r>
            <a:r>
              <a:rPr lang="en-GB" sz="2000" dirty="0"/>
              <a:t> away from the camera and putting </a:t>
            </a:r>
            <a:r>
              <a:rPr lang="en-GB" sz="2000" b="1" dirty="0"/>
              <a:t>smaller objects closer</a:t>
            </a:r>
            <a:endParaRPr lang="hr-HR" sz="2000" b="1" dirty="0"/>
          </a:p>
          <a:p>
            <a:endParaRPr lang="en-GB" sz="2000" dirty="0"/>
          </a:p>
          <a:p>
            <a:endParaRPr lang="en-GB" sz="2000" dirty="0"/>
          </a:p>
          <a:p>
            <a:pPr marL="542925" indent="-457200">
              <a:buFont typeface="+mj-lt"/>
              <a:buAutoNum type="arabicPeriod" startAt="2"/>
            </a:pPr>
            <a:r>
              <a:rPr lang="en-GB" sz="2000" dirty="0"/>
              <a:t>I could make a </a:t>
            </a:r>
            <a:r>
              <a:rPr lang="en-GB" sz="2000" b="1" dirty="0"/>
              <a:t>ratio</a:t>
            </a:r>
            <a:r>
              <a:rPr lang="en-GB" sz="2000" dirty="0"/>
              <a:t> in witch we can </a:t>
            </a:r>
            <a:r>
              <a:rPr lang="en-GB" sz="2000" b="1" dirty="0"/>
              <a:t>observe and predict </a:t>
            </a:r>
            <a:r>
              <a:rPr lang="en-GB" sz="2000" dirty="0"/>
              <a:t>at what distance we would need to move away the bigger objects so they seem smaller</a:t>
            </a:r>
            <a:endParaRPr lang="hr-HR" sz="2000" dirty="0"/>
          </a:p>
          <a:p>
            <a:endParaRPr lang="en-GB" sz="2000" dirty="0"/>
          </a:p>
          <a:p>
            <a:endParaRPr lang="en-GB" sz="2000" dirty="0"/>
          </a:p>
          <a:p>
            <a:pPr marL="542925" indent="-457200">
              <a:buFont typeface="+mj-lt"/>
              <a:buAutoNum type="arabicPeriod" startAt="3"/>
            </a:pPr>
            <a:r>
              <a:rPr lang="en-GB" sz="2000" dirty="0"/>
              <a:t>I will try to </a:t>
            </a:r>
            <a:r>
              <a:rPr lang="en-GB" sz="2000" b="1" dirty="0"/>
              <a:t>re-enac</a:t>
            </a:r>
            <a:r>
              <a:rPr lang="en-GB" sz="2000" dirty="0"/>
              <a:t>t the Ames Distorted Room</a:t>
            </a:r>
            <a:endParaRPr lang="hr-HR" sz="20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75ADEF3C-0F9A-4AFA-AA95-9AC782D65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8</a:t>
            </a:fld>
            <a:endParaRPr lang="en-GB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67550" y="598268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4000" dirty="0"/>
              <a:t>1</a:t>
            </a:r>
            <a:r>
              <a:rPr lang="en-GB" sz="4000" baseline="30000" dirty="0"/>
              <a:t>st</a:t>
            </a:r>
            <a:r>
              <a:rPr lang="en-GB" sz="4000" dirty="0"/>
              <a:t> experimental setup</a:t>
            </a:r>
            <a:endParaRPr sz="4000" dirty="0"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75419" y="1179574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GB" sz="2000" dirty="0"/>
              <a:t>6 paper cubes</a:t>
            </a:r>
            <a:r>
              <a:rPr lang="en-GB" sz="2000" dirty="0">
                <a:sym typeface="Wingdings" panose="05000000000000000000" pitchFamily="2" charset="2"/>
              </a:rPr>
              <a:t></a:t>
            </a:r>
            <a:r>
              <a:rPr lang="en-GB" sz="2000" dirty="0"/>
              <a:t>1 to 6 cm</a:t>
            </a:r>
            <a:r>
              <a:rPr lang="en-GB" sz="2000" baseline="30000" dirty="0"/>
              <a:t> </a:t>
            </a:r>
            <a:r>
              <a:rPr lang="en-GB" sz="2000" dirty="0"/>
              <a:t>tall</a:t>
            </a:r>
            <a:endParaRPr lang="hr-HR" sz="2000" dirty="0"/>
          </a:p>
          <a:p>
            <a:r>
              <a:rPr lang="en-GB" sz="2000" dirty="0"/>
              <a:t>Different distances from the camera </a:t>
            </a:r>
          </a:p>
          <a:p>
            <a:r>
              <a:rPr lang="en-GB" sz="2000" dirty="0"/>
              <a:t>Cubes- in</a:t>
            </a:r>
            <a:r>
              <a:rPr lang="en-GB" sz="2000" b="1" dirty="0"/>
              <a:t> ratios</a:t>
            </a:r>
            <a:r>
              <a:rPr lang="en-GB" sz="2000" dirty="0"/>
              <a:t> and kept </a:t>
            </a:r>
            <a:r>
              <a:rPr lang="en-GB" sz="2000" b="1" dirty="0"/>
              <a:t>moving away </a:t>
            </a:r>
            <a:r>
              <a:rPr lang="en-GB" sz="2000" dirty="0"/>
              <a:t>the bigger one by 5 cm until it seemed the same size as the smaller one</a:t>
            </a:r>
            <a:endParaRPr lang="hr-HR" sz="2000" dirty="0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75ADEF3C-0F9A-4AFA-AA95-9AC782D651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z="1400" smtClean="0"/>
              <a:pPr/>
              <a:t>9</a:t>
            </a:fld>
            <a:endParaRPr lang="en-GB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24DEB-84AA-4ECE-BC78-7C04E69BA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61" y="2361513"/>
            <a:ext cx="1873878" cy="2498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9A9E5-03E0-4FEF-8BBB-14FA83D0D6C5}"/>
              </a:ext>
            </a:extLst>
          </p:cNvPr>
          <p:cNvSpPr txBox="1"/>
          <p:nvPr/>
        </p:nvSpPr>
        <p:spPr>
          <a:xfrm>
            <a:off x="2492061" y="4835723"/>
            <a:ext cx="206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Setup for 1</a:t>
            </a:r>
            <a:r>
              <a:rPr lang="en-US" sz="1400" baseline="30000" dirty="0">
                <a:solidFill>
                  <a:schemeClr val="accent6"/>
                </a:solidFill>
              </a:rPr>
              <a:t>st</a:t>
            </a:r>
            <a:r>
              <a:rPr lang="en-US" sz="1400" dirty="0">
                <a:solidFill>
                  <a:schemeClr val="accent6"/>
                </a:solidFill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60688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958</TotalTime>
  <Words>551</Words>
  <Application>Microsoft Office PowerPoint</Application>
  <PresentationFormat>Custom</PresentationFormat>
  <Paragraphs>130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Droid Sans</vt:lpstr>
      <vt:lpstr>Tw Cen MT</vt:lpstr>
      <vt:lpstr>Tw Cen MT Condensed</vt:lpstr>
      <vt:lpstr>Wingdings</vt:lpstr>
      <vt:lpstr>Wingdings 3</vt:lpstr>
      <vt:lpstr>Integral</vt:lpstr>
      <vt:lpstr>Problem 3:Annoying foreground object</vt:lpstr>
      <vt:lpstr>Problem 3:Annoying foreground object</vt:lpstr>
      <vt:lpstr>Demonstration of the phenomenon</vt:lpstr>
      <vt:lpstr>Outline</vt:lpstr>
      <vt:lpstr>Theoretical slide</vt:lpstr>
      <vt:lpstr>LENSES</vt:lpstr>
      <vt:lpstr>Perspective projection</vt:lpstr>
      <vt:lpstr>HYPOTHESIS</vt:lpstr>
      <vt:lpstr>1st experimental setup</vt:lpstr>
      <vt:lpstr>2nd experimental setup</vt:lpstr>
      <vt:lpstr>Measuring example 1st method</vt:lpstr>
      <vt:lpstr>Measuring example 2nd method</vt:lpstr>
      <vt:lpstr>Measuring example 3rd method</vt:lpstr>
      <vt:lpstr>RESULTS</vt:lpstr>
      <vt:lpstr>results</vt:lpstr>
      <vt:lpstr>Re-enactment of the Ames Distorted Room </vt:lpstr>
      <vt:lpstr>Conclusion</vt:lpstr>
      <vt:lpstr>Literature</vt:lpstr>
      <vt:lpstr>Thank you!</vt:lpstr>
      <vt:lpstr>The formula used-explanation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Name of the Problem</dc:title>
  <cp:lastModifiedBy>10</cp:lastModifiedBy>
  <cp:revision>56</cp:revision>
  <dcterms:modified xsi:type="dcterms:W3CDTF">2018-07-05T19:19:19Z</dcterms:modified>
</cp:coreProperties>
</file>