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9" r:id="rId1"/>
  </p:sldMasterIdLst>
  <p:notesMasterIdLst>
    <p:notesMasterId r:id="rId23"/>
  </p:notesMasterIdLst>
  <p:sldIdLst>
    <p:sldId id="256" r:id="rId2"/>
    <p:sldId id="269" r:id="rId3"/>
    <p:sldId id="259" r:id="rId4"/>
    <p:sldId id="270" r:id="rId5"/>
    <p:sldId id="282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4" r:id="rId17"/>
    <p:sldId id="285" r:id="rId18"/>
    <p:sldId id="281" r:id="rId19"/>
    <p:sldId id="266" r:id="rId20"/>
    <p:sldId id="267" r:id="rId21"/>
    <p:sldId id="286" r:id="rId2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6C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9" autoAdjust="0"/>
    <p:restoredTop sz="94169" autoAdjust="0"/>
  </p:normalViewPr>
  <p:slideViewPr>
    <p:cSldViewPr snapToGrid="0">
      <p:cViewPr varScale="1">
        <p:scale>
          <a:sx n="112" d="100"/>
          <a:sy n="112" d="100"/>
        </p:scale>
        <p:origin x="1392" y="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ga\Documents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ga\Documents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ga\Documents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ga\Documents\skola\IYNT2018\Bottle%20tone\bottle%20neck%20chan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3512997067871"/>
          <c:y val="0.12845007895069294"/>
          <c:w val="0.70415649710504369"/>
          <c:h val="0.72293417378559621"/>
        </c:manualLayout>
      </c:layout>
      <c:scatterChart>
        <c:scatterStyle val="lineMarker"/>
        <c:varyColors val="0"/>
        <c:ser>
          <c:idx val="0"/>
          <c:order val="0"/>
          <c:tx>
            <c:v>Bottle A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164</c:v>
                </c:pt>
                <c:pt idx="1">
                  <c:v>167</c:v>
                </c:pt>
                <c:pt idx="2">
                  <c:v>169</c:v>
                </c:pt>
                <c:pt idx="3">
                  <c:v>172</c:v>
                </c:pt>
                <c:pt idx="4">
                  <c:v>175</c:v>
                </c:pt>
                <c:pt idx="5">
                  <c:v>179</c:v>
                </c:pt>
                <c:pt idx="6">
                  <c:v>185</c:v>
                </c:pt>
                <c:pt idx="7">
                  <c:v>189</c:v>
                </c:pt>
                <c:pt idx="8">
                  <c:v>196</c:v>
                </c:pt>
                <c:pt idx="9">
                  <c:v>202</c:v>
                </c:pt>
                <c:pt idx="10">
                  <c:v>212</c:v>
                </c:pt>
                <c:pt idx="11">
                  <c:v>220</c:v>
                </c:pt>
                <c:pt idx="12">
                  <c:v>230</c:v>
                </c:pt>
                <c:pt idx="13">
                  <c:v>238</c:v>
                </c:pt>
                <c:pt idx="14">
                  <c:v>249</c:v>
                </c:pt>
                <c:pt idx="15">
                  <c:v>262</c:v>
                </c:pt>
                <c:pt idx="16">
                  <c:v>275</c:v>
                </c:pt>
                <c:pt idx="17">
                  <c:v>291</c:v>
                </c:pt>
                <c:pt idx="18">
                  <c:v>311</c:v>
                </c:pt>
                <c:pt idx="19">
                  <c:v>332</c:v>
                </c:pt>
                <c:pt idx="20">
                  <c:v>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A8-4364-B2DD-3347E602DAF6}"/>
            </c:ext>
          </c:extLst>
        </c:ser>
        <c:ser>
          <c:idx val="1"/>
          <c:order val="1"/>
          <c:tx>
            <c:v>Bottle B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Sheet1!$A$42:$A$64</c:f>
              <c:numCache>
                <c:formatCode>General</c:formatCode>
                <c:ptCount val="23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</c:numCache>
            </c:numRef>
          </c:xVal>
          <c:yVal>
            <c:numRef>
              <c:f>Sheet1!$C$42:$C$63</c:f>
              <c:numCache>
                <c:formatCode>General</c:formatCode>
                <c:ptCount val="22"/>
                <c:pt idx="0">
                  <c:v>170</c:v>
                </c:pt>
                <c:pt idx="1">
                  <c:v>173</c:v>
                </c:pt>
                <c:pt idx="2">
                  <c:v>178</c:v>
                </c:pt>
                <c:pt idx="3">
                  <c:v>182</c:v>
                </c:pt>
                <c:pt idx="4">
                  <c:v>187</c:v>
                </c:pt>
                <c:pt idx="5">
                  <c:v>191</c:v>
                </c:pt>
                <c:pt idx="6">
                  <c:v>198</c:v>
                </c:pt>
                <c:pt idx="7">
                  <c:v>203</c:v>
                </c:pt>
                <c:pt idx="8">
                  <c:v>209</c:v>
                </c:pt>
                <c:pt idx="9">
                  <c:v>216</c:v>
                </c:pt>
                <c:pt idx="10">
                  <c:v>224</c:v>
                </c:pt>
                <c:pt idx="11">
                  <c:v>232</c:v>
                </c:pt>
                <c:pt idx="12">
                  <c:v>242</c:v>
                </c:pt>
                <c:pt idx="13">
                  <c:v>251</c:v>
                </c:pt>
                <c:pt idx="14">
                  <c:v>262</c:v>
                </c:pt>
                <c:pt idx="15">
                  <c:v>276</c:v>
                </c:pt>
                <c:pt idx="16">
                  <c:v>291</c:v>
                </c:pt>
                <c:pt idx="17">
                  <c:v>308</c:v>
                </c:pt>
                <c:pt idx="18">
                  <c:v>330</c:v>
                </c:pt>
                <c:pt idx="19">
                  <c:v>356</c:v>
                </c:pt>
                <c:pt idx="20">
                  <c:v>390</c:v>
                </c:pt>
                <c:pt idx="21">
                  <c:v>429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A8-4364-B2DD-3347E602D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353088"/>
        <c:axId val="71210112"/>
      </c:scatterChart>
      <c:valAx>
        <c:axId val="11735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 dirty="0"/>
                  <a:t>V(</a:t>
                </a:r>
                <a:r>
                  <a:rPr lang="hr-HR" sz="1400" dirty="0" err="1"/>
                  <a:t>water</a:t>
                </a:r>
                <a:r>
                  <a:rPr lang="hr-HR" sz="1400" dirty="0"/>
                  <a:t>)/mL</a:t>
                </a:r>
              </a:p>
            </c:rich>
          </c:tx>
          <c:layout>
            <c:manualLayout>
              <c:xMode val="edge"/>
              <c:yMode val="edge"/>
              <c:x val="0.73432737858749064"/>
              <c:y val="0.917234588031756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210112"/>
        <c:crosses val="autoZero"/>
        <c:crossBetween val="midCat"/>
      </c:valAx>
      <c:valAx>
        <c:axId val="712101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r-HR" sz="1400"/>
                  <a:t>f/Hz</a:t>
                </a:r>
              </a:p>
            </c:rich>
          </c:tx>
          <c:layout>
            <c:manualLayout>
              <c:xMode val="edge"/>
              <c:yMode val="edge"/>
              <c:x val="5.2032172917111826E-2"/>
              <c:y val="2.440612103803050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7353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237194200097465"/>
          <c:y val="0.37121942889668907"/>
          <c:w val="0.13119507148964787"/>
          <c:h val="0.11619542737880688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4758181974791"/>
          <c:y val="0.11531474649584886"/>
          <c:w val="0.62718321408112165"/>
          <c:h val="0.74091930816340579"/>
        </c:manualLayout>
      </c:layout>
      <c:scatterChart>
        <c:scatterStyle val="lineMarker"/>
        <c:varyColors val="0"/>
        <c:ser>
          <c:idx val="0"/>
          <c:order val="0"/>
          <c:tx>
            <c:v>Measured frequency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trendline>
            <c:name>Best fit</c:name>
            <c:trendlineType val="power"/>
            <c:forward val="20"/>
            <c:backward val="20"/>
            <c:dispRSqr val="0"/>
            <c:dispEq val="1"/>
            <c:trendlineLbl>
              <c:layout>
                <c:manualLayout>
                  <c:x val="-0.25745311922316994"/>
                  <c:y val="-2.6881803677210211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sr-Latn-RS"/>
                </a:p>
              </c:txPr>
            </c:trendlineLbl>
          </c:trendline>
          <c:xVal>
            <c:numRef>
              <c:f>Sheet1!$B$3:$B$23</c:f>
              <c:numCache>
                <c:formatCode>General</c:formatCode>
                <c:ptCount val="21"/>
                <c:pt idx="0">
                  <c:v>500</c:v>
                </c:pt>
                <c:pt idx="1">
                  <c:v>480</c:v>
                </c:pt>
                <c:pt idx="2">
                  <c:v>460</c:v>
                </c:pt>
                <c:pt idx="3">
                  <c:v>440</c:v>
                </c:pt>
                <c:pt idx="4">
                  <c:v>420</c:v>
                </c:pt>
                <c:pt idx="5">
                  <c:v>400</c:v>
                </c:pt>
                <c:pt idx="6">
                  <c:v>380</c:v>
                </c:pt>
                <c:pt idx="7">
                  <c:v>360</c:v>
                </c:pt>
                <c:pt idx="8">
                  <c:v>340</c:v>
                </c:pt>
                <c:pt idx="9">
                  <c:v>320</c:v>
                </c:pt>
                <c:pt idx="10">
                  <c:v>300</c:v>
                </c:pt>
                <c:pt idx="11">
                  <c:v>280</c:v>
                </c:pt>
                <c:pt idx="12">
                  <c:v>260</c:v>
                </c:pt>
                <c:pt idx="13">
                  <c:v>240</c:v>
                </c:pt>
                <c:pt idx="14">
                  <c:v>220</c:v>
                </c:pt>
                <c:pt idx="15">
                  <c:v>200</c:v>
                </c:pt>
                <c:pt idx="16">
                  <c:v>180</c:v>
                </c:pt>
                <c:pt idx="17">
                  <c:v>160</c:v>
                </c:pt>
                <c:pt idx="18">
                  <c:v>140</c:v>
                </c:pt>
                <c:pt idx="19">
                  <c:v>120</c:v>
                </c:pt>
                <c:pt idx="20">
                  <c:v>100</c:v>
                </c:pt>
              </c:numCache>
            </c:numRef>
          </c:xVal>
          <c:yVal>
            <c:numRef>
              <c:f>Sheet1!$C$3:$C$23</c:f>
              <c:numCache>
                <c:formatCode>General</c:formatCode>
                <c:ptCount val="21"/>
                <c:pt idx="0">
                  <c:v>164</c:v>
                </c:pt>
                <c:pt idx="1">
                  <c:v>167</c:v>
                </c:pt>
                <c:pt idx="2">
                  <c:v>169</c:v>
                </c:pt>
                <c:pt idx="3">
                  <c:v>172</c:v>
                </c:pt>
                <c:pt idx="4">
                  <c:v>175</c:v>
                </c:pt>
                <c:pt idx="5">
                  <c:v>179</c:v>
                </c:pt>
                <c:pt idx="6">
                  <c:v>185</c:v>
                </c:pt>
                <c:pt idx="7">
                  <c:v>189</c:v>
                </c:pt>
                <c:pt idx="8">
                  <c:v>196</c:v>
                </c:pt>
                <c:pt idx="9">
                  <c:v>202</c:v>
                </c:pt>
                <c:pt idx="10">
                  <c:v>212</c:v>
                </c:pt>
                <c:pt idx="11">
                  <c:v>220</c:v>
                </c:pt>
                <c:pt idx="12">
                  <c:v>230</c:v>
                </c:pt>
                <c:pt idx="13">
                  <c:v>238</c:v>
                </c:pt>
                <c:pt idx="14">
                  <c:v>249</c:v>
                </c:pt>
                <c:pt idx="15">
                  <c:v>262</c:v>
                </c:pt>
                <c:pt idx="16">
                  <c:v>275</c:v>
                </c:pt>
                <c:pt idx="17">
                  <c:v>291</c:v>
                </c:pt>
                <c:pt idx="18">
                  <c:v>311</c:v>
                </c:pt>
                <c:pt idx="19">
                  <c:v>332</c:v>
                </c:pt>
                <c:pt idx="20">
                  <c:v>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65-4213-B406-E3F30322A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70784"/>
        <c:axId val="71272704"/>
      </c:scatterChart>
      <c:scatterChart>
        <c:scatterStyle val="smoothMarker"/>
        <c:varyColors val="0"/>
        <c:ser>
          <c:idx val="1"/>
          <c:order val="1"/>
          <c:tx>
            <c:v>Theoretical expectation</c:v>
          </c:tx>
          <c:spPr>
            <a:ln w="19050"/>
          </c:spPr>
          <c:marker>
            <c:symbol val="none"/>
          </c:marker>
          <c:xVal>
            <c:numRef>
              <c:f>Sheet1!$B$2:$B$24</c:f>
              <c:numCache>
                <c:formatCode>General</c:formatCode>
                <c:ptCount val="23"/>
                <c:pt idx="0">
                  <c:v>520</c:v>
                </c:pt>
                <c:pt idx="1">
                  <c:v>500</c:v>
                </c:pt>
                <c:pt idx="2">
                  <c:v>480</c:v>
                </c:pt>
                <c:pt idx="3">
                  <c:v>460</c:v>
                </c:pt>
                <c:pt idx="4">
                  <c:v>440</c:v>
                </c:pt>
                <c:pt idx="5">
                  <c:v>420</c:v>
                </c:pt>
                <c:pt idx="6">
                  <c:v>400</c:v>
                </c:pt>
                <c:pt idx="7">
                  <c:v>380</c:v>
                </c:pt>
                <c:pt idx="8">
                  <c:v>360</c:v>
                </c:pt>
                <c:pt idx="9">
                  <c:v>340</c:v>
                </c:pt>
                <c:pt idx="10">
                  <c:v>320</c:v>
                </c:pt>
                <c:pt idx="11">
                  <c:v>300</c:v>
                </c:pt>
                <c:pt idx="12">
                  <c:v>280</c:v>
                </c:pt>
                <c:pt idx="13">
                  <c:v>260</c:v>
                </c:pt>
                <c:pt idx="14">
                  <c:v>240</c:v>
                </c:pt>
                <c:pt idx="15">
                  <c:v>220</c:v>
                </c:pt>
                <c:pt idx="16">
                  <c:v>200</c:v>
                </c:pt>
                <c:pt idx="17">
                  <c:v>180</c:v>
                </c:pt>
                <c:pt idx="18">
                  <c:v>160</c:v>
                </c:pt>
                <c:pt idx="19">
                  <c:v>140</c:v>
                </c:pt>
                <c:pt idx="20">
                  <c:v>120</c:v>
                </c:pt>
                <c:pt idx="21">
                  <c:v>100</c:v>
                </c:pt>
                <c:pt idx="22">
                  <c:v>120</c:v>
                </c:pt>
              </c:numCache>
            </c:numRef>
          </c:xVal>
          <c:yVal>
            <c:numRef>
              <c:f>Sheet1!$D$2:$D$24</c:f>
              <c:numCache>
                <c:formatCode>General</c:formatCode>
                <c:ptCount val="23"/>
                <c:pt idx="0">
                  <c:v>192.95276424754641</c:v>
                </c:pt>
                <c:pt idx="1">
                  <c:v>196.77398201998142</c:v>
                </c:pt>
                <c:pt idx="2">
                  <c:v>200.83160441856091</c:v>
                </c:pt>
                <c:pt idx="3">
                  <c:v>205.15105781286906</c:v>
                </c:pt>
                <c:pt idx="4">
                  <c:v>209.76176963403032</c:v>
                </c:pt>
                <c:pt idx="5">
                  <c:v>214.69801604867737</c:v>
                </c:pt>
                <c:pt idx="6">
                  <c:v>220</c:v>
                </c:pt>
                <c:pt idx="7">
                  <c:v>225.71523745873398</c:v>
                </c:pt>
                <c:pt idx="8">
                  <c:v>231.90036174568118</c:v>
                </c:pt>
                <c:pt idx="9">
                  <c:v>238.62350360052176</c:v>
                </c:pt>
                <c:pt idx="10">
                  <c:v>245.96747752497686</c:v>
                </c:pt>
                <c:pt idx="11">
                  <c:v>254.03411844343537</c:v>
                </c:pt>
                <c:pt idx="12">
                  <c:v>262.95029405356667</c:v>
                </c:pt>
                <c:pt idx="13">
                  <c:v>272.87641609625859</c:v>
                </c:pt>
                <c:pt idx="14">
                  <c:v>284.0187787218772</c:v>
                </c:pt>
                <c:pt idx="15">
                  <c:v>296.64793948382658</c:v>
                </c:pt>
                <c:pt idx="16">
                  <c:v>311.12698372208087</c:v>
                </c:pt>
                <c:pt idx="17">
                  <c:v>327.95663669996912</c:v>
                </c:pt>
                <c:pt idx="18">
                  <c:v>347.85054261852179</c:v>
                </c:pt>
                <c:pt idx="19">
                  <c:v>371.86787208054733</c:v>
                </c:pt>
                <c:pt idx="20">
                  <c:v>401.66320883712189</c:v>
                </c:pt>
                <c:pt idx="21">
                  <c:v>440</c:v>
                </c:pt>
                <c:pt idx="22">
                  <c:v>401.66320883712189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F65-4213-B406-E3F30322A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70784"/>
        <c:axId val="71272704"/>
      </c:scatterChart>
      <c:valAx>
        <c:axId val="71270784"/>
        <c:scaling>
          <c:orientation val="minMax"/>
          <c:max val="55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 baseline="0" dirty="0"/>
                  <a:t>V(air)/mL</a:t>
                </a:r>
                <a:endParaRPr lang="hr-HR" sz="1400" dirty="0"/>
              </a:p>
            </c:rich>
          </c:tx>
          <c:layout>
            <c:manualLayout>
              <c:xMode val="edge"/>
              <c:yMode val="edge"/>
              <c:x val="0.69689583802025068"/>
              <c:y val="0.914780267851133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272704"/>
        <c:crosses val="autoZero"/>
        <c:crossBetween val="midCat"/>
      </c:valAx>
      <c:valAx>
        <c:axId val="712727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r-HR" sz="1400"/>
                  <a:t>f/Hz</a:t>
                </a:r>
              </a:p>
            </c:rich>
          </c:tx>
          <c:layout>
            <c:manualLayout>
              <c:xMode val="edge"/>
              <c:yMode val="edge"/>
              <c:x val="7.7983883037851628E-2"/>
              <c:y val="1.71552405466299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270784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sr-Latn-RS"/>
          </a:p>
        </c:txPr>
      </c:legendEntry>
      <c:layout>
        <c:manualLayout>
          <c:xMode val="edge"/>
          <c:yMode val="edge"/>
          <c:x val="0.80435264313938093"/>
          <c:y val="0.23820756348671129"/>
          <c:w val="0.18086674165729408"/>
          <c:h val="0.66339351103429955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45736164422744E-2"/>
          <c:y val="0.10652726603989082"/>
          <c:w val="0.69702812921580681"/>
          <c:h val="0.74662618649700274"/>
        </c:manualLayout>
      </c:layout>
      <c:scatterChart>
        <c:scatterStyle val="lineMarker"/>
        <c:varyColors val="0"/>
        <c:ser>
          <c:idx val="0"/>
          <c:order val="0"/>
          <c:tx>
            <c:v>Measured frequency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trendline>
            <c:name>Best fit</c:name>
            <c:trendlineType val="power"/>
            <c:forward val="20"/>
            <c:backward val="20"/>
            <c:dispRSqr val="0"/>
            <c:dispEq val="1"/>
            <c:trendlineLbl>
              <c:layout>
                <c:manualLayout>
                  <c:x val="-0.3958331014105263"/>
                  <c:y val="-7.854142334471168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sr-Latn-RS"/>
                </a:p>
              </c:txPr>
            </c:trendlineLbl>
          </c:trendline>
          <c:xVal>
            <c:numRef>
              <c:f>Sheet1!$B$44:$B$66</c:f>
              <c:numCache>
                <c:formatCode>General</c:formatCode>
                <c:ptCount val="23"/>
                <c:pt idx="0">
                  <c:v>520</c:v>
                </c:pt>
                <c:pt idx="1">
                  <c:v>500</c:v>
                </c:pt>
                <c:pt idx="2">
                  <c:v>480</c:v>
                </c:pt>
                <c:pt idx="3">
                  <c:v>460</c:v>
                </c:pt>
                <c:pt idx="4">
                  <c:v>440</c:v>
                </c:pt>
                <c:pt idx="5">
                  <c:v>420</c:v>
                </c:pt>
                <c:pt idx="6">
                  <c:v>400</c:v>
                </c:pt>
                <c:pt idx="7">
                  <c:v>380</c:v>
                </c:pt>
                <c:pt idx="8">
                  <c:v>360</c:v>
                </c:pt>
                <c:pt idx="9">
                  <c:v>340</c:v>
                </c:pt>
                <c:pt idx="10">
                  <c:v>320</c:v>
                </c:pt>
                <c:pt idx="11">
                  <c:v>300</c:v>
                </c:pt>
                <c:pt idx="12">
                  <c:v>280</c:v>
                </c:pt>
                <c:pt idx="13">
                  <c:v>260</c:v>
                </c:pt>
                <c:pt idx="14">
                  <c:v>240</c:v>
                </c:pt>
                <c:pt idx="15">
                  <c:v>220</c:v>
                </c:pt>
                <c:pt idx="16">
                  <c:v>200</c:v>
                </c:pt>
                <c:pt idx="17">
                  <c:v>180</c:v>
                </c:pt>
                <c:pt idx="18">
                  <c:v>160</c:v>
                </c:pt>
                <c:pt idx="19">
                  <c:v>140</c:v>
                </c:pt>
                <c:pt idx="20">
                  <c:v>120</c:v>
                </c:pt>
                <c:pt idx="21">
                  <c:v>100</c:v>
                </c:pt>
                <c:pt idx="22">
                  <c:v>80</c:v>
                </c:pt>
              </c:numCache>
            </c:numRef>
          </c:xVal>
          <c:yVal>
            <c:numRef>
              <c:f>Sheet1!$C$44:$C$65</c:f>
              <c:numCache>
                <c:formatCode>General</c:formatCode>
                <c:ptCount val="22"/>
                <c:pt idx="1">
                  <c:v>170</c:v>
                </c:pt>
                <c:pt idx="2">
                  <c:v>173</c:v>
                </c:pt>
                <c:pt idx="3">
                  <c:v>178</c:v>
                </c:pt>
                <c:pt idx="4">
                  <c:v>182</c:v>
                </c:pt>
                <c:pt idx="5">
                  <c:v>187</c:v>
                </c:pt>
                <c:pt idx="6">
                  <c:v>191</c:v>
                </c:pt>
                <c:pt idx="7">
                  <c:v>198</c:v>
                </c:pt>
                <c:pt idx="8">
                  <c:v>203</c:v>
                </c:pt>
                <c:pt idx="9">
                  <c:v>209</c:v>
                </c:pt>
                <c:pt idx="10">
                  <c:v>216</c:v>
                </c:pt>
                <c:pt idx="11">
                  <c:v>224</c:v>
                </c:pt>
                <c:pt idx="12">
                  <c:v>232</c:v>
                </c:pt>
                <c:pt idx="13">
                  <c:v>242</c:v>
                </c:pt>
                <c:pt idx="14">
                  <c:v>251</c:v>
                </c:pt>
                <c:pt idx="15">
                  <c:v>262</c:v>
                </c:pt>
                <c:pt idx="16">
                  <c:v>276</c:v>
                </c:pt>
                <c:pt idx="17">
                  <c:v>291</c:v>
                </c:pt>
                <c:pt idx="18">
                  <c:v>308</c:v>
                </c:pt>
                <c:pt idx="19">
                  <c:v>330</c:v>
                </c:pt>
                <c:pt idx="20">
                  <c:v>356</c:v>
                </c:pt>
                <c:pt idx="21">
                  <c:v>390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8D-4F9B-8332-E1A1F8D3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36768"/>
        <c:axId val="71138688"/>
      </c:scatterChart>
      <c:scatterChart>
        <c:scatterStyle val="smoothMarker"/>
        <c:varyColors val="0"/>
        <c:ser>
          <c:idx val="1"/>
          <c:order val="1"/>
          <c:tx>
            <c:v>Theoretical expectation</c:v>
          </c:tx>
          <c:spPr>
            <a:ln w="19050"/>
          </c:spPr>
          <c:marker>
            <c:symbol val="none"/>
          </c:marker>
          <c:xVal>
            <c:numRef>
              <c:f>Sheet1!$B$44:$B$67</c:f>
              <c:numCache>
                <c:formatCode>General</c:formatCode>
                <c:ptCount val="24"/>
                <c:pt idx="0">
                  <c:v>520</c:v>
                </c:pt>
                <c:pt idx="1">
                  <c:v>500</c:v>
                </c:pt>
                <c:pt idx="2">
                  <c:v>480</c:v>
                </c:pt>
                <c:pt idx="3">
                  <c:v>460</c:v>
                </c:pt>
                <c:pt idx="4">
                  <c:v>440</c:v>
                </c:pt>
                <c:pt idx="5">
                  <c:v>420</c:v>
                </c:pt>
                <c:pt idx="6">
                  <c:v>400</c:v>
                </c:pt>
                <c:pt idx="7">
                  <c:v>380</c:v>
                </c:pt>
                <c:pt idx="8">
                  <c:v>360</c:v>
                </c:pt>
                <c:pt idx="9">
                  <c:v>340</c:v>
                </c:pt>
                <c:pt idx="10">
                  <c:v>320</c:v>
                </c:pt>
                <c:pt idx="11">
                  <c:v>300</c:v>
                </c:pt>
                <c:pt idx="12">
                  <c:v>280</c:v>
                </c:pt>
                <c:pt idx="13">
                  <c:v>260</c:v>
                </c:pt>
                <c:pt idx="14">
                  <c:v>240</c:v>
                </c:pt>
                <c:pt idx="15">
                  <c:v>220</c:v>
                </c:pt>
                <c:pt idx="16">
                  <c:v>200</c:v>
                </c:pt>
                <c:pt idx="17">
                  <c:v>180</c:v>
                </c:pt>
                <c:pt idx="18">
                  <c:v>160</c:v>
                </c:pt>
                <c:pt idx="19">
                  <c:v>140</c:v>
                </c:pt>
                <c:pt idx="20">
                  <c:v>120</c:v>
                </c:pt>
                <c:pt idx="21">
                  <c:v>100</c:v>
                </c:pt>
                <c:pt idx="22">
                  <c:v>80</c:v>
                </c:pt>
                <c:pt idx="23">
                  <c:v>60</c:v>
                </c:pt>
              </c:numCache>
            </c:numRef>
          </c:xVal>
          <c:yVal>
            <c:numRef>
              <c:f>Sheet1!$D$44:$D$67</c:f>
              <c:numCache>
                <c:formatCode>General</c:formatCode>
                <c:ptCount val="24"/>
                <c:pt idx="0">
                  <c:v>179.35836494828752</c:v>
                </c:pt>
                <c:pt idx="1">
                  <c:v>182.9103605594828</c:v>
                </c:pt>
                <c:pt idx="2">
                  <c:v>186.68210501634411</c:v>
                </c:pt>
                <c:pt idx="3">
                  <c:v>190.69723328514416</c:v>
                </c:pt>
                <c:pt idx="4">
                  <c:v>194.98309950072365</c:v>
                </c:pt>
                <c:pt idx="5">
                  <c:v>199.57156491797505</c:v>
                </c:pt>
                <c:pt idx="6">
                  <c:v>204.5</c:v>
                </c:pt>
                <c:pt idx="7">
                  <c:v>209.81257300141402</c:v>
                </c:pt>
                <c:pt idx="8">
                  <c:v>215.56192716814454</c:v>
                </c:pt>
                <c:pt idx="9">
                  <c:v>221.81139311957594</c:v>
                </c:pt>
                <c:pt idx="10">
                  <c:v>228.63795069935347</c:v>
                </c:pt>
                <c:pt idx="11">
                  <c:v>236.13626009855687</c:v>
                </c:pt>
                <c:pt idx="12">
                  <c:v>244.42425060888348</c:v>
                </c:pt>
                <c:pt idx="13">
                  <c:v>253.65103223493131</c:v>
                </c:pt>
                <c:pt idx="14">
                  <c:v>264.0083647664722</c:v>
                </c:pt>
                <c:pt idx="15">
                  <c:v>275.74774374746602</c:v>
                </c:pt>
                <c:pt idx="16">
                  <c:v>289.20667350529789</c:v>
                </c:pt>
                <c:pt idx="17">
                  <c:v>304.85060093247131</c:v>
                </c:pt>
                <c:pt idx="18">
                  <c:v>323.34289075221676</c:v>
                </c:pt>
                <c:pt idx="19">
                  <c:v>345.66809018396339</c:v>
                </c:pt>
                <c:pt idx="20">
                  <c:v>373.36421003268822</c:v>
                </c:pt>
                <c:pt idx="21">
                  <c:v>409</c:v>
                </c:pt>
                <c:pt idx="22">
                  <c:v>457.27590139870705</c:v>
                </c:pt>
                <c:pt idx="23">
                  <c:v>528.0167295329444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98D-4F9B-8332-E1A1F8D3E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36768"/>
        <c:axId val="71138688"/>
      </c:scatterChart>
      <c:valAx>
        <c:axId val="71136768"/>
        <c:scaling>
          <c:orientation val="minMax"/>
          <c:max val="55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 dirty="0"/>
                  <a:t>V(air)/mL</a:t>
                </a:r>
              </a:p>
            </c:rich>
          </c:tx>
          <c:layout>
            <c:manualLayout>
              <c:xMode val="edge"/>
              <c:yMode val="edge"/>
              <c:x val="0.69526859726471468"/>
              <c:y val="0.916809379698399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138688"/>
        <c:crosses val="autoZero"/>
        <c:crossBetween val="midCat"/>
      </c:valAx>
      <c:valAx>
        <c:axId val="711386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r-HR" sz="1200"/>
                  <a:t>f/Hz</a:t>
                </a:r>
              </a:p>
            </c:rich>
          </c:tx>
          <c:layout>
            <c:manualLayout>
              <c:xMode val="edge"/>
              <c:yMode val="edge"/>
              <c:x val="1.9636720667648565E-2"/>
              <c:y val="7.3663273674972234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1367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200342584270257"/>
          <c:y val="0.2817450951052165"/>
          <c:w val="0.19032808398950132"/>
          <c:h val="0.52960154166804962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7221366481042"/>
          <c:y val="0.11830695920291517"/>
          <c:w val="0.6114035746751918"/>
          <c:h val="0.66815856755769631"/>
        </c:manualLayout>
      </c:layout>
      <c:scatterChart>
        <c:scatterStyle val="lineMarker"/>
        <c:varyColors val="0"/>
        <c:ser>
          <c:idx val="0"/>
          <c:order val="0"/>
          <c:tx>
            <c:v>Measurements</c:v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Sheet1!$B$3:$B$15</c:f>
              <c:numCache>
                <c:formatCode>General</c:formatCode>
                <c:ptCount val="13"/>
                <c:pt idx="0">
                  <c:v>6.012E-2</c:v>
                </c:pt>
                <c:pt idx="1">
                  <c:v>6.2120000000000002E-2</c:v>
                </c:pt>
                <c:pt idx="2">
                  <c:v>6.412000000000001E-2</c:v>
                </c:pt>
                <c:pt idx="3">
                  <c:v>6.6119999999999998E-2</c:v>
                </c:pt>
                <c:pt idx="4">
                  <c:v>6.812E-2</c:v>
                </c:pt>
                <c:pt idx="5">
                  <c:v>7.0120000000000002E-2</c:v>
                </c:pt>
                <c:pt idx="6">
                  <c:v>7.2120000000000004E-2</c:v>
                </c:pt>
                <c:pt idx="7">
                  <c:v>7.4120000000000019E-2</c:v>
                </c:pt>
                <c:pt idx="8">
                  <c:v>7.6120000000000007E-2</c:v>
                </c:pt>
                <c:pt idx="9">
                  <c:v>7.8120000000000009E-2</c:v>
                </c:pt>
                <c:pt idx="10">
                  <c:v>8.0120000000000025E-2</c:v>
                </c:pt>
                <c:pt idx="11">
                  <c:v>8.2120000000000026E-2</c:v>
                </c:pt>
                <c:pt idx="12">
                  <c:v>8.4120000000000014E-2</c:v>
                </c:pt>
              </c:numCache>
            </c:numRef>
          </c:xVal>
          <c:yVal>
            <c:numRef>
              <c:f>Sheet1!$F$3:$F$15</c:f>
              <c:numCache>
                <c:formatCode>General</c:formatCode>
                <c:ptCount val="13"/>
                <c:pt idx="0">
                  <c:v>166.66666666666663</c:v>
                </c:pt>
                <c:pt idx="1">
                  <c:v>163.66666666666663</c:v>
                </c:pt>
                <c:pt idx="2">
                  <c:v>161.33333333333337</c:v>
                </c:pt>
                <c:pt idx="3">
                  <c:v>158.66666666666663</c:v>
                </c:pt>
                <c:pt idx="4">
                  <c:v>157.33333333333337</c:v>
                </c:pt>
                <c:pt idx="5">
                  <c:v>155.33333333333337</c:v>
                </c:pt>
                <c:pt idx="6">
                  <c:v>154</c:v>
                </c:pt>
                <c:pt idx="7">
                  <c:v>152</c:v>
                </c:pt>
                <c:pt idx="8">
                  <c:v>150</c:v>
                </c:pt>
                <c:pt idx="9">
                  <c:v>148.66666666666663</c:v>
                </c:pt>
                <c:pt idx="10">
                  <c:v>146.66666666666663</c:v>
                </c:pt>
                <c:pt idx="11">
                  <c:v>145.66666666666663</c:v>
                </c:pt>
                <c:pt idx="12">
                  <c:v>144.33333333333337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B28-45B0-A53A-15C00DA0D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39392"/>
        <c:axId val="71349760"/>
      </c:scatterChart>
      <c:scatterChart>
        <c:scatterStyle val="smoothMarker"/>
        <c:varyColors val="0"/>
        <c:ser>
          <c:idx val="1"/>
          <c:order val="1"/>
          <c:tx>
            <c:v>Theoretical expectation</c:v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Sheet1!$B$2:$B$16</c:f>
              <c:numCache>
                <c:formatCode>General</c:formatCode>
                <c:ptCount val="15"/>
                <c:pt idx="0">
                  <c:v>5.8119999999999998E-2</c:v>
                </c:pt>
                <c:pt idx="1">
                  <c:v>6.012E-2</c:v>
                </c:pt>
                <c:pt idx="2">
                  <c:v>6.2120000000000002E-2</c:v>
                </c:pt>
                <c:pt idx="3">
                  <c:v>6.412000000000001E-2</c:v>
                </c:pt>
                <c:pt idx="4">
                  <c:v>6.6119999999999998E-2</c:v>
                </c:pt>
                <c:pt idx="5">
                  <c:v>6.812E-2</c:v>
                </c:pt>
                <c:pt idx="6">
                  <c:v>7.0120000000000002E-2</c:v>
                </c:pt>
                <c:pt idx="7">
                  <c:v>7.2120000000000004E-2</c:v>
                </c:pt>
                <c:pt idx="8">
                  <c:v>7.4120000000000019E-2</c:v>
                </c:pt>
                <c:pt idx="9">
                  <c:v>7.6120000000000007E-2</c:v>
                </c:pt>
                <c:pt idx="10">
                  <c:v>7.8120000000000009E-2</c:v>
                </c:pt>
                <c:pt idx="11">
                  <c:v>8.0120000000000025E-2</c:v>
                </c:pt>
                <c:pt idx="12">
                  <c:v>8.2120000000000026E-2</c:v>
                </c:pt>
                <c:pt idx="13">
                  <c:v>8.4120000000000014E-2</c:v>
                </c:pt>
                <c:pt idx="14">
                  <c:v>8.6120000000000016E-2</c:v>
                </c:pt>
              </c:numCache>
            </c:numRef>
          </c:xVal>
          <c:yVal>
            <c:numRef>
              <c:f>Sheet1!$H$2:$H$16</c:f>
              <c:numCache>
                <c:formatCode>General</c:formatCode>
                <c:ptCount val="15"/>
                <c:pt idx="0">
                  <c:v>171.4279319622328</c:v>
                </c:pt>
                <c:pt idx="1">
                  <c:v>168.55238528963736</c:v>
                </c:pt>
                <c:pt idx="2">
                  <c:v>165.81685177405862</c:v>
                </c:pt>
                <c:pt idx="3">
                  <c:v>163.21032589989318</c:v>
                </c:pt>
                <c:pt idx="4">
                  <c:v>160.72297637897381</c:v>
                </c:pt>
                <c:pt idx="5">
                  <c:v>158.34598983111636</c:v>
                </c:pt>
                <c:pt idx="6">
                  <c:v>156.07143916924144</c:v>
                </c:pt>
                <c:pt idx="7">
                  <c:v>153.89217220364853</c:v>
                </c:pt>
                <c:pt idx="8">
                  <c:v>151.80171689418981</c:v>
                </c:pt>
                <c:pt idx="9">
                  <c:v>149.79420038768043</c:v>
                </c:pt>
                <c:pt idx="10">
                  <c:v>147.86427953123203</c:v>
                </c:pt>
                <c:pt idx="11">
                  <c:v>146.0070809873697</c:v>
                </c:pt>
                <c:pt idx="12">
                  <c:v>144.21814942129737</c:v>
                </c:pt>
                <c:pt idx="13">
                  <c:v>142.49340250513114</c:v>
                </c:pt>
                <c:pt idx="14">
                  <c:v>140.82909170386171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B28-45B0-A53A-15C00DA0D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39392"/>
        <c:axId val="71349760"/>
      </c:scatterChart>
      <c:valAx>
        <c:axId val="71339392"/>
        <c:scaling>
          <c:orientation val="minMax"/>
          <c:min val="0.0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r-HR" sz="1400" dirty="0" err="1">
                    <a:latin typeface="Bahnschrift" pitchFamily="34" charset="0"/>
                    <a:cs typeface="Times New Roman" pitchFamily="18" charset="0"/>
                  </a:rPr>
                  <a:t>l</a:t>
                </a:r>
                <a:r>
                  <a:rPr lang="hr-HR" sz="1400" baseline="-25000" dirty="0" err="1"/>
                  <a:t>eq</a:t>
                </a:r>
                <a:r>
                  <a:rPr lang="hr-HR" sz="1400" baseline="0" dirty="0"/>
                  <a:t>/m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7100373920873575"/>
              <c:y val="0.872770487022455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349760"/>
        <c:crosses val="autoZero"/>
        <c:crossBetween val="midCat"/>
      </c:valAx>
      <c:valAx>
        <c:axId val="71349760"/>
        <c:scaling>
          <c:orientation val="minMax"/>
          <c:min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r-HR" sz="1400"/>
                  <a:t>f/Hz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4.8715485888558237E-2"/>
              <c:y val="1.953557888597259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339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917741890975144"/>
          <c:y val="0.313120432907318"/>
          <c:w val="0.2308224215791693"/>
          <c:h val="0.24439035001534559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02F2-B092-49F4-A352-404FE57275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5CFF719-71D4-44D8-883E-877AE403F6A4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en-US" noProof="0"/>
            <a:t> </a:t>
          </a:r>
        </a:p>
      </dgm:t>
    </dgm:pt>
    <dgm:pt modelId="{6DF1C2B7-2380-46EB-8AB7-BFAE43A88017}" type="parTrans" cxnId="{E36E90CD-F975-4B4C-B465-EA38902EF049}">
      <dgm:prSet/>
      <dgm:spPr/>
      <dgm:t>
        <a:bodyPr/>
        <a:lstStyle/>
        <a:p>
          <a:endParaRPr lang="en-US" noProof="0"/>
        </a:p>
      </dgm:t>
    </dgm:pt>
    <dgm:pt modelId="{4D1A18B5-B1BA-4E37-B48B-40F59E65B3D7}" type="sibTrans" cxnId="{E36E90CD-F975-4B4C-B465-EA38902EF049}">
      <dgm:prSet/>
      <dgm:spPr/>
      <dgm:t>
        <a:bodyPr/>
        <a:lstStyle/>
        <a:p>
          <a:endParaRPr lang="en-US" noProof="0"/>
        </a:p>
      </dgm:t>
    </dgm:pt>
    <dgm:pt modelId="{6E2C64CC-BBA1-4864-82B0-C04182FE6CFA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en-US" sz="2400" noProof="0">
              <a:solidFill>
                <a:schemeClr val="bg2">
                  <a:lumMod val="10000"/>
                </a:schemeClr>
              </a:solidFill>
              <a:latin typeface="+mj-lt"/>
            </a:rPr>
            <a:t>Theoretical introduction</a:t>
          </a:r>
        </a:p>
      </dgm:t>
    </dgm:pt>
    <dgm:pt modelId="{147A4D4D-A6EA-40CD-A2CD-0C79097DADBA}" type="parTrans" cxnId="{3D54F034-95B3-41F1-86D6-3EB0187C60A0}">
      <dgm:prSet/>
      <dgm:spPr/>
      <dgm:t>
        <a:bodyPr/>
        <a:lstStyle/>
        <a:p>
          <a:endParaRPr lang="en-US" noProof="0"/>
        </a:p>
      </dgm:t>
    </dgm:pt>
    <dgm:pt modelId="{6820D26E-DF2A-4EEB-B44A-ED76E605BF4B}" type="sibTrans" cxnId="{3D54F034-95B3-41F1-86D6-3EB0187C60A0}">
      <dgm:prSet/>
      <dgm:spPr/>
      <dgm:t>
        <a:bodyPr/>
        <a:lstStyle/>
        <a:p>
          <a:endParaRPr lang="en-US" noProof="0"/>
        </a:p>
      </dgm:t>
    </dgm:pt>
    <dgm:pt modelId="{5BD72E14-4ADC-4934-81D0-C467785A222F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en-US" noProof="0"/>
            <a:t> </a:t>
          </a:r>
        </a:p>
      </dgm:t>
    </dgm:pt>
    <dgm:pt modelId="{5B4FBFFA-50FC-4035-899C-A854ED5335DE}" type="parTrans" cxnId="{15479595-33F0-4A5E-A560-59E398BC4E80}">
      <dgm:prSet/>
      <dgm:spPr/>
      <dgm:t>
        <a:bodyPr/>
        <a:lstStyle/>
        <a:p>
          <a:endParaRPr lang="en-US" noProof="0"/>
        </a:p>
      </dgm:t>
    </dgm:pt>
    <dgm:pt modelId="{1B045B32-A70B-408C-8A2B-9F0542B3AD7D}" type="sibTrans" cxnId="{15479595-33F0-4A5E-A560-59E398BC4E80}">
      <dgm:prSet/>
      <dgm:spPr/>
      <dgm:t>
        <a:bodyPr/>
        <a:lstStyle/>
        <a:p>
          <a:endParaRPr lang="en-US" noProof="0"/>
        </a:p>
      </dgm:t>
    </dgm:pt>
    <dgm:pt modelId="{8C9F75BF-388F-4DDD-AF9B-D2F2F24E276F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en-US" sz="2400" noProof="0">
              <a:latin typeface="Tw Cen MT Condensed" panose="020B0606020104020203" pitchFamily="34" charset="-18"/>
            </a:rPr>
            <a:t>Experiment</a:t>
          </a:r>
        </a:p>
      </dgm:t>
    </dgm:pt>
    <dgm:pt modelId="{38212C4C-B919-4419-B516-91E242EA6B9E}" type="parTrans" cxnId="{7A3D3900-4A8E-41A1-8713-FBF3E7792738}">
      <dgm:prSet/>
      <dgm:spPr/>
      <dgm:t>
        <a:bodyPr/>
        <a:lstStyle/>
        <a:p>
          <a:endParaRPr lang="en-US" noProof="0"/>
        </a:p>
      </dgm:t>
    </dgm:pt>
    <dgm:pt modelId="{2C8E9B33-51F8-44D1-84C5-BB802A5FFE77}" type="sibTrans" cxnId="{7A3D3900-4A8E-41A1-8713-FBF3E7792738}">
      <dgm:prSet/>
      <dgm:spPr/>
      <dgm:t>
        <a:bodyPr/>
        <a:lstStyle/>
        <a:p>
          <a:endParaRPr lang="en-US" noProof="0"/>
        </a:p>
      </dgm:t>
    </dgm:pt>
    <dgm:pt modelId="{85C6C629-F7D8-4B74-8731-E5058C1329C2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en-US" noProof="0"/>
            <a:t> </a:t>
          </a:r>
        </a:p>
      </dgm:t>
    </dgm:pt>
    <dgm:pt modelId="{7B607DD5-1368-452E-A48D-87DB64BD385D}" type="parTrans" cxnId="{E0FC3DAB-FCAE-499B-A649-858D79602D10}">
      <dgm:prSet/>
      <dgm:spPr/>
      <dgm:t>
        <a:bodyPr/>
        <a:lstStyle/>
        <a:p>
          <a:endParaRPr lang="en-US" noProof="0"/>
        </a:p>
      </dgm:t>
    </dgm:pt>
    <dgm:pt modelId="{A1594DFE-8356-4374-A4BF-29E12691CE36}" type="sibTrans" cxnId="{E0FC3DAB-FCAE-499B-A649-858D79602D10}">
      <dgm:prSet/>
      <dgm:spPr/>
      <dgm:t>
        <a:bodyPr/>
        <a:lstStyle/>
        <a:p>
          <a:endParaRPr lang="en-US" noProof="0"/>
        </a:p>
      </dgm:t>
    </dgm:pt>
    <dgm:pt modelId="{79209411-0392-4901-A095-706FD7C43389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en-US" sz="2400" noProof="0">
              <a:latin typeface="Tw Cen MT Condensed" panose="020B0606020104020203" pitchFamily="34" charset="-18"/>
            </a:rPr>
            <a:t>Results</a:t>
          </a:r>
        </a:p>
      </dgm:t>
    </dgm:pt>
    <dgm:pt modelId="{03D164EF-D9A5-4C65-AF82-46582A54772E}" type="parTrans" cxnId="{A9F5EDDF-ADB0-443C-8E6D-5C547ACB3312}">
      <dgm:prSet/>
      <dgm:spPr/>
      <dgm:t>
        <a:bodyPr/>
        <a:lstStyle/>
        <a:p>
          <a:endParaRPr lang="en-US" noProof="0"/>
        </a:p>
      </dgm:t>
    </dgm:pt>
    <dgm:pt modelId="{DFCFF5FF-F776-4CA2-8813-B3ECBDCAE17D}" type="sibTrans" cxnId="{A9F5EDDF-ADB0-443C-8E6D-5C547ACB3312}">
      <dgm:prSet/>
      <dgm:spPr/>
      <dgm:t>
        <a:bodyPr/>
        <a:lstStyle/>
        <a:p>
          <a:endParaRPr lang="en-US" noProof="0"/>
        </a:p>
      </dgm:t>
    </dgm:pt>
    <dgm:pt modelId="{D847DDCD-7415-4AA2-A5D3-3DC95FD9D0CA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en-US" sz="1500" noProof="0">
              <a:latin typeface="Calibri" panose="020F0502020204030204" pitchFamily="34" charset="0"/>
              <a:cs typeface="Calibri" panose="020F0502020204030204" pitchFamily="34" charset="0"/>
            </a:rPr>
            <a:t> Changing volume</a:t>
          </a:r>
        </a:p>
      </dgm:t>
    </dgm:pt>
    <dgm:pt modelId="{B0EDDD6E-50D9-4C15-89D8-79B01218F742}" type="parTrans" cxnId="{CF1FAEB5-6F35-4A05-933B-236629AACB95}">
      <dgm:prSet/>
      <dgm:spPr/>
      <dgm:t>
        <a:bodyPr/>
        <a:lstStyle/>
        <a:p>
          <a:endParaRPr lang="en-US" noProof="0"/>
        </a:p>
      </dgm:t>
    </dgm:pt>
    <dgm:pt modelId="{143CA611-55A5-49E0-A023-3C42948E01B3}" type="sibTrans" cxnId="{CF1FAEB5-6F35-4A05-933B-236629AACB95}">
      <dgm:prSet/>
      <dgm:spPr/>
      <dgm:t>
        <a:bodyPr/>
        <a:lstStyle/>
        <a:p>
          <a:endParaRPr lang="en-US" noProof="0"/>
        </a:p>
      </dgm:t>
    </dgm:pt>
    <dgm:pt modelId="{DAF4EC00-932B-4B11-A216-678497DA17E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en-US" sz="1500" noProof="0">
              <a:latin typeface="Calibri" panose="020F0502020204030204" pitchFamily="34" charset="0"/>
              <a:cs typeface="Calibri" panose="020F0502020204030204" pitchFamily="34" charset="0"/>
            </a:rPr>
            <a:t> Changing neck length</a:t>
          </a:r>
        </a:p>
      </dgm:t>
    </dgm:pt>
    <dgm:pt modelId="{08CF90E8-EC78-4569-BF03-F9280123C5FE}" type="parTrans" cxnId="{547C4CFC-2FE4-43C7-89A9-F564B8F2BE0D}">
      <dgm:prSet/>
      <dgm:spPr/>
      <dgm:t>
        <a:bodyPr/>
        <a:lstStyle/>
        <a:p>
          <a:endParaRPr lang="en-US" noProof="0"/>
        </a:p>
      </dgm:t>
    </dgm:pt>
    <dgm:pt modelId="{58CE06FF-24FC-40F5-BCE6-081D942B7F2F}" type="sibTrans" cxnId="{547C4CFC-2FE4-43C7-89A9-F564B8F2BE0D}">
      <dgm:prSet/>
      <dgm:spPr/>
      <dgm:t>
        <a:bodyPr/>
        <a:lstStyle/>
        <a:p>
          <a:endParaRPr lang="en-US" noProof="0"/>
        </a:p>
      </dgm:t>
    </dgm:pt>
    <dgm:pt modelId="{B6599282-9376-4988-9041-28DE1054241D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en-US" sz="1500" noProof="0">
              <a:latin typeface="Calibri" panose="020F0502020204030204" pitchFamily="34" charset="0"/>
              <a:cs typeface="Calibri" panose="020F0502020204030204" pitchFamily="34" charset="0"/>
            </a:rPr>
            <a:t> Results</a:t>
          </a:r>
        </a:p>
      </dgm:t>
    </dgm:pt>
    <dgm:pt modelId="{70C5FBE2-8A1C-4A11-9579-97C497B85EAC}" type="parTrans" cxnId="{AF9F0797-4B6E-4859-B28E-34E799FF9A5F}">
      <dgm:prSet/>
      <dgm:spPr/>
      <dgm:t>
        <a:bodyPr/>
        <a:lstStyle/>
        <a:p>
          <a:endParaRPr lang="en-US" noProof="0"/>
        </a:p>
      </dgm:t>
    </dgm:pt>
    <dgm:pt modelId="{2D015814-6261-40A0-9916-274567336392}" type="sibTrans" cxnId="{AF9F0797-4B6E-4859-B28E-34E799FF9A5F}">
      <dgm:prSet/>
      <dgm:spPr/>
      <dgm:t>
        <a:bodyPr/>
        <a:lstStyle/>
        <a:p>
          <a:endParaRPr lang="en-US" noProof="0"/>
        </a:p>
      </dgm:t>
    </dgm:pt>
    <dgm:pt modelId="{C5DAC632-CC39-4A14-AD33-B3DCAC12AA03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en-US" sz="1500" noProof="0">
              <a:latin typeface="Calibri" panose="020F0502020204030204" pitchFamily="34" charset="0"/>
              <a:cs typeface="Calibri" panose="020F0502020204030204" pitchFamily="34" charset="0"/>
            </a:rPr>
            <a:t> Discussion and comparison</a:t>
          </a:r>
        </a:p>
      </dgm:t>
    </dgm:pt>
    <dgm:pt modelId="{4F704AAB-8343-424F-AB7E-F801A2E532EE}" type="parTrans" cxnId="{7385C197-2FAF-4204-876B-BEBAAD8509AB}">
      <dgm:prSet/>
      <dgm:spPr/>
      <dgm:t>
        <a:bodyPr/>
        <a:lstStyle/>
        <a:p>
          <a:endParaRPr lang="en-US" noProof="0"/>
        </a:p>
      </dgm:t>
    </dgm:pt>
    <dgm:pt modelId="{48E935AA-042A-4EDD-8AB6-3DE132940F23}" type="sibTrans" cxnId="{7385C197-2FAF-4204-876B-BEBAAD8509AB}">
      <dgm:prSet/>
      <dgm:spPr/>
      <dgm:t>
        <a:bodyPr/>
        <a:lstStyle/>
        <a:p>
          <a:endParaRPr lang="en-US" noProof="0"/>
        </a:p>
      </dgm:t>
    </dgm:pt>
    <dgm:pt modelId="{4229531A-C367-4245-813D-7A290CC0653B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en-US" sz="1500" noProof="0">
              <a:latin typeface="Calibri" panose="020F0502020204030204" pitchFamily="34" charset="0"/>
              <a:cs typeface="Calibri" panose="020F0502020204030204" pitchFamily="34" charset="0"/>
            </a:rPr>
            <a:t> Parameters</a:t>
          </a:r>
        </a:p>
      </dgm:t>
    </dgm:pt>
    <dgm:pt modelId="{51660543-A584-4DA7-8F42-FD36CC444D9B}" type="sibTrans" cxnId="{7D3DD701-00E7-4C59-9D76-608F1931735A}">
      <dgm:prSet/>
      <dgm:spPr/>
      <dgm:t>
        <a:bodyPr/>
        <a:lstStyle/>
        <a:p>
          <a:endParaRPr lang="en-US" noProof="0"/>
        </a:p>
      </dgm:t>
    </dgm:pt>
    <dgm:pt modelId="{48DC2B7B-81CE-4394-84DC-926786C05228}" type="parTrans" cxnId="{7D3DD701-00E7-4C59-9D76-608F1931735A}">
      <dgm:prSet/>
      <dgm:spPr/>
      <dgm:t>
        <a:bodyPr/>
        <a:lstStyle/>
        <a:p>
          <a:endParaRPr lang="en-US" noProof="0"/>
        </a:p>
      </dgm:t>
    </dgm:pt>
    <dgm:pt modelId="{FB66A388-CD17-4340-AA4B-9A8FDE510B3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en-US" sz="1500" noProof="0">
              <a:latin typeface="Calibri" panose="020F0502020204030204" pitchFamily="34" charset="0"/>
              <a:cs typeface="Calibri" panose="020F0502020204030204" pitchFamily="34" charset="0"/>
            </a:rPr>
            <a:t> Helmholtz resonance</a:t>
          </a:r>
        </a:p>
      </dgm:t>
    </dgm:pt>
    <dgm:pt modelId="{01B2E4F2-FD8C-47B1-B7D9-276ACF29EC17}" type="sibTrans" cxnId="{FA4D0EA3-AE61-46C8-9E04-4541A2C7DF83}">
      <dgm:prSet/>
      <dgm:spPr/>
      <dgm:t>
        <a:bodyPr/>
        <a:lstStyle/>
        <a:p>
          <a:endParaRPr lang="en-US" noProof="0"/>
        </a:p>
      </dgm:t>
    </dgm:pt>
    <dgm:pt modelId="{8474DAC3-EA77-4F26-B95E-735DBB844FA4}" type="parTrans" cxnId="{FA4D0EA3-AE61-46C8-9E04-4541A2C7DF83}">
      <dgm:prSet/>
      <dgm:spPr/>
      <dgm:t>
        <a:bodyPr/>
        <a:lstStyle/>
        <a:p>
          <a:endParaRPr lang="en-US" noProof="0"/>
        </a:p>
      </dgm:t>
    </dgm:pt>
    <dgm:pt modelId="{8BE99A28-6188-4084-A183-EBAB84625364}" type="pres">
      <dgm:prSet presAssocID="{4CFF02F2-B092-49F4-A352-404FE5727586}" presName="linearFlow" presStyleCnt="0">
        <dgm:presLayoutVars>
          <dgm:dir/>
          <dgm:animLvl val="lvl"/>
          <dgm:resizeHandles val="exact"/>
        </dgm:presLayoutVars>
      </dgm:prSet>
      <dgm:spPr/>
    </dgm:pt>
    <dgm:pt modelId="{BA07A1EA-AC36-4770-978B-9A18F64B2BF6}" type="pres">
      <dgm:prSet presAssocID="{C5CFF719-71D4-44D8-883E-877AE403F6A4}" presName="composite" presStyleCnt="0"/>
      <dgm:spPr/>
    </dgm:pt>
    <dgm:pt modelId="{96FE3C58-F5B5-486A-B974-493C77B78F12}" type="pres">
      <dgm:prSet presAssocID="{C5CFF719-71D4-44D8-883E-877AE403F6A4}" presName="parentText" presStyleLbl="alignNode1" presStyleIdx="0" presStyleCnt="3" custLinFactNeighborX="2486" custLinFactNeighborY="-46">
        <dgm:presLayoutVars>
          <dgm:chMax val="1"/>
          <dgm:bulletEnabled val="1"/>
        </dgm:presLayoutVars>
      </dgm:prSet>
      <dgm:spPr/>
    </dgm:pt>
    <dgm:pt modelId="{C414619F-02CF-42A3-8C66-623B876B6AAF}" type="pres">
      <dgm:prSet presAssocID="{C5CFF719-71D4-44D8-883E-877AE403F6A4}" presName="descendantText" presStyleLbl="alignAcc1" presStyleIdx="0" presStyleCnt="3" custScaleY="107764" custLinFactNeighborY="-462">
        <dgm:presLayoutVars>
          <dgm:bulletEnabled val="1"/>
        </dgm:presLayoutVars>
      </dgm:prSet>
      <dgm:spPr/>
    </dgm:pt>
    <dgm:pt modelId="{EE86209E-FC2D-4C53-B9E8-9DF2B663227F}" type="pres">
      <dgm:prSet presAssocID="{4D1A18B5-B1BA-4E37-B48B-40F59E65B3D7}" presName="sp" presStyleCnt="0"/>
      <dgm:spPr/>
    </dgm:pt>
    <dgm:pt modelId="{DC6FA5C8-02A8-42DB-B21C-A24339AF9757}" type="pres">
      <dgm:prSet presAssocID="{5BD72E14-4ADC-4934-81D0-C467785A222F}" presName="composite" presStyleCnt="0"/>
      <dgm:spPr/>
    </dgm:pt>
    <dgm:pt modelId="{888A4CF6-6DFC-4763-92CD-785EB1C18309}" type="pres">
      <dgm:prSet presAssocID="{5BD72E14-4ADC-4934-81D0-C467785A222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919E84-7BA9-4D91-8537-89E127C8D61D}" type="pres">
      <dgm:prSet presAssocID="{5BD72E14-4ADC-4934-81D0-C467785A222F}" presName="descendantText" presStyleLbl="alignAcc1" presStyleIdx="1" presStyleCnt="3" custScaleY="120567">
        <dgm:presLayoutVars>
          <dgm:bulletEnabled val="1"/>
        </dgm:presLayoutVars>
      </dgm:prSet>
      <dgm:spPr/>
    </dgm:pt>
    <dgm:pt modelId="{0A7F0483-A1CF-4393-AAC2-99F6E09AE01D}" type="pres">
      <dgm:prSet presAssocID="{1B045B32-A70B-408C-8A2B-9F0542B3AD7D}" presName="sp" presStyleCnt="0"/>
      <dgm:spPr/>
    </dgm:pt>
    <dgm:pt modelId="{FEFB9EB6-C4D2-4B62-A8BD-719CBC311A04}" type="pres">
      <dgm:prSet presAssocID="{85C6C629-F7D8-4B74-8731-E5058C1329C2}" presName="composite" presStyleCnt="0"/>
      <dgm:spPr/>
    </dgm:pt>
    <dgm:pt modelId="{EE06D0CA-9862-4A99-A23E-E551B72CA373}" type="pres">
      <dgm:prSet presAssocID="{85C6C629-F7D8-4B74-8731-E5058C1329C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8ED8985-F1FE-4BD9-8869-EEE66C524610}" type="pres">
      <dgm:prSet presAssocID="{85C6C629-F7D8-4B74-8731-E5058C1329C2}" presName="descendantText" presStyleLbl="alignAcc1" presStyleIdx="2" presStyleCnt="3" custScaleY="108442">
        <dgm:presLayoutVars>
          <dgm:bulletEnabled val="1"/>
        </dgm:presLayoutVars>
      </dgm:prSet>
      <dgm:spPr/>
    </dgm:pt>
  </dgm:ptLst>
  <dgm:cxnLst>
    <dgm:cxn modelId="{7A3D3900-4A8E-41A1-8713-FBF3E7792738}" srcId="{5BD72E14-4ADC-4934-81D0-C467785A222F}" destId="{8C9F75BF-388F-4DDD-AF9B-D2F2F24E276F}" srcOrd="0" destOrd="0" parTransId="{38212C4C-B919-4419-B516-91E242EA6B9E}" sibTransId="{2C8E9B33-51F8-44D1-84C5-BB802A5FFE77}"/>
    <dgm:cxn modelId="{7D3DD701-00E7-4C59-9D76-608F1931735A}" srcId="{C5CFF719-71D4-44D8-883E-877AE403F6A4}" destId="{4229531A-C367-4245-813D-7A290CC0653B}" srcOrd="2" destOrd="0" parTransId="{48DC2B7B-81CE-4394-84DC-926786C05228}" sibTransId="{51660543-A584-4DA7-8F42-FD36CC444D9B}"/>
    <dgm:cxn modelId="{1F2BEF07-B57D-4B35-9876-151B47784194}" type="presOf" srcId="{6E2C64CC-BBA1-4864-82B0-C04182FE6CFA}" destId="{C414619F-02CF-42A3-8C66-623B876B6AAF}" srcOrd="0" destOrd="0" presId="urn:microsoft.com/office/officeart/2005/8/layout/chevron2"/>
    <dgm:cxn modelId="{EF82EF0D-AA88-482C-B1DB-71698E3436B3}" type="presOf" srcId="{4CFF02F2-B092-49F4-A352-404FE5727586}" destId="{8BE99A28-6188-4084-A183-EBAB84625364}" srcOrd="0" destOrd="0" presId="urn:microsoft.com/office/officeart/2005/8/layout/chevron2"/>
    <dgm:cxn modelId="{94CBC016-67EA-4F26-8474-D3833449E381}" type="presOf" srcId="{B6599282-9376-4988-9041-28DE1054241D}" destId="{38ED8985-F1FE-4BD9-8869-EEE66C524610}" srcOrd="0" destOrd="1" presId="urn:microsoft.com/office/officeart/2005/8/layout/chevron2"/>
    <dgm:cxn modelId="{F7ED471B-CE4B-4B50-AC82-8FE519361E66}" type="presOf" srcId="{8C9F75BF-388F-4DDD-AF9B-D2F2F24E276F}" destId="{56919E84-7BA9-4D91-8537-89E127C8D61D}" srcOrd="0" destOrd="0" presId="urn:microsoft.com/office/officeart/2005/8/layout/chevron2"/>
    <dgm:cxn modelId="{C943AA2C-83DD-41FD-9379-5825FFD941CA}" type="presOf" srcId="{4229531A-C367-4245-813D-7A290CC0653B}" destId="{C414619F-02CF-42A3-8C66-623B876B6AAF}" srcOrd="0" destOrd="2" presId="urn:microsoft.com/office/officeart/2005/8/layout/chevron2"/>
    <dgm:cxn modelId="{3D54F034-95B3-41F1-86D6-3EB0187C60A0}" srcId="{C5CFF719-71D4-44D8-883E-877AE403F6A4}" destId="{6E2C64CC-BBA1-4864-82B0-C04182FE6CFA}" srcOrd="0" destOrd="0" parTransId="{147A4D4D-A6EA-40CD-A2CD-0C79097DADBA}" sibTransId="{6820D26E-DF2A-4EEB-B44A-ED76E605BF4B}"/>
    <dgm:cxn modelId="{1FB11635-CD1C-436E-AE31-5194180EB108}" type="presOf" srcId="{5BD72E14-4ADC-4934-81D0-C467785A222F}" destId="{888A4CF6-6DFC-4763-92CD-785EB1C18309}" srcOrd="0" destOrd="0" presId="urn:microsoft.com/office/officeart/2005/8/layout/chevron2"/>
    <dgm:cxn modelId="{AA322335-4E81-4443-AE29-19AF82244F6B}" type="presOf" srcId="{C5DAC632-CC39-4A14-AD33-B3DCAC12AA03}" destId="{38ED8985-F1FE-4BD9-8869-EEE66C524610}" srcOrd="0" destOrd="2" presId="urn:microsoft.com/office/officeart/2005/8/layout/chevron2"/>
    <dgm:cxn modelId="{E966895F-C475-4A57-8637-9F368A44DB8A}" type="presOf" srcId="{C5CFF719-71D4-44D8-883E-877AE403F6A4}" destId="{96FE3C58-F5B5-486A-B974-493C77B78F12}" srcOrd="0" destOrd="0" presId="urn:microsoft.com/office/officeart/2005/8/layout/chevron2"/>
    <dgm:cxn modelId="{97EF344A-3DA1-49C3-B65F-51917118A9AC}" type="presOf" srcId="{D847DDCD-7415-4AA2-A5D3-3DC95FD9D0CA}" destId="{56919E84-7BA9-4D91-8537-89E127C8D61D}" srcOrd="0" destOrd="1" presId="urn:microsoft.com/office/officeart/2005/8/layout/chevron2"/>
    <dgm:cxn modelId="{15479595-33F0-4A5E-A560-59E398BC4E80}" srcId="{4CFF02F2-B092-49F4-A352-404FE5727586}" destId="{5BD72E14-4ADC-4934-81D0-C467785A222F}" srcOrd="1" destOrd="0" parTransId="{5B4FBFFA-50FC-4035-899C-A854ED5335DE}" sibTransId="{1B045B32-A70B-408C-8A2B-9F0542B3AD7D}"/>
    <dgm:cxn modelId="{AF9F0797-4B6E-4859-B28E-34E799FF9A5F}" srcId="{85C6C629-F7D8-4B74-8731-E5058C1329C2}" destId="{B6599282-9376-4988-9041-28DE1054241D}" srcOrd="1" destOrd="0" parTransId="{70C5FBE2-8A1C-4A11-9579-97C497B85EAC}" sibTransId="{2D015814-6261-40A0-9916-274567336392}"/>
    <dgm:cxn modelId="{7385C197-2FAF-4204-876B-BEBAAD8509AB}" srcId="{85C6C629-F7D8-4B74-8731-E5058C1329C2}" destId="{C5DAC632-CC39-4A14-AD33-B3DCAC12AA03}" srcOrd="2" destOrd="0" parTransId="{4F704AAB-8343-424F-AB7E-F801A2E532EE}" sibTransId="{48E935AA-042A-4EDD-8AB6-3DE132940F23}"/>
    <dgm:cxn modelId="{314DDE9B-84AC-46EC-B429-B803697044E9}" type="presOf" srcId="{FB66A388-CD17-4340-AA4B-9A8FDE510B3C}" destId="{C414619F-02CF-42A3-8C66-623B876B6AAF}" srcOrd="0" destOrd="1" presId="urn:microsoft.com/office/officeart/2005/8/layout/chevron2"/>
    <dgm:cxn modelId="{DF92B6A0-2DDC-4BE2-90E1-C672C6EF18FE}" type="presOf" srcId="{85C6C629-F7D8-4B74-8731-E5058C1329C2}" destId="{EE06D0CA-9862-4A99-A23E-E551B72CA373}" srcOrd="0" destOrd="0" presId="urn:microsoft.com/office/officeart/2005/8/layout/chevron2"/>
    <dgm:cxn modelId="{FA4D0EA3-AE61-46C8-9E04-4541A2C7DF83}" srcId="{C5CFF719-71D4-44D8-883E-877AE403F6A4}" destId="{FB66A388-CD17-4340-AA4B-9A8FDE510B3C}" srcOrd="1" destOrd="0" parTransId="{8474DAC3-EA77-4F26-B95E-735DBB844FA4}" sibTransId="{01B2E4F2-FD8C-47B1-B7D9-276ACF29EC17}"/>
    <dgm:cxn modelId="{14B612AA-03C1-4147-B9DB-74A045E98877}" type="presOf" srcId="{79209411-0392-4901-A095-706FD7C43389}" destId="{38ED8985-F1FE-4BD9-8869-EEE66C524610}" srcOrd="0" destOrd="0" presId="urn:microsoft.com/office/officeart/2005/8/layout/chevron2"/>
    <dgm:cxn modelId="{E0FC3DAB-FCAE-499B-A649-858D79602D10}" srcId="{4CFF02F2-B092-49F4-A352-404FE5727586}" destId="{85C6C629-F7D8-4B74-8731-E5058C1329C2}" srcOrd="2" destOrd="0" parTransId="{7B607DD5-1368-452E-A48D-87DB64BD385D}" sibTransId="{A1594DFE-8356-4374-A4BF-29E12691CE36}"/>
    <dgm:cxn modelId="{CF1FAEB5-6F35-4A05-933B-236629AACB95}" srcId="{5BD72E14-4ADC-4934-81D0-C467785A222F}" destId="{D847DDCD-7415-4AA2-A5D3-3DC95FD9D0CA}" srcOrd="1" destOrd="0" parTransId="{B0EDDD6E-50D9-4C15-89D8-79B01218F742}" sibTransId="{143CA611-55A5-49E0-A023-3C42948E01B3}"/>
    <dgm:cxn modelId="{E36E90CD-F975-4B4C-B465-EA38902EF049}" srcId="{4CFF02F2-B092-49F4-A352-404FE5727586}" destId="{C5CFF719-71D4-44D8-883E-877AE403F6A4}" srcOrd="0" destOrd="0" parTransId="{6DF1C2B7-2380-46EB-8AB7-BFAE43A88017}" sibTransId="{4D1A18B5-B1BA-4E37-B48B-40F59E65B3D7}"/>
    <dgm:cxn modelId="{2876E8DB-B03B-4100-8422-F2D18E0E42BC}" type="presOf" srcId="{DAF4EC00-932B-4B11-A216-678497DA17EC}" destId="{56919E84-7BA9-4D91-8537-89E127C8D61D}" srcOrd="0" destOrd="2" presId="urn:microsoft.com/office/officeart/2005/8/layout/chevron2"/>
    <dgm:cxn modelId="{A9F5EDDF-ADB0-443C-8E6D-5C547ACB3312}" srcId="{85C6C629-F7D8-4B74-8731-E5058C1329C2}" destId="{79209411-0392-4901-A095-706FD7C43389}" srcOrd="0" destOrd="0" parTransId="{03D164EF-D9A5-4C65-AF82-46582A54772E}" sibTransId="{DFCFF5FF-F776-4CA2-8813-B3ECBDCAE17D}"/>
    <dgm:cxn modelId="{547C4CFC-2FE4-43C7-89A9-F564B8F2BE0D}" srcId="{5BD72E14-4ADC-4934-81D0-C467785A222F}" destId="{DAF4EC00-932B-4B11-A216-678497DA17EC}" srcOrd="2" destOrd="0" parTransId="{08CF90E8-EC78-4569-BF03-F9280123C5FE}" sibTransId="{58CE06FF-24FC-40F5-BCE6-081D942B7F2F}"/>
    <dgm:cxn modelId="{DC07551E-FDF2-4804-B6A5-AAE4BAC26200}" type="presParOf" srcId="{8BE99A28-6188-4084-A183-EBAB84625364}" destId="{BA07A1EA-AC36-4770-978B-9A18F64B2BF6}" srcOrd="0" destOrd="0" presId="urn:microsoft.com/office/officeart/2005/8/layout/chevron2"/>
    <dgm:cxn modelId="{2618788A-6876-4703-9E34-F8D917DB22BF}" type="presParOf" srcId="{BA07A1EA-AC36-4770-978B-9A18F64B2BF6}" destId="{96FE3C58-F5B5-486A-B974-493C77B78F12}" srcOrd="0" destOrd="0" presId="urn:microsoft.com/office/officeart/2005/8/layout/chevron2"/>
    <dgm:cxn modelId="{ADBA0D63-0FFF-439D-86F9-C35FBAE72FE8}" type="presParOf" srcId="{BA07A1EA-AC36-4770-978B-9A18F64B2BF6}" destId="{C414619F-02CF-42A3-8C66-623B876B6AAF}" srcOrd="1" destOrd="0" presId="urn:microsoft.com/office/officeart/2005/8/layout/chevron2"/>
    <dgm:cxn modelId="{DBB1F327-D861-4A81-BD56-3038E0D0D8F1}" type="presParOf" srcId="{8BE99A28-6188-4084-A183-EBAB84625364}" destId="{EE86209E-FC2D-4C53-B9E8-9DF2B663227F}" srcOrd="1" destOrd="0" presId="urn:microsoft.com/office/officeart/2005/8/layout/chevron2"/>
    <dgm:cxn modelId="{EDCDA5D8-3B0E-4E05-9AB2-B0FB88A32A7F}" type="presParOf" srcId="{8BE99A28-6188-4084-A183-EBAB84625364}" destId="{DC6FA5C8-02A8-42DB-B21C-A24339AF9757}" srcOrd="2" destOrd="0" presId="urn:microsoft.com/office/officeart/2005/8/layout/chevron2"/>
    <dgm:cxn modelId="{26BCBA78-6E82-4C03-A4E7-12C6A4827FB5}" type="presParOf" srcId="{DC6FA5C8-02A8-42DB-B21C-A24339AF9757}" destId="{888A4CF6-6DFC-4763-92CD-785EB1C18309}" srcOrd="0" destOrd="0" presId="urn:microsoft.com/office/officeart/2005/8/layout/chevron2"/>
    <dgm:cxn modelId="{C1091007-0EE0-49D2-AC31-CD9F16E829A9}" type="presParOf" srcId="{DC6FA5C8-02A8-42DB-B21C-A24339AF9757}" destId="{56919E84-7BA9-4D91-8537-89E127C8D61D}" srcOrd="1" destOrd="0" presId="urn:microsoft.com/office/officeart/2005/8/layout/chevron2"/>
    <dgm:cxn modelId="{0F87A4C6-6200-4211-BD24-6AAAD0E6E335}" type="presParOf" srcId="{8BE99A28-6188-4084-A183-EBAB84625364}" destId="{0A7F0483-A1CF-4393-AAC2-99F6E09AE01D}" srcOrd="3" destOrd="0" presId="urn:microsoft.com/office/officeart/2005/8/layout/chevron2"/>
    <dgm:cxn modelId="{80D12454-4EF7-4C82-9D8A-DFF3BE1096B2}" type="presParOf" srcId="{8BE99A28-6188-4084-A183-EBAB84625364}" destId="{FEFB9EB6-C4D2-4B62-A8BD-719CBC311A04}" srcOrd="4" destOrd="0" presId="urn:microsoft.com/office/officeart/2005/8/layout/chevron2"/>
    <dgm:cxn modelId="{42C6FAB0-B0E1-472E-A2F6-2BB9060903AD}" type="presParOf" srcId="{FEFB9EB6-C4D2-4B62-A8BD-719CBC311A04}" destId="{EE06D0CA-9862-4A99-A23E-E551B72CA373}" srcOrd="0" destOrd="0" presId="urn:microsoft.com/office/officeart/2005/8/layout/chevron2"/>
    <dgm:cxn modelId="{277DED97-A16B-4D05-8840-DE832D63FA5D}" type="presParOf" srcId="{FEFB9EB6-C4D2-4B62-A8BD-719CBC311A04}" destId="{38ED8985-F1FE-4BD9-8869-EEE66C5246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E3C58-F5B5-486A-B974-493C77B78F12}">
      <dsp:nvSpPr>
        <dsp:cNvPr id="0" name=""/>
        <dsp:cNvSpPr/>
      </dsp:nvSpPr>
      <dsp:spPr>
        <a:xfrm rot="5400000">
          <a:off x="-159209" y="211675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/>
            <a:t> </a:t>
          </a:r>
        </a:p>
      </dsp:txBody>
      <dsp:txXfrm rot="-5400000">
        <a:off x="20895" y="451812"/>
        <a:ext cx="840482" cy="360207"/>
      </dsp:txXfrm>
    </dsp:sp>
    <dsp:sp modelId="{C414619F-02CF-42A3-8C66-623B876B6AAF}">
      <dsp:nvSpPr>
        <dsp:cNvPr id="0" name=""/>
        <dsp:cNvSpPr/>
      </dsp:nvSpPr>
      <dsp:spPr>
        <a:xfrm rot="5400000">
          <a:off x="2959670" y="-2119187"/>
          <a:ext cx="841042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noProof="0">
              <a:solidFill>
                <a:schemeClr val="bg2">
                  <a:lumMod val="10000"/>
                </a:schemeClr>
              </a:solidFill>
              <a:latin typeface="+mj-lt"/>
            </a:rPr>
            <a:t>Theoretical introduction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>
              <a:latin typeface="Calibri" panose="020F0502020204030204" pitchFamily="34" charset="0"/>
              <a:cs typeface="Calibri" panose="020F0502020204030204" pitchFamily="34" charset="0"/>
            </a:rPr>
            <a:t> Helmholtz resonance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>
              <a:latin typeface="Calibri" panose="020F0502020204030204" pitchFamily="34" charset="0"/>
              <a:cs typeface="Calibri" panose="020F0502020204030204" pitchFamily="34" charset="0"/>
            </a:rPr>
            <a:t> Parameters</a:t>
          </a:r>
        </a:p>
      </dsp:txBody>
      <dsp:txXfrm rot="-5400000">
        <a:off x="840482" y="41057"/>
        <a:ext cx="5038362" cy="758930"/>
      </dsp:txXfrm>
    </dsp:sp>
    <dsp:sp modelId="{888A4CF6-6DFC-4763-92CD-785EB1C18309}">
      <dsp:nvSpPr>
        <dsp:cNvPr id="0" name=""/>
        <dsp:cNvSpPr/>
      </dsp:nvSpPr>
      <dsp:spPr>
        <a:xfrm rot="5400000">
          <a:off x="-180103" y="1302159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/>
            <a:t> </a:t>
          </a:r>
        </a:p>
      </dsp:txBody>
      <dsp:txXfrm rot="-5400000">
        <a:off x="1" y="1542296"/>
        <a:ext cx="840482" cy="360207"/>
      </dsp:txXfrm>
    </dsp:sp>
    <dsp:sp modelId="{56919E84-7BA9-4D91-8537-89E127C8D61D}">
      <dsp:nvSpPr>
        <dsp:cNvPr id="0" name=""/>
        <dsp:cNvSpPr/>
      </dsp:nvSpPr>
      <dsp:spPr>
        <a:xfrm rot="5400000">
          <a:off x="2909710" y="-1027428"/>
          <a:ext cx="940963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noProof="0">
              <a:latin typeface="Tw Cen MT Condensed" panose="020B0606020104020203" pitchFamily="34" charset="-18"/>
            </a:rPr>
            <a:t>Experiment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>
              <a:latin typeface="Calibri" panose="020F0502020204030204" pitchFamily="34" charset="0"/>
              <a:cs typeface="Calibri" panose="020F0502020204030204" pitchFamily="34" charset="0"/>
            </a:rPr>
            <a:t> Changing volume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>
              <a:latin typeface="Calibri" panose="020F0502020204030204" pitchFamily="34" charset="0"/>
              <a:cs typeface="Calibri" panose="020F0502020204030204" pitchFamily="34" charset="0"/>
            </a:rPr>
            <a:t> Changing neck length</a:t>
          </a:r>
        </a:p>
      </dsp:txBody>
      <dsp:txXfrm rot="-5400000">
        <a:off x="840483" y="1087733"/>
        <a:ext cx="5033484" cy="849095"/>
      </dsp:txXfrm>
    </dsp:sp>
    <dsp:sp modelId="{EE06D0CA-9862-4A99-A23E-E551B72CA373}">
      <dsp:nvSpPr>
        <dsp:cNvPr id="0" name=""/>
        <dsp:cNvSpPr/>
      </dsp:nvSpPr>
      <dsp:spPr>
        <a:xfrm rot="5400000">
          <a:off x="-180103" y="2344777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/>
            <a:t> </a:t>
          </a:r>
        </a:p>
      </dsp:txBody>
      <dsp:txXfrm rot="-5400000">
        <a:off x="1" y="2584914"/>
        <a:ext cx="840482" cy="360207"/>
      </dsp:txXfrm>
    </dsp:sp>
    <dsp:sp modelId="{38ED8985-F1FE-4BD9-8869-EEE66C524610}">
      <dsp:nvSpPr>
        <dsp:cNvPr id="0" name=""/>
        <dsp:cNvSpPr/>
      </dsp:nvSpPr>
      <dsp:spPr>
        <a:xfrm rot="5400000">
          <a:off x="2957025" y="15188"/>
          <a:ext cx="846333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noProof="0">
              <a:latin typeface="Tw Cen MT Condensed" panose="020B0606020104020203" pitchFamily="34" charset="-18"/>
            </a:rPr>
            <a:t>Results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>
              <a:latin typeface="Calibri" panose="020F0502020204030204" pitchFamily="34" charset="0"/>
              <a:cs typeface="Calibri" panose="020F0502020204030204" pitchFamily="34" charset="0"/>
            </a:rPr>
            <a:t> Results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>
              <a:latin typeface="Calibri" panose="020F0502020204030204" pitchFamily="34" charset="0"/>
              <a:cs typeface="Calibri" panose="020F0502020204030204" pitchFamily="34" charset="0"/>
            </a:rPr>
            <a:t> Discussion and comparison</a:t>
          </a:r>
        </a:p>
      </dsp:txBody>
      <dsp:txXfrm rot="-5400000">
        <a:off x="840483" y="2173046"/>
        <a:ext cx="5038103" cy="76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58000" cy="3429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2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9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571500"/>
            <a:ext cx="1478756" cy="405765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571500"/>
            <a:ext cx="4264819" cy="40576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5657850" y="130172"/>
            <a:ext cx="0" cy="5143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721556" y="-197557"/>
            <a:ext cx="3318936" cy="61072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0" cy="3429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4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9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353632"/>
            <a:ext cx="246888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617220"/>
            <a:ext cx="3194114" cy="3888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693129"/>
            <a:ext cx="246888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6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1714500"/>
            <a:ext cx="5467541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4853028"/>
            <a:ext cx="1211705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4853028"/>
            <a:ext cx="3319571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4853028"/>
            <a:ext cx="547688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8625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azhandpans.com/handpan-resonance-and-wave-interferenc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Helmholtz_resonance" TargetMode="External"/><Relationship Id="rId5" Type="http://schemas.openxmlformats.org/officeDocument/2006/relationships/hyperlink" Target="https://newt.phys.unsw.edu.au/jw/Helmholtz.html" TargetMode="External"/><Relationship Id="rId4" Type="http://schemas.openxmlformats.org/officeDocument/2006/relationships/hyperlink" Target="http://www.plastixportal.co.za/css_pages/nissei_asb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17702" y="1147598"/>
            <a:ext cx="6390450" cy="15394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-US" sz="540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9. Bottle tone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US" sz="3200">
                <a:solidFill>
                  <a:schemeClr val="tx1"/>
                </a:solidFill>
                <a:latin typeface="Tw Cen MT Condensed" panose="020B0606020104020203" pitchFamily="34" charset="-18"/>
              </a:rPr>
              <a:t>Reporter: Grgur Premec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4294967295"/>
          </p:nvPr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US" sz="3200">
                <a:solidFill>
                  <a:schemeClr val="tx1"/>
                </a:solidFill>
                <a:latin typeface="Tw Cen MT Condensed" panose="020B0606020104020203" pitchFamily="34" charset="-18"/>
              </a:rPr>
              <a:t>Team</a:t>
            </a:r>
            <a:r>
              <a:rPr lang="en-US" sz="280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en-US" sz="3200">
                <a:solidFill>
                  <a:schemeClr val="tx1"/>
                </a:solidFill>
                <a:latin typeface="Tw Cen MT Condensed" panose="020B0606020104020203" pitchFamily="34" charset="-18"/>
              </a:rPr>
              <a:t>Croatia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4CA67A0-D636-4920-B82A-8BDD4243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Experimental setup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1208936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tablet with the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pectroid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application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±1 Hz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±0.5 Hz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10</a:t>
            </a:fld>
            <a:endParaRPr lang="en-US" sz="1400"/>
          </a:p>
        </p:txBody>
      </p:sp>
      <p:pic>
        <p:nvPicPr>
          <p:cNvPr id="6" name="Picture 5" descr="Screenshot_20171217-14404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092" y="2138363"/>
            <a:ext cx="5206957" cy="263700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099683" y="1235034"/>
            <a:ext cx="2521303" cy="1229544"/>
          </a:xfrm>
          <a:custGeom>
            <a:avLst/>
            <a:gdLst>
              <a:gd name="connsiteX0" fmla="*/ 0 w 2442358"/>
              <a:gd name="connsiteY0" fmla="*/ 1151906 h 1151906"/>
              <a:gd name="connsiteX1" fmla="*/ 2054431 w 2442358"/>
              <a:gd name="connsiteY1" fmla="*/ 558140 h 1151906"/>
              <a:gd name="connsiteX2" fmla="*/ 2327564 w 2442358"/>
              <a:gd name="connsiteY2" fmla="*/ 0 h 1151906"/>
              <a:gd name="connsiteX0" fmla="*/ 0 w 2442358"/>
              <a:gd name="connsiteY0" fmla="*/ 1151906 h 1151906"/>
              <a:gd name="connsiteX1" fmla="*/ 2054431 w 2442358"/>
              <a:gd name="connsiteY1" fmla="*/ 558140 h 1151906"/>
              <a:gd name="connsiteX2" fmla="*/ 2327564 w 2442358"/>
              <a:gd name="connsiteY2" fmla="*/ 0 h 1151906"/>
              <a:gd name="connsiteX0" fmla="*/ 0 w 2331522"/>
              <a:gd name="connsiteY0" fmla="*/ 1151906 h 1151906"/>
              <a:gd name="connsiteX1" fmla="*/ 1306285 w 2331522"/>
              <a:gd name="connsiteY1" fmla="*/ 878773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06285 w 2331522"/>
              <a:gd name="connsiteY1" fmla="*/ 878773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06285 w 2331522"/>
              <a:gd name="connsiteY1" fmla="*/ 878773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06285 w 2331522"/>
              <a:gd name="connsiteY1" fmla="*/ 878773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258783 w 2331522"/>
              <a:gd name="connsiteY1" fmla="*/ 712519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258783 w 2331522"/>
              <a:gd name="connsiteY1" fmla="*/ 712519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258783 w 2331522"/>
              <a:gd name="connsiteY1" fmla="*/ 712519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258783 w 2331522"/>
              <a:gd name="connsiteY1" fmla="*/ 712519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16189 w 2331522"/>
              <a:gd name="connsiteY1" fmla="*/ 761724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16189 w 2331522"/>
              <a:gd name="connsiteY1" fmla="*/ 761724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16189 w 2331522"/>
              <a:gd name="connsiteY1" fmla="*/ 761724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16189 w 2331522"/>
              <a:gd name="connsiteY1" fmla="*/ 761724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16189 w 2331522"/>
              <a:gd name="connsiteY1" fmla="*/ 761724 h 1151906"/>
              <a:gd name="connsiteX2" fmla="*/ 2327564 w 2331522"/>
              <a:gd name="connsiteY2" fmla="*/ 0 h 1151906"/>
              <a:gd name="connsiteX0" fmla="*/ 0 w 2331522"/>
              <a:gd name="connsiteY0" fmla="*/ 1151906 h 1151906"/>
              <a:gd name="connsiteX1" fmla="*/ 1316189 w 2331522"/>
              <a:gd name="connsiteY1" fmla="*/ 761724 h 1151906"/>
              <a:gd name="connsiteX2" fmla="*/ 2327564 w 2331522"/>
              <a:gd name="connsiteY2" fmla="*/ 0 h 1151906"/>
              <a:gd name="connsiteX0" fmla="*/ 0 w 2521303"/>
              <a:gd name="connsiteY0" fmla="*/ 1229544 h 1229544"/>
              <a:gd name="connsiteX1" fmla="*/ 1505970 w 2521303"/>
              <a:gd name="connsiteY1" fmla="*/ 761724 h 1229544"/>
              <a:gd name="connsiteX2" fmla="*/ 2517345 w 2521303"/>
              <a:gd name="connsiteY2" fmla="*/ 0 h 122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1303" h="1229544">
                <a:moveTo>
                  <a:pt x="0" y="1229544"/>
                </a:moveTo>
                <a:cubicBezTo>
                  <a:pt x="536368" y="1064279"/>
                  <a:pt x="1257458" y="888101"/>
                  <a:pt x="1505970" y="761724"/>
                </a:cubicBezTo>
                <a:cubicBezTo>
                  <a:pt x="1760127" y="627571"/>
                  <a:pt x="2521303" y="372094"/>
                  <a:pt x="2517345" y="0"/>
                </a:cubicBezTo>
              </a:path>
            </a:pathLst>
          </a:cu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2753" y="89313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Frequency peak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Measuring process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1208936"/>
            <a:ext cx="6390450" cy="314930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increments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Air blown over the bottle to produce 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clean tone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Frequency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didn’t depend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on the blowing force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hr-HR" sz="17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easured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on the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Stopped measuring when 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clean tone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could no longer be produced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hr-HR" sz="17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ottle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r-HR" sz="17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420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hr-HR" sz="17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ottle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hr-HR" sz="17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440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Mouth dimensions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hr-HR" sz="17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easured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with the ruler and the calipers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11</a:t>
            </a:fld>
            <a:endParaRPr 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Bottle dimensions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3598222"/>
            <a:ext cx="6390450" cy="135378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bottles have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same volume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bottle 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expected to produce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higher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was able to measure the neck of bottle B much more accurately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12</a:t>
            </a:fld>
            <a:endParaRPr lang="en-US" sz="140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302820" y="1462873"/>
          <a:ext cx="6365175" cy="2145009"/>
        </p:xfrm>
        <a:graphic>
          <a:graphicData uri="http://schemas.openxmlformats.org/drawingml/2006/table">
            <a:tbl>
              <a:tblPr/>
              <a:tblGrid>
                <a:gridCol w="266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6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Bottle 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Bottle 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2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Mouth</a:t>
                      </a:r>
                      <a:r>
                        <a:rPr lang="en-US" sz="1600" baseline="0" noProof="0" dirty="0">
                          <a:latin typeface="Calibri"/>
                          <a:ea typeface="Times New Roman"/>
                          <a:cs typeface="Times New Roman"/>
                        </a:rPr>
                        <a:t> diameter</a:t>
                      </a: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/cm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2.60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2.04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Mouth cross section/cm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5.31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3.27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2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noProof="0" dirty="0">
                          <a:latin typeface="Calibri"/>
                          <a:ea typeface="Times New Roman"/>
                          <a:cs typeface="Times New Roman"/>
                        </a:rPr>
                        <a:t>Neck length</a:t>
                      </a: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/cm</a:t>
                      </a:r>
                      <a:r>
                        <a:rPr lang="en-US" sz="1600" baseline="30000" noProof="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7.3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Equivalent neck length/cm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8.08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5.81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78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Theoretical</a:t>
                      </a:r>
                      <a:r>
                        <a:rPr lang="en-US" sz="1600" baseline="0" noProof="0" dirty="0">
                          <a:latin typeface="Calibri"/>
                          <a:ea typeface="Times New Roman"/>
                          <a:cs typeface="Times New Roman"/>
                        </a:rPr>
                        <a:t> coefficient of proportionality</a:t>
                      </a: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/(cm</a:t>
                      </a:r>
                      <a:r>
                        <a:rPr lang="en-US" sz="1600" baseline="30000" noProof="0" dirty="0">
                          <a:latin typeface="Calibri"/>
                          <a:ea typeface="Times New Roman"/>
                          <a:cs typeface="Times New Roman"/>
                        </a:rPr>
                        <a:t>3/2</a:t>
                      </a: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/s)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Calibri"/>
                          <a:ea typeface="Times New Roman"/>
                          <a:cs typeface="Times New Roman"/>
                        </a:rPr>
                        <a:t>4400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hr-HR" sz="1600" noProof="0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600" noProof="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55024" y="-142504"/>
          <a:ext cx="8870228" cy="134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Document" r:id="rId4" imgW="5816128" imgH="879642" progId="Word.Document.12">
                  <p:embed/>
                </p:oleObj>
              </mc:Choice>
              <mc:Fallback>
                <p:oleObj name="Document" r:id="rId4" imgW="5816128" imgH="87964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24" y="-142504"/>
                        <a:ext cx="8870228" cy="1343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/>
              <a:t>Measurement</a:t>
            </a:r>
            <a:r>
              <a:rPr lang="hr-HR" sz="4400" dirty="0"/>
              <a:t> </a:t>
            </a:r>
            <a:r>
              <a:rPr lang="en-US" sz="4400" dirty="0"/>
              <a:t>Results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198408" y="4535511"/>
            <a:ext cx="6390450" cy="60798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points describe a curve nicely, no sudden changes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13</a:t>
            </a:fld>
            <a:endParaRPr lang="en-US" sz="1400"/>
          </a:p>
        </p:txBody>
      </p:sp>
      <p:graphicFrame>
        <p:nvGraphicFramePr>
          <p:cNvPr id="5" name="Chart 4"/>
          <p:cNvGraphicFramePr/>
          <p:nvPr/>
        </p:nvGraphicFramePr>
        <p:xfrm>
          <a:off x="0" y="1279123"/>
          <a:ext cx="6697683" cy="331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DSC07506.JPG"/>
          <p:cNvPicPr/>
          <p:nvPr/>
        </p:nvPicPr>
        <p:blipFill>
          <a:blip r:embed="rId4" cstate="print"/>
          <a:srcRect t="21154" b="16746"/>
          <a:stretch>
            <a:fillRect/>
          </a:stretch>
        </p:blipFill>
        <p:spPr>
          <a:xfrm rot="5400000">
            <a:off x="4765338" y="421849"/>
            <a:ext cx="1160163" cy="540754"/>
          </a:xfrm>
          <a:prstGeom prst="rect">
            <a:avLst/>
          </a:prstGeom>
        </p:spPr>
      </p:pic>
      <p:pic>
        <p:nvPicPr>
          <p:cNvPr id="8" name="Picture 7" descr="IMG_20180110_195526.jpg"/>
          <p:cNvPicPr/>
          <p:nvPr/>
        </p:nvPicPr>
        <p:blipFill>
          <a:blip r:embed="rId5" cstate="print"/>
          <a:srcRect l="20909" r="17048"/>
          <a:stretch>
            <a:fillRect/>
          </a:stretch>
        </p:blipFill>
        <p:spPr>
          <a:xfrm>
            <a:off x="5855272" y="111804"/>
            <a:ext cx="649044" cy="1121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5849" y="1276709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A                   B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dirty="0"/>
              <a:t>Discussion – bottle A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0" y="4144489"/>
            <a:ext cx="6390450" cy="78377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 error of the exponent (2%), large error of the coefficient (12.1%)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14</a:t>
            </a:fld>
            <a:endParaRPr lang="en-US" sz="1400"/>
          </a:p>
        </p:txBody>
      </p:sp>
      <p:graphicFrame>
        <p:nvGraphicFramePr>
          <p:cNvPr id="6" name="Chart 5"/>
          <p:cNvGraphicFramePr/>
          <p:nvPr/>
        </p:nvGraphicFramePr>
        <p:xfrm>
          <a:off x="0" y="1251594"/>
          <a:ext cx="6507678" cy="303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DSC07506.JPG"/>
          <p:cNvPicPr/>
          <p:nvPr/>
        </p:nvPicPr>
        <p:blipFill>
          <a:blip r:embed="rId4" cstate="print"/>
          <a:srcRect t="21154" b="16746"/>
          <a:stretch>
            <a:fillRect/>
          </a:stretch>
        </p:blipFill>
        <p:spPr>
          <a:xfrm rot="5400000">
            <a:off x="5204259" y="632260"/>
            <a:ext cx="1745673" cy="813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0453" y="2251494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y=4400x</a:t>
            </a:r>
            <a:r>
              <a:rPr lang="hr-HR" sz="1200" baseline="30000" dirty="0"/>
              <a:t>-0.5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Discussion – bottle b</a:t>
            </a:r>
            <a:br>
              <a:rPr lang="en-US" sz="4400"/>
            </a:b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-1" y="4359728"/>
            <a:ext cx="6668220" cy="78377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 error of the exponent (2%) and the coefficient (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1%)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15</a:t>
            </a:fld>
            <a:endParaRPr lang="en-US" sz="1400"/>
          </a:p>
        </p:txBody>
      </p:sp>
      <p:graphicFrame>
        <p:nvGraphicFramePr>
          <p:cNvPr id="7" name="Chart 6"/>
          <p:cNvGraphicFramePr/>
          <p:nvPr/>
        </p:nvGraphicFramePr>
        <p:xfrm>
          <a:off x="392622" y="1294410"/>
          <a:ext cx="6198183" cy="30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IMG_20180110_195526.jpg"/>
          <p:cNvPicPr/>
          <p:nvPr/>
        </p:nvPicPr>
        <p:blipFill>
          <a:blip r:embed="rId4" cstate="print"/>
          <a:srcRect l="20909" r="17048"/>
          <a:stretch>
            <a:fillRect/>
          </a:stretch>
        </p:blipFill>
        <p:spPr>
          <a:xfrm>
            <a:off x="5574487" y="261257"/>
            <a:ext cx="1051944" cy="1818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7155" y="2501660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y=4100x</a:t>
            </a:r>
            <a:r>
              <a:rPr lang="hr-HR" sz="1200" baseline="30000" dirty="0"/>
              <a:t>-0.5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Neck length changing</a:t>
            </a:r>
            <a:br>
              <a:rPr lang="en-US" sz="4400"/>
            </a:b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180975" y="1361930"/>
            <a:ext cx="6390450" cy="18372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3D printed neck extender</a:t>
            </a:r>
          </a:p>
          <a:p>
            <a:pPr marL="416052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Designed in Autodesk Fusion 360</a:t>
            </a:r>
          </a:p>
          <a:p>
            <a:pPr marL="416052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Disks for matching the neck diameter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Steps of 2 mm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measurements for each length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16</a:t>
            </a:fld>
            <a:endParaRPr lang="en-US" sz="140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427530"/>
            <a:ext cx="4038600" cy="151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/>
          <a:srcRect l="23090" t="39359" r="21693"/>
          <a:stretch>
            <a:fillRect/>
          </a:stretch>
        </p:blipFill>
        <p:spPr bwMode="auto">
          <a:xfrm>
            <a:off x="4667249" y="1942079"/>
            <a:ext cx="1704975" cy="2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results</a:t>
            </a:r>
            <a:br>
              <a:rPr lang="en-US" sz="4400"/>
            </a:b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180975" y="1258413"/>
            <a:ext cx="6390450" cy="18372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Excellent prediction using the coefficient from previous measurements (1.3% max error)</a:t>
            </a:r>
            <a:endParaRPr lang="en-US" sz="1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endParaRPr lang="en-US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17</a:t>
            </a:fld>
            <a:endParaRPr lang="en-US" sz="1400"/>
          </a:p>
        </p:txBody>
      </p:sp>
      <p:graphicFrame>
        <p:nvGraphicFramePr>
          <p:cNvPr id="7" name="Chart 6"/>
          <p:cNvGraphicFramePr/>
          <p:nvPr/>
        </p:nvGraphicFramePr>
        <p:xfrm>
          <a:off x="252412" y="2066925"/>
          <a:ext cx="6269157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conclusion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07888" y="1375191"/>
            <a:ext cx="6390450" cy="314930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when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into the 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frequency will be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inversely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proportional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square root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the air in the bottle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coefficient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obtained from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first experiment </a:t>
            </a:r>
            <a:b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will describe the frequency for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different neck lengths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reliably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weak point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measuring the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dimensions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It has an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irregular shape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on most bottles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If it has a regular shape, the results are very close to the theoretical expectations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18</a:t>
            </a:fld>
            <a:endParaRPr lang="en-US" sz="1400"/>
          </a:p>
        </p:txBody>
      </p:sp>
      <p:pic>
        <p:nvPicPr>
          <p:cNvPr id="37891" name="Picture 3" descr="C:\Users\Grga\AppData\Local\Microsoft\Windows\INetCache\IE\3H4HDDVQ\tic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420" y="1638795"/>
            <a:ext cx="330097" cy="330097"/>
          </a:xfrm>
          <a:prstGeom prst="rect">
            <a:avLst/>
          </a:prstGeom>
          <a:noFill/>
        </p:spPr>
      </p:pic>
      <p:pic>
        <p:nvPicPr>
          <p:cNvPr id="7" name="Picture 3" descr="C:\Users\Grga\AppData\Local\Microsoft\Windows\INetCache\IE\3H4HDDVQ\tic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067" y="2350307"/>
            <a:ext cx="292492" cy="292492"/>
          </a:xfrm>
          <a:prstGeom prst="rect">
            <a:avLst/>
          </a:prstGeom>
          <a:noFill/>
        </p:spPr>
      </p:pic>
      <p:pic>
        <p:nvPicPr>
          <p:cNvPr id="8" name="Picture 3" descr="C:\Users\Grga\AppData\Local\Microsoft\Windows\INetCache\IE\3H4HDDVQ\tic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466" y="3020291"/>
            <a:ext cx="292492" cy="292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20777" y="689704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Literature</a:t>
            </a:r>
            <a:endParaRPr sz="44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AA49E5C-9DE6-403A-AE2A-8A207EE93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19</a:t>
            </a:fld>
            <a:endParaRPr lang="en-GB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6200000">
            <a:off x="1893261" y="-89920"/>
            <a:ext cx="3050481" cy="6249610"/>
          </a:xfrm>
          <a:prstGeom prst="rect">
            <a:avLst/>
          </a:prstGeom>
        </p:spPr>
        <p:txBody>
          <a:bodyPr vert="eaVert" lIns="45720" tIns="45720" rIns="45720" bIns="45720" rtlCol="0">
            <a:noAutofit/>
          </a:bodyPr>
          <a:lstStyle/>
          <a:p>
            <a:pPr marL="198882" marR="0" lvl="1" indent="-10287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http://www.sarazhandpans.com/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handpan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resonance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and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wave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interference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/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8882" marR="0" lvl="1" indent="-10287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http://www.plastixportal.co.za/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css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_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pages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/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nissei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_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asb.html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8882" marR="0" lvl="1" indent="-10287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https://people.seas.harvard.edu/~jones/cscie129/nu_lectures/lecture3%20/ho_helmholtz/ho_helmholtz.html</a:t>
            </a:r>
          </a:p>
          <a:p>
            <a:pPr marL="198882" marR="0" lvl="1" indent="-10287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https://newt.phys.unsw.edu.au/jw/Helmholtz.html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8882" marR="0" lvl="1" indent="-10287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https://en.wikipedia.org/wiki/Helmholtz_resonance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8882" marR="0" lvl="1" indent="-10287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Kulišić: Mehanika i toplina, 1988, Školska knjiga</a:t>
            </a:r>
            <a:b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9. Bottle tone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2</a:t>
            </a:fld>
            <a:endParaRPr lang="en-US" sz="1400"/>
          </a:p>
        </p:txBody>
      </p:sp>
      <p:sp>
        <p:nvSpPr>
          <p:cNvPr id="5" name="Shape 62"/>
          <p:cNvSpPr txBox="1">
            <a:spLocks/>
          </p:cNvSpPr>
          <p:nvPr/>
        </p:nvSpPr>
        <p:spPr>
          <a:xfrm>
            <a:off x="347241" y="1405198"/>
            <a:ext cx="6286725" cy="713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ts val="900"/>
              </a:spcBef>
              <a:spcAft>
                <a:spcPts val="1200"/>
              </a:spcAft>
              <a:buClr>
                <a:schemeClr val="accent2"/>
              </a:buClr>
              <a:buSzPct val="100000"/>
              <a:defRPr/>
            </a:pPr>
            <a:r>
              <a:rPr lang="en-US" sz="1600" dirty="0"/>
              <a:t>Take an empty bottle and </a:t>
            </a:r>
            <a:r>
              <a:rPr lang="en-US" sz="1600" b="1" dirty="0"/>
              <a:t>blow air </a:t>
            </a:r>
            <a:r>
              <a:rPr lang="en-US" sz="1600" dirty="0"/>
              <a:t>across its mouth to produce a sound. Now </a:t>
            </a:r>
            <a:r>
              <a:rPr lang="en-US" sz="1600" b="1" dirty="0"/>
              <a:t>fill the bottle with some water </a:t>
            </a:r>
            <a:r>
              <a:rPr lang="en-US" sz="1600" dirty="0"/>
              <a:t>and study how the </a:t>
            </a:r>
            <a:r>
              <a:rPr lang="en-US" sz="1600" b="1" dirty="0"/>
              <a:t>sound changes</a:t>
            </a:r>
            <a:r>
              <a:rPr lang="en-US" sz="1600" dirty="0"/>
              <a:t>. </a:t>
            </a:r>
            <a:endParaRPr kumimoji="0" lang="en-US" sz="15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290" name="Picture 2" descr="Sounds Great: Bottled Mus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401" y="2245142"/>
            <a:ext cx="4655130" cy="261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754213" y="1194726"/>
            <a:ext cx="5286168" cy="107695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-GB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Thank you</a:t>
            </a:r>
            <a:r>
              <a:rPr lang="hr-HR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!</a:t>
            </a:r>
            <a:endParaRPr sz="60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7" name="Shape 55">
            <a:extLst>
              <a:ext uri="{FF2B5EF4-FFF2-40B4-BE49-F238E27FC236}">
                <a16:creationId xmlns:a16="http://schemas.microsoft.com/office/drawing/2014/main" id="{444FA644-3D11-4979-883B-F93704B70A26}"/>
              </a:ext>
            </a:extLst>
          </p:cNvPr>
          <p:cNvSpPr txBox="1">
            <a:spLocks/>
          </p:cNvSpPr>
          <p:nvPr/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 </a:t>
            </a:r>
            <a:r>
              <a:rPr lang="hr-HR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Grgur </a:t>
            </a:r>
            <a:r>
              <a:rPr lang="hr-HR" sz="3200" dirty="0" err="1">
                <a:solidFill>
                  <a:schemeClr val="tx1"/>
                </a:solidFill>
                <a:latin typeface="Tw Cen MT Condensed" panose="020B0606020104020203" pitchFamily="34" charset="-18"/>
              </a:rPr>
              <a:t>Premec</a:t>
            </a:r>
            <a:endParaRPr lang="en-GB"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8" name="Shape 56">
            <a:extLst>
              <a:ext uri="{FF2B5EF4-FFF2-40B4-BE49-F238E27FC236}">
                <a16:creationId xmlns:a16="http://schemas.microsoft.com/office/drawing/2014/main" id="{0DFBD5AE-A1CB-417B-A135-DADCCB8CDC7B}"/>
              </a:ext>
            </a:extLst>
          </p:cNvPr>
          <p:cNvSpPr txBox="1">
            <a:spLocks/>
          </p:cNvSpPr>
          <p:nvPr/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3200">
                <a:latin typeface="Tw Cen MT Condensed" panose="020B0606020104020203" pitchFamily="34" charset="-18"/>
              </a:rPr>
              <a:t>Team</a:t>
            </a:r>
            <a:r>
              <a:rPr lang="en-GB" sz="2800">
                <a:latin typeface="Tw Cen MT Condensed" panose="020B0606020104020203" pitchFamily="34" charset="-18"/>
              </a:rPr>
              <a:t> </a:t>
            </a:r>
            <a:r>
              <a:rPr lang="en-GB" sz="3200">
                <a:latin typeface="Tw Cen MT Condensed" panose="020B0606020104020203" pitchFamily="34" charset="-18"/>
              </a:rPr>
              <a:t>Croatia</a:t>
            </a:r>
            <a:endParaRPr lang="en-GB" sz="3200" dirty="0">
              <a:latin typeface="Tw Cen MT Condensed" panose="020B0606020104020203" pitchFamily="34" charset="-18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06C2581-05F0-42F2-BDB4-4DC49EB7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Testing accuracy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07888" y="1375191"/>
            <a:ext cx="6390450" cy="314930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Online tone generator</a:t>
            </a: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 (accuracy checked with oscilloscope)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Max 1 Hz error throughout the bottle frequency range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21</a:t>
            </a:fld>
            <a:endParaRPr lang="en-US" sz="140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57" y="2389517"/>
            <a:ext cx="6233650" cy="192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67550" y="702283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Outline</a:t>
            </a: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ED181BC9-FEF5-4AFC-A35D-683CE8D7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541099"/>
              </p:ext>
            </p:extLst>
          </p:nvPr>
        </p:nvGraphicFramePr>
        <p:xfrm>
          <a:off x="467549" y="1527317"/>
          <a:ext cx="5919901" cy="336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6F86CD-F34B-4E28-8174-433A75A5534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3775" y="1152475"/>
            <a:ext cx="6390450" cy="341640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/>
              <a:t>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B6AB9B-4AA7-4672-A30B-37F82FCE8D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3</a:t>
            </a:fld>
            <a:endParaRPr 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Why a tone is produced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1339565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bottle is effectively 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Helmholtz resonator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 air in the neck acts as a weight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 air in the bottle acts as a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Losses: friction, heat, 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air blown over the bottle keeps the oscillations going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4</a:t>
            </a:fld>
            <a:endParaRPr lang="en-US" sz="1400"/>
          </a:p>
        </p:txBody>
      </p:sp>
      <p:pic>
        <p:nvPicPr>
          <p:cNvPr id="5" name="Picture 2" descr="https://people.seas.harvard.edu/~jones/cscie129/nu_lectures/lecture3%20/ho_helmholtz/bot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394" y="3455719"/>
            <a:ext cx="5389874" cy="139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Quantitative description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1339565"/>
            <a:ext cx="6390450" cy="60798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Helmholtz resonator formula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5</a:t>
            </a:fld>
            <a:endParaRPr lang="en-US" sz="140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-1911927" y="1920536"/>
          <a:ext cx="10158266" cy="108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Document" r:id="rId4" imgW="5794942" imgH="616701" progId="Word.Document.12">
                  <p:embed/>
                </p:oleObj>
              </mc:Choice>
              <mc:Fallback>
                <p:oleObj name="Document" r:id="rId4" imgW="5794942" imgH="61670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11927" y="1920536"/>
                        <a:ext cx="10158266" cy="108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8135" y="3610099"/>
            <a:ext cx="55369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 – speed of sound in air</a:t>
            </a:r>
          </a:p>
          <a:p>
            <a:r>
              <a:rPr lang="en-US" i="1" dirty="0"/>
              <a:t>A</a:t>
            </a:r>
            <a:r>
              <a:rPr lang="en-US" dirty="0"/>
              <a:t> – neck cross-section</a:t>
            </a:r>
          </a:p>
          <a:p>
            <a:r>
              <a:rPr lang="en-US" i="1" dirty="0" err="1">
                <a:latin typeface="Bahnschrift" pitchFamily="34" charset="0"/>
              </a:rPr>
              <a:t>l</a:t>
            </a:r>
            <a:r>
              <a:rPr lang="en-US" i="1" baseline="-25000" dirty="0" err="1"/>
              <a:t>eq</a:t>
            </a:r>
            <a:r>
              <a:rPr lang="en-US" dirty="0"/>
              <a:t> – neck equivalent length (neck length + 0.3 · diameter)</a:t>
            </a:r>
          </a:p>
          <a:p>
            <a:r>
              <a:rPr lang="en-US" i="1" dirty="0"/>
              <a:t>V</a:t>
            </a:r>
            <a:r>
              <a:rPr lang="en-US" dirty="0"/>
              <a:t> – bottle volume</a:t>
            </a:r>
          </a:p>
          <a:p>
            <a:endParaRPr lang="en-US" dirty="0"/>
          </a:p>
        </p:txBody>
      </p:sp>
      <p:sp>
        <p:nvSpPr>
          <p:cNvPr id="2" name="Desna vitičasta zagrada 1">
            <a:extLst>
              <a:ext uri="{FF2B5EF4-FFF2-40B4-BE49-F238E27FC236}">
                <a16:creationId xmlns:a16="http://schemas.microsoft.com/office/drawing/2014/main" id="{A3640DEB-9DC1-4907-A885-9604E4DE3644}"/>
              </a:ext>
            </a:extLst>
          </p:cNvPr>
          <p:cNvSpPr/>
          <p:nvPr/>
        </p:nvSpPr>
        <p:spPr>
          <a:xfrm rot="5400000">
            <a:off x="3719822" y="2709881"/>
            <a:ext cx="230736" cy="81238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BE22E37-3AEA-4BEA-A8D1-0065982F24F0}"/>
              </a:ext>
            </a:extLst>
          </p:cNvPr>
          <p:cNvSpPr txBox="1"/>
          <p:nvPr/>
        </p:nvSpPr>
        <p:spPr>
          <a:xfrm>
            <a:off x="3692362" y="321234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k</a:t>
            </a:r>
            <a:endParaRPr lang="en-GB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helmholtz resonance"/>
          <p:cNvPicPr>
            <a:picLocks noChangeAspect="1" noChangeArrowheads="1"/>
          </p:cNvPicPr>
          <p:nvPr/>
        </p:nvPicPr>
        <p:blipFill>
          <a:blip r:embed="rId3" cstate="print"/>
          <a:srcRect l="52506"/>
          <a:stretch>
            <a:fillRect/>
          </a:stretch>
        </p:blipFill>
        <p:spPr bwMode="auto">
          <a:xfrm>
            <a:off x="4650811" y="298540"/>
            <a:ext cx="1944216" cy="2158869"/>
          </a:xfrm>
          <a:prstGeom prst="rect">
            <a:avLst/>
          </a:prstGeom>
          <a:noFill/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parameters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1339565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Volume of air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the bottle (V)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Neck dimensions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(A, L)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Hard to measure accurately for most bottles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Speed of sound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Unchange</a:t>
            </a:r>
            <a:r>
              <a:rPr lang="hr-HR" sz="17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Two bottles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Influence of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 bottle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necks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Experiment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repeatability test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6</a:t>
            </a:fld>
            <a:endParaRPr 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HYPOTHESES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1339565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when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water is added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into the 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will be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inversely proportional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square root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volume of the air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the 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coefficient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obtained from 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first experimen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 will describe the frequency for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different neck lengths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reliably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7</a:t>
            </a:fld>
            <a:endParaRPr lang="en-US" sz="140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2809283" y="3643205"/>
          <a:ext cx="11604626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5856207" imgH="617299" progId="Word.Document.12">
                  <p:embed/>
                </p:oleObj>
              </mc:Choice>
              <mc:Fallback>
                <p:oleObj name="Document" r:id="rId4" imgW="5856207" imgH="61729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09283" y="3643205"/>
                        <a:ext cx="11604626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Experimental setup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1208936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Two glass bottles with a volume of 0.5 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syringe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8</a:t>
            </a:fld>
            <a:endParaRPr lang="en-US" sz="1400"/>
          </a:p>
        </p:txBody>
      </p:sp>
      <p:pic>
        <p:nvPicPr>
          <p:cNvPr id="6" name="Picture 5" descr="DSC07510.JPG"/>
          <p:cNvPicPr/>
          <p:nvPr/>
        </p:nvPicPr>
        <p:blipFill>
          <a:blip r:embed="rId3" cstate="print"/>
          <a:srcRect l="17147" t="31279" r="10897" b="33125"/>
          <a:stretch>
            <a:fillRect/>
          </a:stretch>
        </p:blipFill>
        <p:spPr>
          <a:xfrm rot="5400000">
            <a:off x="320698" y="3184135"/>
            <a:ext cx="2393487" cy="1168983"/>
          </a:xfrm>
          <a:prstGeom prst="rect">
            <a:avLst/>
          </a:prstGeom>
        </p:spPr>
      </p:pic>
      <p:pic>
        <p:nvPicPr>
          <p:cNvPr id="7" name="Picture 6" descr="DSC07506.JPG"/>
          <p:cNvPicPr/>
          <p:nvPr/>
        </p:nvPicPr>
        <p:blipFill>
          <a:blip r:embed="rId4" cstate="print"/>
          <a:srcRect t="21154" b="16746"/>
          <a:stretch>
            <a:fillRect/>
          </a:stretch>
        </p:blipFill>
        <p:spPr>
          <a:xfrm rot="5400000">
            <a:off x="2250372" y="2464133"/>
            <a:ext cx="2731326" cy="1555668"/>
          </a:xfrm>
          <a:prstGeom prst="rect">
            <a:avLst/>
          </a:prstGeom>
        </p:spPr>
      </p:pic>
      <p:pic>
        <p:nvPicPr>
          <p:cNvPr id="8" name="Picture 7" descr="IMG_20180110_195526.jpg"/>
          <p:cNvPicPr/>
          <p:nvPr/>
        </p:nvPicPr>
        <p:blipFill>
          <a:blip r:embed="rId5" cstate="print"/>
          <a:srcRect l="20909" r="17048"/>
          <a:stretch>
            <a:fillRect/>
          </a:stretch>
        </p:blipFill>
        <p:spPr>
          <a:xfrm>
            <a:off x="4670137" y="1816924"/>
            <a:ext cx="1576284" cy="2850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6076" y="460888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Bottle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2897" y="461877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Bottle 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7262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/>
              <a:t>Experimental setup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19763" y="1208936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Digital calipers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9</a:t>
            </a:fld>
            <a:endParaRPr lang="en-US" sz="1400"/>
          </a:p>
        </p:txBody>
      </p:sp>
      <p:pic>
        <p:nvPicPr>
          <p:cNvPr id="11" name="Picture 10" descr="DSC07512.JPG"/>
          <p:cNvPicPr/>
          <p:nvPr/>
        </p:nvPicPr>
        <p:blipFill>
          <a:blip r:embed="rId3" cstate="print"/>
          <a:srcRect t="31987" b="20539"/>
          <a:stretch>
            <a:fillRect/>
          </a:stretch>
        </p:blipFill>
        <p:spPr>
          <a:xfrm>
            <a:off x="366713" y="2054431"/>
            <a:ext cx="6307219" cy="20306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3523</TotalTime>
  <Words>734</Words>
  <Application>Microsoft Office PowerPoint</Application>
  <PresentationFormat>Prilagođeno</PresentationFormat>
  <Paragraphs>152</Paragraphs>
  <Slides>21</Slides>
  <Notes>21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Arial</vt:lpstr>
      <vt:lpstr>Bahnschrift</vt:lpstr>
      <vt:lpstr>Calibri</vt:lpstr>
      <vt:lpstr>Droid Sans</vt:lpstr>
      <vt:lpstr>Times New Roman</vt:lpstr>
      <vt:lpstr>Tw Cen MT</vt:lpstr>
      <vt:lpstr>Tw Cen MT Condensed</vt:lpstr>
      <vt:lpstr>Wingdings 3</vt:lpstr>
      <vt:lpstr>Integral</vt:lpstr>
      <vt:lpstr>Document</vt:lpstr>
      <vt:lpstr>9. Bottle tone</vt:lpstr>
      <vt:lpstr>9. Bottle tone</vt:lpstr>
      <vt:lpstr>Outline</vt:lpstr>
      <vt:lpstr>Why a tone is produced</vt:lpstr>
      <vt:lpstr>Quantitative description</vt:lpstr>
      <vt:lpstr>parameters</vt:lpstr>
      <vt:lpstr>HYPOTHESES</vt:lpstr>
      <vt:lpstr>Experimental setup</vt:lpstr>
      <vt:lpstr>Experimental setup</vt:lpstr>
      <vt:lpstr>Experimental setup</vt:lpstr>
      <vt:lpstr>Measuring process</vt:lpstr>
      <vt:lpstr>Bottle dimensions</vt:lpstr>
      <vt:lpstr>Measurement Results</vt:lpstr>
      <vt:lpstr>Discussion – bottle A </vt:lpstr>
      <vt:lpstr>Discussion – bottle b </vt:lpstr>
      <vt:lpstr>Neck length changing </vt:lpstr>
      <vt:lpstr>results </vt:lpstr>
      <vt:lpstr>conclusion</vt:lpstr>
      <vt:lpstr>Literature</vt:lpstr>
      <vt:lpstr>Thank you!</vt:lpstr>
      <vt:lpstr>Testing accuracy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Name of the Problem</dc:title>
  <dc:creator>Grga</dc:creator>
  <cp:lastModifiedBy>Elena</cp:lastModifiedBy>
  <cp:revision>115</cp:revision>
  <dcterms:modified xsi:type="dcterms:W3CDTF">2018-07-09T07:04:33Z</dcterms:modified>
</cp:coreProperties>
</file>