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9" r:id="rId7"/>
    <p:sldId id="271" r:id="rId8"/>
    <p:sldId id="292" r:id="rId9"/>
    <p:sldId id="289" r:id="rId10"/>
    <p:sldId id="262" r:id="rId11"/>
    <p:sldId id="263" r:id="rId12"/>
    <p:sldId id="272" r:id="rId13"/>
    <p:sldId id="291" r:id="rId14"/>
    <p:sldId id="273" r:id="rId15"/>
    <p:sldId id="279" r:id="rId16"/>
    <p:sldId id="280" r:id="rId17"/>
    <p:sldId id="286" r:id="rId18"/>
    <p:sldId id="265" r:id="rId19"/>
    <p:sldId id="266" r:id="rId20"/>
    <p:sldId id="267" r:id="rId21"/>
    <p:sldId id="293" r:id="rId22"/>
    <p:sldId id="285" r:id="rId23"/>
    <p:sldId id="290" r:id="rId24"/>
    <p:sldId id="287" r:id="rId25"/>
    <p:sldId id="284" r:id="rId26"/>
    <p:sldId id="282" r:id="rId27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B6C0"/>
    <a:srgbClr val="FF505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502" y="10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hr-HR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hr-HR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hr-HR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hr-HR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hr-HR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hr-HR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Experiment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hr-HR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hr-HR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hr-HR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hr-HR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Results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hr-HR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hr-HR"/>
        </a:p>
      </dgm:t>
    </dgm:pt>
    <dgm:pt modelId="{4229531A-C367-4245-813D-7A290CC0653B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/>
            <a:t>Probability</a:t>
          </a:r>
          <a:r>
            <a:rPr lang="hr-HR" sz="1500" dirty="0"/>
            <a:t> </a:t>
          </a:r>
          <a:r>
            <a:rPr lang="hr-HR" sz="1500" dirty="0" err="1"/>
            <a:t>of</a:t>
          </a:r>
          <a:r>
            <a:rPr lang="hr-HR" sz="1500" dirty="0"/>
            <a:t> </a:t>
          </a:r>
          <a:r>
            <a:rPr lang="hr-HR" sz="1500" dirty="0" err="1"/>
            <a:t>crossing</a:t>
          </a:r>
          <a:r>
            <a:rPr lang="hr-HR" sz="1500" dirty="0"/>
            <a:t> </a:t>
          </a:r>
          <a:r>
            <a:rPr lang="hr-HR" sz="1500" dirty="0" err="1"/>
            <a:t>the</a:t>
          </a:r>
          <a:r>
            <a:rPr lang="hr-HR" sz="1500" dirty="0"/>
            <a:t> </a:t>
          </a:r>
          <a:r>
            <a:rPr lang="hr-HR" sz="1500" dirty="0" err="1"/>
            <a:t>line</a:t>
          </a:r>
          <a:endParaRPr lang="hr-HR" sz="15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C2B7B-81CE-4394-84DC-926786C05228}" type="parTrans" cxnId="{7D3DD701-00E7-4C59-9D76-608F1931735A}">
      <dgm:prSet/>
      <dgm:spPr/>
      <dgm:t>
        <a:bodyPr/>
        <a:lstStyle/>
        <a:p>
          <a:endParaRPr lang="hr-HR"/>
        </a:p>
      </dgm:t>
    </dgm:pt>
    <dgm:pt modelId="{51660543-A584-4DA7-8F42-FD36CC444D9B}" type="sibTrans" cxnId="{7D3DD701-00E7-4C59-9D76-608F1931735A}">
      <dgm:prSet/>
      <dgm:spPr/>
      <dgm:t>
        <a:bodyPr/>
        <a:lstStyle/>
        <a:p>
          <a:endParaRPr lang="hr-HR"/>
        </a:p>
      </dgm:t>
    </dgm:pt>
    <dgm:pt modelId="{D847DDCD-7415-4AA2-A5D3-3DC95FD9D0CA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Equipment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DDD6E-50D9-4C15-89D8-79B01218F742}" type="parTrans" cxnId="{CF1FAEB5-6F35-4A05-933B-236629AACB95}">
      <dgm:prSet/>
      <dgm:spPr/>
      <dgm:t>
        <a:bodyPr/>
        <a:lstStyle/>
        <a:p>
          <a:endParaRPr lang="hr-HR"/>
        </a:p>
      </dgm:t>
    </dgm:pt>
    <dgm:pt modelId="{143CA611-55A5-49E0-A023-3C42948E01B3}" type="sibTrans" cxnId="{CF1FAEB5-6F35-4A05-933B-236629AACB95}">
      <dgm:prSet/>
      <dgm:spPr/>
      <dgm:t>
        <a:bodyPr/>
        <a:lstStyle/>
        <a:p>
          <a:endParaRPr lang="hr-HR"/>
        </a:p>
      </dgm:t>
    </dgm:pt>
    <dgm:pt modelId="{252CA603-DD91-4208-8F58-C7E57C2E5EAF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Group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vs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Single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stick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80574D0-994A-49E1-888F-25FF3C1AD957}" type="parTrans" cxnId="{EC2D423D-91C1-4014-8B2D-0FBCA881E14B}">
      <dgm:prSet/>
      <dgm:spPr/>
      <dgm:t>
        <a:bodyPr/>
        <a:lstStyle/>
        <a:p>
          <a:endParaRPr lang="hr-HR"/>
        </a:p>
      </dgm:t>
    </dgm:pt>
    <dgm:pt modelId="{EAB130A1-465F-4B08-B8B3-A316CEDB6386}" type="sibTrans" cxnId="{EC2D423D-91C1-4014-8B2D-0FBCA881E14B}">
      <dgm:prSet/>
      <dgm:spPr/>
      <dgm:t>
        <a:bodyPr/>
        <a:lstStyle/>
        <a:p>
          <a:endParaRPr lang="hr-HR"/>
        </a:p>
      </dgm:t>
    </dgm:pt>
    <dgm:pt modelId="{4E9F7536-8696-4AF7-9D38-01D2681E99F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Height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testing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1D652C7-3A2C-4A3C-875E-06F974B7E5EF}" type="parTrans" cxnId="{A5E51157-A5E6-4473-B521-E615497A8BEC}">
      <dgm:prSet/>
      <dgm:spPr/>
      <dgm:t>
        <a:bodyPr/>
        <a:lstStyle/>
        <a:p>
          <a:endParaRPr lang="hr-HR"/>
        </a:p>
      </dgm:t>
    </dgm:pt>
    <dgm:pt modelId="{1E2D2366-1C9A-400F-A6BB-23F1FFE73485}" type="sibTrans" cxnId="{A5E51157-A5E6-4473-B521-E615497A8BEC}">
      <dgm:prSet/>
      <dgm:spPr/>
      <dgm:t>
        <a:bodyPr/>
        <a:lstStyle/>
        <a:p>
          <a:endParaRPr lang="hr-HR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/>
            <a:t>Comparison</a:t>
          </a:r>
          <a:r>
            <a:rPr lang="hr-HR" sz="1500" dirty="0"/>
            <a:t> </a:t>
          </a:r>
          <a:r>
            <a:rPr lang="hr-HR" sz="1500" dirty="0" err="1"/>
            <a:t>of</a:t>
          </a:r>
          <a:r>
            <a:rPr lang="hr-HR" sz="1500" dirty="0"/>
            <a:t> </a:t>
          </a:r>
          <a:r>
            <a:rPr lang="hr-HR" sz="1500" dirty="0" err="1"/>
            <a:t>results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hr-HR"/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hr-HR"/>
        </a:p>
      </dgm:t>
    </dgm:pt>
    <dgm:pt modelId="{F0851522-5FC8-4BE8-A544-19161E4ED0C8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Changing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needle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ratio</a:t>
          </a:r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724476E-3E08-481D-9813-7CCC5E156C23}" type="parTrans" cxnId="{ECD65C38-6CF6-4CDE-8D9D-196023424B0E}">
      <dgm:prSet/>
      <dgm:spPr/>
      <dgm:t>
        <a:bodyPr/>
        <a:lstStyle/>
        <a:p>
          <a:endParaRPr lang="hr-HR"/>
        </a:p>
      </dgm:t>
    </dgm:pt>
    <dgm:pt modelId="{C2AA0398-453E-45BC-A0D5-436DE35E539B}" type="sibTrans" cxnId="{ECD65C38-6CF6-4CDE-8D9D-196023424B0E}">
      <dgm:prSet/>
      <dgm:spPr/>
      <dgm:t>
        <a:bodyPr/>
        <a:lstStyle/>
        <a:p>
          <a:endParaRPr lang="hr-HR"/>
        </a:p>
      </dgm:t>
    </dgm:pt>
    <dgm:pt modelId="{562AA63B-E2FB-4FC6-BF89-9EB731950CA7}">
      <dgm:prSet phldrT="[Tekst]"/>
      <dgm:spPr>
        <a:ln>
          <a:solidFill>
            <a:srgbClr val="58B6C0"/>
          </a:solidFill>
        </a:ln>
      </dgm:spPr>
      <dgm:t>
        <a:bodyPr/>
        <a:lstStyle/>
        <a:p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88AC89-8EE1-42E2-90CC-B87729F1F52E}" type="parTrans" cxnId="{A1460D30-2047-457E-866D-83B5B7D2FB5C}">
      <dgm:prSet/>
      <dgm:spPr/>
    </dgm:pt>
    <dgm:pt modelId="{8F7FCFFF-73A3-4F44-B502-295E2C98BE71}" type="sibTrans" cxnId="{A1460D30-2047-457E-866D-83B5B7D2FB5C}">
      <dgm:prSet/>
      <dgm:spPr/>
    </dgm:pt>
    <dgm:pt modelId="{2607F072-5F04-4AE2-BB48-E52DB34841A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>
              <a:latin typeface="Calibri" panose="020F0502020204030204" pitchFamily="34" charset="0"/>
              <a:cs typeface="Calibri" panose="020F0502020204030204" pitchFamily="34" charset="0"/>
            </a:rPr>
            <a:t>Program </a:t>
          </a:r>
          <a:r>
            <a:rPr lang="hr-HR" sz="1500" dirty="0" err="1">
              <a:latin typeface="Calibri" panose="020F0502020204030204" pitchFamily="34" charset="0"/>
              <a:cs typeface="Calibri" panose="020F0502020204030204" pitchFamily="34" charset="0"/>
            </a:rPr>
            <a:t>simulations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1440FD-20D9-49A4-BF01-E4A68E9AF5ED}" type="parTrans" cxnId="{D9CB099D-E6F2-4A2E-866C-296CB4D00546}">
      <dgm:prSet/>
      <dgm:spPr/>
    </dgm:pt>
    <dgm:pt modelId="{E8BABD47-1BCC-435B-A0B3-E90E2AA90F51}" type="sibTrans" cxnId="{D9CB099D-E6F2-4A2E-866C-296CB4D00546}">
      <dgm:prSet/>
      <dgm:spPr/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919E84-7BA9-4D91-8537-89E127C8D61D}" type="pres">
      <dgm:prSet presAssocID="{5BD72E14-4ADC-4934-81D0-C467785A222F}" presName="descendantText" presStyleLbl="alignAcc1" presStyleIdx="1" presStyleCnt="3" custScaleY="332209" custLinFactNeighborY="-26427">
        <dgm:presLayoutVars>
          <dgm:bulletEnabled val="1"/>
        </dgm:presLayoutVars>
      </dgm:prSet>
      <dgm:spPr/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8ED8985-F1FE-4BD9-8869-EEE66C524610}" type="pres">
      <dgm:prSet presAssocID="{85C6C629-F7D8-4B74-8731-E5058C1329C2}" presName="descendantText" presStyleLbl="alignAcc1" presStyleIdx="2" presStyleCnt="3" custScaleY="108442">
        <dgm:presLayoutVars>
          <dgm:bulletEnabled val="1"/>
        </dgm:presLayoutVars>
      </dgm:prSet>
      <dgm:spPr/>
    </dgm:pt>
  </dgm:ptLst>
  <dgm:cxnLst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7D3DD701-00E7-4C59-9D76-608F1931735A}" srcId="{C5CFF719-71D4-44D8-883E-877AE403F6A4}" destId="{4229531A-C367-4245-813D-7A290CC0653B}" srcOrd="1" destOrd="0" parTransId="{48DC2B7B-81CE-4394-84DC-926786C05228}" sibTransId="{51660543-A584-4DA7-8F42-FD36CC444D9B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C943AA2C-83DD-41FD-9379-5825FFD941CA}" type="presOf" srcId="{4229531A-C367-4245-813D-7A290CC0653B}" destId="{C414619F-02CF-42A3-8C66-623B876B6AAF}" srcOrd="0" destOrd="1" presId="urn:microsoft.com/office/officeart/2005/8/layout/chevron2"/>
    <dgm:cxn modelId="{A1460D30-2047-457E-866D-83B5B7D2FB5C}" srcId="{5BD72E14-4ADC-4934-81D0-C467785A222F}" destId="{562AA63B-E2FB-4FC6-BF89-9EB731950CA7}" srcOrd="6" destOrd="0" parTransId="{5E88AC89-8EE1-42E2-90CC-B87729F1F52E}" sibTransId="{8F7FCFFF-73A3-4F44-B502-295E2C98BE71}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ECD65C38-6CF6-4CDE-8D9D-196023424B0E}" srcId="{5BD72E14-4ADC-4934-81D0-C467785A222F}" destId="{F0851522-5FC8-4BE8-A544-19161E4ED0C8}" srcOrd="2" destOrd="0" parTransId="{D724476E-3E08-481D-9813-7CCC5E156C23}" sibTransId="{C2AA0398-453E-45BC-A0D5-436DE35E539B}"/>
    <dgm:cxn modelId="{05C1FF38-F69C-4374-9727-3EA6DC3574B5}" type="presOf" srcId="{F0851522-5FC8-4BE8-A544-19161E4ED0C8}" destId="{56919E84-7BA9-4D91-8537-89E127C8D61D}" srcOrd="0" destOrd="2" presId="urn:microsoft.com/office/officeart/2005/8/layout/chevron2"/>
    <dgm:cxn modelId="{EC2D423D-91C1-4014-8B2D-0FBCA881E14B}" srcId="{5BD72E14-4ADC-4934-81D0-C467785A222F}" destId="{252CA603-DD91-4208-8F58-C7E57C2E5EAF}" srcOrd="3" destOrd="0" parTransId="{E80574D0-994A-49E1-888F-25FF3C1AD957}" sibTransId="{EAB130A1-465F-4B08-B8B3-A316CEDB6386}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BE712860-AF4A-41B6-9C47-E8B4C005619F}" type="presOf" srcId="{4E9F7536-8696-4AF7-9D38-01D2681E99FC}" destId="{56919E84-7BA9-4D91-8537-89E127C8D61D}" srcOrd="0" destOrd="4" presId="urn:microsoft.com/office/officeart/2005/8/layout/chevron2"/>
    <dgm:cxn modelId="{97EF344A-3DA1-49C3-B65F-51917118A9AC}" type="presOf" srcId="{D847DDCD-7415-4AA2-A5D3-3DC95FD9D0CA}" destId="{56919E84-7BA9-4D91-8537-89E127C8D61D}" srcOrd="0" destOrd="1" presId="urn:microsoft.com/office/officeart/2005/8/layout/chevron2"/>
    <dgm:cxn modelId="{A5E51157-A5E6-4473-B521-E615497A8BEC}" srcId="{5BD72E14-4ADC-4934-81D0-C467785A222F}" destId="{4E9F7536-8696-4AF7-9D38-01D2681E99FC}" srcOrd="4" destOrd="0" parTransId="{F1D652C7-3A2C-4A3C-875E-06F974B7E5EF}" sibTransId="{1E2D2366-1C9A-400F-A6BB-23F1FFE73485}"/>
    <dgm:cxn modelId="{52975879-60F5-4506-8643-FA9E29D82463}" type="presOf" srcId="{2607F072-5F04-4AE2-BB48-E52DB34841AC}" destId="{56919E84-7BA9-4D91-8537-89E127C8D61D}" srcOrd="0" destOrd="5" presId="urn:microsoft.com/office/officeart/2005/8/layout/chevron2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D9CB099D-E6F2-4A2E-866C-296CB4D00546}" srcId="{5BD72E14-4ADC-4934-81D0-C467785A222F}" destId="{2607F072-5F04-4AE2-BB48-E52DB34841AC}" srcOrd="5" destOrd="0" parTransId="{F61440FD-20D9-49A4-BF01-E4A68E9AF5ED}" sibTransId="{E8BABD47-1BCC-435B-A0B3-E90E2AA90F51}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CF1FAEB5-6F35-4A05-933B-236629AACB95}" srcId="{5BD72E14-4ADC-4934-81D0-C467785A222F}" destId="{D847DDCD-7415-4AA2-A5D3-3DC95FD9D0CA}" srcOrd="1" destOrd="0" parTransId="{B0EDDD6E-50D9-4C15-89D8-79B01218F742}" sibTransId="{143CA611-55A5-49E0-A023-3C42948E01B3}"/>
    <dgm:cxn modelId="{B329F1C4-41BD-4C2F-9CFE-F051E8F4E74C}" type="presOf" srcId="{562AA63B-E2FB-4FC6-BF89-9EB731950CA7}" destId="{56919E84-7BA9-4D91-8537-89E127C8D61D}" srcOrd="0" destOrd="6" presId="urn:microsoft.com/office/officeart/2005/8/layout/chevron2"/>
    <dgm:cxn modelId="{57618FC6-5B55-445F-AD49-156E6F1B0973}" type="presOf" srcId="{252CA603-DD91-4208-8F58-C7E57C2E5EAF}" destId="{56919E84-7BA9-4D91-8537-89E127C8D61D}" srcOrd="0" destOrd="3" presId="urn:microsoft.com/office/officeart/2005/8/layout/chevron2"/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20225" y="191364"/>
          <a:ext cx="906690" cy="634683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 </a:t>
          </a:r>
        </a:p>
      </dsp:txBody>
      <dsp:txXfrm rot="-5400000">
        <a:off x="15779" y="372703"/>
        <a:ext cx="634683" cy="272007"/>
      </dsp:txXfrm>
    </dsp:sp>
    <dsp:sp modelId="{C414619F-02CF-42A3-8C66-623B876B6AAF}">
      <dsp:nvSpPr>
        <dsp:cNvPr id="0" name=""/>
        <dsp:cNvSpPr/>
      </dsp:nvSpPr>
      <dsp:spPr>
        <a:xfrm rot="5400000">
          <a:off x="2991262" y="-2326401"/>
          <a:ext cx="635106" cy="5348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/>
            <a:t>Probability</a:t>
          </a:r>
          <a:r>
            <a:rPr lang="hr-HR" sz="1500" kern="1200" dirty="0"/>
            <a:t> </a:t>
          </a:r>
          <a:r>
            <a:rPr lang="hr-HR" sz="1500" kern="1200" dirty="0" err="1"/>
            <a:t>of</a:t>
          </a:r>
          <a:r>
            <a:rPr lang="hr-HR" sz="1500" kern="1200" dirty="0"/>
            <a:t> </a:t>
          </a:r>
          <a:r>
            <a:rPr lang="hr-HR" sz="1500" kern="1200" dirty="0" err="1"/>
            <a:t>crossing</a:t>
          </a:r>
          <a:r>
            <a:rPr lang="hr-HR" sz="1500" kern="1200" dirty="0"/>
            <a:t> </a:t>
          </a:r>
          <a:r>
            <a:rPr lang="hr-HR" sz="1500" kern="1200" dirty="0" err="1"/>
            <a:t>the</a:t>
          </a:r>
          <a:r>
            <a:rPr lang="hr-HR" sz="1500" kern="1200" dirty="0"/>
            <a:t> </a:t>
          </a:r>
          <a:r>
            <a:rPr lang="hr-HR" sz="1500" kern="1200" dirty="0" err="1"/>
            <a:t>line</a:t>
          </a:r>
          <a:endParaRPr lang="hr-HR" sz="15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34684" y="61180"/>
        <a:ext cx="5317260" cy="573100"/>
      </dsp:txXfrm>
    </dsp:sp>
    <dsp:sp modelId="{888A4CF6-6DFC-4763-92CD-785EB1C18309}">
      <dsp:nvSpPr>
        <dsp:cNvPr id="0" name=""/>
        <dsp:cNvSpPr/>
      </dsp:nvSpPr>
      <dsp:spPr>
        <a:xfrm rot="5400000">
          <a:off x="-136003" y="1648421"/>
          <a:ext cx="906690" cy="634683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 </a:t>
          </a:r>
        </a:p>
      </dsp:txBody>
      <dsp:txXfrm rot="-5400000">
        <a:off x="1" y="1829760"/>
        <a:ext cx="634683" cy="272007"/>
      </dsp:txXfrm>
    </dsp:sp>
    <dsp:sp modelId="{56919E84-7BA9-4D91-8537-89E127C8D61D}">
      <dsp:nvSpPr>
        <dsp:cNvPr id="0" name=""/>
        <dsp:cNvSpPr/>
      </dsp:nvSpPr>
      <dsp:spPr>
        <a:xfrm rot="5400000">
          <a:off x="2329879" y="-1022786"/>
          <a:ext cx="1957870" cy="5348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Experiment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Equipment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Changing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needle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-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track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ratio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Group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vs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Single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stick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Height</a:t>
          </a: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testing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>
              <a:latin typeface="Calibri" panose="020F0502020204030204" pitchFamily="34" charset="0"/>
              <a:cs typeface="Calibri" panose="020F0502020204030204" pitchFamily="34" charset="0"/>
            </a:rPr>
            <a:t>Program </a:t>
          </a:r>
          <a:r>
            <a:rPr lang="hr-HR" sz="1500" kern="1200" dirty="0" err="1">
              <a:latin typeface="Calibri" panose="020F0502020204030204" pitchFamily="34" charset="0"/>
              <a:cs typeface="Calibri" panose="020F0502020204030204" pitchFamily="34" charset="0"/>
            </a:rPr>
            <a:t>simulations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34683" y="767985"/>
        <a:ext cx="5252688" cy="1766720"/>
      </dsp:txXfrm>
    </dsp:sp>
    <dsp:sp modelId="{EE06D0CA-9862-4A99-A23E-E551B72CA373}">
      <dsp:nvSpPr>
        <dsp:cNvPr id="0" name=""/>
        <dsp:cNvSpPr/>
      </dsp:nvSpPr>
      <dsp:spPr>
        <a:xfrm rot="5400000">
          <a:off x="-136003" y="2812596"/>
          <a:ext cx="906690" cy="634683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 </a:t>
          </a:r>
        </a:p>
      </dsp:txBody>
      <dsp:txXfrm rot="-5400000">
        <a:off x="1" y="2993935"/>
        <a:ext cx="634683" cy="272007"/>
      </dsp:txXfrm>
    </dsp:sp>
    <dsp:sp modelId="{38ED8985-F1FE-4BD9-8869-EEE66C524610}">
      <dsp:nvSpPr>
        <dsp:cNvPr id="0" name=""/>
        <dsp:cNvSpPr/>
      </dsp:nvSpPr>
      <dsp:spPr>
        <a:xfrm rot="5400000">
          <a:off x="2989264" y="297135"/>
          <a:ext cx="639101" cy="53482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hr-HR" sz="2400" kern="1200" dirty="0" err="1">
              <a:latin typeface="Tw Cen MT Condensed" panose="020B0606020104020203" pitchFamily="34" charset="-18"/>
            </a:rPr>
            <a:t>Results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500" kern="1200" dirty="0" err="1"/>
            <a:t>Comparison</a:t>
          </a:r>
          <a:r>
            <a:rPr lang="hr-HR" sz="1500" kern="1200" dirty="0"/>
            <a:t> </a:t>
          </a:r>
          <a:r>
            <a:rPr lang="hr-HR" sz="1500" kern="1200" dirty="0" err="1"/>
            <a:t>of</a:t>
          </a:r>
          <a:r>
            <a:rPr lang="hr-HR" sz="1500" kern="1200" dirty="0"/>
            <a:t> </a:t>
          </a:r>
          <a:r>
            <a:rPr lang="hr-HR" sz="1500" kern="1200" dirty="0" err="1"/>
            <a:t>results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634683" y="2682914"/>
        <a:ext cx="5317065" cy="576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408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17.png"/><Relationship Id="rId10" Type="http://schemas.openxmlformats.org/officeDocument/2006/relationships/image" Target="../media/image160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png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ematica-journal.com/issue/v11i1/contents/BuffonsNeedle/BuffonsNeedle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cut-the-knot.org/fta/Buffon/buffon9.shtml" TargetMode="External"/><Relationship Id="rId5" Type="http://schemas.openxmlformats.org/officeDocument/2006/relationships/hyperlink" Target="https://web.math.pmf.unizg.hr/nastava/uuv/files/ch5.pdf" TargetMode="External"/><Relationship Id="rId4" Type="http://schemas.openxmlformats.org/officeDocument/2006/relationships/hyperlink" Target="http://mis.element.hr/fajli/560/09-04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9.png"/><Relationship Id="rId3" Type="http://schemas.openxmlformats.org/officeDocument/2006/relationships/image" Target="../media/image8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4" Type="http://schemas.openxmlformats.org/officeDocument/2006/relationships/image" Target="../media/image47.png"/><Relationship Id="rId5" Type="http://schemas.openxmlformats.org/officeDocument/2006/relationships/image" Target="../media/image10.png"/><Relationship Id="rId23" Type="http://schemas.openxmlformats.org/officeDocument/2006/relationships/image" Target="../media/image46.png"/><Relationship Id="rId28" Type="http://schemas.openxmlformats.org/officeDocument/2006/relationships/image" Target="../media/image52.png"/><Relationship Id="rId31" Type="http://schemas.openxmlformats.org/officeDocument/2006/relationships/image" Target="../media/image55.png"/><Relationship Id="rId27" Type="http://schemas.openxmlformats.org/officeDocument/2006/relationships/image" Target="../media/image9.png"/><Relationship Id="rId30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36.png"/><Relationship Id="rId15" Type="http://schemas.openxmlformats.org/officeDocument/2006/relationships/image" Target="../media/image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hr-HR" sz="48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1. </a:t>
            </a:r>
            <a:r>
              <a:rPr lang="hr-HR" sz="48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Buffon</a:t>
            </a:r>
            <a:r>
              <a:rPr lang="hr-HR" sz="4800" dirty="0"/>
              <a:t>‘s </a:t>
            </a:r>
            <a:r>
              <a:rPr lang="hr-HR" sz="4800" dirty="0" err="1"/>
              <a:t>needle</a:t>
            </a:r>
            <a:endParaRPr sz="48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</a:t>
            </a:r>
            <a:r>
              <a:rPr lang="hr-HR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Marko Šarić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GB" sz="2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14CA67A0-D636-4920-B82A-8BDD4243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540800" y="7564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Experimental</a:t>
            </a:r>
            <a:r>
              <a:rPr lang="hr-HR" sz="4400" dirty="0"/>
              <a:t> </a:t>
            </a:r>
            <a:r>
              <a:rPr lang="hr-HR" sz="4400" dirty="0" err="1"/>
              <a:t>setup</a:t>
            </a:r>
            <a:endParaRPr sz="4400" dirty="0"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13985" y="1533993"/>
            <a:ext cx="6390450" cy="128017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2700 matches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one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40cm 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parallel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to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floor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a=9.5cm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b=10 cm, 9.5cm, 9 cm</a:t>
            </a: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5ADEF3C-0F9A-4AFA-AA95-9AC782D6518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291472" y="4799778"/>
            <a:ext cx="411525" cy="393600"/>
          </a:xfrm>
        </p:spPr>
        <p:txBody>
          <a:bodyPr/>
          <a:lstStyle/>
          <a:p>
            <a:fld id="{00000000-1234-1234-1234-123412341234}" type="slidenum">
              <a:rPr lang="en-GB" sz="1400" smtClean="0"/>
              <a:pPr/>
              <a:t>10</a:t>
            </a:fld>
            <a:endParaRPr lang="en-GB" sz="1400" dirty="0"/>
          </a:p>
        </p:txBody>
      </p:sp>
      <p:grpSp>
        <p:nvGrpSpPr>
          <p:cNvPr id="4" name="Grupa 3"/>
          <p:cNvGrpSpPr/>
          <p:nvPr/>
        </p:nvGrpSpPr>
        <p:grpSpPr>
          <a:xfrm>
            <a:off x="3470028" y="2773435"/>
            <a:ext cx="3366828" cy="1921632"/>
            <a:chOff x="3509784" y="3031671"/>
            <a:chExt cx="3366828" cy="1921632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9784" y="3072399"/>
              <a:ext cx="3366828" cy="1880904"/>
            </a:xfrm>
            <a:prstGeom prst="rect">
              <a:avLst/>
            </a:prstGeom>
          </p:spPr>
        </p:pic>
        <p:grpSp>
          <p:nvGrpSpPr>
            <p:cNvPr id="2" name="Grupa 1"/>
            <p:cNvGrpSpPr/>
            <p:nvPr/>
          </p:nvGrpSpPr>
          <p:grpSpPr>
            <a:xfrm>
              <a:off x="4015411" y="3031671"/>
              <a:ext cx="2276061" cy="1814274"/>
              <a:chOff x="4015411" y="3031671"/>
              <a:chExt cx="2276061" cy="1814274"/>
            </a:xfrm>
          </p:grpSpPr>
          <p:grpSp>
            <p:nvGrpSpPr>
              <p:cNvPr id="11" name="Grupa 10"/>
              <p:cNvGrpSpPr/>
              <p:nvPr/>
            </p:nvGrpSpPr>
            <p:grpSpPr>
              <a:xfrm>
                <a:off x="4015412" y="3031671"/>
                <a:ext cx="2276060" cy="836255"/>
                <a:chOff x="3991830" y="2779216"/>
                <a:chExt cx="2276060" cy="946613"/>
              </a:xfrm>
            </p:grpSpPr>
            <p:sp>
              <p:nvSpPr>
                <p:cNvPr id="8" name="Desna vitičasta zagrada 7"/>
                <p:cNvSpPr/>
                <p:nvPr/>
              </p:nvSpPr>
              <p:spPr>
                <a:xfrm rot="16200000">
                  <a:off x="4897764" y="2590541"/>
                  <a:ext cx="302630" cy="1967945"/>
                </a:xfrm>
                <a:prstGeom prst="rightBrac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 dirty="0"/>
                </a:p>
              </p:txBody>
            </p:sp>
            <p:sp>
              <p:nvSpPr>
                <p:cNvPr id="9" name="TekstniOkvir 8"/>
                <p:cNvSpPr txBox="1"/>
                <p:nvPr/>
              </p:nvSpPr>
              <p:spPr>
                <a:xfrm>
                  <a:off x="3991830" y="2779216"/>
                  <a:ext cx="2276060" cy="661946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600" dirty="0">
                      <a:solidFill>
                        <a:srgbClr val="FF0000"/>
                      </a:solidFill>
                    </a:rPr>
                    <a:t>Distance </a:t>
                  </a:r>
                  <a:r>
                    <a:rPr lang="hr-HR" sz="1600" dirty="0" err="1">
                      <a:solidFill>
                        <a:srgbClr val="FF0000"/>
                      </a:solidFill>
                    </a:rPr>
                    <a:t>betwen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hr-HR" sz="1600" dirty="0" err="1">
                      <a:solidFill>
                        <a:srgbClr val="FF0000"/>
                      </a:solidFill>
                    </a:rPr>
                    <a:t>lines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 (</a:t>
                  </a:r>
                  <a:r>
                    <a:rPr lang="hr-HR" sz="1600" i="1" dirty="0">
                      <a:solidFill>
                        <a:srgbClr val="FF0000"/>
                      </a:solidFill>
                    </a:rPr>
                    <a:t>b=10cm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p:grpSp>
          <p:grpSp>
            <p:nvGrpSpPr>
              <p:cNvPr id="14" name="Grupa 13"/>
              <p:cNvGrpSpPr/>
              <p:nvPr/>
            </p:nvGrpSpPr>
            <p:grpSpPr>
              <a:xfrm>
                <a:off x="4015411" y="4119765"/>
                <a:ext cx="2276061" cy="726180"/>
                <a:chOff x="4015411" y="4119765"/>
                <a:chExt cx="2276061" cy="726180"/>
              </a:xfrm>
            </p:grpSpPr>
            <p:sp>
              <p:nvSpPr>
                <p:cNvPr id="12" name="Lijeva vitičasta zagrada 11"/>
                <p:cNvSpPr/>
                <p:nvPr/>
              </p:nvSpPr>
              <p:spPr>
                <a:xfrm rot="16200000">
                  <a:off x="4805571" y="3349483"/>
                  <a:ext cx="387626" cy="1928190"/>
                </a:xfrm>
                <a:prstGeom prst="leftBrac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  <p:sp>
              <p:nvSpPr>
                <p:cNvPr id="13" name="TekstniOkvir 12"/>
                <p:cNvSpPr txBox="1"/>
                <p:nvPr/>
              </p:nvSpPr>
              <p:spPr>
                <a:xfrm>
                  <a:off x="4015411" y="4507391"/>
                  <a:ext cx="2276061" cy="338554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hr-HR" sz="1600" dirty="0" err="1">
                      <a:solidFill>
                        <a:srgbClr val="FF0000"/>
                      </a:solidFill>
                    </a:rPr>
                    <a:t>Stick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hr-HR" sz="1600" dirty="0" err="1">
                      <a:solidFill>
                        <a:srgbClr val="FF0000"/>
                      </a:solidFill>
                    </a:rPr>
                    <a:t>lenght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 (</a:t>
                  </a:r>
                  <a:r>
                    <a:rPr lang="hr-HR" sz="1600" i="1" dirty="0">
                      <a:solidFill>
                        <a:srgbClr val="FF0000"/>
                      </a:solidFill>
                    </a:rPr>
                    <a:t>a=9,5cm</a:t>
                  </a:r>
                  <a:r>
                    <a:rPr lang="hr-HR" sz="1600" dirty="0">
                      <a:solidFill>
                        <a:srgbClr val="FF0000"/>
                      </a:solidFill>
                    </a:rPr>
                    <a:t>)</a:t>
                  </a:r>
                </a:p>
              </p:txBody>
            </p:sp>
          </p:grpSp>
        </p:grpSp>
      </p:grpSp>
      <p:grpSp>
        <p:nvGrpSpPr>
          <p:cNvPr id="85" name="Grupa 84"/>
          <p:cNvGrpSpPr/>
          <p:nvPr/>
        </p:nvGrpSpPr>
        <p:grpSpPr>
          <a:xfrm>
            <a:off x="46095" y="2814163"/>
            <a:ext cx="3339070" cy="1880904"/>
            <a:chOff x="0" y="3005427"/>
            <a:chExt cx="3339070" cy="188090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5427"/>
              <a:ext cx="3339070" cy="18809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Ravni poveznik 9"/>
            <p:cNvCxnSpPr/>
            <p:nvPr/>
          </p:nvCxnSpPr>
          <p:spPr>
            <a:xfrm flipV="1">
              <a:off x="417443" y="3018549"/>
              <a:ext cx="59635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flipH="1">
              <a:off x="675861" y="3018549"/>
              <a:ext cx="49696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flipH="1">
              <a:off x="944217" y="3018549"/>
              <a:ext cx="19879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vni poveznik 22"/>
            <p:cNvCxnSpPr/>
            <p:nvPr/>
          </p:nvCxnSpPr>
          <p:spPr>
            <a:xfrm flipV="1">
              <a:off x="1192696" y="3018549"/>
              <a:ext cx="29817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ni poveznik 24"/>
            <p:cNvCxnSpPr/>
            <p:nvPr/>
          </p:nvCxnSpPr>
          <p:spPr>
            <a:xfrm flipV="1">
              <a:off x="1441174" y="3018549"/>
              <a:ext cx="0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vni poveznik 26"/>
            <p:cNvCxnSpPr>
              <a:endCxn id="6" idx="0"/>
            </p:cNvCxnSpPr>
            <p:nvPr/>
          </p:nvCxnSpPr>
          <p:spPr>
            <a:xfrm flipH="1" flipV="1">
              <a:off x="1669535" y="3005427"/>
              <a:ext cx="9939" cy="18809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avni poveznik 65"/>
            <p:cNvCxnSpPr/>
            <p:nvPr/>
          </p:nvCxnSpPr>
          <p:spPr>
            <a:xfrm>
              <a:off x="1938130" y="3018549"/>
              <a:ext cx="0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avni poveznik 79"/>
            <p:cNvCxnSpPr/>
            <p:nvPr/>
          </p:nvCxnSpPr>
          <p:spPr>
            <a:xfrm>
              <a:off x="2186609" y="3018549"/>
              <a:ext cx="0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vni poveznik 81"/>
            <p:cNvCxnSpPr/>
            <p:nvPr/>
          </p:nvCxnSpPr>
          <p:spPr>
            <a:xfrm>
              <a:off x="2415209" y="3018549"/>
              <a:ext cx="19878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vni poveznik 83"/>
            <p:cNvCxnSpPr/>
            <p:nvPr/>
          </p:nvCxnSpPr>
          <p:spPr>
            <a:xfrm>
              <a:off x="2663687" y="3018549"/>
              <a:ext cx="29817" cy="18273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97369" y="129209"/>
            <a:ext cx="2971387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Changing</a:t>
            </a:r>
            <a:r>
              <a:rPr lang="hr-HR" sz="4400" dirty="0"/>
              <a:t> a:b </a:t>
            </a:r>
            <a:r>
              <a:rPr lang="hr-HR" sz="4400" dirty="0" err="1"/>
              <a:t>ratio</a:t>
            </a:r>
            <a:br>
              <a:rPr lang="hr-HR" sz="4400" dirty="0"/>
            </a:br>
            <a:endParaRPr sz="4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Shape 9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036115" y="2449996"/>
                <a:ext cx="2244586" cy="1366630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&lt;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1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hr-HR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hr-HR" sz="1600" b="0" i="0" smtClean="0">
                        <a:latin typeface="Cambria Math"/>
                        <a:cs typeface="Calibri" panose="020F0502020204030204" pitchFamily="34" charset="0"/>
                      </a:rPr>
                      <m:t>0,</m:t>
                    </m:r>
                    <m:r>
                      <m:rPr>
                        <m:nor/>
                      </m:rPr>
                      <a:rPr lang="en-US" sz="1600" b="0" i="0" smtClean="0">
                        <a:latin typeface="Cambria Math"/>
                        <a:cs typeface="Calibri" panose="020F0502020204030204" pitchFamily="34" charset="0"/>
                      </a:rPr>
                      <m:t>148593</m:t>
                    </m:r>
                    <m:r>
                      <m:rPr>
                        <m:nor/>
                      </m:rPr>
                      <a:rPr lang="hr-HR" sz="1600" b="0" i="0" smtClean="0">
                        <a:latin typeface="Cambria Math"/>
                        <a:cs typeface="Calibri" panose="020F0502020204030204" pitchFamily="34" charset="0"/>
                      </a:rPr>
                      <m:t>...</m:t>
                    </m:r>
                  </m:oMath>
                </a14:m>
                <a:endParaRPr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9" name="Shape 9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036115" y="2449996"/>
                <a:ext cx="2244586" cy="1366630"/>
              </a:xfrm>
              <a:prstGeom prst="rect">
                <a:avLst/>
              </a:prstGeom>
              <a:blipFill>
                <a:blip r:embed="rId3"/>
                <a:stretch>
                  <a:fillRect l="-2717" t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81"/>
              <p:cNvSpPr txBox="1">
                <a:spLocks/>
              </p:cNvSpPr>
              <p:nvPr/>
            </p:nvSpPr>
            <p:spPr>
              <a:xfrm>
                <a:off x="3468756" y="129209"/>
                <a:ext cx="3359425" cy="138154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𝑛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𝑡𝑜𝑡𝑎𝑙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𝑛𝑢𝑚𝑏𝑒𝑟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𝑜𝑓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𝑟𝑜𝑤𝑛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𝑠𝑡𝑖𝑐𝑘𝑠</m:t>
                    </m:r>
                  </m:oMath>
                </a14:m>
                <a:endParaRPr lang="hr-HR" sz="12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𝑚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𝑛𝑢𝑚𝑏𝑒𝑟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𝑜𝑓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𝑠𝑡𝑖𝑐𝑘𝑠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𝑐𝑟𝑜𝑠𝑠𝑖𝑛𝑔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𝑙𝑖𝑛𝑒</m:t>
                    </m:r>
                  </m:oMath>
                </a14:m>
                <a:endParaRPr lang="hr-HR" sz="12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𝑎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hr-HR" sz="1200" b="0" i="1" smtClean="0">
                        <a:latin typeface="Cambria Math"/>
                      </a:rPr>
                      <m:t>𝑙𝑒𝑛𝑔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𝑜𝑓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𝑒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𝑠𝑡𝑖𝑐𝑘</m:t>
                    </m:r>
                  </m:oMath>
                </a14:m>
                <a:endParaRPr lang="hr-HR" sz="1200" b="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𝑏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𝑑𝑖𝑠𝑡𝑎𝑛𝑐𝑒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𝑏𝑒𝑡𝑤𝑒𝑒𝑛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𝑙𝑖𝑛𝑒𝑠</m:t>
                    </m:r>
                  </m:oMath>
                </a14:m>
                <a:endParaRPr lang="hr-H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hr-HR" dirty="0"/>
              </a:p>
            </p:txBody>
          </p:sp>
        </mc:Choice>
        <mc:Fallback xmlns="">
          <p:sp>
            <p:nvSpPr>
              <p:cNvPr id="7" name="Shap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756" y="129209"/>
                <a:ext cx="3359425" cy="1381543"/>
              </a:xfrm>
              <a:prstGeom prst="rect">
                <a:avLst/>
              </a:prstGeom>
              <a:blipFill rotWithShape="1">
                <a:blip r:embed="rId8"/>
                <a:stretch>
                  <a:fillRect l="-1625" r="-1444" b="-2956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11</a:t>
            </a:fld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99"/>
              <p:cNvSpPr txBox="1">
                <a:spLocks/>
              </p:cNvSpPr>
              <p:nvPr/>
            </p:nvSpPr>
            <p:spPr>
              <a:xfrm>
                <a:off x="430696" y="2639633"/>
                <a:ext cx="2153478" cy="1366630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&gt;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ar-A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9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hr-HR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,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082011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…</m:t>
                    </m:r>
                  </m:oMath>
                </a14:m>
                <a:endParaRPr lang="hr-H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Shap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6" y="2639633"/>
                <a:ext cx="2153478" cy="1366630"/>
              </a:xfrm>
              <a:prstGeom prst="rect">
                <a:avLst/>
              </a:prstGeom>
              <a:blipFill rotWithShape="1">
                <a:blip r:embed="rId9"/>
                <a:stretch>
                  <a:fillRect l="-3116" t="-223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99"/>
              <p:cNvSpPr txBox="1">
                <a:spLocks/>
              </p:cNvSpPr>
              <p:nvPr/>
            </p:nvSpPr>
            <p:spPr>
              <a:xfrm>
                <a:off x="430696" y="1510752"/>
                <a:ext cx="2312504" cy="665920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34290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20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hr-HR" sz="20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ar-AE" sz="20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𝑛𝑎</m:t>
                        </m:r>
                      </m:num>
                      <m:den>
                        <m:r>
                          <a:rPr lang="hr-HR" sz="2000" i="1">
                            <a:latin typeface="Cambria Math"/>
                            <a:ea typeface="Cambria Math"/>
                          </a:rPr>
                          <m:t>𝑚𝑏</m:t>
                        </m:r>
                      </m:den>
                    </m:f>
                  </m:oMath>
                </a14:m>
                <a:endParaRPr lang="hr-HR" sz="2000" i="1" dirty="0">
                  <a:latin typeface="Cambria Math"/>
                  <a:ea typeface="Cambria Math"/>
                </a:endParaRPr>
              </a:p>
              <a:p>
                <a:pPr indent="-342900">
                  <a:spcAft>
                    <a:spcPts val="400"/>
                  </a:spcAft>
                  <a:buFont typeface="Arial" panose="020B0604020202020204" pitchFamily="34" charset="0"/>
                  <a:buChar char="•"/>
                </a:pPr>
                <a:r>
                  <a:rPr lang="hr-HR" sz="1400" i="1" dirty="0">
                    <a:latin typeface="Cambria Math"/>
                    <a:cs typeface="Calibri" panose="020F0502020204030204" pitchFamily="34" charset="0"/>
                  </a:rPr>
                  <a:t>X -</a:t>
                </a:r>
                <a:r>
                  <a:rPr lang="hr-HR" sz="1400" dirty="0">
                    <a:latin typeface="Cambria Math"/>
                    <a:cs typeface="Calibri" panose="020F0502020204030204" pitchFamily="34" charset="0"/>
                  </a:rPr>
                  <a:t> </a:t>
                </a:r>
                <a:r>
                  <a:rPr lang="hr-HR" sz="1400" dirty="0" err="1">
                    <a:latin typeface="Cambria Math"/>
                    <a:cs typeface="Calibri" panose="020F0502020204030204" pitchFamily="34" charset="0"/>
                  </a:rPr>
                  <a:t>deviation</a:t>
                </a:r>
                <a:r>
                  <a:rPr lang="hr-HR" sz="1400" dirty="0">
                    <a:latin typeface="Cambria Math"/>
                    <a:cs typeface="Calibri" panose="020F0502020204030204" pitchFamily="34" charset="0"/>
                  </a:rPr>
                  <a:t> </a:t>
                </a:r>
                <a:r>
                  <a:rPr lang="hr-HR" sz="1400" dirty="0" err="1">
                    <a:latin typeface="Cambria Math"/>
                    <a:cs typeface="Calibri" panose="020F0502020204030204" pitchFamily="34" charset="0"/>
                  </a:rPr>
                  <a:t>from</a:t>
                </a:r>
                <a:r>
                  <a:rPr lang="hr-HR" sz="1400" dirty="0">
                    <a:latin typeface="Cambria Math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400" b="0" i="1" smtClean="0">
                        <a:latin typeface="Cambria Math"/>
                        <a:cs typeface="Calibri" panose="020F0502020204030204" pitchFamily="34" charset="0"/>
                      </a:rPr>
                      <m:t>𝜋</m:t>
                    </m:r>
                  </m:oMath>
                </a14:m>
                <a:endParaRPr lang="ar-AE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Shap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96" y="1510752"/>
                <a:ext cx="2312504" cy="665920"/>
              </a:xfrm>
              <a:prstGeom prst="rect">
                <a:avLst/>
              </a:prstGeom>
              <a:blipFill rotWithShape="1">
                <a:blip r:embed="rId10"/>
                <a:stretch>
                  <a:fillRect l="-2902" b="-4128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Ravni poveznik 3"/>
          <p:cNvCxnSpPr/>
          <p:nvPr/>
        </p:nvCxnSpPr>
        <p:spPr>
          <a:xfrm flipV="1">
            <a:off x="430696" y="129209"/>
            <a:ext cx="0" cy="1162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Shape 99"/>
              <p:cNvSpPr txBox="1">
                <a:spLocks/>
              </p:cNvSpPr>
              <p:nvPr/>
            </p:nvSpPr>
            <p:spPr>
              <a:xfrm>
                <a:off x="2070653" y="3801716"/>
                <a:ext cx="2163417" cy="879614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⇒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hr-HR" sz="18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hr-HR" sz="18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ar-AE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ar-AE" sz="18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r-HR" sz="1800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hr-HR" sz="1800" i="1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ar-AE" sz="2000" dirty="0">
                  <a:latin typeface="Calibri" panose="020F0502020204030204" pitchFamily="34" charset="0"/>
                  <a:ea typeface="Cambria Math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en-US" sz="16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,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00023140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…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Shap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0653" y="3801716"/>
                <a:ext cx="2163417" cy="879614"/>
              </a:xfrm>
              <a:prstGeom prst="rect">
                <a:avLst/>
              </a:prstGeom>
              <a:blipFill rotWithShape="1">
                <a:blip r:embed="rId11"/>
                <a:stretch>
                  <a:fillRect l="-3099" b="-11458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a 10"/>
          <p:cNvGrpSpPr/>
          <p:nvPr/>
        </p:nvGrpSpPr>
        <p:grpSpPr>
          <a:xfrm>
            <a:off x="2501348" y="1992006"/>
            <a:ext cx="1415497" cy="369332"/>
            <a:chOff x="2126146" y="2065761"/>
            <a:chExt cx="1415497" cy="369332"/>
          </a:xfrm>
        </p:grpSpPr>
        <p:cxnSp>
          <p:nvCxnSpPr>
            <p:cNvPr id="5" name="Ravni poveznik sa strelicom 4"/>
            <p:cNvCxnSpPr/>
            <p:nvPr/>
          </p:nvCxnSpPr>
          <p:spPr>
            <a:xfrm>
              <a:off x="2126146" y="2250427"/>
              <a:ext cx="33213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kstniOkvir 5"/>
            <p:cNvSpPr txBox="1"/>
            <p:nvPr/>
          </p:nvSpPr>
          <p:spPr>
            <a:xfrm>
              <a:off x="2458278" y="2065761"/>
              <a:ext cx="10833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/>
                <a:t>ideally</a:t>
              </a:r>
              <a:r>
                <a:rPr lang="hr-HR" dirty="0"/>
                <a:t> 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12</a:t>
            </a:fld>
            <a:endParaRPr lang="en-GB" sz="1400" dirty="0"/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4479985" y="1391268"/>
            <a:ext cx="1861181" cy="276825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465165"/>
              </p:ext>
            </p:extLst>
          </p:nvPr>
        </p:nvGraphicFramePr>
        <p:xfrm>
          <a:off x="0" y="606287"/>
          <a:ext cx="4785504" cy="414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SPW 14.0 Graph" r:id="rId4" imgW="5372016" imgH="4572000" progId="SigmaPlotGraphicObject.13">
                  <p:embed/>
                </p:oleObj>
              </mc:Choice>
              <mc:Fallback>
                <p:oleObj name="SPW 14.0 Graph" r:id="rId4" imgW="5372016" imgH="4572000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606287"/>
                        <a:ext cx="4785504" cy="4147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330516" y="1003642"/>
            <a:ext cx="2378015" cy="213691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throws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smallest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a=b</a:t>
            </a:r>
          </a:p>
          <a:p>
            <a:pPr marL="0" indent="0">
              <a:buNone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biggest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a&lt;b</a:t>
            </a:r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5519524" y="1575806"/>
            <a:ext cx="0" cy="235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6500969" y="1257091"/>
            <a:ext cx="0" cy="26835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4612951" y="3718069"/>
            <a:ext cx="2087861" cy="441457"/>
            <a:chOff x="4032135" y="3847708"/>
            <a:chExt cx="2087861" cy="524005"/>
          </a:xfrm>
        </p:grpSpPr>
        <p:pic>
          <p:nvPicPr>
            <p:cNvPr id="10" name="Picture 2" descr="Slikovni rezultat za ti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0135" y="3960685"/>
              <a:ext cx="529861" cy="29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Shape 99"/>
            <p:cNvSpPr txBox="1">
              <a:spLocks/>
            </p:cNvSpPr>
            <p:nvPr/>
          </p:nvSpPr>
          <p:spPr>
            <a:xfrm>
              <a:off x="4032135" y="3847708"/>
              <a:ext cx="2087861" cy="524005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vert="horz" wrap="square" lIns="68569" tIns="68569" rIns="68569" bIns="68569" rtlCol="0" anchor="t" anchorCtr="0">
              <a:noAutofit/>
            </a:bodyPr>
            <a:lstStyle>
              <a:lvl1pPr marL="342900" lvl="0" indent="-2571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Tw Cen MT" panose="020B0602020104020603" pitchFamily="34" charset="0"/>
                <a:buChar char="●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8700" lvl="2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500" lvl="4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lvl="5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0300" lvl="6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43200" lvl="7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6100" lvl="8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Hypothesis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1 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977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13</a:t>
            </a:fld>
            <a:endParaRPr lang="en-GB" sz="1400" dirty="0"/>
          </a:p>
        </p:txBody>
      </p:sp>
      <p:sp>
        <p:nvSpPr>
          <p:cNvPr id="7" name="Shape 99"/>
          <p:cNvSpPr txBox="1">
            <a:spLocks/>
          </p:cNvSpPr>
          <p:nvPr/>
        </p:nvSpPr>
        <p:spPr>
          <a:xfrm>
            <a:off x="4609193" y="1391268"/>
            <a:ext cx="1861181" cy="276825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052024"/>
              </p:ext>
            </p:extLst>
          </p:nvPr>
        </p:nvGraphicFramePr>
        <p:xfrm>
          <a:off x="239288" y="490675"/>
          <a:ext cx="5791200" cy="432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SPW 14.0 Graph" r:id="rId4" imgW="5791096" imgH="4324264" progId="SigmaPlotGraphicObject.13">
                  <p:embed/>
                </p:oleObj>
              </mc:Choice>
              <mc:Fallback>
                <p:oleObj name="SPW 14.0 Graph" r:id="rId4" imgW="5791096" imgH="4324264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288" y="490675"/>
                        <a:ext cx="5791200" cy="4322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956336" y="1037134"/>
            <a:ext cx="2802274" cy="173826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Smallest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a=b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The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biggest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b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a&lt;b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Simulation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fits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experimental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results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0100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54148" y="726486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lvl="0"/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Group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stick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87288" y="1527317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thrown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sticks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all at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once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40 cm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compared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throwing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one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14</a:t>
            </a:fld>
            <a:endParaRPr lang="en-GB" sz="1400" dirty="0"/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4472607" y="2574235"/>
            <a:ext cx="2385391" cy="212498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4213352" y="3317783"/>
            <a:ext cx="2366351" cy="411026"/>
            <a:chOff x="4360126" y="3847708"/>
            <a:chExt cx="2366351" cy="411026"/>
          </a:xfrm>
        </p:grpSpPr>
        <p:sp>
          <p:nvSpPr>
            <p:cNvPr id="10" name="Shape 99"/>
            <p:cNvSpPr txBox="1">
              <a:spLocks/>
            </p:cNvSpPr>
            <p:nvPr/>
          </p:nvSpPr>
          <p:spPr>
            <a:xfrm>
              <a:off x="4360126" y="3847708"/>
              <a:ext cx="2366351" cy="41102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vert="horz" wrap="square" lIns="68569" tIns="68569" rIns="68569" bIns="68569" rtlCol="0" anchor="t" anchorCtr="0">
              <a:noAutofit/>
            </a:bodyPr>
            <a:lstStyle>
              <a:lvl1pPr marL="342900" lvl="0" indent="-2571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Tw Cen MT" panose="020B0602020104020603" pitchFamily="34" charset="0"/>
                <a:buChar char="●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8700" lvl="2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500" lvl="4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lvl="5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0300" lvl="6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43200" lvl="7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6100" lvl="8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Hypothesis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2 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Picture 2" descr="Slikovni rezultat za t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843" y="3886105"/>
              <a:ext cx="529861" cy="29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a 1"/>
          <p:cNvGrpSpPr/>
          <p:nvPr/>
        </p:nvGrpSpPr>
        <p:grpSpPr>
          <a:xfrm>
            <a:off x="151419" y="2352093"/>
            <a:ext cx="3964348" cy="2569265"/>
            <a:chOff x="151419" y="2352093"/>
            <a:chExt cx="3964348" cy="2569265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19" y="2352093"/>
              <a:ext cx="3964348" cy="2569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kstniOkvir 11"/>
            <p:cNvSpPr txBox="1"/>
            <p:nvPr/>
          </p:nvSpPr>
          <p:spPr>
            <a:xfrm>
              <a:off x="1639954" y="4669400"/>
              <a:ext cx="34786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82830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593904" y="74636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826564" y="1659835"/>
            <a:ext cx="3031435" cy="254243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163513">
              <a:buFont typeface="Arial" panose="020B0604020202020204" pitchFamily="34" charset="0"/>
              <a:buChar char="•"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Two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heights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20 cm, 40 cm</a:t>
            </a:r>
          </a:p>
          <a:p>
            <a:pPr indent="-163513">
              <a:buFont typeface="Arial" panose="020B0604020202020204" pitchFamily="34" charset="0"/>
              <a:buChar char="•"/>
            </a:pP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Height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does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not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affect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accuracy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results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163513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15</a:t>
            </a:fld>
            <a:endParaRPr lang="en-GB" sz="1400" dirty="0"/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4472609" y="2266122"/>
            <a:ext cx="2385391" cy="212498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137145" y="1654662"/>
            <a:ext cx="3835193" cy="2517572"/>
            <a:chOff x="137146" y="1654662"/>
            <a:chExt cx="3835193" cy="2517572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46" y="1654662"/>
              <a:ext cx="3835193" cy="2517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kstniOkvir 1"/>
            <p:cNvSpPr txBox="1"/>
            <p:nvPr/>
          </p:nvSpPr>
          <p:spPr>
            <a:xfrm>
              <a:off x="1560442" y="3933303"/>
              <a:ext cx="34786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hr-HR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38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03843" y="150016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Hight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equal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stick</a:t>
            </a:r>
            <a: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lenght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hape 9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87288" y="1527317"/>
                <a:ext cx="6390450" cy="2562300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indent="-342900"/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Height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20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stick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lenght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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inaccurate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  <a:sym typeface="Wingdings" pitchFamily="2" charset="2"/>
                  </a:rPr>
                  <a:t>results</a:t>
                </a: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/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/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Then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we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hr-HR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controling</a:t>
                </a:r>
                <a:r>
                  <a:rPr lang="hr-HR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will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stick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cross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the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line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or </a:t>
                </a:r>
                <a:r>
                  <a:rPr lang="hr-HR" sz="20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not</a:t>
                </a:r>
                <a:r>
                  <a:rPr lang="hr-H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Shape 9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7288" y="1527317"/>
                <a:ext cx="6390450" cy="2562300"/>
              </a:xfrm>
              <a:prstGeom prst="rect">
                <a:avLst/>
              </a:prstGeom>
              <a:blipFill rotWithShape="1">
                <a:blip r:embed="rId3"/>
                <a:stretch>
                  <a:fillRect l="-1050" t="-19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16</a:t>
            </a:fld>
            <a:endParaRPr lang="en-GB" sz="1400" dirty="0"/>
          </a:p>
        </p:txBody>
      </p:sp>
      <p:sp>
        <p:nvSpPr>
          <p:cNvPr id="6" name="Shape 99"/>
          <p:cNvSpPr txBox="1">
            <a:spLocks/>
          </p:cNvSpPr>
          <p:nvPr/>
        </p:nvSpPr>
        <p:spPr>
          <a:xfrm>
            <a:off x="4472609" y="2266122"/>
            <a:ext cx="2385391" cy="212498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430696" y="129209"/>
            <a:ext cx="0" cy="11628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a 11"/>
          <p:cNvGrpSpPr/>
          <p:nvPr/>
        </p:nvGrpSpPr>
        <p:grpSpPr>
          <a:xfrm>
            <a:off x="703851" y="3524243"/>
            <a:ext cx="2366351" cy="425231"/>
            <a:chOff x="721315" y="4029206"/>
            <a:chExt cx="2366351" cy="425231"/>
          </a:xfrm>
        </p:grpSpPr>
        <p:sp>
          <p:nvSpPr>
            <p:cNvPr id="13" name="Shape 99"/>
            <p:cNvSpPr txBox="1">
              <a:spLocks/>
            </p:cNvSpPr>
            <p:nvPr/>
          </p:nvSpPr>
          <p:spPr>
            <a:xfrm>
              <a:off x="721315" y="4029206"/>
              <a:ext cx="2366351" cy="425231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vert="horz" wrap="square" lIns="68569" tIns="68569" rIns="68569" bIns="68569" rtlCol="0" anchor="t" anchorCtr="0">
              <a:noAutofit/>
            </a:bodyPr>
            <a:lstStyle>
              <a:lvl1pPr marL="342900" lvl="0" indent="-2571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Tw Cen MT" panose="020B0602020104020603" pitchFamily="34" charset="0"/>
                <a:buChar char="●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8700" lvl="2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500" lvl="4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lvl="5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0300" lvl="6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43200" lvl="7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6100" lvl="8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Hypothesis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4" name="Picture 9" descr="C:\Users\Korisnik\Pictures\preuzmi (1)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729" y="4078591"/>
              <a:ext cx="326459" cy="326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1087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Dependance</a:t>
            </a:r>
            <a:r>
              <a:rPr lang="en-GB" dirty="0"/>
              <a:t> on the needle-track ratio</a:t>
            </a:r>
            <a:r>
              <a:rPr lang="hr-HR" dirty="0"/>
              <a:t> (a/b)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119270" y="1634987"/>
            <a:ext cx="2704039" cy="3017520"/>
          </a:xfrm>
        </p:spPr>
        <p:txBody>
          <a:bodyPr>
            <a:norm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GB" dirty="0"/>
              <a:t>The program </a:t>
            </a:r>
            <a:r>
              <a:rPr lang="en-GB" dirty="0" err="1"/>
              <a:t>variates</a:t>
            </a:r>
            <a:r>
              <a:rPr lang="en-GB" dirty="0"/>
              <a:t> the needle length</a:t>
            </a:r>
            <a:endParaRPr lang="hr-HR" dirty="0"/>
          </a:p>
          <a:p>
            <a:pPr marL="177800" indent="-177800">
              <a:buFont typeface="Arial" pitchFamily="34" charset="0"/>
              <a:buChar char="•"/>
            </a:pPr>
            <a:endParaRPr lang="hr-HR" dirty="0"/>
          </a:p>
          <a:p>
            <a:pPr marL="177800" indent="-177800">
              <a:buFont typeface="Arial" pitchFamily="34" charset="0"/>
              <a:buChar char="•"/>
            </a:pPr>
            <a:r>
              <a:rPr lang="hr-HR" dirty="0"/>
              <a:t>T</a:t>
            </a:r>
            <a:r>
              <a:rPr lang="en-GB" dirty="0"/>
              <a:t>he track width is constant</a:t>
            </a:r>
            <a:endParaRPr lang="hr-HR" dirty="0"/>
          </a:p>
          <a:p>
            <a:pPr marL="177800" indent="-177800">
              <a:buFont typeface="Arial" pitchFamily="34" charset="0"/>
              <a:buChar char="•"/>
            </a:pPr>
            <a:endParaRPr lang="hr-HR" dirty="0"/>
          </a:p>
          <a:p>
            <a:pPr marL="177800" indent="-177800">
              <a:buFont typeface="Arial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Approximation accuracy will not depend of needle-track</a:t>
            </a:r>
            <a:r>
              <a:rPr lang="hr-HR" sz="1600" dirty="0">
                <a:latin typeface="Calibri" panose="020F0502020204030204" pitchFamily="34" charset="0"/>
                <a:cs typeface="Calibri" panose="020F0502020204030204" pitchFamily="34" charset="0"/>
              </a:rPr>
              <a:t> r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atio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(a/b).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40913"/>
              </p:ext>
            </p:extLst>
          </p:nvPr>
        </p:nvGraphicFramePr>
        <p:xfrm>
          <a:off x="2875700" y="1218092"/>
          <a:ext cx="3982300" cy="2863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SPW 14.0 Graph" r:id="rId3" imgW="6228556" imgH="4477670" progId="SigmaPlotGraphicObject.13">
                  <p:embed/>
                </p:oleObj>
              </mc:Choice>
              <mc:Fallback>
                <p:oleObj name="SPW 14.0 Graph" r:id="rId3" imgW="6228556" imgH="4477670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5700" y="1218092"/>
                        <a:ext cx="3982300" cy="2863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Ravni poveznik 8"/>
          <p:cNvCxnSpPr/>
          <p:nvPr/>
        </p:nvCxnSpPr>
        <p:spPr>
          <a:xfrm flipV="1">
            <a:off x="3995530" y="1669774"/>
            <a:ext cx="0" cy="20375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niOkvir 11"/>
          <p:cNvSpPr txBox="1"/>
          <p:nvPr/>
        </p:nvSpPr>
        <p:spPr>
          <a:xfrm>
            <a:off x="4462669" y="3130825"/>
            <a:ext cx="626165" cy="377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a&gt;b</a:t>
            </a:r>
          </a:p>
        </p:txBody>
      </p:sp>
      <p:sp>
        <p:nvSpPr>
          <p:cNvPr id="13" name="TekstniOkvir 12"/>
          <p:cNvSpPr txBox="1"/>
          <p:nvPr/>
        </p:nvSpPr>
        <p:spPr>
          <a:xfrm>
            <a:off x="3419061" y="3130826"/>
            <a:ext cx="626165" cy="3776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a&lt;b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3592575" y="4238913"/>
            <a:ext cx="2366351" cy="411026"/>
            <a:chOff x="4360126" y="3847708"/>
            <a:chExt cx="2366351" cy="411026"/>
          </a:xfrm>
        </p:grpSpPr>
        <p:sp>
          <p:nvSpPr>
            <p:cNvPr id="18" name="Shape 99"/>
            <p:cNvSpPr txBox="1">
              <a:spLocks/>
            </p:cNvSpPr>
            <p:nvPr/>
          </p:nvSpPr>
          <p:spPr>
            <a:xfrm>
              <a:off x="4360126" y="3847708"/>
              <a:ext cx="2366351" cy="411026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spcFirstLastPara="1" vert="horz" wrap="square" lIns="68569" tIns="68569" rIns="68569" bIns="68569" rtlCol="0" anchor="t" anchorCtr="0">
              <a:noAutofit/>
            </a:bodyPr>
            <a:lstStyle>
              <a:lvl1pPr marL="342900" lvl="0" indent="-257175" algn="l" defTabSz="6858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800"/>
                <a:buFont typeface="Tw Cen MT" panose="020B0602020104020603" pitchFamily="34" charset="0"/>
                <a:buChar char="●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lvl="1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28700" lvl="2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lvl="3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714500" lvl="4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57400" lvl="5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0300" lvl="6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●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743200" lvl="7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○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086100" lvl="8" indent="-238125" algn="l" defTabSz="6858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accent2"/>
                </a:buClr>
                <a:buSzPts val="1400"/>
                <a:buFont typeface="Wingdings 3" pitchFamily="18" charset="2"/>
                <a:buChar char="■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r-HR" sz="2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Hypothesis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4 </a:t>
              </a:r>
              <a:r>
                <a:rPr lang="hr-HR" sz="2000" dirty="0">
                  <a:latin typeface="Calibri" panose="020F0502020204030204" pitchFamily="34" charset="0"/>
                  <a:cs typeface="Calibri" panose="020F0502020204030204" pitchFamily="34" charset="0"/>
                  <a:sym typeface="Wingdings" pitchFamily="2" charset="2"/>
                </a:rPr>
                <a:t> </a:t>
              </a:r>
              <a:endParaRPr 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9" name="Picture 2" descr="Slikovni rezultat za ti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0843" y="3886105"/>
              <a:ext cx="529861" cy="298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40800" y="729752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Conclusion</a:t>
            </a: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Shape 11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238539" y="1288634"/>
                <a:ext cx="6400800" cy="3352939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Deviation will decrease by increasing number of throws.</a:t>
                </a: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Single stick throwing is better than group throwing.</a:t>
                </a: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Height will not affect accuracy of results.</a:t>
                </a:r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/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Height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stick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lenght</a:t>
                </a:r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/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Height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&gt;</m:t>
                    </m:r>
                  </m:oMath>
                </a14:m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stick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hr-HR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lenght</a:t>
                </a:r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 Approximation accuracy will not depend of needle-track  </a:t>
                </a:r>
                <a:r>
                  <a:rPr lang="hr-HR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r>
                  <a:rPr lang="en-US" sz="1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atio</a:t>
                </a:r>
                <a:r>
                  <a:rPr lang="en-US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(a/b).</a:t>
                </a: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1" name="Shape 1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38539" y="1288634"/>
                <a:ext cx="6400800" cy="3352939"/>
              </a:xfrm>
              <a:prstGeom prst="rect">
                <a:avLst/>
              </a:prstGeom>
              <a:blipFill rotWithShape="1">
                <a:blip r:embed="rId3"/>
                <a:stretch>
                  <a:fillRect l="-1143" t="-909" b="-4163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775A6216-01F2-45EA-8ED5-B7676CC411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18</a:t>
            </a:fld>
            <a:endParaRPr lang="en-GB" sz="1400" dirty="0"/>
          </a:p>
        </p:txBody>
      </p:sp>
      <p:pic>
        <p:nvPicPr>
          <p:cNvPr id="7" name="Picture 2" descr="Slikovni rezultat za 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92" y="1292088"/>
            <a:ext cx="741960" cy="4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12" y="1772346"/>
            <a:ext cx="741960" cy="4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likovni rezultat za 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3" y="3617581"/>
            <a:ext cx="741960" cy="41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likovni rezultat za 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23" y="2582645"/>
            <a:ext cx="370980" cy="2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Korisnik\Pictures\preuzmi (1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68" y="2879772"/>
            <a:ext cx="185490" cy="1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20777" y="689704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Literature</a:t>
            </a:r>
            <a:endParaRPr sz="4400" dirty="0"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233774" y="1507294"/>
            <a:ext cx="6534773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http://www.mathematica-journal.com/issue/v11i1/contents/BuffonsNeedle/BuffonsNeedle.pdf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/>
              <a:t>(4.11.2017)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u="sng" dirty="0">
                <a:hlinkClick r:id="rId4"/>
              </a:rPr>
              <a:t>http://mis.element.hr/fajli/560/09-04.pdf</a:t>
            </a:r>
            <a:r>
              <a:rPr lang="hr-HR" sz="2000" u="sng" dirty="0"/>
              <a:t>  </a:t>
            </a:r>
            <a:r>
              <a:rPr lang="hr-HR" sz="2000" dirty="0"/>
              <a:t>(4.11.2017)</a:t>
            </a:r>
            <a:endParaRPr lang="hr-HR" sz="2000" u="sng" dirty="0"/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https://web.math.pmf.unizg.hr/nastava/uuv/files/ch5.pdf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/>
              <a:t>(4.11.2017)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https://www.cut-the-knot.org/fta/Buffon/buffon9.shtml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/>
              <a:t>(10.11.2017)</a:t>
            </a:r>
            <a:endParaRPr lang="hr-HR" sz="2000" u="sng" dirty="0"/>
          </a:p>
          <a:p>
            <a:pPr indent="-342900">
              <a:buFont typeface="Arial" panose="020B0604020202020204" pitchFamily="34" charset="0"/>
              <a:buChar char="•"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buFont typeface="Arial" panose="020B0604020202020204" pitchFamily="34" charset="0"/>
              <a:buChar char="•"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6AA49E5C-9DE6-403A-AE2A-8A207EE935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19</a:t>
            </a:fld>
            <a:endParaRPr lang="en-GB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520946" y="66951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1. </a:t>
            </a:r>
            <a:r>
              <a:rPr lang="hr-HR" sz="4400" dirty="0" err="1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Buffon</a:t>
            </a:r>
            <a:r>
              <a:rPr lang="hr-HR" sz="4400" dirty="0"/>
              <a:t>‘s </a:t>
            </a:r>
            <a:r>
              <a:rPr lang="hr-HR" sz="4400" dirty="0" err="1"/>
              <a:t>needle</a:t>
            </a:r>
            <a:endParaRPr sz="4400"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47241" y="1405198"/>
            <a:ext cx="6286725" cy="7132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Draw a series of </a:t>
            </a:r>
            <a:r>
              <a:rPr lang="en-US" b="1" dirty="0"/>
              <a:t>parallel equally spaced </a:t>
            </a:r>
            <a:r>
              <a:rPr lang="en-US" dirty="0"/>
              <a:t>lines on a horizontal surface. Pick a bunch of sticks (e.g. matches or needles) </a:t>
            </a:r>
            <a:r>
              <a:rPr lang="hr-HR" dirty="0" err="1"/>
              <a:t>slightly</a:t>
            </a:r>
            <a:r>
              <a:rPr lang="en-US" dirty="0"/>
              <a:t> </a:t>
            </a:r>
            <a:r>
              <a:rPr lang="en-US" b="1" dirty="0"/>
              <a:t>shorter</a:t>
            </a:r>
            <a:r>
              <a:rPr lang="en-US" dirty="0"/>
              <a:t> or </a:t>
            </a:r>
            <a:r>
              <a:rPr lang="en-US" b="1" dirty="0"/>
              <a:t>longer</a:t>
            </a:r>
            <a:r>
              <a:rPr lang="en-US" dirty="0"/>
              <a:t> than the separation between the lines, and randomly drop them on the surface. It is claimed that the number of times the sticks cross the lines allows estimating the </a:t>
            </a:r>
            <a:r>
              <a:rPr lang="en-US" b="1" dirty="0"/>
              <a:t>constant π </a:t>
            </a:r>
            <a:r>
              <a:rPr lang="en-US" dirty="0"/>
              <a:t>to a high precision. What </a:t>
            </a:r>
            <a:r>
              <a:rPr lang="en-US" b="1" dirty="0"/>
              <a:t>accuracy</a:t>
            </a:r>
            <a:r>
              <a:rPr lang="en-US" dirty="0"/>
              <a:t> can you achieve? 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BAB3F09C-C261-4290-A61C-1E4D97AEB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</a:t>
            </a:fld>
            <a:endParaRPr lang="en-GB" sz="14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45942" b="45548"/>
          <a:stretch/>
        </p:blipFill>
        <p:spPr>
          <a:xfrm>
            <a:off x="1490868" y="2773018"/>
            <a:ext cx="3707296" cy="20971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</a:t>
            </a:r>
            <a:r>
              <a:rPr lang="hr-HR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Marko Šarić</a:t>
            </a:r>
            <a:endParaRPr lang="en-GB"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06C2581-05F0-42F2-BDB4-4DC49EB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slides (CODE #</a:t>
            </a:r>
            <a:r>
              <a:rPr lang="hr-HR" dirty="0"/>
              <a:t>1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20" y="1131919"/>
            <a:ext cx="4967453" cy="3912190"/>
          </a:xfrm>
        </p:spPr>
      </p:pic>
    </p:spTree>
    <p:extLst>
      <p:ext uri="{BB962C8B-B14F-4D97-AF65-F5344CB8AC3E}">
        <p14:creationId xmlns:p14="http://schemas.microsoft.com/office/powerpoint/2010/main" val="416396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slides (CODE #</a:t>
            </a:r>
            <a:r>
              <a:rPr lang="hr-HR" dirty="0"/>
              <a:t>2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5" name="Content Placeholder 4" descr="Program_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13" y="1339699"/>
            <a:ext cx="6778487" cy="353723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046137"/>
                  </p:ext>
                </p:extLst>
              </p:nvPr>
            </p:nvGraphicFramePr>
            <p:xfrm>
              <a:off x="215394" y="551187"/>
              <a:ext cx="333955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4888">
                      <a:extLst>
                        <a:ext uri="{9D8B030D-6E8A-4147-A177-3AD203B41FA5}">
                          <a16:colId xmlns:a16="http://schemas.microsoft.com/office/drawing/2014/main" val="3685591543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:a16="http://schemas.microsoft.com/office/drawing/2014/main" val="646159690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:a16="http://schemas.microsoft.com/office/drawing/2014/main" val="2100920743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:a16="http://schemas.microsoft.com/office/drawing/2014/main" val="2439427807"/>
                        </a:ext>
                      </a:extLst>
                    </a:gridCol>
                  </a:tblGrid>
                  <a:tr h="566225">
                    <a:tc>
                      <a:txBody>
                        <a:bodyPr/>
                        <a:lstStyle/>
                        <a:p>
                          <a:r>
                            <a:rPr lang="hr-HR" sz="1000" dirty="0" err="1"/>
                            <a:t>Way</a:t>
                          </a:r>
                          <a:r>
                            <a:rPr lang="hr-HR" sz="1000" dirty="0"/>
                            <a:t> </a:t>
                          </a:r>
                          <a:r>
                            <a:rPr lang="hr-HR" sz="1000" dirty="0" err="1"/>
                            <a:t>of</a:t>
                          </a:r>
                          <a:r>
                            <a:rPr lang="hr-HR" sz="1000" dirty="0"/>
                            <a:t> </a:t>
                          </a:r>
                          <a:r>
                            <a:rPr lang="hr-HR" sz="1000" dirty="0" err="1"/>
                            <a:t>throwing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/>
                            <a:t>Total</a:t>
                          </a:r>
                          <a:r>
                            <a:rPr lang="hr-HR" sz="1000" b="0" baseline="0" dirty="0" err="1"/>
                            <a:t>numberofthrownsticks</a:t>
                          </a:r>
                          <a:r>
                            <a:rPr lang="hr-HR" sz="1000" b="0" baseline="0" dirty="0"/>
                            <a:t>/n</a:t>
                          </a:r>
                          <a:endParaRPr lang="hr-HR" sz="1000" b="0" dirty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err="1"/>
                            <a:t>Number</a:t>
                          </a:r>
                          <a:r>
                            <a:rPr lang="hr-HR" sz="1000" b="0" baseline="0" dirty="0" err="1"/>
                            <a:t>ofstickscrossingtheline</a:t>
                          </a:r>
                          <a:r>
                            <a:rPr lang="hr-HR" sz="1000" b="0" baseline="0" dirty="0"/>
                            <a:t>/m </a:t>
                          </a:r>
                          <a:endParaRPr lang="hr-HR" sz="1000" b="0" dirty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000" b="0" i="1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hr-HR" sz="1000" b="0" i="1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hr-HR" sz="1000" i="1" dirty="0" err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Estimate</m:t>
                                </m:r>
                                <m:r>
                                  <a:rPr lang="hr-HR" sz="1000" b="1" i="1" dirty="0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hr-HR" sz="1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hr-HR" sz="1000" i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4621397"/>
                      </a:ext>
                    </a:extLst>
                  </a:tr>
                  <a:tr h="196948">
                    <a:tc>
                      <a:txBody>
                        <a:bodyPr/>
                        <a:lstStyle/>
                        <a:p>
                          <a:r>
                            <a:rPr lang="hr-HR" sz="1000" dirty="0" err="1"/>
                            <a:t>All</a:t>
                          </a:r>
                          <a:r>
                            <a:rPr lang="hr-HR" sz="1000" baseline="0" dirty="0"/>
                            <a:t> at </a:t>
                          </a:r>
                          <a:r>
                            <a:rPr lang="hr-HR" sz="1000" baseline="0" dirty="0" err="1"/>
                            <a:t>once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1835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2.7715...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1346496"/>
                      </a:ext>
                    </a:extLst>
                  </a:tr>
                  <a:tr h="196948"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One</a:t>
                          </a:r>
                          <a:r>
                            <a:rPr lang="hr-HR" sz="1000" baseline="0" dirty="0" err="1"/>
                            <a:t>by</a:t>
                          </a:r>
                          <a:r>
                            <a:rPr lang="hr-HR" sz="1000" baseline="0" dirty="0"/>
                            <a:t> one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1693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35414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dirty="0"/>
                            <a:t>3.0301...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385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4046137"/>
                  </p:ext>
                </p:extLst>
              </p:nvPr>
            </p:nvGraphicFramePr>
            <p:xfrm>
              <a:off x="215394" y="551187"/>
              <a:ext cx="333955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348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685591543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646159690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100920743"/>
                        </a:ext>
                      </a:extLst>
                    </a:gridCol>
                    <a:gridCol w="83488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43942780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hr-HR" sz="1000" dirty="0" err="1" smtClean="0"/>
                            <a:t>Way</a:t>
                          </a:r>
                          <a:r>
                            <a:rPr lang="hr-HR" sz="1000" dirty="0" smtClean="0"/>
                            <a:t> </a:t>
                          </a:r>
                          <a:r>
                            <a:rPr lang="hr-HR" sz="1000" dirty="0" err="1" smtClean="0"/>
                            <a:t>of</a:t>
                          </a:r>
                          <a:r>
                            <a:rPr lang="hr-HR" sz="1000" dirty="0" smtClean="0"/>
                            <a:t> </a:t>
                          </a:r>
                          <a:r>
                            <a:rPr lang="hr-HR" sz="1000" dirty="0" err="1" smtClean="0"/>
                            <a:t>throwing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smtClean="0"/>
                            <a:t>Total</a:t>
                          </a:r>
                          <a:r>
                            <a:rPr lang="hr-HR" sz="1000" b="0" baseline="0" dirty="0" err="1" smtClean="0"/>
                            <a:t>numberofthrownsticks</a:t>
                          </a:r>
                          <a:r>
                            <a:rPr lang="hr-HR" sz="1000" b="0" baseline="0" dirty="0" smtClean="0"/>
                            <a:t>/n</a:t>
                          </a:r>
                          <a:endParaRPr lang="hr-HR" sz="1000" b="0" dirty="0" smtClean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err="1" smtClean="0"/>
                            <a:t>Number</a:t>
                          </a:r>
                          <a:r>
                            <a:rPr lang="hr-HR" sz="1000" b="0" baseline="0" dirty="0" err="1" smtClean="0"/>
                            <a:t>ofstickscrossingtheline</a:t>
                          </a:r>
                          <a:r>
                            <a:rPr lang="hr-HR" sz="1000" b="0" baseline="0" dirty="0" smtClean="0"/>
                            <a:t>/m </a:t>
                          </a:r>
                          <a:endParaRPr lang="hr-HR" sz="1000" b="0" dirty="0" smtClean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r="-730" b="-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3462139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hr-HR" sz="1000" dirty="0" err="1" smtClean="0"/>
                            <a:t>All</a:t>
                          </a:r>
                          <a:r>
                            <a:rPr lang="hr-HR" sz="1000" baseline="0" dirty="0" smtClean="0"/>
                            <a:t> at </a:t>
                          </a:r>
                          <a:r>
                            <a:rPr lang="hr-HR" sz="1000" baseline="0" dirty="0" err="1" smtClean="0"/>
                            <a:t>once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2700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1835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2.7715...</a:t>
                          </a:r>
                          <a:endParaRPr lang="hr-H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88134649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One</a:t>
                          </a:r>
                          <a:r>
                            <a:rPr lang="hr-HR" sz="1000" baseline="0" dirty="0" err="1" smtClean="0"/>
                            <a:t>by</a:t>
                          </a:r>
                          <a:r>
                            <a:rPr lang="hr-HR" sz="1000" baseline="0" dirty="0" smtClean="0"/>
                            <a:t> one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2700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1693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35414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dirty="0" smtClean="0"/>
                            <a:t>3.0301...</a:t>
                          </a:r>
                          <a:endParaRPr lang="hr-HR" sz="1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7303855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2921"/>
                  </p:ext>
                </p:extLst>
              </p:nvPr>
            </p:nvGraphicFramePr>
            <p:xfrm>
              <a:off x="248479" y="1949062"/>
              <a:ext cx="397565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3913">
                      <a:extLst>
                        <a:ext uri="{9D8B030D-6E8A-4147-A177-3AD203B41FA5}">
                          <a16:colId xmlns:a16="http://schemas.microsoft.com/office/drawing/2014/main" val="3685591543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val="646159690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val="2100920743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val="2439427807"/>
                        </a:ext>
                      </a:extLst>
                    </a:gridCol>
                  </a:tblGrid>
                  <a:tr h="497881">
                    <a:tc>
                      <a:txBody>
                        <a:bodyPr/>
                        <a:lstStyle/>
                        <a:p>
                          <a:r>
                            <a:rPr lang="hr-HR" sz="1000" dirty="0" err="1"/>
                            <a:t>Height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/>
                            <a:t>Total</a:t>
                          </a:r>
                          <a:r>
                            <a:rPr lang="hr-HR" sz="1000" b="0" baseline="0" dirty="0" err="1"/>
                            <a:t>numberofthrownsticks</a:t>
                          </a:r>
                          <a:r>
                            <a:rPr lang="hr-HR" sz="1000" b="0" baseline="0" dirty="0"/>
                            <a:t>/n</a:t>
                          </a:r>
                          <a:endParaRPr lang="hr-HR" sz="1000" b="0" dirty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err="1"/>
                            <a:t>Number</a:t>
                          </a:r>
                          <a:r>
                            <a:rPr lang="hr-HR" sz="1000" b="0" baseline="0" dirty="0" err="1"/>
                            <a:t>ofstickscrossingtheline</a:t>
                          </a:r>
                          <a:r>
                            <a:rPr lang="hr-HR" sz="1000" b="0" baseline="0" dirty="0"/>
                            <a:t>/m </a:t>
                          </a:r>
                          <a:endParaRPr lang="hr-HR" sz="1000" b="0" dirty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hr-HR" sz="1000" b="0" i="1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hr-HR" sz="1000" b="0" i="1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hr-HR" sz="1000" i="1" dirty="0" err="1" smtClean="0">
                                    <a:latin typeface="Calibri" panose="020F0502020204030204" pitchFamily="34" charset="0"/>
                                    <a:cs typeface="Calibri" panose="020F0502020204030204" pitchFamily="34" charset="0"/>
                                  </a:rPr>
                                  <m:t>Estimate</m:t>
                                </m:r>
                                <m:r>
                                  <a:rPr lang="hr-HR" sz="1000" b="1" i="1" dirty="0" smtClean="0">
                                    <a:latin typeface="Cambria Math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hr-HR" sz="1000" i="1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hr-HR" sz="1000" i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4621397"/>
                      </a:ext>
                    </a:extLst>
                  </a:tr>
                  <a:tr h="237081"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20 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1712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2.9965...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81346496"/>
                      </a:ext>
                    </a:extLst>
                  </a:tr>
                  <a:tr h="237081"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40 cm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2700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/>
                            <a:t>1693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35414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dirty="0"/>
                            <a:t>3.0301...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03855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22921"/>
                  </p:ext>
                </p:extLst>
              </p:nvPr>
            </p:nvGraphicFramePr>
            <p:xfrm>
              <a:off x="248479" y="1949062"/>
              <a:ext cx="3975652" cy="1188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939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685591543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646159690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100920743"/>
                        </a:ext>
                      </a:extLst>
                    </a:gridCol>
                    <a:gridCol w="99391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43942780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hr-HR" sz="1000" dirty="0" err="1" smtClean="0"/>
                            <a:t>Height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smtClean="0"/>
                            <a:t>Total</a:t>
                          </a:r>
                          <a:r>
                            <a:rPr lang="hr-HR" sz="1000" b="0" baseline="0" dirty="0" err="1" smtClean="0"/>
                            <a:t>numberofthrownsticks</a:t>
                          </a:r>
                          <a:r>
                            <a:rPr lang="hr-HR" sz="1000" b="0" baseline="0" dirty="0" smtClean="0"/>
                            <a:t>/n</a:t>
                          </a:r>
                          <a:endParaRPr lang="hr-HR" sz="1000" b="0" dirty="0" smtClean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b="0" dirty="0" err="1" smtClean="0"/>
                            <a:t>Number</a:t>
                          </a:r>
                          <a:r>
                            <a:rPr lang="hr-HR" sz="1000" b="0" baseline="0" dirty="0" err="1" smtClean="0"/>
                            <a:t>ofstickscrossingtheline</a:t>
                          </a:r>
                          <a:r>
                            <a:rPr lang="hr-HR" sz="1000" b="0" baseline="0" dirty="0" smtClean="0"/>
                            <a:t>/m </a:t>
                          </a:r>
                          <a:endParaRPr lang="hr-HR" sz="1000" b="0" dirty="0" smtClean="0"/>
                        </a:p>
                        <a:p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613" t="-870" b="-7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934621397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20 cm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2700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1712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2.9965...</a:t>
                          </a:r>
                          <a:endParaRPr lang="hr-H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881346496"/>
                      </a:ext>
                    </a:extLst>
                  </a:tr>
                  <a:tr h="243840"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40 cm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2700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1000" dirty="0" smtClean="0"/>
                            <a:t>1693</a:t>
                          </a:r>
                          <a:endParaRPr lang="hr-H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354143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1000" dirty="0" smtClean="0"/>
                            <a:t>3.0301...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73038554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99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215019" y="3289060"/>
                <a:ext cx="2244586" cy="1366630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&lt;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r>
                  <a:rPr lang="hr-HR" sz="1800" dirty="0">
                    <a:cs typeface="Calibri" panose="020F050202020403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1714</m:t>
                    </m:r>
                  </m:oMath>
                </a14:m>
                <a:endParaRPr lang="hr-HR" sz="1800" i="1" dirty="0">
                  <a:latin typeface="Cambria Math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1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hr-HR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hr-HR" sz="1600" b="0" i="0" smtClean="0">
                        <a:latin typeface="Cambria Math"/>
                        <a:cs typeface="Calibri" panose="020F0502020204030204" pitchFamily="34" charset="0"/>
                      </a:rPr>
                      <m:t>0,1114686</m:t>
                    </m:r>
                    <m:r>
                      <m:rPr>
                        <m:nor/>
                      </m:rPr>
                      <a:rPr lang="hr-HR" sz="1600" b="0" i="0" smtClean="0">
                        <a:latin typeface="Cambria Math"/>
                        <a:cs typeface="Calibri" panose="020F0502020204030204" pitchFamily="34" charset="0"/>
                      </a:rPr>
                      <m:t>...</m:t>
                    </m:r>
                  </m:oMath>
                </a14:m>
                <a:endParaRPr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Shape 9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215019" y="3289060"/>
                <a:ext cx="2244586" cy="1366630"/>
              </a:xfrm>
              <a:prstGeom prst="rect">
                <a:avLst/>
              </a:prstGeom>
              <a:blipFill rotWithShape="1">
                <a:blip r:embed="rId4"/>
                <a:stretch>
                  <a:fillRect l="-2710" t="-267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Shape 99"/>
              <p:cNvSpPr txBox="1">
                <a:spLocks/>
              </p:cNvSpPr>
              <p:nvPr/>
            </p:nvSpPr>
            <p:spPr>
              <a:xfrm>
                <a:off x="400879" y="3289060"/>
                <a:ext cx="2153478" cy="1366630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&gt;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endParaRPr lang="ar-AE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:r>
                  <a:rPr lang="hr-HR" sz="1800" dirty="0">
                    <a:cs typeface="Calibri" panose="020F0502020204030204" pitchFamily="34" charset="0"/>
                  </a:rPr>
                  <a:t>m</a:t>
                </a:r>
                <a14:m>
                  <m:oMath xmlns:m="http://schemas.openxmlformats.org/officeDocument/2006/math"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1863</m:t>
                    </m:r>
                  </m:oMath>
                </a14:m>
                <a:endParaRPr lang="hr-HR" sz="1800" i="1" dirty="0">
                  <a:latin typeface="Cambria Math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9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𝑐𝑚</m:t>
                    </m:r>
                  </m:oMath>
                </a14:m>
                <a:endParaRPr lang="hr-HR" sz="18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,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082011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…</m:t>
                    </m:r>
                  </m:oMath>
                </a14:m>
                <a:endParaRPr lang="hr-HR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Shap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79" y="3289060"/>
                <a:ext cx="2153478" cy="1366630"/>
              </a:xfrm>
              <a:prstGeom prst="rect">
                <a:avLst/>
              </a:prstGeom>
              <a:blipFill rotWithShape="1">
                <a:blip r:embed="rId5"/>
                <a:stretch>
                  <a:fillRect l="-2833" t="-267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hape 99"/>
              <p:cNvSpPr txBox="1">
                <a:spLocks/>
              </p:cNvSpPr>
              <p:nvPr/>
            </p:nvSpPr>
            <p:spPr>
              <a:xfrm>
                <a:off x="2229680" y="3294028"/>
                <a:ext cx="2163417" cy="1361662"/>
              </a:xfrm>
              <a:prstGeom prst="rect">
                <a:avLst/>
              </a:prstGeom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𝑎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𝑏</m:t>
                    </m:r>
                    <m:r>
                      <a:rPr lang="hr-HR" sz="1800" b="0" i="1" smtClean="0">
                        <a:latin typeface="Cambria Math"/>
                        <a:cs typeface="Calibri" panose="020F0502020204030204" pitchFamily="34" charset="0"/>
                      </a:rPr>
                      <m:t>⇒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r>
                      <a:rPr lang="hr-HR" sz="1800" i="1" smtClean="0">
                        <a:latin typeface="Cambria Math"/>
                        <a:ea typeface="Cambria Math"/>
                      </a:rPr>
                      <m:t>𝜋</m:t>
                    </m:r>
                    <m:r>
                      <a:rPr lang="hr-HR" sz="180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ar-AE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ar-AE" sz="1800" i="1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hr-HR" sz="1800" i="1">
                            <a:latin typeface="Cambria Math"/>
                            <a:ea typeface="Cambria Math"/>
                          </a:rPr>
                          <m:t>𝑛</m:t>
                        </m:r>
                      </m:num>
                      <m:den>
                        <m:r>
                          <a:rPr lang="hr-HR" sz="1800" i="1">
                            <a:latin typeface="Cambria Math"/>
                            <a:ea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ar-AE" sz="2000" dirty="0">
                  <a:latin typeface="Calibri" panose="020F0502020204030204" pitchFamily="34" charset="0"/>
                  <a:ea typeface="Cambria Math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𝑚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800" i="1" smtClean="0">
                        <a:latin typeface="Cambria Math"/>
                        <a:cs typeface="Calibri" panose="020F0502020204030204" pitchFamily="34" charset="0"/>
                      </a:rPr>
                      <m:t>1719</m:t>
                    </m:r>
                  </m:oMath>
                </a14:m>
                <a:endParaRPr lang="hr-HR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68288" indent="-26828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  <a:cs typeface="Calibri" panose="020F0502020204030204" pitchFamily="34" charset="0"/>
                      </a:rPr>
                      <m:t>𝑋</m:t>
                    </m:r>
                    <m:r>
                      <a:rPr lang="en-US" sz="1600" i="1">
                        <a:latin typeface="Cambria Math"/>
                        <a:cs typeface="Calibri" panose="020F0502020204030204" pitchFamily="34" charset="0"/>
                      </a:rPr>
                      <m:t>=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,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00023140</m:t>
                    </m:r>
                    <m:r>
                      <a:rPr lang="hr-HR" sz="1600" b="0" i="1" smtClean="0">
                        <a:latin typeface="Cambria Math"/>
                        <a:cs typeface="Calibri" panose="020F0502020204030204" pitchFamily="34" charset="0"/>
                      </a:rPr>
                      <m:t>…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indent="-342900">
                  <a:buFont typeface="Arial" panose="020B0604020202020204" pitchFamily="34" charset="0"/>
                  <a:buChar char="•"/>
                </a:pPr>
                <a:endParaRPr lang="hr-HR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Shap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680" y="3294028"/>
                <a:ext cx="2163417" cy="1361662"/>
              </a:xfrm>
              <a:prstGeom prst="rect">
                <a:avLst/>
              </a:prstGeom>
              <a:blipFill rotWithShape="1">
                <a:blip r:embed="rId6"/>
                <a:stretch>
                  <a:fillRect l="-2817" b="-566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7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Dependance</a:t>
            </a:r>
            <a:r>
              <a:rPr lang="en-GB" dirty="0"/>
              <a:t> on the number of throws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777" y="1694622"/>
            <a:ext cx="2842988" cy="3017520"/>
          </a:xfrm>
        </p:spPr>
        <p:txBody>
          <a:bodyPr/>
          <a:lstStyle/>
          <a:p>
            <a:r>
              <a:rPr lang="en-GB" dirty="0"/>
              <a:t>The program </a:t>
            </a:r>
            <a:r>
              <a:rPr lang="en-GB" dirty="0" err="1"/>
              <a:t>variates</a:t>
            </a:r>
            <a:r>
              <a:rPr lang="en-GB" dirty="0"/>
              <a:t> the number of throws of the needle</a:t>
            </a:r>
          </a:p>
          <a:p>
            <a:r>
              <a:rPr lang="en-GB" dirty="0"/>
              <a:t>It repeats the experiment for 1, 5,10, 25, 50, 75, 100, 250, 500, 750 and1000 throws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24</a:t>
            </a:fld>
            <a:endParaRPr lang="en-GB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46049"/>
              </p:ext>
            </p:extLst>
          </p:nvPr>
        </p:nvGraphicFramePr>
        <p:xfrm>
          <a:off x="3140764" y="1164631"/>
          <a:ext cx="3717236" cy="3130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SPW 14.0 Graph" r:id="rId3" imgW="5317359" imgH="4477670" progId="SigmaPlotGraphicObject.13">
                  <p:embed/>
                </p:oleObj>
              </mc:Choice>
              <mc:Fallback>
                <p:oleObj name="SPW 14.0 Graph" r:id="rId3" imgW="5317359" imgH="4477670" progId="SigmaPlotGraphicObject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0764" y="1164631"/>
                        <a:ext cx="3717236" cy="31302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slides (CODE #</a:t>
            </a:r>
            <a:r>
              <a:rPr lang="hr-HR" dirty="0"/>
              <a:t>3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Content Placeholder 8" descr="Program_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3170"/>
            <a:ext cx="6850483" cy="244254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286" y="683564"/>
            <a:ext cx="6047755" cy="572700"/>
          </a:xfrm>
        </p:spPr>
        <p:txBody>
          <a:bodyPr>
            <a:normAutofit fontScale="90000"/>
          </a:bodyPr>
          <a:lstStyle/>
          <a:p>
            <a:r>
              <a:rPr lang="en-GB" dirty="0"/>
              <a:t>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477" y="1361661"/>
            <a:ext cx="6375747" cy="3207214"/>
          </a:xfrm>
        </p:spPr>
        <p:txBody>
          <a:bodyPr/>
          <a:lstStyle/>
          <a:p>
            <a:r>
              <a:rPr lang="en-GB" dirty="0"/>
              <a:t>In order to completely randomize the fall of the needle, I devised a program in the programming language Python</a:t>
            </a:r>
            <a:endParaRPr lang="hr-HR" dirty="0"/>
          </a:p>
          <a:p>
            <a:endParaRPr lang="en-GB" dirty="0"/>
          </a:p>
          <a:p>
            <a:r>
              <a:rPr lang="en-GB" dirty="0"/>
              <a:t>The program randomises the position between two lines where the needle must fall and its orientation when it falls</a:t>
            </a:r>
            <a:endParaRPr lang="hr-HR" dirty="0"/>
          </a:p>
          <a:p>
            <a:endParaRPr lang="en-GB" dirty="0"/>
          </a:p>
          <a:p>
            <a:r>
              <a:rPr lang="en-GB" dirty="0"/>
              <a:t>These values manifest as the minimal distance of the needle from the line and the angle between the needle and the line</a:t>
            </a:r>
            <a:endParaRPr lang="hr-HR" dirty="0"/>
          </a:p>
          <a:p>
            <a:endParaRPr lang="en-GB" dirty="0"/>
          </a:p>
          <a:p>
            <a:r>
              <a:rPr lang="en-GB" dirty="0"/>
              <a:t>The action of falling is repeated a thousand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67550" y="732848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Demonstration of the phenomenon</a:t>
            </a:r>
            <a:endParaRPr sz="4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811199E2-4452-4917-BCCF-E6BB89316F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3</a:t>
            </a:fld>
            <a:endParaRPr lang="en-GB" sz="1400" dirty="0"/>
          </a:p>
        </p:txBody>
      </p:sp>
      <p:pic>
        <p:nvPicPr>
          <p:cNvPr id="2" name="IMG_2346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5516" y="1347788"/>
            <a:ext cx="54102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Outline</a:t>
            </a:r>
            <a:endParaRPr sz="44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5620923"/>
              </p:ext>
            </p:extLst>
          </p:nvPr>
        </p:nvGraphicFramePr>
        <p:xfrm>
          <a:off x="437732" y="1308656"/>
          <a:ext cx="5982947" cy="3616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66F86CD-F34B-4E28-8174-433A75A5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4</a:t>
            </a:fld>
            <a:endParaRPr lang="en-GB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Probability</a:t>
            </a:r>
            <a:r>
              <a:rPr lang="hr-HR" sz="4400" dirty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err="1"/>
              <a:t>crossing</a:t>
            </a:r>
            <a:r>
              <a:rPr lang="hr-HR" sz="4400" dirty="0"/>
              <a:t> </a:t>
            </a:r>
            <a:r>
              <a:rPr lang="hr-HR" sz="4400" dirty="0" err="1"/>
              <a:t>the</a:t>
            </a:r>
            <a:r>
              <a:rPr lang="hr-HR" sz="4400" dirty="0"/>
              <a:t> </a:t>
            </a:r>
            <a:r>
              <a:rPr lang="hr-HR" sz="4400" dirty="0" err="1"/>
              <a:t>line</a:t>
            </a: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hape 8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67264" y="1493944"/>
                <a:ext cx="6390450" cy="3415985"/>
              </a:xfrm>
              <a:prstGeom prst="rect">
                <a:avLst/>
              </a:prstGeom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r-HR" dirty="0"/>
                  <a:t>a= </a:t>
                </a:r>
                <a:r>
                  <a:rPr lang="hr-HR" dirty="0" err="1"/>
                  <a:t>stick</a:t>
                </a:r>
                <a:r>
                  <a:rPr lang="hr-HR" dirty="0"/>
                  <a:t> </a:t>
                </a:r>
                <a:r>
                  <a:rPr lang="hr-HR" dirty="0" err="1"/>
                  <a:t>lenght</a:t>
                </a: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r-HR" dirty="0" err="1"/>
                  <a:t>Two</a:t>
                </a:r>
                <a:r>
                  <a:rPr lang="hr-HR" dirty="0"/>
                  <a:t> </a:t>
                </a:r>
                <a:r>
                  <a:rPr lang="hr-HR" dirty="0" err="1"/>
                  <a:t>parallel</a:t>
                </a:r>
                <a:r>
                  <a:rPr lang="hr-HR" dirty="0"/>
                  <a:t> </a:t>
                </a:r>
                <a:r>
                  <a:rPr lang="hr-HR" dirty="0" err="1"/>
                  <a:t>lines</a:t>
                </a:r>
                <a14:m>
                  <m:oMath xmlns:m="http://schemas.openxmlformats.org/officeDocument/2006/math">
                    <m:r>
                      <a:rPr lang="hr-HR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hr-H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hr-HR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hr-H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hr-HR" dirty="0" err="1"/>
                  <a:t>with</a:t>
                </a:r>
                <a:r>
                  <a:rPr lang="hr-HR" dirty="0"/>
                  <a:t> distance </a:t>
                </a:r>
                <a:r>
                  <a:rPr lang="hr-HR" i="1" dirty="0"/>
                  <a:t>b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𝑎</m:t>
                    </m:r>
                    <m:r>
                      <a:rPr lang="hr-HR" b="0" i="1" smtClean="0">
                        <a:latin typeface="Cambria Math"/>
                      </a:rPr>
                      <m:t>&lt;</m:t>
                    </m:r>
                    <m:r>
                      <a:rPr lang="hr-HR" b="0" i="1" smtClean="0">
                        <a:latin typeface="Cambria Math"/>
                      </a:rPr>
                      <m:t>𝑏</m:t>
                    </m:r>
                    <m:r>
                      <a:rPr lang="hr-HR" b="0" i="1" smtClean="0">
                        <a:latin typeface="Cambria Math"/>
                      </a:rPr>
                      <m:t>, </m:t>
                    </m:r>
                    <m:r>
                      <a:rPr lang="hr-HR" b="0" i="1" smtClean="0">
                        <a:latin typeface="Cambria Math"/>
                      </a:rPr>
                      <m:t>𝑎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r>
                      <a:rPr lang="hr-HR" b="0" i="1" smtClean="0">
                        <a:latin typeface="Cambria Math"/>
                      </a:rPr>
                      <m:t>𝑏</m:t>
                    </m:r>
                    <m:r>
                      <a:rPr lang="hr-HR" b="0" i="1" smtClean="0">
                        <a:latin typeface="Cambria Math"/>
                      </a:rPr>
                      <m:t>,</m:t>
                    </m:r>
                    <m:r>
                      <a:rPr lang="hr-HR" b="0" i="1" smtClean="0">
                        <a:latin typeface="Cambria Math"/>
                      </a:rPr>
                      <m:t>𝑎</m:t>
                    </m:r>
                    <m:r>
                      <a:rPr lang="hr-HR" b="0" i="1" smtClean="0">
                        <a:latin typeface="Cambria Math"/>
                      </a:rPr>
                      <m:t>&gt;</m:t>
                    </m:r>
                    <m:r>
                      <a:rPr lang="hr-HR" b="0" i="1" smtClean="0">
                        <a:latin typeface="Cambria Math"/>
                      </a:rPr>
                      <m:t>𝑏</m:t>
                    </m:r>
                  </m:oMath>
                </a14:m>
                <a:r>
                  <a:rPr lang="hr-HR" dirty="0"/>
                  <a:t>.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r-HR" dirty="0" err="1"/>
                  <a:t>Probability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 </a:t>
                </a:r>
                <a:r>
                  <a:rPr lang="hr-HR" dirty="0" err="1"/>
                  <a:t>crossing</a:t>
                </a:r>
                <a:r>
                  <a:rPr lang="hr-HR" dirty="0"/>
                  <a:t> one </a:t>
                </a:r>
                <a:r>
                  <a:rPr lang="hr-HR" dirty="0" err="1"/>
                  <a:t>line</a:t>
                </a:r>
                <a:r>
                  <a:rPr lang="hr-HR" dirty="0"/>
                  <a:t> x 2</a:t>
                </a:r>
              </a:p>
              <a:p>
                <a:pPr indent="-34290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r-HR" dirty="0" err="1"/>
                  <a:t>Whether</a:t>
                </a:r>
                <a:r>
                  <a:rPr lang="hr-HR" dirty="0"/>
                  <a:t> </a:t>
                </a:r>
                <a:r>
                  <a:rPr lang="hr-HR" dirty="0" err="1"/>
                  <a:t>the</a:t>
                </a:r>
                <a:r>
                  <a:rPr lang="hr-HR" dirty="0"/>
                  <a:t> </a:t>
                </a:r>
                <a:r>
                  <a:rPr lang="hr-HR" dirty="0" err="1"/>
                  <a:t>stick</a:t>
                </a:r>
                <a:r>
                  <a:rPr lang="hr-HR" dirty="0"/>
                  <a:t> </a:t>
                </a:r>
                <a:r>
                  <a:rPr lang="hr-HR" dirty="0" err="1"/>
                  <a:t>cross</a:t>
                </a:r>
                <a:r>
                  <a:rPr lang="hr-HR" dirty="0"/>
                  <a:t> </a:t>
                </a:r>
                <a:r>
                  <a:rPr lang="hr-HR" dirty="0" err="1"/>
                  <a:t>the</a:t>
                </a:r>
                <a:r>
                  <a:rPr lang="hr-HR" dirty="0"/>
                  <a:t> </a:t>
                </a:r>
                <a:r>
                  <a:rPr lang="hr-HR" dirty="0" err="1"/>
                  <a:t>line</a:t>
                </a:r>
                <a:r>
                  <a:rPr lang="hr-HR" dirty="0"/>
                  <a:t> </a:t>
                </a:r>
                <a:r>
                  <a:rPr lang="hr-HR" dirty="0" err="1"/>
                  <a:t>depends</a:t>
                </a:r>
                <a:r>
                  <a:rPr lang="hr-HR" dirty="0"/>
                  <a:t> </a:t>
                </a:r>
                <a:r>
                  <a:rPr lang="hr-HR" dirty="0" err="1"/>
                  <a:t>of</a:t>
                </a:r>
                <a:r>
                  <a:rPr lang="hr-HR" dirty="0"/>
                  <a:t>:  </a:t>
                </a:r>
              </a:p>
              <a:p>
                <a:pPr marL="2057400" lvl="1" indent="188913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hr-HR" sz="1400" dirty="0"/>
                  <a:t>distance </a:t>
                </a:r>
                <a:r>
                  <a:rPr lang="hr-HR" sz="1400" b="1" dirty="0"/>
                  <a:t>d</a:t>
                </a:r>
              </a:p>
              <a:p>
                <a:pPr marL="2057400" lvl="1" indent="188913">
                  <a:lnSpc>
                    <a:spcPct val="100000"/>
                  </a:lnSpc>
                  <a:spcBef>
                    <a:spcPts val="200"/>
                  </a:spcBef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hr-HR" sz="1400" dirty="0" err="1"/>
                  <a:t>angle</a:t>
                </a:r>
                <a:r>
                  <a:rPr lang="hr-HR" sz="1400" dirty="0"/>
                  <a:t> </a:t>
                </a:r>
                <a:r>
                  <a:rPr lang="el-GR" sz="1400" b="1" dirty="0"/>
                  <a:t>α</a:t>
                </a:r>
                <a:endParaRPr lang="hr-HR" sz="1400" b="1" i="1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i="1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</p:txBody>
          </p:sp>
        </mc:Choice>
        <mc:Fallback xmlns="">
          <p:sp>
            <p:nvSpPr>
              <p:cNvPr id="81" name="Shape 8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67264" y="1493944"/>
                <a:ext cx="6390450" cy="3415985"/>
              </a:xfrm>
              <a:prstGeom prst="rect">
                <a:avLst/>
              </a:prstGeom>
              <a:blipFill rotWithShape="1">
                <a:blip r:embed="rId6"/>
                <a:stretch>
                  <a:fillRect l="-953" b="-3607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5</a:t>
            </a:fld>
            <a:endParaRPr lang="en-GB" sz="1400" dirty="0"/>
          </a:p>
        </p:txBody>
      </p:sp>
      <p:sp>
        <p:nvSpPr>
          <p:cNvPr id="6" name="Shape 81"/>
          <p:cNvSpPr txBox="1">
            <a:spLocks/>
          </p:cNvSpPr>
          <p:nvPr/>
        </p:nvSpPr>
        <p:spPr>
          <a:xfrm>
            <a:off x="337929" y="3675820"/>
            <a:ext cx="6301409" cy="1785731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lvl="0" indent="-257175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Tw Cen MT" panose="020B0602020104020603" pitchFamily="34" charset="0"/>
              <a:buChar char="●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lvl="2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lvl="5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00300" lvl="6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●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lvl="7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Wingdings 3" pitchFamily="18" charset="2"/>
              <a:buChar char="○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86100" lvl="8" indent="-238125" algn="l" defTabSz="6858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SzPts val="1400"/>
              <a:buFont typeface="Wingdings 3" pitchFamily="18" charset="2"/>
              <a:buChar char="■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hr-HR" dirty="0"/>
          </a:p>
        </p:txBody>
      </p:sp>
      <p:grpSp>
        <p:nvGrpSpPr>
          <p:cNvPr id="5" name="Grupa 4"/>
          <p:cNvGrpSpPr/>
          <p:nvPr/>
        </p:nvGrpSpPr>
        <p:grpSpPr>
          <a:xfrm>
            <a:off x="3960556" y="1479274"/>
            <a:ext cx="2897444" cy="2037520"/>
            <a:chOff x="3960556" y="1479274"/>
            <a:chExt cx="2897444" cy="2037520"/>
          </a:xfrm>
        </p:grpSpPr>
        <p:pic>
          <p:nvPicPr>
            <p:cNvPr id="2" name="Slika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35" b="29679"/>
            <a:stretch/>
          </p:blipFill>
          <p:spPr>
            <a:xfrm>
              <a:off x="3960556" y="1479274"/>
              <a:ext cx="2897444" cy="20375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kstniOkvir 3"/>
                <p:cNvSpPr txBox="1"/>
                <p:nvPr/>
              </p:nvSpPr>
              <p:spPr>
                <a:xfrm>
                  <a:off x="5409278" y="2655342"/>
                  <a:ext cx="46713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1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hr-HR" sz="11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11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1200" dirty="0"/>
                              <m:t>α</m:t>
                            </m:r>
                          </m:e>
                        </m:func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4" name="TekstniOkvir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278" y="2655342"/>
                  <a:ext cx="467139" cy="26161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29870" b="-1627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626165" y="2299406"/>
            <a:ext cx="2713384" cy="2188308"/>
            <a:chOff x="487017" y="2622231"/>
            <a:chExt cx="2713384" cy="2188308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57"/>
            <a:stretch/>
          </p:blipFill>
          <p:spPr>
            <a:xfrm>
              <a:off x="487017" y="2622231"/>
              <a:ext cx="2713384" cy="218830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kstniOkvir 7"/>
                <p:cNvSpPr txBox="1"/>
                <p:nvPr/>
              </p:nvSpPr>
              <p:spPr>
                <a:xfrm>
                  <a:off x="1505783" y="3836504"/>
                  <a:ext cx="337926" cy="36933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r-H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8" name="TekstniOkvir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5783" y="3836504"/>
                  <a:ext cx="33792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6349" r="-50877" b="-222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Probability</a:t>
            </a:r>
            <a:r>
              <a:rPr lang="hr-HR" sz="4400" dirty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err="1"/>
              <a:t>crossing</a:t>
            </a:r>
            <a:r>
              <a:rPr lang="hr-HR" sz="4400" dirty="0"/>
              <a:t> </a:t>
            </a:r>
            <a:r>
              <a:rPr lang="hr-HR" sz="4400" dirty="0" err="1"/>
              <a:t>the</a:t>
            </a:r>
            <a:r>
              <a:rPr lang="hr-HR" sz="4400" dirty="0"/>
              <a:t> </a:t>
            </a:r>
            <a:r>
              <a:rPr lang="hr-HR" sz="4400" dirty="0" err="1"/>
              <a:t>line</a:t>
            </a:r>
            <a:endParaRPr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67264" y="1493945"/>
            <a:ext cx="6390450" cy="226304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hr-HR" dirty="0"/>
          </a:p>
          <a:p>
            <a:pPr marL="285750" indent="-285750">
              <a:spcBef>
                <a:spcPts val="1200"/>
              </a:spcBef>
              <a:spcAft>
                <a:spcPts val="1200"/>
              </a:spcAft>
            </a:pPr>
            <a:endParaRPr lang="hr-HR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6</a:t>
            </a:fld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hape 81"/>
              <p:cNvSpPr txBox="1">
                <a:spLocks/>
              </p:cNvSpPr>
              <p:nvPr/>
            </p:nvSpPr>
            <p:spPr>
              <a:xfrm>
                <a:off x="3846441" y="1679716"/>
                <a:ext cx="2951923" cy="45469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hr-HR" sz="1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sz="1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sz="1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l-GR" sz="1400"/>
                                <m:t>α</m:t>
                              </m:r>
                              <m:r>
                                <a:rPr lang="hr-HR" sz="140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hr-HR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hr-HR" sz="1400" i="1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hr-HR" sz="1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hr-HR" sz="1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l-GR" sz="1400"/>
                            <m:t>α</m:t>
                          </m:r>
                          <m:r>
                            <a:rPr lang="hr-HR" sz="1400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hr-HR" sz="1400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</p:txBody>
          </p:sp>
        </mc:Choice>
        <mc:Fallback xmlns="">
          <p:sp>
            <p:nvSpPr>
              <p:cNvPr id="6" name="Shap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441" y="1679716"/>
                <a:ext cx="2951923" cy="454693"/>
              </a:xfrm>
              <a:prstGeom prst="rect">
                <a:avLst/>
              </a:prstGeom>
              <a:blipFill rotWithShape="1">
                <a:blip r:embed="rId23"/>
                <a:stretch>
                  <a:fillRect r="-2058" b="-907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81"/>
              <p:cNvSpPr txBox="1">
                <a:spLocks/>
              </p:cNvSpPr>
              <p:nvPr/>
            </p:nvSpPr>
            <p:spPr>
              <a:xfrm>
                <a:off x="89448" y="1679717"/>
                <a:ext cx="3677479" cy="45469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1" i="1" smtClean="0">
                          <a:latin typeface="Cambria Math"/>
                        </a:rPr>
                        <m:t>𝑨</m:t>
                      </m:r>
                      <m:r>
                        <a:rPr lang="hr-HR" sz="140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hr-HR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l-GR" sz="1400"/>
                                <m:t>α</m:t>
                              </m:r>
                              <m:r>
                                <a:rPr lang="hr-HR" sz="140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hr-HR" sz="14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</m:d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: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m:rPr>
                              <m:nor/>
                            </m:rPr>
                            <a:rPr lang="el-GR" sz="1400"/>
                            <m:t>α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hr-HR" sz="14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&lt;</m:t>
                          </m:r>
                          <m:r>
                            <a:rPr lang="hr-HR" sz="140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  <m:func>
                            <m:funcPr>
                              <m:ctrlPr>
                                <a:rPr lang="hr-HR" sz="140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hr-HR" sz="140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hr-HR" sz="140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hr-HR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</p:txBody>
          </p:sp>
        </mc:Choice>
        <mc:Fallback xmlns="">
          <p:sp>
            <p:nvSpPr>
              <p:cNvPr id="7" name="Shap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8" y="1679717"/>
                <a:ext cx="3677479" cy="454693"/>
              </a:xfrm>
              <a:prstGeom prst="rect">
                <a:avLst/>
              </a:prstGeom>
              <a:blipFill rotWithShape="1">
                <a:blip r:embed="rId24"/>
                <a:stretch>
                  <a:fillRect l="-1157" r="-1653" b="-20131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626165" y="4609096"/>
                <a:ext cx="224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hr-HR" b="1" i="1" smtClean="0">
                              <a:latin typeface="Cambria Math"/>
                            </a:rPr>
                            <m:t>𝑨</m:t>
                          </m:r>
                        </m:sub>
                      </m:sSub>
                      <m:r>
                        <a:rPr lang="hr-HR" b="1" i="1" smtClean="0">
                          <a:latin typeface="Cambria Math"/>
                        </a:rPr>
                        <m:t>=</m:t>
                      </m:r>
                      <m:r>
                        <a:rPr lang="hr-HR" b="1" i="1" smtClean="0">
                          <a:latin typeface="Cambria Math"/>
                        </a:rPr>
                        <m:t>𝟐</m:t>
                      </m:r>
                      <m:r>
                        <a:rPr lang="hr-HR" b="1" i="1" smtClean="0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65" y="4609096"/>
                <a:ext cx="2246244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kstniOkvir 13"/>
              <p:cNvSpPr txBox="1"/>
              <p:nvPr/>
            </p:nvSpPr>
            <p:spPr>
              <a:xfrm>
                <a:off x="4358305" y="4504393"/>
                <a:ext cx="16498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hr-HR" b="1" i="1" smtClean="0"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hr-HR" b="1" i="1" smtClean="0">
                          <a:latin typeface="Cambria Math"/>
                        </a:rPr>
                        <m:t>=</m:t>
                      </m:r>
                      <m:r>
                        <a:rPr lang="hr-HR" b="1" i="1" smtClean="0">
                          <a:latin typeface="Cambria Math"/>
                        </a:rPr>
                        <m:t>𝟐</m:t>
                      </m:r>
                      <m:r>
                        <a:rPr lang="el-GR" b="1" i="1" smtClean="0">
                          <a:latin typeface="Cambria Math"/>
                        </a:rPr>
                        <m:t>𝝅</m:t>
                      </m:r>
                      <m:r>
                        <a:rPr lang="hr-HR" b="1" i="1" smtClean="0">
                          <a:latin typeface="Cambria Math"/>
                        </a:rPr>
                        <m:t>𝒃</m:t>
                      </m:r>
                    </m:oMath>
                  </m:oMathPara>
                </a14:m>
                <a:endParaRPr lang="hr-HR" b="1" dirty="0"/>
              </a:p>
            </p:txBody>
          </p:sp>
        </mc:Choice>
        <mc:Fallback xmlns=""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305" y="4504393"/>
                <a:ext cx="1649895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5198163" y="3467172"/>
                <a:ext cx="437322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hr-H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r-HR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163" y="3467172"/>
                <a:ext cx="437322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6452" r="-21918" b="-241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a 15"/>
          <p:cNvGrpSpPr/>
          <p:nvPr/>
        </p:nvGrpSpPr>
        <p:grpSpPr>
          <a:xfrm>
            <a:off x="3814140" y="2135667"/>
            <a:ext cx="3006587" cy="2038652"/>
            <a:chOff x="3893653" y="2530276"/>
            <a:chExt cx="3006587" cy="2038652"/>
          </a:xfrm>
        </p:grpSpPr>
        <p:grpSp>
          <p:nvGrpSpPr>
            <p:cNvPr id="5" name="Grupa 4"/>
            <p:cNvGrpSpPr/>
            <p:nvPr/>
          </p:nvGrpSpPr>
          <p:grpSpPr>
            <a:xfrm>
              <a:off x="3893653" y="2694015"/>
              <a:ext cx="2857500" cy="1874913"/>
              <a:chOff x="3940865" y="2720193"/>
              <a:chExt cx="2857500" cy="1874913"/>
            </a:xfrm>
          </p:grpSpPr>
          <p:pic>
            <p:nvPicPr>
              <p:cNvPr id="2" name="Slika 1"/>
              <p:cNvPicPr>
                <a:picLocks noChangeAspect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30" t="9026" r="35353" b="12799"/>
              <a:stretch/>
            </p:blipFill>
            <p:spPr>
              <a:xfrm>
                <a:off x="4025346" y="2720193"/>
                <a:ext cx="2773019" cy="1874913"/>
              </a:xfrm>
              <a:prstGeom prst="rect">
                <a:avLst/>
              </a:prstGeom>
            </p:spPr>
          </p:pic>
          <p:sp>
            <p:nvSpPr>
              <p:cNvPr id="4" name="TekstniOkvir 3"/>
              <p:cNvSpPr txBox="1"/>
              <p:nvPr/>
            </p:nvSpPr>
            <p:spPr>
              <a:xfrm>
                <a:off x="3940865" y="3358576"/>
                <a:ext cx="447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i="1" dirty="0"/>
                  <a:t>2</a:t>
                </a:r>
                <a:r>
                  <a:rPr lang="el-GR" i="1" dirty="0"/>
                  <a:t>π</a:t>
                </a:r>
                <a:endParaRPr lang="hr-HR" i="1" dirty="0"/>
              </a:p>
            </p:txBody>
          </p:sp>
          <p:sp>
            <p:nvSpPr>
              <p:cNvPr id="12" name="TekstniOkvir 11"/>
              <p:cNvSpPr txBox="1"/>
              <p:nvPr/>
            </p:nvSpPr>
            <p:spPr>
              <a:xfrm>
                <a:off x="5309978" y="4225774"/>
                <a:ext cx="447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i="1" dirty="0"/>
                  <a:t>b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kstniOkvir 14"/>
                <p:cNvSpPr txBox="1"/>
                <p:nvPr/>
              </p:nvSpPr>
              <p:spPr>
                <a:xfrm>
                  <a:off x="4191827" y="2530276"/>
                  <a:ext cx="2981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b="0" i="1" smtClean="0">
                            <a:latin typeface="Cambria Math"/>
                          </a:rPr>
                          <m:t>𝛼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15" name="TekstniOkvir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1827" y="2530276"/>
                  <a:ext cx="298174" cy="307777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20408" b="-19608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kstniOkvir 17"/>
                <p:cNvSpPr txBox="1"/>
                <p:nvPr/>
              </p:nvSpPr>
              <p:spPr>
                <a:xfrm>
                  <a:off x="6602066" y="3554004"/>
                  <a:ext cx="2981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400" b="0" i="1" smtClean="0">
                            <a:latin typeface="Cambria Math"/>
                          </a:rPr>
                          <m:t>𝑑</m:t>
                        </m:r>
                      </m:oMath>
                    </m:oMathPara>
                  </a14:m>
                  <a:endParaRPr lang="hr-HR" sz="1400" dirty="0"/>
                </a:p>
              </p:txBody>
            </p:sp>
          </mc:Choice>
          <mc:Fallback xmlns="">
            <p:sp>
              <p:nvSpPr>
                <p:cNvPr id="18" name="TekstniOkvir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2066" y="3554004"/>
                  <a:ext cx="298174" cy="307777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20408" b="-19608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kstniOkvir 19"/>
              <p:cNvSpPr txBox="1"/>
              <p:nvPr/>
            </p:nvSpPr>
            <p:spPr>
              <a:xfrm>
                <a:off x="606287" y="2249799"/>
                <a:ext cx="298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20" name="TekstniOkvir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2249799"/>
                <a:ext cx="298174" cy="307777"/>
              </a:xfrm>
              <a:prstGeom prst="rect">
                <a:avLst/>
              </a:prstGeom>
              <a:blipFill rotWithShape="1">
                <a:blip r:embed="rId30"/>
                <a:stretch>
                  <a:fillRect r="-22449" b="-1960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kstniOkvir 20"/>
              <p:cNvSpPr txBox="1"/>
              <p:nvPr/>
            </p:nvSpPr>
            <p:spPr>
              <a:xfrm>
                <a:off x="2972628" y="4174319"/>
                <a:ext cx="2981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hr-HR" sz="1400" dirty="0"/>
              </a:p>
            </p:txBody>
          </p:sp>
        </mc:Choice>
        <mc:Fallback xmlns="">
          <p:sp>
            <p:nvSpPr>
              <p:cNvPr id="21" name="TekstniOkvir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628" y="4174319"/>
                <a:ext cx="298174" cy="307777"/>
              </a:xfrm>
              <a:prstGeom prst="rect">
                <a:avLst/>
              </a:prstGeom>
              <a:blipFill rotWithShape="1">
                <a:blip r:embed="rId31"/>
                <a:stretch>
                  <a:fillRect r="-20408" b="-2200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265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/>
              <a:t>Probability</a:t>
            </a:r>
            <a:r>
              <a:rPr lang="hr-HR" sz="4400" dirty="0"/>
              <a:t> </a:t>
            </a:r>
            <a:r>
              <a:rPr lang="hr-HR" sz="4400" dirty="0" err="1"/>
              <a:t>of</a:t>
            </a:r>
            <a:r>
              <a:rPr lang="hr-HR" sz="4400" dirty="0"/>
              <a:t> </a:t>
            </a:r>
            <a:r>
              <a:rPr lang="hr-HR" sz="4400" dirty="0" err="1"/>
              <a:t>crossing</a:t>
            </a:r>
            <a:r>
              <a:rPr lang="hr-HR" sz="4400" dirty="0"/>
              <a:t> </a:t>
            </a:r>
            <a:r>
              <a:rPr lang="hr-HR" sz="4400" dirty="0" err="1"/>
              <a:t>the</a:t>
            </a:r>
            <a:r>
              <a:rPr lang="hr-HR" sz="4400" dirty="0"/>
              <a:t> </a:t>
            </a:r>
            <a:r>
              <a:rPr lang="hr-HR" sz="4400" dirty="0" err="1"/>
              <a:t>line</a:t>
            </a:r>
            <a:endParaRPr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hape 81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159026" y="1350677"/>
                <a:ext cx="6534774" cy="3117812"/>
              </a:xfrm>
              <a:prstGeom prst="rect">
                <a:avLst/>
              </a:prstGeom>
              <a:ln>
                <a:noFill/>
              </a:ln>
            </p:spPr>
            <p:txBody>
              <a:bodyPr spcFirstLastPara="1" wrap="square" lIns="68569" tIns="68569" rIns="68569" bIns="68569" anchor="t" anchorCtr="0">
                <a:noAutofit/>
              </a:bodyPr>
              <a:lstStyle/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hr-HR" dirty="0"/>
                  <a:t>Provided </a:t>
                </a:r>
                <a:r>
                  <a:rPr lang="hr-HR" dirty="0" err="1"/>
                  <a:t>that</a:t>
                </a:r>
                <a:r>
                  <a:rPr lang="hr-HR" dirty="0"/>
                  <a:t> </a:t>
                </a:r>
                <a14:m>
                  <m:oMath xmlns:m="http://schemas.openxmlformats.org/officeDocument/2006/math">
                    <m:r>
                      <a:rPr lang="hr-HR">
                        <a:latin typeface="Cambria Math"/>
                      </a:rPr>
                      <m:t> </m:t>
                    </m:r>
                    <m:r>
                      <a:rPr lang="hr-HR" b="0" i="1" smtClean="0">
                        <a:latin typeface="Cambria Math"/>
                      </a:rPr>
                      <m:t>𝑑</m:t>
                    </m:r>
                    <m:r>
                      <a:rPr lang="hr-HR" i="1">
                        <a:latin typeface="Cambria Math"/>
                      </a:rPr>
                      <m:t>&lt;</m:t>
                    </m:r>
                    <m:r>
                      <a:rPr lang="hr-HR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hr-H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l-GR" sz="1600" dirty="0"/>
                          <m:t>α</m:t>
                        </m:r>
                      </m:e>
                    </m:func>
                  </m:oMath>
                </a14:m>
                <a:r>
                  <a:rPr lang="hr-HR" dirty="0"/>
                  <a:t> </a:t>
                </a:r>
                <a:r>
                  <a:rPr lang="hr-HR" dirty="0" err="1"/>
                  <a:t>stick</a:t>
                </a:r>
                <a:r>
                  <a:rPr lang="hr-HR" dirty="0"/>
                  <a:t> </a:t>
                </a:r>
                <a:r>
                  <a:rPr lang="hr-HR" dirty="0" err="1"/>
                  <a:t>will</a:t>
                </a:r>
                <a:r>
                  <a:rPr lang="hr-HR" dirty="0"/>
                  <a:t> </a:t>
                </a:r>
                <a:r>
                  <a:rPr lang="hr-HR" dirty="0" err="1"/>
                  <a:t>cross</a:t>
                </a:r>
                <a:r>
                  <a:rPr lang="hr-HR" dirty="0"/>
                  <a:t> </a:t>
                </a:r>
                <a:r>
                  <a:rPr lang="hr-HR" dirty="0" err="1"/>
                  <a:t>the</a:t>
                </a:r>
                <a:r>
                  <a:rPr lang="hr-HR" dirty="0"/>
                  <a:t> </a:t>
                </a:r>
                <a:r>
                  <a:rPr lang="hr-HR" dirty="0" err="1"/>
                  <a:t>line</a:t>
                </a:r>
                <a:r>
                  <a:rPr lang="hr-HR" dirty="0"/>
                  <a:t>.</a:t>
                </a: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i="1" dirty="0">
                  <a:latin typeface="Cambria Math"/>
                </a:endParaRPr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hr-HR" b="0" i="1" smtClean="0">
                        <a:latin typeface="Cambria Math"/>
                      </a:rPr>
                      <m:t>𝑆</m:t>
                    </m:r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hr-HR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den>
                    </m:f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  <m:r>
                          <a:rPr lang="hr-HR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hr-H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  <m:r>
                      <a:rPr lang="hr-HR" b="0" i="0" smtClean="0">
                        <a:latin typeface="Cambria Math"/>
                      </a:rPr>
                      <m:t>    ⇒   </m:t>
                    </m:r>
                    <m:r>
                      <a:rPr lang="hr-HR" b="0" i="0" smtClean="0"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hr-HR" b="0" i="0" smtClean="0">
                        <a:latin typeface="Cambria Math"/>
                      </a:rPr>
                      <m:t>S</m:t>
                    </m:r>
                    <m:r>
                      <a:rPr lang="hr-H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b="0" i="1" smtClean="0">
                            <a:latin typeface="Cambria Math"/>
                          </a:rPr>
                          <m:t>2</m:t>
                        </m:r>
                        <m:r>
                          <a:rPr lang="hr-HR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hr-HR" b="0" dirty="0"/>
              </a:p>
              <a:p>
                <a:pPr marL="0" indent="0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</m:t>
                      </m:r>
                      <m:r>
                        <a:rPr lang="hr-H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hr-HR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hr-H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𝑛𝑎</m:t>
                          </m:r>
                        </m:num>
                        <m:den>
                          <m:r>
                            <a:rPr lang="hr-HR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hr-HR" b="0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</p:txBody>
          </p:sp>
        </mc:Choice>
        <mc:Fallback xmlns="">
          <p:sp>
            <p:nvSpPr>
              <p:cNvPr id="81" name="Shape 8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9026" y="1350677"/>
                <a:ext cx="6534774" cy="3117812"/>
              </a:xfrm>
              <a:prstGeom prst="rect">
                <a:avLst/>
              </a:prstGeom>
              <a:blipFill rotWithShape="1">
                <a:blip r:embed="rId3"/>
                <a:stretch>
                  <a:fillRect l="-933" b="-199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7</a:t>
            </a:fld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hape 81"/>
              <p:cNvSpPr txBox="1">
                <a:spLocks/>
              </p:cNvSpPr>
              <p:nvPr/>
            </p:nvSpPr>
            <p:spPr>
              <a:xfrm>
                <a:off x="3409121" y="3378742"/>
                <a:ext cx="3359425" cy="1364243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txBody>
              <a:bodyPr spcFirstLastPara="1" vert="horz" wrap="square" lIns="68569" tIns="68569" rIns="68569" bIns="68569" rtlCol="0" anchor="t" anchorCtr="0">
                <a:noAutofit/>
              </a:bodyPr>
              <a:lstStyle>
                <a:lvl1pPr marL="342900" lvl="0" indent="-257175" algn="l" defTabSz="685800" rtl="0" eaLnBrk="1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2"/>
                  </a:buClr>
                  <a:buSzPts val="1800"/>
                  <a:buFont typeface="Tw Cen MT" panose="020B0602020104020603" pitchFamily="34" charset="0"/>
                  <a:buChar char="●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lvl="1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28700" lvl="2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lvl="3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714500" lvl="4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057400" lvl="5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400300" lvl="6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●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743200" lvl="7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○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086100" lvl="8" indent="-238125" algn="l" defTabSz="6858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accent2"/>
                  </a:buClr>
                  <a:buSzPts val="1400"/>
                  <a:buFont typeface="Wingdings 3" pitchFamily="18" charset="2"/>
                  <a:buChar char="■"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𝑛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𝑡𝑜𝑡𝑎𝑙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𝑛𝑢𝑚𝑏𝑒𝑟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𝑜𝑓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𝑟𝑜𝑤𝑛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𝑠𝑡𝑖𝑐𝑘𝑠</m:t>
                    </m:r>
                  </m:oMath>
                </a14:m>
                <a:endParaRPr lang="hr-HR" sz="12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𝑚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𝑛𝑢𝑚𝑏𝑒𝑟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𝑜𝑓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𝑠𝑡𝑖𝑐𝑘𝑠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𝑐𝑟𝑜𝑠𝑠𝑖𝑛𝑔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𝑙𝑖𝑛𝑒</m:t>
                    </m:r>
                  </m:oMath>
                </a14:m>
                <a:endParaRPr lang="hr-HR" sz="120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𝑎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hr-HR" sz="1200" b="0" i="1" smtClean="0">
                        <a:latin typeface="Cambria Math"/>
                      </a:rPr>
                      <m:t>𝑙𝑒𝑛𝑔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𝑜𝑓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𝑒</m:t>
                    </m:r>
                    <m:r>
                      <a:rPr lang="hr-HR" sz="1200" b="0" i="1" smtClean="0">
                        <a:latin typeface="Cambria Math"/>
                      </a:rPr>
                      <m:t> </m:t>
                    </m:r>
                    <m:r>
                      <a:rPr lang="hr-HR" sz="1200" b="0" i="1" smtClean="0">
                        <a:latin typeface="Cambria Math"/>
                      </a:rPr>
                      <m:t>𝑠𝑡𝑖𝑐𝑘</m:t>
                    </m:r>
                  </m:oMath>
                </a14:m>
                <a:endParaRPr lang="hr-HR" sz="1200" b="0" dirty="0"/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hr-HR" sz="1200" b="0" i="1" smtClean="0">
                        <a:latin typeface="Cambria Math"/>
                      </a:rPr>
                      <m:t>𝑏</m:t>
                    </m:r>
                    <m:r>
                      <a:rPr lang="hr-HR" sz="1200" b="0" i="1" smtClean="0">
                        <a:latin typeface="Cambria Math"/>
                      </a:rPr>
                      <m:t>−</m:t>
                    </m:r>
                    <m:r>
                      <a:rPr lang="hr-HR" sz="1200" b="0" i="1" smtClean="0">
                        <a:latin typeface="Cambria Math"/>
                      </a:rPr>
                      <m:t>𝑡</m:t>
                    </m:r>
                    <m:r>
                      <a:rPr lang="hr-HR" sz="1200" b="0" i="1" smtClean="0">
                        <a:latin typeface="Cambria Math"/>
                      </a:rPr>
                      <m:t>h</m:t>
                    </m:r>
                    <m:r>
                      <a:rPr lang="hr-HR" sz="1200" b="0" i="1" smtClean="0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𝑑𝑖𝑠𝑡𝑎𝑛𝑐𝑒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𝑏𝑒𝑡𝑤𝑒𝑒𝑛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𝑡</m:t>
                    </m:r>
                    <m:r>
                      <a:rPr lang="en-US" sz="1200" i="1">
                        <a:latin typeface="Cambria Math"/>
                      </a:rPr>
                      <m:t>h</m:t>
                    </m:r>
                    <m:r>
                      <a:rPr lang="en-US" sz="1200" i="1">
                        <a:latin typeface="Cambria Math"/>
                      </a:rPr>
                      <m:t>𝑒</m:t>
                    </m:r>
                    <m:r>
                      <a:rPr lang="en-US" sz="1200" i="1">
                        <a:latin typeface="Cambria Math"/>
                      </a:rPr>
                      <m:t> </m:t>
                    </m:r>
                    <m:r>
                      <a:rPr lang="en-US" sz="1200" i="1">
                        <a:latin typeface="Cambria Math"/>
                      </a:rPr>
                      <m:t>𝑙𝑖𝑛𝑒𝑠</m:t>
                    </m:r>
                  </m:oMath>
                </a14:m>
                <a:endParaRPr lang="hr-HR" sz="1200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  <a:p>
                <a:pPr marL="285750" indent="-285750">
                  <a:spcBef>
                    <a:spcPts val="1200"/>
                  </a:spcBef>
                  <a:spcAft>
                    <a:spcPts val="1200"/>
                  </a:spcAft>
                </a:pPr>
                <a:endParaRPr lang="hr-HR" dirty="0"/>
              </a:p>
            </p:txBody>
          </p:sp>
        </mc:Choice>
        <mc:Fallback xmlns="">
          <p:sp>
            <p:nvSpPr>
              <p:cNvPr id="7" name="Shap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9121" y="3378742"/>
                <a:ext cx="3359425" cy="1364243"/>
              </a:xfrm>
              <a:prstGeom prst="rect">
                <a:avLst/>
              </a:prstGeom>
              <a:blipFill rotWithShape="1">
                <a:blip r:embed="rId11"/>
                <a:stretch>
                  <a:fillRect l="-1625" r="-1444" b="-104846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kstniOkvir 1"/>
              <p:cNvSpPr txBox="1"/>
              <p:nvPr/>
            </p:nvSpPr>
            <p:spPr>
              <a:xfrm>
                <a:off x="606287" y="3392721"/>
                <a:ext cx="1779104" cy="55496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1" i="1">
                          <a:latin typeface="Cambria Math"/>
                        </a:rPr>
                        <m:t>⇒     </m:t>
                      </m:r>
                      <m:r>
                        <a:rPr lang="hr-HR" sz="1600" b="1" i="1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hr-HR" sz="16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1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16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hr-HR" sz="1600" b="1" i="1">
                              <a:latin typeface="Cambria Math"/>
                              <a:ea typeface="Cambria Math"/>
                            </a:rPr>
                            <m:t>𝒏𝒂</m:t>
                          </m:r>
                        </m:num>
                        <m:den>
                          <m:r>
                            <a:rPr lang="hr-HR" sz="1600" b="1" i="1">
                              <a:latin typeface="Cambria Math"/>
                              <a:ea typeface="Cambria Math"/>
                            </a:rPr>
                            <m:t>𝒎𝒃</m:t>
                          </m:r>
                        </m:den>
                      </m:f>
                    </m:oMath>
                  </m:oMathPara>
                </a14:m>
                <a:endParaRPr lang="hr-HR" sz="1500" b="1" dirty="0"/>
              </a:p>
            </p:txBody>
          </p:sp>
        </mc:Choice>
        <mc:Fallback xmlns="">
          <p:sp>
            <p:nvSpPr>
              <p:cNvPr id="2" name="TekstniOkvi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87" y="3392721"/>
                <a:ext cx="1779104" cy="55496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a 8"/>
          <p:cNvGrpSpPr/>
          <p:nvPr/>
        </p:nvGrpSpPr>
        <p:grpSpPr>
          <a:xfrm>
            <a:off x="4383154" y="1500808"/>
            <a:ext cx="2484783" cy="1737690"/>
            <a:chOff x="3960556" y="1479274"/>
            <a:chExt cx="2897444" cy="2037520"/>
          </a:xfrm>
        </p:grpSpPr>
        <p:pic>
          <p:nvPicPr>
            <p:cNvPr id="10" name="Slika 9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3835" b="29679"/>
            <a:stretch/>
          </p:blipFill>
          <p:spPr>
            <a:xfrm>
              <a:off x="3960556" y="1479274"/>
              <a:ext cx="2897444" cy="203752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kstniOkvir 10"/>
                <p:cNvSpPr txBox="1"/>
                <p:nvPr/>
              </p:nvSpPr>
              <p:spPr>
                <a:xfrm>
                  <a:off x="5409278" y="2655342"/>
                  <a:ext cx="467139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sz="1100" b="0" i="1" smtClean="0">
                            <a:latin typeface="Cambria Math"/>
                          </a:rPr>
                          <m:t>𝑎</m:t>
                        </m:r>
                        <m:func>
                          <m:funcPr>
                            <m:ctrlPr>
                              <a:rPr lang="hr-HR" sz="11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 sz="1100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1200" dirty="0"/>
                              <m:t>α</m:t>
                            </m:r>
                          </m:e>
                        </m:func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11" name="TekstniOkvir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278" y="2655342"/>
                  <a:ext cx="467139" cy="2616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50000" b="-38889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07440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23721" y="716546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Hypotheses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99193" y="1451113"/>
            <a:ext cx="6390450" cy="347869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throws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8</a:t>
            </a:fld>
            <a:endParaRPr lang="en-GB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1779103" y="2959579"/>
                <a:ext cx="2683565" cy="697050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𝝅</m:t>
                      </m:r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hr-HR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hr-HR" sz="2000" b="1" i="1">
                              <a:latin typeface="Cambria Math"/>
                              <a:ea typeface="Cambria Math"/>
                            </a:rPr>
                            <m:t>𝒂</m:t>
                          </m:r>
                        </m:num>
                        <m:den>
                          <m:r>
                            <a:rPr lang="hr-HR" sz="2000" b="1" i="1">
                              <a:latin typeface="Cambria Math"/>
                              <a:ea typeface="Cambria Math"/>
                            </a:rPr>
                            <m:t>𝒃</m:t>
                          </m:r>
                        </m:den>
                      </m:f>
                      <m:r>
                        <a:rPr lang="hr-HR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hr-HR" sz="2000" b="1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hr-HR" sz="20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num>
                        <m:den>
                          <m:r>
                            <a:rPr lang="hr-HR" sz="2000" b="1" i="1" smtClean="0">
                              <a:latin typeface="Cambria Math"/>
                              <a:ea typeface="Cambria Math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hr-HR" sz="1500" b="1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103" y="2959579"/>
                <a:ext cx="2683565" cy="69705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a 9"/>
          <p:cNvGrpSpPr/>
          <p:nvPr/>
        </p:nvGrpSpPr>
        <p:grpSpPr>
          <a:xfrm>
            <a:off x="1958009" y="2017643"/>
            <a:ext cx="1401417" cy="1726137"/>
            <a:chOff x="1958009" y="2017643"/>
            <a:chExt cx="1401417" cy="1726137"/>
          </a:xfrm>
        </p:grpSpPr>
        <p:sp>
          <p:nvSpPr>
            <p:cNvPr id="4" name="Elipsa 3"/>
            <p:cNvSpPr/>
            <p:nvPr/>
          </p:nvSpPr>
          <p:spPr>
            <a:xfrm>
              <a:off x="2956890" y="2885026"/>
              <a:ext cx="402536" cy="8587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7" name="Ravni poveznik sa strelicom 6"/>
            <p:cNvCxnSpPr>
              <a:stCxn id="4" idx="0"/>
            </p:cNvCxnSpPr>
            <p:nvPr/>
          </p:nvCxnSpPr>
          <p:spPr>
            <a:xfrm flipH="1" flipV="1">
              <a:off x="2703443" y="2385391"/>
              <a:ext cx="454715" cy="49963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kstniOkvir 8"/>
            <p:cNvSpPr txBox="1"/>
            <p:nvPr/>
          </p:nvSpPr>
          <p:spPr>
            <a:xfrm>
              <a:off x="1958009" y="2017643"/>
              <a:ext cx="745434" cy="367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err="1"/>
                <a:t>Const</a:t>
              </a:r>
              <a:r>
                <a:rPr lang="hr-HR" dirty="0"/>
                <a:t>.</a:t>
              </a: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3463786" y="2454965"/>
            <a:ext cx="1595231" cy="859438"/>
            <a:chOff x="3463786" y="2454965"/>
            <a:chExt cx="1595231" cy="859438"/>
          </a:xfrm>
        </p:grpSpPr>
        <p:sp>
          <p:nvSpPr>
            <p:cNvPr id="11" name="Elipsa 10"/>
            <p:cNvSpPr/>
            <p:nvPr/>
          </p:nvSpPr>
          <p:spPr>
            <a:xfrm>
              <a:off x="3463786" y="2979151"/>
              <a:ext cx="288235" cy="3352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3" name="Ravni poveznik sa strelicom 12"/>
            <p:cNvCxnSpPr>
              <a:stCxn id="11" idx="7"/>
            </p:cNvCxnSpPr>
            <p:nvPr/>
          </p:nvCxnSpPr>
          <p:spPr>
            <a:xfrm flipV="1">
              <a:off x="3709810" y="2723322"/>
              <a:ext cx="285720" cy="30492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kstniOkvir 13"/>
                <p:cNvSpPr txBox="1"/>
                <p:nvPr/>
              </p:nvSpPr>
              <p:spPr>
                <a:xfrm>
                  <a:off x="3995530" y="2454965"/>
                  <a:ext cx="10634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b="0" i="1" smtClean="0">
                            <a:latin typeface="Cambria Math"/>
                          </a:rPr>
                          <m:t>𝑛</m:t>
                        </m:r>
                        <m:r>
                          <a:rPr lang="hr-HR" b="0" i="1" smtClean="0">
                            <a:latin typeface="Cambria Math"/>
                          </a:rPr>
                          <m:t>∈ </m:t>
                        </m:r>
                        <m:r>
                          <a:rPr lang="hr-HR" b="0" i="1" smtClean="0">
                            <a:latin typeface="Cambria Math"/>
                            <a:ea typeface="Cambria Math"/>
                          </a:rPr>
                          <m:t>ℕ</m:t>
                        </m:r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14" name="TekstniOkvir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5530" y="2454965"/>
                  <a:ext cx="106348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upa 18"/>
          <p:cNvGrpSpPr/>
          <p:nvPr/>
        </p:nvGrpSpPr>
        <p:grpSpPr>
          <a:xfrm>
            <a:off x="3463786" y="3332942"/>
            <a:ext cx="1714501" cy="997143"/>
            <a:chOff x="3463786" y="3332942"/>
            <a:chExt cx="1714501" cy="997143"/>
          </a:xfrm>
        </p:grpSpPr>
        <p:sp>
          <p:nvSpPr>
            <p:cNvPr id="16" name="Elipsa 15"/>
            <p:cNvSpPr/>
            <p:nvPr/>
          </p:nvSpPr>
          <p:spPr>
            <a:xfrm>
              <a:off x="3463786" y="3332942"/>
              <a:ext cx="288235" cy="3485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8" name="Ravni poveznik sa strelicom 17"/>
            <p:cNvCxnSpPr/>
            <p:nvPr/>
          </p:nvCxnSpPr>
          <p:spPr>
            <a:xfrm>
              <a:off x="3688674" y="3656629"/>
              <a:ext cx="285720" cy="3041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kstniOkvir 20"/>
                <p:cNvSpPr txBox="1"/>
                <p:nvPr/>
              </p:nvSpPr>
              <p:spPr>
                <a:xfrm>
                  <a:off x="3974394" y="3960753"/>
                  <a:ext cx="12038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r-HR" b="0" i="1" smtClean="0">
                            <a:latin typeface="Cambria Math"/>
                          </a:rPr>
                          <m:t>𝑚</m:t>
                        </m:r>
                        <m:r>
                          <a:rPr lang="hr-HR" b="0" i="1" smtClean="0"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hr-H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, </m:t>
                            </m:r>
                            <m:r>
                              <a:rPr lang="hr-HR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oMath>
                    </m:oMathPara>
                  </a14:m>
                  <a:endParaRPr lang="hr-HR" dirty="0"/>
                </a:p>
              </p:txBody>
            </p:sp>
          </mc:Choice>
          <mc:Fallback xmlns="">
            <p:sp>
              <p:nvSpPr>
                <p:cNvPr id="21" name="TekstniOkvir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4394" y="3960753"/>
                  <a:ext cx="120389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r="-7614" b="-26667"/>
                  </a:stretch>
                </a:blipFill>
              </p:spPr>
              <p:txBody>
                <a:bodyPr/>
                <a:lstStyle/>
                <a:p>
                  <a:r>
                    <a:rPr lang="hr-H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5826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23721" y="716546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>
                <a:latin typeface="Calibri" panose="020F0502020204030204" pitchFamily="34" charset="0"/>
                <a:cs typeface="Calibri" panose="020F0502020204030204" pitchFamily="34" charset="0"/>
              </a:rPr>
              <a:t>Hypotheses</a:t>
            </a:r>
            <a:br>
              <a:rPr lang="hr-HR" sz="4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sz="4400" dirty="0"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199193" y="1451113"/>
            <a:ext cx="6390450" cy="3478696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decrease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increasing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throws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Single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stick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throwing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better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group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throwing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Approximation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depend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needle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hr-HR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track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hr-HR" sz="2000" dirty="0">
                <a:latin typeface="Calibri" panose="020F0502020204030204" pitchFamily="34" charset="0"/>
                <a:cs typeface="Calibri" panose="020F0502020204030204" pitchFamily="34" charset="0"/>
              </a:rPr>
              <a:t> (a/b)</a:t>
            </a:r>
            <a:r>
              <a:rPr lang="hr-H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id="{98617925-36E9-4BA4-9309-59BB2E9AD6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9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25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4563</TotalTime>
  <Words>1001</Words>
  <Application>Microsoft Office PowerPoint</Application>
  <PresentationFormat>Custom</PresentationFormat>
  <Paragraphs>228</Paragraphs>
  <Slides>26</Slides>
  <Notes>19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Droid Sans</vt:lpstr>
      <vt:lpstr>Tw Cen MT</vt:lpstr>
      <vt:lpstr>Tw Cen MT Condensed</vt:lpstr>
      <vt:lpstr>Wingdings</vt:lpstr>
      <vt:lpstr>Wingdings 3</vt:lpstr>
      <vt:lpstr>Integral</vt:lpstr>
      <vt:lpstr>SPW 14.0 Graph</vt:lpstr>
      <vt:lpstr>1. Buffon‘s needle</vt:lpstr>
      <vt:lpstr>1. Buffon‘s needle</vt:lpstr>
      <vt:lpstr>Demonstration of the phenomenon</vt:lpstr>
      <vt:lpstr>Outline</vt:lpstr>
      <vt:lpstr>Probability of crossing the line</vt:lpstr>
      <vt:lpstr>Probability of crossing the line</vt:lpstr>
      <vt:lpstr>Probability of crossing the line</vt:lpstr>
      <vt:lpstr>Hypotheses </vt:lpstr>
      <vt:lpstr>Hypotheses </vt:lpstr>
      <vt:lpstr>Experimental setup</vt:lpstr>
      <vt:lpstr>Changing a:b ratio </vt:lpstr>
      <vt:lpstr>PowerPoint Presentation</vt:lpstr>
      <vt:lpstr>PowerPoint Presentation</vt:lpstr>
      <vt:lpstr>Group vs. Single stick </vt:lpstr>
      <vt:lpstr>Height testing </vt:lpstr>
      <vt:lpstr>Hight equal to stick lenght </vt:lpstr>
      <vt:lpstr>Dependance on the needle-track ratio (a/b) </vt:lpstr>
      <vt:lpstr>Conclusion</vt:lpstr>
      <vt:lpstr>Literature</vt:lpstr>
      <vt:lpstr>Thank you!</vt:lpstr>
      <vt:lpstr>Additional slides (CODE #1)</vt:lpstr>
      <vt:lpstr>Additional slides (CODE #2)</vt:lpstr>
      <vt:lpstr>PowerPoint Presentation</vt:lpstr>
      <vt:lpstr>Dependance on the number of throws</vt:lpstr>
      <vt:lpstr>Additional slides (CODE #3)</vt:lpstr>
      <vt:lpstr>Programming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dc:creator>Korisnik</dc:creator>
  <cp:lastModifiedBy>10</cp:lastModifiedBy>
  <cp:revision>142</cp:revision>
  <dcterms:modified xsi:type="dcterms:W3CDTF">2018-07-06T11:54:15Z</dcterms:modified>
</cp:coreProperties>
</file>