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829" r:id="rId1"/>
  </p:sldMasterIdLst>
  <p:notesMasterIdLst>
    <p:notesMasterId r:id="rId31"/>
  </p:notesMasterIdLst>
  <p:sldIdLst>
    <p:sldId id="256" r:id="rId2"/>
    <p:sldId id="286" r:id="rId3"/>
    <p:sldId id="259" r:id="rId4"/>
    <p:sldId id="260" r:id="rId5"/>
    <p:sldId id="269" r:id="rId6"/>
    <p:sldId id="270" r:id="rId7"/>
    <p:sldId id="291" r:id="rId8"/>
    <p:sldId id="292" r:id="rId9"/>
    <p:sldId id="271" r:id="rId10"/>
    <p:sldId id="290" r:id="rId11"/>
    <p:sldId id="272" r:id="rId12"/>
    <p:sldId id="274" r:id="rId13"/>
    <p:sldId id="273" r:id="rId14"/>
    <p:sldId id="275" r:id="rId15"/>
    <p:sldId id="276" r:id="rId16"/>
    <p:sldId id="277" r:id="rId17"/>
    <p:sldId id="278" r:id="rId18"/>
    <p:sldId id="279" r:id="rId19"/>
    <p:sldId id="280" r:id="rId20"/>
    <p:sldId id="287" r:id="rId21"/>
    <p:sldId id="288" r:id="rId22"/>
    <p:sldId id="281" r:id="rId23"/>
    <p:sldId id="282" r:id="rId24"/>
    <p:sldId id="289" r:id="rId25"/>
    <p:sldId id="283" r:id="rId26"/>
    <p:sldId id="284" r:id="rId27"/>
    <p:sldId id="267" r:id="rId28"/>
    <p:sldId id="285" r:id="rId29"/>
    <p:sldId id="268" r:id="rId30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8B6C0"/>
    <a:srgbClr val="FF5050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-1410" y="-96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1005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ga\Documents\skola\IYNT2018\Collision\mjerenje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ga\Documents\skola\IYNT2018\Collision\piezo%20til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ga\Documents\skola\IYNT2018\Collision\vernier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rga\Documents\skola\IYNT2018\Collision\vernier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Grga\Documents\skola\IYNT2018\Collision\vernier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cat>
            <c:strRef>
              <c:f>Sheet2!$A$2:$A$15</c:f>
              <c:strCache>
                <c:ptCount val="14"/>
                <c:pt idx="0">
                  <c:v>3,6</c:v>
                </c:pt>
                <c:pt idx="1">
                  <c:v>3,65</c:v>
                </c:pt>
                <c:pt idx="2">
                  <c:v>3,7</c:v>
                </c:pt>
                <c:pt idx="3">
                  <c:v>3,75</c:v>
                </c:pt>
                <c:pt idx="4">
                  <c:v>3,8</c:v>
                </c:pt>
                <c:pt idx="5">
                  <c:v>3,85</c:v>
                </c:pt>
                <c:pt idx="6">
                  <c:v>3,9</c:v>
                </c:pt>
                <c:pt idx="7">
                  <c:v>3,95</c:v>
                </c:pt>
                <c:pt idx="8">
                  <c:v>4</c:v>
                </c:pt>
                <c:pt idx="9">
                  <c:v>4,05</c:v>
                </c:pt>
                <c:pt idx="10">
                  <c:v>4,1</c:v>
                </c:pt>
                <c:pt idx="11">
                  <c:v>4,15</c:v>
                </c:pt>
                <c:pt idx="12">
                  <c:v>4,2</c:v>
                </c:pt>
                <c:pt idx="13">
                  <c:v>More</c:v>
                </c:pt>
              </c:strCache>
            </c:strRef>
          </c:cat>
          <c:val>
            <c:numRef>
              <c:f>Sheet2!$B$2:$B$15</c:f>
              <c:numCache>
                <c:formatCode>General</c:formatCode>
                <c:ptCount val="1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14</c:v>
                </c:pt>
                <c:pt idx="5">
                  <c:v>26</c:v>
                </c:pt>
                <c:pt idx="6">
                  <c:v>20</c:v>
                </c:pt>
                <c:pt idx="7">
                  <c:v>9</c:v>
                </c:pt>
                <c:pt idx="8">
                  <c:v>9</c:v>
                </c:pt>
                <c:pt idx="9">
                  <c:v>7</c:v>
                </c:pt>
                <c:pt idx="10">
                  <c:v>9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axId val="193406848"/>
        <c:axId val="193455616"/>
      </c:barChart>
      <c:catAx>
        <c:axId val="19340684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hr-HR"/>
                </a:pPr>
                <a:r>
                  <a:rPr lang="en-US" noProof="0" dirty="0" smtClean="0"/>
                  <a:t>impact</a:t>
                </a:r>
                <a:r>
                  <a:rPr lang="en-US" baseline="0" noProof="0" dirty="0" smtClean="0"/>
                  <a:t> duration</a:t>
                </a:r>
                <a:r>
                  <a:rPr lang="hr-HR" dirty="0" smtClean="0"/>
                  <a:t>/ms</a:t>
                </a:r>
              </a:p>
            </c:rich>
          </c:tx>
          <c:layout/>
        </c:title>
        <c:tickLblPos val="nextTo"/>
        <c:txPr>
          <a:bodyPr/>
          <a:lstStyle/>
          <a:p>
            <a:pPr>
              <a:defRPr lang="hr-HR"/>
            </a:pPr>
            <a:endParaRPr lang="en-US"/>
          </a:p>
        </c:txPr>
        <c:crossAx val="193455616"/>
        <c:crosses val="autoZero"/>
        <c:auto val="1"/>
        <c:lblAlgn val="ctr"/>
        <c:lblOffset val="100"/>
      </c:catAx>
      <c:valAx>
        <c:axId val="1934556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 lang="hr-HR"/>
                </a:pPr>
                <a:r>
                  <a:rPr lang="hr-HR"/>
                  <a:t>Frequency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hr-HR"/>
            </a:pPr>
            <a:endParaRPr lang="en-US"/>
          </a:p>
        </c:txPr>
        <c:crossAx val="193406848"/>
        <c:crosses val="autoZero"/>
        <c:crossBetween val="between"/>
      </c:valAx>
    </c:plotArea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v>Frequency</c:v>
          </c:tx>
          <c:cat>
            <c:strRef>
              <c:f>Sheet4!$A$2:$A$15</c:f>
              <c:strCache>
                <c:ptCount val="14"/>
                <c:pt idx="0">
                  <c:v>3.6</c:v>
                </c:pt>
                <c:pt idx="1">
                  <c:v>3.65</c:v>
                </c:pt>
                <c:pt idx="2">
                  <c:v>3.7</c:v>
                </c:pt>
                <c:pt idx="3">
                  <c:v>3.75</c:v>
                </c:pt>
                <c:pt idx="4">
                  <c:v>3.8</c:v>
                </c:pt>
                <c:pt idx="5">
                  <c:v>3.85</c:v>
                </c:pt>
                <c:pt idx="6">
                  <c:v>3.9</c:v>
                </c:pt>
                <c:pt idx="7">
                  <c:v>3.95</c:v>
                </c:pt>
                <c:pt idx="8">
                  <c:v>4</c:v>
                </c:pt>
                <c:pt idx="9">
                  <c:v>4.05</c:v>
                </c:pt>
                <c:pt idx="10">
                  <c:v>4.1</c:v>
                </c:pt>
                <c:pt idx="11">
                  <c:v>4.15</c:v>
                </c:pt>
                <c:pt idx="12">
                  <c:v>4.2</c:v>
                </c:pt>
                <c:pt idx="13">
                  <c:v>More</c:v>
                </c:pt>
              </c:strCache>
            </c:strRef>
          </c:cat>
          <c:val>
            <c:numRef>
              <c:f>Sheet4!$B$2:$B$15</c:f>
              <c:numCache>
                <c:formatCode>General</c:formatCode>
                <c:ptCount val="14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34</c:v>
                </c:pt>
                <c:pt idx="4">
                  <c:v>34</c:v>
                </c:pt>
                <c:pt idx="5">
                  <c:v>8</c:v>
                </c:pt>
                <c:pt idx="6">
                  <c:v>8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</c:ser>
        <c:axId val="195510272"/>
        <c:axId val="195512192"/>
      </c:barChart>
      <c:catAx>
        <c:axId val="1955102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 dirty="0" err="1" smtClean="0"/>
                  <a:t>impact</a:t>
                </a:r>
                <a:r>
                  <a:rPr lang="hr-HR" dirty="0" smtClean="0"/>
                  <a:t> </a:t>
                </a:r>
                <a:r>
                  <a:rPr lang="hr-HR" dirty="0" err="1" smtClean="0"/>
                  <a:t>duration</a:t>
                </a:r>
                <a:r>
                  <a:rPr lang="hr-HR" dirty="0" smtClean="0"/>
                  <a:t>/ms </a:t>
                </a:r>
                <a:endParaRPr lang="en-US" dirty="0"/>
              </a:p>
            </c:rich>
          </c:tx>
          <c:layout/>
        </c:title>
        <c:tickLblPos val="nextTo"/>
        <c:crossAx val="195512192"/>
        <c:crosses val="autoZero"/>
        <c:auto val="1"/>
        <c:lblAlgn val="ctr"/>
        <c:lblOffset val="100"/>
      </c:catAx>
      <c:valAx>
        <c:axId val="1955121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195510272"/>
        <c:crosses val="autoZero"/>
        <c:crossBetween val="between"/>
      </c:valAx>
    </c:plotArea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v>Frequency</c:v>
          </c:tx>
          <c:cat>
            <c:strRef>
              <c:f>Sheet11!$A$2:$A$15</c:f>
              <c:strCache>
                <c:ptCount val="14"/>
                <c:pt idx="0">
                  <c:v>5</c:v>
                </c:pt>
                <c:pt idx="1">
                  <c:v>5.05</c:v>
                </c:pt>
                <c:pt idx="2">
                  <c:v>5.1</c:v>
                </c:pt>
                <c:pt idx="3">
                  <c:v>5.15</c:v>
                </c:pt>
                <c:pt idx="4">
                  <c:v>5.2</c:v>
                </c:pt>
                <c:pt idx="5">
                  <c:v>5.25</c:v>
                </c:pt>
                <c:pt idx="6">
                  <c:v>5.3</c:v>
                </c:pt>
                <c:pt idx="7">
                  <c:v>5.35</c:v>
                </c:pt>
                <c:pt idx="8">
                  <c:v>5.4</c:v>
                </c:pt>
                <c:pt idx="9">
                  <c:v>5.45</c:v>
                </c:pt>
                <c:pt idx="10">
                  <c:v>5.5</c:v>
                </c:pt>
                <c:pt idx="11">
                  <c:v>5.55</c:v>
                </c:pt>
                <c:pt idx="12">
                  <c:v>5.6</c:v>
                </c:pt>
                <c:pt idx="13">
                  <c:v>More</c:v>
                </c:pt>
              </c:strCache>
            </c:strRef>
          </c:cat>
          <c:val>
            <c:numRef>
              <c:f>Sheet11!$B$2:$B$15</c:f>
              <c:numCache>
                <c:formatCode>General</c:formatCode>
                <c:ptCount val="14"/>
                <c:pt idx="0">
                  <c:v>1</c:v>
                </c:pt>
                <c:pt idx="1">
                  <c:v>0</c:v>
                </c:pt>
                <c:pt idx="2">
                  <c:v>6</c:v>
                </c:pt>
                <c:pt idx="3">
                  <c:v>0</c:v>
                </c:pt>
                <c:pt idx="4">
                  <c:v>36</c:v>
                </c:pt>
                <c:pt idx="5">
                  <c:v>0</c:v>
                </c:pt>
                <c:pt idx="6">
                  <c:v>35</c:v>
                </c:pt>
                <c:pt idx="7">
                  <c:v>0</c:v>
                </c:pt>
                <c:pt idx="8">
                  <c:v>14</c:v>
                </c:pt>
                <c:pt idx="9">
                  <c:v>0</c:v>
                </c:pt>
                <c:pt idx="10">
                  <c:v>6</c:v>
                </c:pt>
                <c:pt idx="11">
                  <c:v>0</c:v>
                </c:pt>
                <c:pt idx="12">
                  <c:v>2</c:v>
                </c:pt>
                <c:pt idx="13">
                  <c:v>0</c:v>
                </c:pt>
              </c:numCache>
            </c:numRef>
          </c:val>
        </c:ser>
        <c:axId val="195548672"/>
        <c:axId val="195550592"/>
      </c:barChart>
      <c:catAx>
        <c:axId val="19554867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noProof="0" dirty="0" smtClean="0"/>
                  <a:t>impact</a:t>
                </a:r>
                <a:r>
                  <a:rPr lang="en-US" baseline="0" noProof="0" dirty="0" smtClean="0"/>
                  <a:t>  duration</a:t>
                </a:r>
                <a:r>
                  <a:rPr lang="en-US" noProof="0" dirty="0" smtClean="0"/>
                  <a:t>/ms</a:t>
                </a:r>
                <a:endParaRPr lang="en-US" noProof="0" dirty="0"/>
              </a:p>
            </c:rich>
          </c:tx>
          <c:layout/>
        </c:title>
        <c:tickLblPos val="nextTo"/>
        <c:crossAx val="195550592"/>
        <c:crosses val="autoZero"/>
        <c:auto val="1"/>
        <c:lblAlgn val="ctr"/>
        <c:lblOffset val="100"/>
      </c:catAx>
      <c:valAx>
        <c:axId val="195550592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Frequency</a:t>
                </a:r>
              </a:p>
            </c:rich>
          </c:tx>
          <c:layout/>
        </c:title>
        <c:numFmt formatCode="General" sourceLinked="1"/>
        <c:tickLblPos val="nextTo"/>
        <c:crossAx val="195548672"/>
        <c:crosses val="autoZero"/>
        <c:crossBetween val="between"/>
      </c:valAx>
    </c:plotArea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1"/>
          <c:order val="0"/>
          <c:tx>
            <c:v>Force sensor</c:v>
          </c:tx>
          <c:cat>
            <c:numRef>
              <c:f>Sheet9!$A$2:$A$44</c:f>
              <c:numCache>
                <c:formatCode>General</c:formatCode>
                <c:ptCount val="43"/>
                <c:pt idx="0">
                  <c:v>3.6</c:v>
                </c:pt>
                <c:pt idx="1">
                  <c:v>3.65</c:v>
                </c:pt>
                <c:pt idx="2">
                  <c:v>3.7</c:v>
                </c:pt>
                <c:pt idx="3">
                  <c:v>3.75</c:v>
                </c:pt>
                <c:pt idx="4">
                  <c:v>3.8</c:v>
                </c:pt>
                <c:pt idx="5">
                  <c:v>3.8499999999999988</c:v>
                </c:pt>
                <c:pt idx="6">
                  <c:v>3.9</c:v>
                </c:pt>
                <c:pt idx="7">
                  <c:v>3.9499999999999997</c:v>
                </c:pt>
                <c:pt idx="8">
                  <c:v>4</c:v>
                </c:pt>
                <c:pt idx="9">
                  <c:v>4.05</c:v>
                </c:pt>
                <c:pt idx="10">
                  <c:v>4.0999999999999996</c:v>
                </c:pt>
                <c:pt idx="11">
                  <c:v>4.1499999999999995</c:v>
                </c:pt>
                <c:pt idx="12">
                  <c:v>4.2</c:v>
                </c:pt>
                <c:pt idx="13">
                  <c:v>4.25</c:v>
                </c:pt>
                <c:pt idx="14">
                  <c:v>4.3</c:v>
                </c:pt>
                <c:pt idx="15">
                  <c:v>4.3499999999999996</c:v>
                </c:pt>
                <c:pt idx="16">
                  <c:v>4.4000000000000004</c:v>
                </c:pt>
                <c:pt idx="17">
                  <c:v>4.45</c:v>
                </c:pt>
                <c:pt idx="18">
                  <c:v>4.5</c:v>
                </c:pt>
                <c:pt idx="19">
                  <c:v>4.55</c:v>
                </c:pt>
                <c:pt idx="20">
                  <c:v>4.5999999999999996</c:v>
                </c:pt>
                <c:pt idx="21">
                  <c:v>4.6499999999999995</c:v>
                </c:pt>
                <c:pt idx="22">
                  <c:v>4.7</c:v>
                </c:pt>
                <c:pt idx="23">
                  <c:v>4.75</c:v>
                </c:pt>
                <c:pt idx="24">
                  <c:v>4.8</c:v>
                </c:pt>
                <c:pt idx="25">
                  <c:v>4.8499999999999996</c:v>
                </c:pt>
                <c:pt idx="26">
                  <c:v>4.9000000000000004</c:v>
                </c:pt>
                <c:pt idx="27">
                  <c:v>4.95</c:v>
                </c:pt>
                <c:pt idx="28">
                  <c:v>5</c:v>
                </c:pt>
                <c:pt idx="29">
                  <c:v>5.05</c:v>
                </c:pt>
                <c:pt idx="30">
                  <c:v>5.0999999999999996</c:v>
                </c:pt>
                <c:pt idx="31">
                  <c:v>5.1499999999999995</c:v>
                </c:pt>
                <c:pt idx="32">
                  <c:v>5.2</c:v>
                </c:pt>
                <c:pt idx="33">
                  <c:v>5.25</c:v>
                </c:pt>
                <c:pt idx="34">
                  <c:v>5.3</c:v>
                </c:pt>
                <c:pt idx="35">
                  <c:v>5.35</c:v>
                </c:pt>
                <c:pt idx="36">
                  <c:v>5.4</c:v>
                </c:pt>
                <c:pt idx="37">
                  <c:v>5.45</c:v>
                </c:pt>
                <c:pt idx="38">
                  <c:v>5.5</c:v>
                </c:pt>
                <c:pt idx="39">
                  <c:v>5.55</c:v>
                </c:pt>
                <c:pt idx="40">
                  <c:v>5.6</c:v>
                </c:pt>
                <c:pt idx="41">
                  <c:v>5.6499999999999995</c:v>
                </c:pt>
                <c:pt idx="42">
                  <c:v>5.7</c:v>
                </c:pt>
              </c:numCache>
            </c:numRef>
          </c:cat>
          <c:val>
            <c:numRef>
              <c:f>Sheet9!$B$2:$B$44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6</c:v>
                </c:pt>
                <c:pt idx="31">
                  <c:v>0</c:v>
                </c:pt>
                <c:pt idx="32">
                  <c:v>36</c:v>
                </c:pt>
                <c:pt idx="33">
                  <c:v>0</c:v>
                </c:pt>
                <c:pt idx="34">
                  <c:v>35</c:v>
                </c:pt>
                <c:pt idx="35">
                  <c:v>0</c:v>
                </c:pt>
                <c:pt idx="36">
                  <c:v>14</c:v>
                </c:pt>
                <c:pt idx="37">
                  <c:v>0</c:v>
                </c:pt>
                <c:pt idx="38">
                  <c:v>6</c:v>
                </c:pt>
                <c:pt idx="39">
                  <c:v>0</c:v>
                </c:pt>
                <c:pt idx="40">
                  <c:v>2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</c:ser>
        <c:ser>
          <c:idx val="0"/>
          <c:order val="1"/>
          <c:tx>
            <c:v>Piezo</c:v>
          </c:tx>
          <c:val>
            <c:numRef>
              <c:f>Sheet9!$M$2:$M$14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34</c:v>
                </c:pt>
                <c:pt idx="4">
                  <c:v>34</c:v>
                </c:pt>
                <c:pt idx="5">
                  <c:v>8</c:v>
                </c:pt>
                <c:pt idx="6">
                  <c:v>8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2"/>
          <c:order val="2"/>
          <c:tx>
            <c:v>Contact</c:v>
          </c:tx>
          <c:val>
            <c:numRef>
              <c:f>Sheet9!$N$2:$N$16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  <c:pt idx="5">
                  <c:v>15</c:v>
                </c:pt>
                <c:pt idx="6">
                  <c:v>12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gapWidth val="0"/>
        <c:axId val="227472896"/>
        <c:axId val="227474816"/>
      </c:barChart>
      <c:catAx>
        <c:axId val="2274728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impact duration/ms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227474816"/>
        <c:crosses val="autoZero"/>
        <c:auto val="1"/>
        <c:lblAlgn val="ctr"/>
        <c:lblOffset val="100"/>
      </c:catAx>
      <c:valAx>
        <c:axId val="227474816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Frequency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227472896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1"/>
          <c:order val="0"/>
          <c:tx>
            <c:v>Force sensor</c:v>
          </c:tx>
          <c:cat>
            <c:numRef>
              <c:f>Sheet9!$A$2:$A$44</c:f>
              <c:numCache>
                <c:formatCode>General</c:formatCode>
                <c:ptCount val="43"/>
                <c:pt idx="0">
                  <c:v>3.6</c:v>
                </c:pt>
                <c:pt idx="1">
                  <c:v>3.65</c:v>
                </c:pt>
                <c:pt idx="2">
                  <c:v>3.7</c:v>
                </c:pt>
                <c:pt idx="3">
                  <c:v>3.75</c:v>
                </c:pt>
                <c:pt idx="4">
                  <c:v>3.8</c:v>
                </c:pt>
                <c:pt idx="5">
                  <c:v>3.8499999999999988</c:v>
                </c:pt>
                <c:pt idx="6">
                  <c:v>3.9</c:v>
                </c:pt>
                <c:pt idx="7">
                  <c:v>3.9499999999999997</c:v>
                </c:pt>
                <c:pt idx="8">
                  <c:v>4</c:v>
                </c:pt>
                <c:pt idx="9">
                  <c:v>4.05</c:v>
                </c:pt>
                <c:pt idx="10">
                  <c:v>4.0999999999999996</c:v>
                </c:pt>
                <c:pt idx="11">
                  <c:v>4.1499999999999995</c:v>
                </c:pt>
                <c:pt idx="12">
                  <c:v>4.2</c:v>
                </c:pt>
                <c:pt idx="13">
                  <c:v>4.25</c:v>
                </c:pt>
                <c:pt idx="14">
                  <c:v>4.3</c:v>
                </c:pt>
                <c:pt idx="15">
                  <c:v>4.3499999999999996</c:v>
                </c:pt>
                <c:pt idx="16">
                  <c:v>4.4000000000000004</c:v>
                </c:pt>
                <c:pt idx="17">
                  <c:v>4.45</c:v>
                </c:pt>
                <c:pt idx="18">
                  <c:v>4.5</c:v>
                </c:pt>
                <c:pt idx="19">
                  <c:v>4.55</c:v>
                </c:pt>
                <c:pt idx="20">
                  <c:v>4.5999999999999996</c:v>
                </c:pt>
                <c:pt idx="21">
                  <c:v>4.6499999999999995</c:v>
                </c:pt>
                <c:pt idx="22">
                  <c:v>4.7</c:v>
                </c:pt>
                <c:pt idx="23">
                  <c:v>4.75</c:v>
                </c:pt>
                <c:pt idx="24">
                  <c:v>4.8</c:v>
                </c:pt>
                <c:pt idx="25">
                  <c:v>4.8499999999999996</c:v>
                </c:pt>
                <c:pt idx="26">
                  <c:v>4.9000000000000004</c:v>
                </c:pt>
                <c:pt idx="27">
                  <c:v>4.95</c:v>
                </c:pt>
                <c:pt idx="28">
                  <c:v>5</c:v>
                </c:pt>
                <c:pt idx="29">
                  <c:v>5.05</c:v>
                </c:pt>
                <c:pt idx="30">
                  <c:v>5.0999999999999996</c:v>
                </c:pt>
                <c:pt idx="31">
                  <c:v>5.1499999999999995</c:v>
                </c:pt>
                <c:pt idx="32">
                  <c:v>5.2</c:v>
                </c:pt>
                <c:pt idx="33">
                  <c:v>5.25</c:v>
                </c:pt>
                <c:pt idx="34">
                  <c:v>5.3</c:v>
                </c:pt>
                <c:pt idx="35">
                  <c:v>5.35</c:v>
                </c:pt>
                <c:pt idx="36">
                  <c:v>5.4</c:v>
                </c:pt>
                <c:pt idx="37">
                  <c:v>5.45</c:v>
                </c:pt>
                <c:pt idx="38">
                  <c:v>5.5</c:v>
                </c:pt>
                <c:pt idx="39">
                  <c:v>5.55</c:v>
                </c:pt>
                <c:pt idx="40">
                  <c:v>5.6</c:v>
                </c:pt>
                <c:pt idx="41">
                  <c:v>5.6499999999999995</c:v>
                </c:pt>
                <c:pt idx="42">
                  <c:v>5.7</c:v>
                </c:pt>
              </c:numCache>
            </c:numRef>
          </c:cat>
          <c:val>
            <c:numRef>
              <c:f>Sheet9!$B$2:$B$44</c:f>
              <c:numCache>
                <c:formatCode>General</c:formatCode>
                <c:ptCount val="43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1</c:v>
                </c:pt>
                <c:pt idx="29">
                  <c:v>0</c:v>
                </c:pt>
                <c:pt idx="30">
                  <c:v>6</c:v>
                </c:pt>
                <c:pt idx="31">
                  <c:v>0</c:v>
                </c:pt>
                <c:pt idx="32">
                  <c:v>36</c:v>
                </c:pt>
                <c:pt idx="33">
                  <c:v>0</c:v>
                </c:pt>
                <c:pt idx="34">
                  <c:v>35</c:v>
                </c:pt>
                <c:pt idx="35">
                  <c:v>0</c:v>
                </c:pt>
                <c:pt idx="36">
                  <c:v>14</c:v>
                </c:pt>
                <c:pt idx="37">
                  <c:v>0</c:v>
                </c:pt>
                <c:pt idx="38">
                  <c:v>6</c:v>
                </c:pt>
                <c:pt idx="39">
                  <c:v>0</c:v>
                </c:pt>
                <c:pt idx="40">
                  <c:v>2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</c:ser>
        <c:ser>
          <c:idx val="0"/>
          <c:order val="1"/>
          <c:tx>
            <c:v>Piezo</c:v>
          </c:tx>
          <c:val>
            <c:numRef>
              <c:f>Sheet9!$M$2:$M$14</c:f>
              <c:numCache>
                <c:formatCode>General</c:formatCode>
                <c:ptCount val="13"/>
                <c:pt idx="0">
                  <c:v>1</c:v>
                </c:pt>
                <c:pt idx="1">
                  <c:v>3</c:v>
                </c:pt>
                <c:pt idx="2">
                  <c:v>8</c:v>
                </c:pt>
                <c:pt idx="3">
                  <c:v>34</c:v>
                </c:pt>
                <c:pt idx="4">
                  <c:v>34</c:v>
                </c:pt>
                <c:pt idx="5">
                  <c:v>8</c:v>
                </c:pt>
                <c:pt idx="6">
                  <c:v>8</c:v>
                </c:pt>
                <c:pt idx="7">
                  <c:v>0</c:v>
                </c:pt>
                <c:pt idx="8">
                  <c:v>4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er>
          <c:idx val="2"/>
          <c:order val="2"/>
          <c:tx>
            <c:v>Contact</c:v>
          </c:tx>
          <c:val>
            <c:numRef>
              <c:f>Sheet9!$N$2:$N$16</c:f>
              <c:numCache>
                <c:formatCode>General</c:formatCode>
                <c:ptCount val="15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6</c:v>
                </c:pt>
                <c:pt idx="5">
                  <c:v>15</c:v>
                </c:pt>
                <c:pt idx="6">
                  <c:v>12</c:v>
                </c:pt>
                <c:pt idx="7">
                  <c:v>5</c:v>
                </c:pt>
                <c:pt idx="8">
                  <c:v>1</c:v>
                </c:pt>
                <c:pt idx="9">
                  <c:v>1</c:v>
                </c:pt>
                <c:pt idx="10">
                  <c:v>5</c:v>
                </c:pt>
                <c:pt idx="11">
                  <c:v>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</c:numCache>
            </c:numRef>
          </c:val>
        </c:ser>
        <c:gapWidth val="0"/>
        <c:axId val="230127488"/>
        <c:axId val="230154240"/>
      </c:barChart>
      <c:catAx>
        <c:axId val="23012748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impact duration/ms</a:t>
                </a:r>
                <a:endParaRPr lang="en-US"/>
              </a:p>
            </c:rich>
          </c:tx>
          <c:layout/>
        </c:title>
        <c:numFmt formatCode="General" sourceLinked="1"/>
        <c:majorTickMark val="none"/>
        <c:tickLblPos val="nextTo"/>
        <c:crossAx val="230154240"/>
        <c:crosses val="autoZero"/>
        <c:auto val="1"/>
        <c:lblAlgn val="ctr"/>
        <c:lblOffset val="100"/>
      </c:catAx>
      <c:valAx>
        <c:axId val="230154240"/>
        <c:scaling>
          <c:orientation val="minMax"/>
        </c:scaling>
        <c:axPos val="l"/>
        <c:title>
          <c:tx>
            <c:rich>
              <a:bodyPr/>
              <a:lstStyle/>
              <a:p>
                <a:pPr>
                  <a:defRPr/>
                </a:pPr>
                <a:r>
                  <a:rPr lang="hr-HR"/>
                  <a:t>Frequency</a:t>
                </a:r>
                <a:endParaRPr lang="en-US"/>
              </a:p>
            </c:rich>
          </c:tx>
          <c:layout/>
        </c:title>
        <c:numFmt formatCode="General" sourceLinked="1"/>
        <c:tickLblPos val="nextTo"/>
        <c:crossAx val="230127488"/>
        <c:crosses val="autoZero"/>
        <c:crossBetween val="between"/>
      </c:valAx>
    </c:plotArea>
    <c:legend>
      <c:legendPos val="r"/>
      <c:layout/>
    </c:legend>
    <c:plotVisOnly val="1"/>
  </c:chart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FF02F2-B092-49F4-A352-404FE5727586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C5CFF719-71D4-44D8-883E-877AE403F6A4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hr-HR" dirty="0"/>
            <a:t> </a:t>
          </a:r>
        </a:p>
      </dgm:t>
    </dgm:pt>
    <dgm:pt modelId="{6DF1C2B7-2380-46EB-8AB7-BFAE43A88017}" type="parTrans" cxnId="{E36E90CD-F975-4B4C-B465-EA38902EF049}">
      <dgm:prSet/>
      <dgm:spPr/>
      <dgm:t>
        <a:bodyPr/>
        <a:lstStyle/>
        <a:p>
          <a:endParaRPr lang="hr-HR"/>
        </a:p>
      </dgm:t>
    </dgm:pt>
    <dgm:pt modelId="{4D1A18B5-B1BA-4E37-B48B-40F59E65B3D7}" type="sibTrans" cxnId="{E36E90CD-F975-4B4C-B465-EA38902EF049}">
      <dgm:prSet/>
      <dgm:spPr/>
      <dgm:t>
        <a:bodyPr/>
        <a:lstStyle/>
        <a:p>
          <a:endParaRPr lang="hr-HR"/>
        </a:p>
      </dgm:t>
    </dgm:pt>
    <dgm:pt modelId="{6E2C64CC-BBA1-4864-82B0-C04182FE6CFA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hr-HR" sz="2400" dirty="0" err="1">
              <a:solidFill>
                <a:schemeClr val="bg2">
                  <a:lumMod val="10000"/>
                </a:schemeClr>
              </a:solidFill>
              <a:latin typeface="+mj-lt"/>
            </a:rPr>
            <a:t>Theoretical</a:t>
          </a:r>
          <a:r>
            <a:rPr lang="hr-HR" sz="2400" dirty="0">
              <a:solidFill>
                <a:schemeClr val="bg2">
                  <a:lumMod val="10000"/>
                </a:schemeClr>
              </a:solidFill>
              <a:latin typeface="+mj-lt"/>
            </a:rPr>
            <a:t> </a:t>
          </a:r>
          <a:r>
            <a:rPr lang="hr-HR" sz="2400" dirty="0" err="1">
              <a:solidFill>
                <a:schemeClr val="bg2">
                  <a:lumMod val="10000"/>
                </a:schemeClr>
              </a:solidFill>
              <a:latin typeface="+mj-lt"/>
            </a:rPr>
            <a:t>introduction</a:t>
          </a:r>
          <a:endParaRPr lang="hr-HR" sz="2400" dirty="0">
            <a:solidFill>
              <a:schemeClr val="bg2">
                <a:lumMod val="10000"/>
              </a:schemeClr>
            </a:solidFill>
            <a:latin typeface="+mj-lt"/>
          </a:endParaRPr>
        </a:p>
      </dgm:t>
    </dgm:pt>
    <dgm:pt modelId="{147A4D4D-A6EA-40CD-A2CD-0C79097DADBA}" type="parTrans" cxnId="{3D54F034-95B3-41F1-86D6-3EB0187C60A0}">
      <dgm:prSet/>
      <dgm:spPr/>
      <dgm:t>
        <a:bodyPr/>
        <a:lstStyle/>
        <a:p>
          <a:endParaRPr lang="hr-HR"/>
        </a:p>
      </dgm:t>
    </dgm:pt>
    <dgm:pt modelId="{6820D26E-DF2A-4EEB-B44A-ED76E605BF4B}" type="sibTrans" cxnId="{3D54F034-95B3-41F1-86D6-3EB0187C60A0}">
      <dgm:prSet/>
      <dgm:spPr/>
      <dgm:t>
        <a:bodyPr/>
        <a:lstStyle/>
        <a:p>
          <a:endParaRPr lang="hr-HR"/>
        </a:p>
      </dgm:t>
    </dgm:pt>
    <dgm:pt modelId="{5BD72E14-4ADC-4934-81D0-C467785A222F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hr-HR" dirty="0"/>
            <a:t> </a:t>
          </a:r>
        </a:p>
      </dgm:t>
    </dgm:pt>
    <dgm:pt modelId="{5B4FBFFA-50FC-4035-899C-A854ED5335DE}" type="parTrans" cxnId="{15479595-33F0-4A5E-A560-59E398BC4E80}">
      <dgm:prSet/>
      <dgm:spPr/>
      <dgm:t>
        <a:bodyPr/>
        <a:lstStyle/>
        <a:p>
          <a:endParaRPr lang="hr-HR"/>
        </a:p>
      </dgm:t>
    </dgm:pt>
    <dgm:pt modelId="{1B045B32-A70B-408C-8A2B-9F0542B3AD7D}" type="sibTrans" cxnId="{15479595-33F0-4A5E-A560-59E398BC4E80}">
      <dgm:prSet/>
      <dgm:spPr/>
      <dgm:t>
        <a:bodyPr/>
        <a:lstStyle/>
        <a:p>
          <a:endParaRPr lang="hr-HR"/>
        </a:p>
      </dgm:t>
    </dgm:pt>
    <dgm:pt modelId="{8C9F75BF-388F-4DDD-AF9B-D2F2F24E276F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hr-HR" sz="2400" dirty="0" err="1">
              <a:latin typeface="Tw Cen MT Condensed" panose="020B0606020104020203" pitchFamily="34" charset="-18"/>
            </a:rPr>
            <a:t>Experiment</a:t>
          </a:r>
          <a:endParaRPr lang="hr-HR" sz="2400" dirty="0">
            <a:latin typeface="Tw Cen MT Condensed" panose="020B0606020104020203" pitchFamily="34" charset="-18"/>
          </a:endParaRPr>
        </a:p>
      </dgm:t>
    </dgm:pt>
    <dgm:pt modelId="{38212C4C-B919-4419-B516-91E242EA6B9E}" type="parTrans" cxnId="{7A3D3900-4A8E-41A1-8713-FBF3E7792738}">
      <dgm:prSet/>
      <dgm:spPr/>
      <dgm:t>
        <a:bodyPr/>
        <a:lstStyle/>
        <a:p>
          <a:endParaRPr lang="hr-HR"/>
        </a:p>
      </dgm:t>
    </dgm:pt>
    <dgm:pt modelId="{2C8E9B33-51F8-44D1-84C5-BB802A5FFE77}" type="sibTrans" cxnId="{7A3D3900-4A8E-41A1-8713-FBF3E7792738}">
      <dgm:prSet/>
      <dgm:spPr/>
      <dgm:t>
        <a:bodyPr/>
        <a:lstStyle/>
        <a:p>
          <a:endParaRPr lang="hr-HR"/>
        </a:p>
      </dgm:t>
    </dgm:pt>
    <dgm:pt modelId="{85C6C629-F7D8-4B74-8731-E5058C1329C2}">
      <dgm:prSet phldrT="[Tekst]"/>
      <dgm:spPr>
        <a:solidFill>
          <a:srgbClr val="58B6C0"/>
        </a:solidFill>
        <a:ln>
          <a:solidFill>
            <a:srgbClr val="58B6C0"/>
          </a:solidFill>
        </a:ln>
      </dgm:spPr>
      <dgm:t>
        <a:bodyPr/>
        <a:lstStyle/>
        <a:p>
          <a:r>
            <a:rPr lang="hr-HR" dirty="0"/>
            <a:t> </a:t>
          </a:r>
        </a:p>
      </dgm:t>
    </dgm:pt>
    <dgm:pt modelId="{7B607DD5-1368-452E-A48D-87DB64BD385D}" type="parTrans" cxnId="{E0FC3DAB-FCAE-499B-A649-858D79602D10}">
      <dgm:prSet/>
      <dgm:spPr/>
      <dgm:t>
        <a:bodyPr/>
        <a:lstStyle/>
        <a:p>
          <a:endParaRPr lang="hr-HR"/>
        </a:p>
      </dgm:t>
    </dgm:pt>
    <dgm:pt modelId="{A1594DFE-8356-4374-A4BF-29E12691CE36}" type="sibTrans" cxnId="{E0FC3DAB-FCAE-499B-A649-858D79602D10}">
      <dgm:prSet/>
      <dgm:spPr/>
      <dgm:t>
        <a:bodyPr/>
        <a:lstStyle/>
        <a:p>
          <a:endParaRPr lang="hr-HR"/>
        </a:p>
      </dgm:t>
    </dgm:pt>
    <dgm:pt modelId="{79209411-0392-4901-A095-706FD7C43389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pPr>
            <a:buFontTx/>
            <a:buNone/>
          </a:pPr>
          <a:r>
            <a:rPr lang="hr-HR" sz="2400" dirty="0" err="1">
              <a:latin typeface="Tw Cen MT Condensed" panose="020B0606020104020203" pitchFamily="34" charset="-18"/>
            </a:rPr>
            <a:t>Results</a:t>
          </a:r>
          <a:endParaRPr lang="hr-HR" sz="2400" dirty="0">
            <a:latin typeface="Tw Cen MT Condensed" panose="020B0606020104020203" pitchFamily="34" charset="-18"/>
          </a:endParaRPr>
        </a:p>
      </dgm:t>
    </dgm:pt>
    <dgm:pt modelId="{03D164EF-D9A5-4C65-AF82-46582A54772E}" type="parTrans" cxnId="{A9F5EDDF-ADB0-443C-8E6D-5C547ACB3312}">
      <dgm:prSet/>
      <dgm:spPr/>
      <dgm:t>
        <a:bodyPr/>
        <a:lstStyle/>
        <a:p>
          <a:endParaRPr lang="hr-HR"/>
        </a:p>
      </dgm:t>
    </dgm:pt>
    <dgm:pt modelId="{DFCFF5FF-F776-4CA2-8813-B3ECBDCAE17D}" type="sibTrans" cxnId="{A9F5EDDF-ADB0-443C-8E6D-5C547ACB3312}">
      <dgm:prSet/>
      <dgm:spPr/>
      <dgm:t>
        <a:bodyPr/>
        <a:lstStyle/>
        <a:p>
          <a:endParaRPr lang="hr-HR"/>
        </a:p>
      </dgm:t>
    </dgm:pt>
    <dgm:pt modelId="{FB66A388-CD17-4340-AA4B-9A8FDE510B3C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err="1" smtClean="0">
              <a:latin typeface="Calibri" panose="020F0502020204030204" pitchFamily="34" charset="0"/>
              <a:cs typeface="Calibri" panose="020F0502020204030204" pitchFamily="34" charset="0"/>
            </a:rPr>
            <a:t>Collision</a:t>
          </a:r>
          <a:r>
            <a:rPr lang="hr-HR" sz="15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 smtClean="0">
              <a:latin typeface="Calibri" panose="020F0502020204030204" pitchFamily="34" charset="0"/>
              <a:cs typeface="Calibri" panose="020F0502020204030204" pitchFamily="34" charset="0"/>
            </a:rPr>
            <a:t>theory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8474DAC3-EA77-4F26-B95E-735DBB844FA4}" type="parTrans" cxnId="{FA4D0EA3-AE61-46C8-9E04-4541A2C7DF83}">
      <dgm:prSet/>
      <dgm:spPr/>
      <dgm:t>
        <a:bodyPr/>
        <a:lstStyle/>
        <a:p>
          <a:endParaRPr lang="hr-HR"/>
        </a:p>
      </dgm:t>
    </dgm:pt>
    <dgm:pt modelId="{01B2E4F2-FD8C-47B1-B7D9-276ACF29EC17}" type="sibTrans" cxnId="{FA4D0EA3-AE61-46C8-9E04-4541A2C7DF83}">
      <dgm:prSet/>
      <dgm:spPr/>
      <dgm:t>
        <a:bodyPr/>
        <a:lstStyle/>
        <a:p>
          <a:endParaRPr lang="hr-HR"/>
        </a:p>
      </dgm:t>
    </dgm:pt>
    <dgm:pt modelId="{4229531A-C367-4245-813D-7A290CC0653B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err="1" smtClean="0">
              <a:latin typeface="Calibri" panose="020F0502020204030204" pitchFamily="34" charset="0"/>
              <a:cs typeface="Calibri" panose="020F0502020204030204" pitchFamily="34" charset="0"/>
            </a:rPr>
            <a:t>Accuracy</a:t>
          </a:r>
          <a:r>
            <a:rPr lang="hr-HR" sz="15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 smtClean="0">
              <a:latin typeface="Calibri" panose="020F0502020204030204" pitchFamily="34" charset="0"/>
              <a:cs typeface="Calibri" panose="020F0502020204030204" pitchFamily="34" charset="0"/>
            </a:rPr>
            <a:t>and</a:t>
          </a:r>
          <a:r>
            <a:rPr lang="hr-HR" sz="15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 smtClean="0">
              <a:latin typeface="Calibri" panose="020F0502020204030204" pitchFamily="34" charset="0"/>
              <a:cs typeface="Calibri" panose="020F0502020204030204" pitchFamily="34" charset="0"/>
            </a:rPr>
            <a:t>precision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8DC2B7B-81CE-4394-84DC-926786C05228}" type="parTrans" cxnId="{7D3DD701-00E7-4C59-9D76-608F1931735A}">
      <dgm:prSet/>
      <dgm:spPr/>
      <dgm:t>
        <a:bodyPr/>
        <a:lstStyle/>
        <a:p>
          <a:endParaRPr lang="hr-HR"/>
        </a:p>
      </dgm:t>
    </dgm:pt>
    <dgm:pt modelId="{51660543-A584-4DA7-8F42-FD36CC444D9B}" type="sibTrans" cxnId="{7D3DD701-00E7-4C59-9D76-608F1931735A}">
      <dgm:prSet/>
      <dgm:spPr/>
      <dgm:t>
        <a:bodyPr/>
        <a:lstStyle/>
        <a:p>
          <a:endParaRPr lang="hr-HR"/>
        </a:p>
      </dgm:t>
    </dgm:pt>
    <dgm:pt modelId="{D847DDCD-7415-4AA2-A5D3-3DC95FD9D0CA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smtClean="0">
              <a:latin typeface="Calibri" panose="020F0502020204030204" pitchFamily="34" charset="0"/>
              <a:cs typeface="Calibri" panose="020F0502020204030204" pitchFamily="34" charset="0"/>
            </a:rPr>
            <a:t>Ball as a </a:t>
          </a:r>
          <a:r>
            <a:rPr lang="hr-HR" sz="1500" dirty="0" err="1" smtClean="0">
              <a:latin typeface="Calibri" panose="020F0502020204030204" pitchFamily="34" charset="0"/>
              <a:cs typeface="Calibri" panose="020F0502020204030204" pitchFamily="34" charset="0"/>
            </a:rPr>
            <a:t>switch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B0EDDD6E-50D9-4C15-89D8-79B01218F742}" type="parTrans" cxnId="{CF1FAEB5-6F35-4A05-933B-236629AACB95}">
      <dgm:prSet/>
      <dgm:spPr/>
      <dgm:t>
        <a:bodyPr/>
        <a:lstStyle/>
        <a:p>
          <a:endParaRPr lang="hr-HR"/>
        </a:p>
      </dgm:t>
    </dgm:pt>
    <dgm:pt modelId="{143CA611-55A5-49E0-A023-3C42948E01B3}" type="sibTrans" cxnId="{CF1FAEB5-6F35-4A05-933B-236629AACB95}">
      <dgm:prSet/>
      <dgm:spPr/>
      <dgm:t>
        <a:bodyPr/>
        <a:lstStyle/>
        <a:p>
          <a:endParaRPr lang="hr-HR"/>
        </a:p>
      </dgm:t>
    </dgm:pt>
    <dgm:pt modelId="{DAF4EC00-932B-4B11-A216-678497DA17EC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err="1" smtClean="0">
              <a:latin typeface="Calibri" panose="020F0502020204030204" pitchFamily="34" charset="0"/>
              <a:cs typeface="Calibri" panose="020F0502020204030204" pitchFamily="34" charset="0"/>
            </a:rPr>
            <a:t>Piezo</a:t>
          </a:r>
          <a:r>
            <a:rPr lang="hr-HR" sz="1500" dirty="0" smtClean="0">
              <a:latin typeface="Calibri" panose="020F0502020204030204" pitchFamily="34" charset="0"/>
              <a:cs typeface="Calibri" panose="020F0502020204030204" pitchFamily="34" charset="0"/>
            </a:rPr>
            <a:t> element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08CF90E8-EC78-4569-BF03-F9280123C5FE}" type="parTrans" cxnId="{547C4CFC-2FE4-43C7-89A9-F564B8F2BE0D}">
      <dgm:prSet/>
      <dgm:spPr/>
      <dgm:t>
        <a:bodyPr/>
        <a:lstStyle/>
        <a:p>
          <a:endParaRPr lang="hr-HR"/>
        </a:p>
      </dgm:t>
    </dgm:pt>
    <dgm:pt modelId="{58CE06FF-24FC-40F5-BCE6-081D942B7F2F}" type="sibTrans" cxnId="{547C4CFC-2FE4-43C7-89A9-F564B8F2BE0D}">
      <dgm:prSet/>
      <dgm:spPr/>
      <dgm:t>
        <a:bodyPr/>
        <a:lstStyle/>
        <a:p>
          <a:endParaRPr lang="hr-HR"/>
        </a:p>
      </dgm:t>
    </dgm:pt>
    <dgm:pt modelId="{B6599282-9376-4988-9041-28DE1054241D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err="1" smtClean="0">
              <a:latin typeface="Calibri" panose="020F0502020204030204" pitchFamily="34" charset="0"/>
              <a:cs typeface="Calibri" panose="020F0502020204030204" pitchFamily="34" charset="0"/>
            </a:rPr>
            <a:t>Individual</a:t>
          </a:r>
          <a:r>
            <a:rPr lang="hr-HR" sz="15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 smtClean="0">
              <a:latin typeface="Calibri" panose="020F0502020204030204" pitchFamily="34" charset="0"/>
              <a:cs typeface="Calibri" panose="020F0502020204030204" pitchFamily="34" charset="0"/>
            </a:rPr>
            <a:t>results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70C5FBE2-8A1C-4A11-9579-97C497B85EAC}" type="parTrans" cxnId="{AF9F0797-4B6E-4859-B28E-34E799FF9A5F}">
      <dgm:prSet/>
      <dgm:spPr/>
      <dgm:t>
        <a:bodyPr/>
        <a:lstStyle/>
        <a:p>
          <a:endParaRPr lang="hr-HR"/>
        </a:p>
      </dgm:t>
    </dgm:pt>
    <dgm:pt modelId="{2D015814-6261-40A0-9916-274567336392}" type="sibTrans" cxnId="{AF9F0797-4B6E-4859-B28E-34E799FF9A5F}">
      <dgm:prSet/>
      <dgm:spPr/>
      <dgm:t>
        <a:bodyPr/>
        <a:lstStyle/>
        <a:p>
          <a:endParaRPr lang="hr-HR"/>
        </a:p>
      </dgm:t>
    </dgm:pt>
    <dgm:pt modelId="{C5DAC632-CC39-4A14-AD33-B3DCAC12AA03}">
      <dgm:prSet phldrT="[Tekst]" custT="1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err="1" smtClean="0">
              <a:latin typeface="Calibri" panose="020F0502020204030204" pitchFamily="34" charset="0"/>
              <a:cs typeface="Calibri" panose="020F0502020204030204" pitchFamily="34" charset="0"/>
            </a:rPr>
            <a:t>Comparison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F704AAB-8343-424F-AB7E-F801A2E532EE}" type="parTrans" cxnId="{7385C197-2FAF-4204-876B-BEBAAD8509AB}">
      <dgm:prSet/>
      <dgm:spPr/>
      <dgm:t>
        <a:bodyPr/>
        <a:lstStyle/>
        <a:p>
          <a:endParaRPr lang="hr-HR"/>
        </a:p>
      </dgm:t>
    </dgm:pt>
    <dgm:pt modelId="{48E935AA-042A-4EDD-8AB6-3DE132940F23}" type="sibTrans" cxnId="{7385C197-2FAF-4204-876B-BEBAAD8509AB}">
      <dgm:prSet/>
      <dgm:spPr/>
      <dgm:t>
        <a:bodyPr/>
        <a:lstStyle/>
        <a:p>
          <a:endParaRPr lang="hr-HR"/>
        </a:p>
      </dgm:t>
    </dgm:pt>
    <dgm:pt modelId="{2AB73B55-F1A4-4C72-B0CA-E4175E057E33}">
      <dgm:prSet phldrT="[Tekst]"/>
      <dgm:spPr>
        <a:ln>
          <a:solidFill>
            <a:srgbClr val="58B6C0"/>
          </a:solidFill>
        </a:ln>
      </dgm:spPr>
      <dgm:t>
        <a:bodyPr/>
        <a:lstStyle/>
        <a:p>
          <a:r>
            <a:rPr lang="hr-HR" sz="1500" dirty="0" err="1" smtClean="0">
              <a:latin typeface="Calibri" panose="020F0502020204030204" pitchFamily="34" charset="0"/>
              <a:cs typeface="Calibri" panose="020F0502020204030204" pitchFamily="34" charset="0"/>
            </a:rPr>
            <a:t>Force</a:t>
          </a:r>
          <a:r>
            <a:rPr lang="hr-HR" sz="15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dirty="0" err="1" smtClean="0">
              <a:latin typeface="Calibri" panose="020F0502020204030204" pitchFamily="34" charset="0"/>
              <a:cs typeface="Calibri" panose="020F0502020204030204" pitchFamily="34" charset="0"/>
            </a:rPr>
            <a:t>sensor</a:t>
          </a:r>
          <a:endParaRPr lang="hr-HR" sz="1500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2FABC71-8AEA-4EED-A6FA-BE3563AA8018}" type="parTrans" cxnId="{90B2A121-241F-4A13-9A43-6C47BF99BA7F}">
      <dgm:prSet/>
      <dgm:spPr/>
      <dgm:t>
        <a:bodyPr/>
        <a:lstStyle/>
        <a:p>
          <a:endParaRPr lang="en-US"/>
        </a:p>
      </dgm:t>
    </dgm:pt>
    <dgm:pt modelId="{E0403897-2B6B-4F1E-B829-723F1F434276}" type="sibTrans" cxnId="{90B2A121-241F-4A13-9A43-6C47BF99BA7F}">
      <dgm:prSet/>
      <dgm:spPr/>
      <dgm:t>
        <a:bodyPr/>
        <a:lstStyle/>
        <a:p>
          <a:endParaRPr lang="en-US"/>
        </a:p>
      </dgm:t>
    </dgm:pt>
    <dgm:pt modelId="{8BE99A28-6188-4084-A183-EBAB84625364}" type="pres">
      <dgm:prSet presAssocID="{4CFF02F2-B092-49F4-A352-404FE572758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07A1EA-AC36-4770-978B-9A18F64B2BF6}" type="pres">
      <dgm:prSet presAssocID="{C5CFF719-71D4-44D8-883E-877AE403F6A4}" presName="composite" presStyleCnt="0"/>
      <dgm:spPr/>
    </dgm:pt>
    <dgm:pt modelId="{96FE3C58-F5B5-486A-B974-493C77B78F12}" type="pres">
      <dgm:prSet presAssocID="{C5CFF719-71D4-44D8-883E-877AE403F6A4}" presName="parentText" presStyleLbl="alignNode1" presStyleIdx="0" presStyleCnt="3" custLinFactNeighborX="2486" custLinFactNeighborY="-4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4619F-02CF-42A3-8C66-623B876B6AAF}" type="pres">
      <dgm:prSet presAssocID="{C5CFF719-71D4-44D8-883E-877AE403F6A4}" presName="descendantText" presStyleLbl="alignAcc1" presStyleIdx="0" presStyleCnt="3" custScaleY="107764" custLinFactNeighborY="-46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86209E-FC2D-4C53-B9E8-9DF2B663227F}" type="pres">
      <dgm:prSet presAssocID="{4D1A18B5-B1BA-4E37-B48B-40F59E65B3D7}" presName="sp" presStyleCnt="0"/>
      <dgm:spPr/>
    </dgm:pt>
    <dgm:pt modelId="{DC6FA5C8-02A8-42DB-B21C-A24339AF9757}" type="pres">
      <dgm:prSet presAssocID="{5BD72E14-4ADC-4934-81D0-C467785A222F}" presName="composite" presStyleCnt="0"/>
      <dgm:spPr/>
    </dgm:pt>
    <dgm:pt modelId="{888A4CF6-6DFC-4763-92CD-785EB1C18309}" type="pres">
      <dgm:prSet presAssocID="{5BD72E14-4ADC-4934-81D0-C467785A222F}" presName="parentText" presStyleLbl="alignNode1" presStyleIdx="1" presStyleCnt="3" custLinFactNeighborY="-775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919E84-7BA9-4D91-8537-89E127C8D61D}" type="pres">
      <dgm:prSet presAssocID="{5BD72E14-4ADC-4934-81D0-C467785A222F}" presName="descendantText" presStyleLbl="alignAcc1" presStyleIdx="1" presStyleCnt="3" custScaleY="146655" custLinFactNeighborY="-89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7F0483-A1CF-4393-AAC2-99F6E09AE01D}" type="pres">
      <dgm:prSet presAssocID="{1B045B32-A70B-408C-8A2B-9F0542B3AD7D}" presName="sp" presStyleCnt="0"/>
      <dgm:spPr/>
    </dgm:pt>
    <dgm:pt modelId="{FEFB9EB6-C4D2-4B62-A8BD-719CBC311A04}" type="pres">
      <dgm:prSet presAssocID="{85C6C629-F7D8-4B74-8731-E5058C1329C2}" presName="composite" presStyleCnt="0"/>
      <dgm:spPr/>
    </dgm:pt>
    <dgm:pt modelId="{EE06D0CA-9862-4A99-A23E-E551B72CA373}" type="pres">
      <dgm:prSet presAssocID="{85C6C629-F7D8-4B74-8731-E5058C1329C2}" presName="parentText" presStyleLbl="alignNode1" presStyleIdx="2" presStyleCnt="3" custLinFactNeighborX="-9694" custLinFactNeighborY="26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ED8985-F1FE-4BD9-8869-EEE66C524610}" type="pres">
      <dgm:prSet presAssocID="{85C6C629-F7D8-4B74-8731-E5058C1329C2}" presName="descendantText" presStyleLbl="alignAcc1" presStyleIdx="2" presStyleCnt="3" custScaleY="108442" custLinFactNeighborX="-221" custLinFactNeighborY="29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F1FAEB5-6F35-4A05-933B-236629AACB95}" srcId="{5BD72E14-4ADC-4934-81D0-C467785A222F}" destId="{D847DDCD-7415-4AA2-A5D3-3DC95FD9D0CA}" srcOrd="1" destOrd="0" parTransId="{B0EDDD6E-50D9-4C15-89D8-79B01218F742}" sibTransId="{143CA611-55A5-49E0-A023-3C42948E01B3}"/>
    <dgm:cxn modelId="{1F2BEF07-B57D-4B35-9876-151B47784194}" type="presOf" srcId="{6E2C64CC-BBA1-4864-82B0-C04182FE6CFA}" destId="{C414619F-02CF-42A3-8C66-623B876B6AAF}" srcOrd="0" destOrd="0" presId="urn:microsoft.com/office/officeart/2005/8/layout/chevron2"/>
    <dgm:cxn modelId="{2876E8DB-B03B-4100-8422-F2D18E0E42BC}" type="presOf" srcId="{DAF4EC00-932B-4B11-A216-678497DA17EC}" destId="{56919E84-7BA9-4D91-8537-89E127C8D61D}" srcOrd="0" destOrd="2" presId="urn:microsoft.com/office/officeart/2005/8/layout/chevron2"/>
    <dgm:cxn modelId="{7A3D3900-4A8E-41A1-8713-FBF3E7792738}" srcId="{5BD72E14-4ADC-4934-81D0-C467785A222F}" destId="{8C9F75BF-388F-4DDD-AF9B-D2F2F24E276F}" srcOrd="0" destOrd="0" parTransId="{38212C4C-B919-4419-B516-91E242EA6B9E}" sibTransId="{2C8E9B33-51F8-44D1-84C5-BB802A5FFE77}"/>
    <dgm:cxn modelId="{90B2A121-241F-4A13-9A43-6C47BF99BA7F}" srcId="{5BD72E14-4ADC-4934-81D0-C467785A222F}" destId="{2AB73B55-F1A4-4C72-B0CA-E4175E057E33}" srcOrd="3" destOrd="0" parTransId="{F2FABC71-8AEA-4EED-A6FA-BE3563AA8018}" sibTransId="{E0403897-2B6B-4F1E-B829-723F1F434276}"/>
    <dgm:cxn modelId="{EF82EF0D-AA88-482C-B1DB-71698E3436B3}" type="presOf" srcId="{4CFF02F2-B092-49F4-A352-404FE5727586}" destId="{8BE99A28-6188-4084-A183-EBAB84625364}" srcOrd="0" destOrd="0" presId="urn:microsoft.com/office/officeart/2005/8/layout/chevron2"/>
    <dgm:cxn modelId="{A9F5EDDF-ADB0-443C-8E6D-5C547ACB3312}" srcId="{85C6C629-F7D8-4B74-8731-E5058C1329C2}" destId="{79209411-0392-4901-A095-706FD7C43389}" srcOrd="0" destOrd="0" parTransId="{03D164EF-D9A5-4C65-AF82-46582A54772E}" sibTransId="{DFCFF5FF-F776-4CA2-8813-B3ECBDCAE17D}"/>
    <dgm:cxn modelId="{64D7BDCE-3B24-49E2-9A4C-D1DB5F6FBB49}" type="presOf" srcId="{2AB73B55-F1A4-4C72-B0CA-E4175E057E33}" destId="{56919E84-7BA9-4D91-8537-89E127C8D61D}" srcOrd="0" destOrd="3" presId="urn:microsoft.com/office/officeart/2005/8/layout/chevron2"/>
    <dgm:cxn modelId="{94CBC016-67EA-4F26-8474-D3833449E381}" type="presOf" srcId="{B6599282-9376-4988-9041-28DE1054241D}" destId="{38ED8985-F1FE-4BD9-8869-EEE66C524610}" srcOrd="0" destOrd="1" presId="urn:microsoft.com/office/officeart/2005/8/layout/chevron2"/>
    <dgm:cxn modelId="{DF92B6A0-2DDC-4BE2-90E1-C672C6EF18FE}" type="presOf" srcId="{85C6C629-F7D8-4B74-8731-E5058C1329C2}" destId="{EE06D0CA-9862-4A99-A23E-E551B72CA373}" srcOrd="0" destOrd="0" presId="urn:microsoft.com/office/officeart/2005/8/layout/chevron2"/>
    <dgm:cxn modelId="{547C4CFC-2FE4-43C7-89A9-F564B8F2BE0D}" srcId="{5BD72E14-4ADC-4934-81D0-C467785A222F}" destId="{DAF4EC00-932B-4B11-A216-678497DA17EC}" srcOrd="2" destOrd="0" parTransId="{08CF90E8-EC78-4569-BF03-F9280123C5FE}" sibTransId="{58CE06FF-24FC-40F5-BCE6-081D942B7F2F}"/>
    <dgm:cxn modelId="{AA322335-4E81-4443-AE29-19AF82244F6B}" type="presOf" srcId="{C5DAC632-CC39-4A14-AD33-B3DCAC12AA03}" destId="{38ED8985-F1FE-4BD9-8869-EEE66C524610}" srcOrd="0" destOrd="2" presId="urn:microsoft.com/office/officeart/2005/8/layout/chevron2"/>
    <dgm:cxn modelId="{7D3DD701-00E7-4C59-9D76-608F1931735A}" srcId="{C5CFF719-71D4-44D8-883E-877AE403F6A4}" destId="{4229531A-C367-4245-813D-7A290CC0653B}" srcOrd="2" destOrd="0" parTransId="{48DC2B7B-81CE-4394-84DC-926786C05228}" sibTransId="{51660543-A584-4DA7-8F42-FD36CC444D9B}"/>
    <dgm:cxn modelId="{E36E90CD-F975-4B4C-B465-EA38902EF049}" srcId="{4CFF02F2-B092-49F4-A352-404FE5727586}" destId="{C5CFF719-71D4-44D8-883E-877AE403F6A4}" srcOrd="0" destOrd="0" parTransId="{6DF1C2B7-2380-46EB-8AB7-BFAE43A88017}" sibTransId="{4D1A18B5-B1BA-4E37-B48B-40F59E65B3D7}"/>
    <dgm:cxn modelId="{AF9F0797-4B6E-4859-B28E-34E799FF9A5F}" srcId="{85C6C629-F7D8-4B74-8731-E5058C1329C2}" destId="{B6599282-9376-4988-9041-28DE1054241D}" srcOrd="1" destOrd="0" parTransId="{70C5FBE2-8A1C-4A11-9579-97C497B85EAC}" sibTransId="{2D015814-6261-40A0-9916-274567336392}"/>
    <dgm:cxn modelId="{14B612AA-03C1-4147-B9DB-74A045E98877}" type="presOf" srcId="{79209411-0392-4901-A095-706FD7C43389}" destId="{38ED8985-F1FE-4BD9-8869-EEE66C524610}" srcOrd="0" destOrd="0" presId="urn:microsoft.com/office/officeart/2005/8/layout/chevron2"/>
    <dgm:cxn modelId="{1FB11635-CD1C-436E-AE31-5194180EB108}" type="presOf" srcId="{5BD72E14-4ADC-4934-81D0-C467785A222F}" destId="{888A4CF6-6DFC-4763-92CD-785EB1C18309}" srcOrd="0" destOrd="0" presId="urn:microsoft.com/office/officeart/2005/8/layout/chevron2"/>
    <dgm:cxn modelId="{97EF344A-3DA1-49C3-B65F-51917118A9AC}" type="presOf" srcId="{D847DDCD-7415-4AA2-A5D3-3DC95FD9D0CA}" destId="{56919E84-7BA9-4D91-8537-89E127C8D61D}" srcOrd="0" destOrd="1" presId="urn:microsoft.com/office/officeart/2005/8/layout/chevron2"/>
    <dgm:cxn modelId="{E966895F-C475-4A57-8637-9F368A44DB8A}" type="presOf" srcId="{C5CFF719-71D4-44D8-883E-877AE403F6A4}" destId="{96FE3C58-F5B5-486A-B974-493C77B78F12}" srcOrd="0" destOrd="0" presId="urn:microsoft.com/office/officeart/2005/8/layout/chevron2"/>
    <dgm:cxn modelId="{F7ED471B-CE4B-4B50-AC82-8FE519361E66}" type="presOf" srcId="{8C9F75BF-388F-4DDD-AF9B-D2F2F24E276F}" destId="{56919E84-7BA9-4D91-8537-89E127C8D61D}" srcOrd="0" destOrd="0" presId="urn:microsoft.com/office/officeart/2005/8/layout/chevron2"/>
    <dgm:cxn modelId="{15479595-33F0-4A5E-A560-59E398BC4E80}" srcId="{4CFF02F2-B092-49F4-A352-404FE5727586}" destId="{5BD72E14-4ADC-4934-81D0-C467785A222F}" srcOrd="1" destOrd="0" parTransId="{5B4FBFFA-50FC-4035-899C-A854ED5335DE}" sibTransId="{1B045B32-A70B-408C-8A2B-9F0542B3AD7D}"/>
    <dgm:cxn modelId="{FA4D0EA3-AE61-46C8-9E04-4541A2C7DF83}" srcId="{C5CFF719-71D4-44D8-883E-877AE403F6A4}" destId="{FB66A388-CD17-4340-AA4B-9A8FDE510B3C}" srcOrd="1" destOrd="0" parTransId="{8474DAC3-EA77-4F26-B95E-735DBB844FA4}" sibTransId="{01B2E4F2-FD8C-47B1-B7D9-276ACF29EC17}"/>
    <dgm:cxn modelId="{C943AA2C-83DD-41FD-9379-5825FFD941CA}" type="presOf" srcId="{4229531A-C367-4245-813D-7A290CC0653B}" destId="{C414619F-02CF-42A3-8C66-623B876B6AAF}" srcOrd="0" destOrd="2" presId="urn:microsoft.com/office/officeart/2005/8/layout/chevron2"/>
    <dgm:cxn modelId="{7385C197-2FAF-4204-876B-BEBAAD8509AB}" srcId="{85C6C629-F7D8-4B74-8731-E5058C1329C2}" destId="{C5DAC632-CC39-4A14-AD33-B3DCAC12AA03}" srcOrd="2" destOrd="0" parTransId="{4F704AAB-8343-424F-AB7E-F801A2E532EE}" sibTransId="{48E935AA-042A-4EDD-8AB6-3DE132940F23}"/>
    <dgm:cxn modelId="{3D54F034-95B3-41F1-86D6-3EB0187C60A0}" srcId="{C5CFF719-71D4-44D8-883E-877AE403F6A4}" destId="{6E2C64CC-BBA1-4864-82B0-C04182FE6CFA}" srcOrd="0" destOrd="0" parTransId="{147A4D4D-A6EA-40CD-A2CD-0C79097DADBA}" sibTransId="{6820D26E-DF2A-4EEB-B44A-ED76E605BF4B}"/>
    <dgm:cxn modelId="{E0FC3DAB-FCAE-499B-A649-858D79602D10}" srcId="{4CFF02F2-B092-49F4-A352-404FE5727586}" destId="{85C6C629-F7D8-4B74-8731-E5058C1329C2}" srcOrd="2" destOrd="0" parTransId="{7B607DD5-1368-452E-A48D-87DB64BD385D}" sibTransId="{A1594DFE-8356-4374-A4BF-29E12691CE36}"/>
    <dgm:cxn modelId="{314DDE9B-84AC-46EC-B429-B803697044E9}" type="presOf" srcId="{FB66A388-CD17-4340-AA4B-9A8FDE510B3C}" destId="{C414619F-02CF-42A3-8C66-623B876B6AAF}" srcOrd="0" destOrd="1" presId="urn:microsoft.com/office/officeart/2005/8/layout/chevron2"/>
    <dgm:cxn modelId="{DC07551E-FDF2-4804-B6A5-AAE4BAC26200}" type="presParOf" srcId="{8BE99A28-6188-4084-A183-EBAB84625364}" destId="{BA07A1EA-AC36-4770-978B-9A18F64B2BF6}" srcOrd="0" destOrd="0" presId="urn:microsoft.com/office/officeart/2005/8/layout/chevron2"/>
    <dgm:cxn modelId="{2618788A-6876-4703-9E34-F8D917DB22BF}" type="presParOf" srcId="{BA07A1EA-AC36-4770-978B-9A18F64B2BF6}" destId="{96FE3C58-F5B5-486A-B974-493C77B78F12}" srcOrd="0" destOrd="0" presId="urn:microsoft.com/office/officeart/2005/8/layout/chevron2"/>
    <dgm:cxn modelId="{ADBA0D63-0FFF-439D-86F9-C35FBAE72FE8}" type="presParOf" srcId="{BA07A1EA-AC36-4770-978B-9A18F64B2BF6}" destId="{C414619F-02CF-42A3-8C66-623B876B6AAF}" srcOrd="1" destOrd="0" presId="urn:microsoft.com/office/officeart/2005/8/layout/chevron2"/>
    <dgm:cxn modelId="{DBB1F327-D861-4A81-BD56-3038E0D0D8F1}" type="presParOf" srcId="{8BE99A28-6188-4084-A183-EBAB84625364}" destId="{EE86209E-FC2D-4C53-B9E8-9DF2B663227F}" srcOrd="1" destOrd="0" presId="urn:microsoft.com/office/officeart/2005/8/layout/chevron2"/>
    <dgm:cxn modelId="{EDCDA5D8-3B0E-4E05-9AB2-B0FB88A32A7F}" type="presParOf" srcId="{8BE99A28-6188-4084-A183-EBAB84625364}" destId="{DC6FA5C8-02A8-42DB-B21C-A24339AF9757}" srcOrd="2" destOrd="0" presId="urn:microsoft.com/office/officeart/2005/8/layout/chevron2"/>
    <dgm:cxn modelId="{26BCBA78-6E82-4C03-A4E7-12C6A4827FB5}" type="presParOf" srcId="{DC6FA5C8-02A8-42DB-B21C-A24339AF9757}" destId="{888A4CF6-6DFC-4763-92CD-785EB1C18309}" srcOrd="0" destOrd="0" presId="urn:microsoft.com/office/officeart/2005/8/layout/chevron2"/>
    <dgm:cxn modelId="{C1091007-0EE0-49D2-AC31-CD9F16E829A9}" type="presParOf" srcId="{DC6FA5C8-02A8-42DB-B21C-A24339AF9757}" destId="{56919E84-7BA9-4D91-8537-89E127C8D61D}" srcOrd="1" destOrd="0" presId="urn:microsoft.com/office/officeart/2005/8/layout/chevron2"/>
    <dgm:cxn modelId="{0F87A4C6-6200-4211-BD24-6AAAD0E6E335}" type="presParOf" srcId="{8BE99A28-6188-4084-A183-EBAB84625364}" destId="{0A7F0483-A1CF-4393-AAC2-99F6E09AE01D}" srcOrd="3" destOrd="0" presId="urn:microsoft.com/office/officeart/2005/8/layout/chevron2"/>
    <dgm:cxn modelId="{80D12454-4EF7-4C82-9D8A-DFF3BE1096B2}" type="presParOf" srcId="{8BE99A28-6188-4084-A183-EBAB84625364}" destId="{FEFB9EB6-C4D2-4B62-A8BD-719CBC311A04}" srcOrd="4" destOrd="0" presId="urn:microsoft.com/office/officeart/2005/8/layout/chevron2"/>
    <dgm:cxn modelId="{42C6FAB0-B0E1-472E-A2F6-2BB9060903AD}" type="presParOf" srcId="{FEFB9EB6-C4D2-4B62-A8BD-719CBC311A04}" destId="{EE06D0CA-9862-4A99-A23E-E551B72CA373}" srcOrd="0" destOrd="0" presId="urn:microsoft.com/office/officeart/2005/8/layout/chevron2"/>
    <dgm:cxn modelId="{277DED97-A16B-4D05-8840-DE832D63FA5D}" type="presParOf" srcId="{FEFB9EB6-C4D2-4B62-A8BD-719CBC311A04}" destId="{38ED8985-F1FE-4BD9-8869-EEE66C52461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6FE3C58-F5B5-486A-B974-493C77B78F12}">
      <dsp:nvSpPr>
        <dsp:cNvPr id="0" name=""/>
        <dsp:cNvSpPr/>
      </dsp:nvSpPr>
      <dsp:spPr>
        <a:xfrm rot="5400000">
          <a:off x="-154417" y="206605"/>
          <a:ext cx="1164554" cy="815187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 </a:t>
          </a:r>
        </a:p>
      </dsp:txBody>
      <dsp:txXfrm rot="5400000">
        <a:off x="-154417" y="206605"/>
        <a:ext cx="1164554" cy="815187"/>
      </dsp:txXfrm>
    </dsp:sp>
    <dsp:sp modelId="{C414619F-02CF-42A3-8C66-623B876B6AAF}">
      <dsp:nvSpPr>
        <dsp:cNvPr id="0" name=""/>
        <dsp:cNvSpPr/>
      </dsp:nvSpPr>
      <dsp:spPr>
        <a:xfrm rot="5400000">
          <a:off x="2959679" y="-2144491"/>
          <a:ext cx="815730" cy="5104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r-HR" sz="2400" kern="1200" dirty="0" err="1">
              <a:solidFill>
                <a:schemeClr val="bg2">
                  <a:lumMod val="10000"/>
                </a:schemeClr>
              </a:solidFill>
              <a:latin typeface="+mj-lt"/>
            </a:rPr>
            <a:t>Theoretical</a:t>
          </a:r>
          <a:r>
            <a:rPr lang="hr-HR" sz="2400" kern="1200" dirty="0">
              <a:solidFill>
                <a:schemeClr val="bg2">
                  <a:lumMod val="10000"/>
                </a:schemeClr>
              </a:solidFill>
              <a:latin typeface="+mj-lt"/>
            </a:rPr>
            <a:t> </a:t>
          </a:r>
          <a:r>
            <a:rPr lang="hr-HR" sz="2400" kern="1200" dirty="0" err="1">
              <a:solidFill>
                <a:schemeClr val="bg2">
                  <a:lumMod val="10000"/>
                </a:schemeClr>
              </a:solidFill>
              <a:latin typeface="+mj-lt"/>
            </a:rPr>
            <a:t>introduction</a:t>
          </a:r>
          <a:endParaRPr lang="hr-HR" sz="2400" kern="1200" dirty="0">
            <a:solidFill>
              <a:schemeClr val="bg2">
                <a:lumMod val="10000"/>
              </a:schemeClr>
            </a:solidFill>
            <a:latin typeface="+mj-lt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Collision</a:t>
          </a:r>
          <a:r>
            <a:rPr lang="hr-HR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theory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Accuracy</a:t>
          </a:r>
          <a:r>
            <a:rPr lang="hr-HR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and</a:t>
          </a:r>
          <a:r>
            <a:rPr lang="hr-HR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precision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959679" y="-2144491"/>
        <a:ext cx="815730" cy="5104713"/>
      </dsp:txXfrm>
    </dsp:sp>
    <dsp:sp modelId="{888A4CF6-6DFC-4763-92CD-785EB1C18309}">
      <dsp:nvSpPr>
        <dsp:cNvPr id="0" name=""/>
        <dsp:cNvSpPr/>
      </dsp:nvSpPr>
      <dsp:spPr>
        <a:xfrm rot="5400000">
          <a:off x="-174683" y="1272697"/>
          <a:ext cx="1164554" cy="815187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 </a:t>
          </a:r>
        </a:p>
      </dsp:txBody>
      <dsp:txXfrm rot="5400000">
        <a:off x="-174683" y="1272697"/>
        <a:ext cx="1164554" cy="815187"/>
      </dsp:txXfrm>
    </dsp:sp>
    <dsp:sp modelId="{56919E84-7BA9-4D91-8537-89E127C8D61D}">
      <dsp:nvSpPr>
        <dsp:cNvPr id="0" name=""/>
        <dsp:cNvSpPr/>
      </dsp:nvSpPr>
      <dsp:spPr>
        <a:xfrm rot="5400000">
          <a:off x="2812484" y="-1053283"/>
          <a:ext cx="1110120" cy="5104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r-HR" sz="2400" kern="1200" dirty="0" err="1">
              <a:latin typeface="Tw Cen MT Condensed" panose="020B0606020104020203" pitchFamily="34" charset="-18"/>
            </a:rPr>
            <a:t>Experiment</a:t>
          </a:r>
          <a:endParaRPr lang="hr-HR" sz="2400" kern="1200" dirty="0">
            <a:latin typeface="Tw Cen MT Condensed" panose="020B0606020104020203" pitchFamily="34" charset="-18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Ball as a </a:t>
          </a:r>
          <a:r>
            <a:rPr lang="hr-HR" sz="15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switch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Piezo</a:t>
          </a:r>
          <a:r>
            <a:rPr lang="hr-HR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element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Force</a:t>
          </a:r>
          <a:r>
            <a:rPr lang="hr-HR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sensor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812484" y="-1053283"/>
        <a:ext cx="1110120" cy="5104713"/>
      </dsp:txXfrm>
    </dsp:sp>
    <dsp:sp modelId="{EE06D0CA-9862-4A99-A23E-E551B72CA373}">
      <dsp:nvSpPr>
        <dsp:cNvPr id="0" name=""/>
        <dsp:cNvSpPr/>
      </dsp:nvSpPr>
      <dsp:spPr>
        <a:xfrm rot="5400000">
          <a:off x="-174683" y="2377319"/>
          <a:ext cx="1164554" cy="815187"/>
        </a:xfrm>
        <a:prstGeom prst="chevron">
          <a:avLst/>
        </a:prstGeom>
        <a:solidFill>
          <a:srgbClr val="58B6C0"/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/>
            <a:t> </a:t>
          </a:r>
        </a:p>
      </dsp:txBody>
      <dsp:txXfrm rot="5400000">
        <a:off x="-174683" y="2377319"/>
        <a:ext cx="1164554" cy="815187"/>
      </dsp:txXfrm>
    </dsp:sp>
    <dsp:sp modelId="{38ED8985-F1FE-4BD9-8869-EEE66C524610}">
      <dsp:nvSpPr>
        <dsp:cNvPr id="0" name=""/>
        <dsp:cNvSpPr/>
      </dsp:nvSpPr>
      <dsp:spPr>
        <a:xfrm rot="5400000">
          <a:off x="2945831" y="48267"/>
          <a:ext cx="820862" cy="51047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rgbClr val="58B6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Char char="••"/>
          </a:pPr>
          <a:r>
            <a:rPr lang="hr-HR" sz="2400" kern="1200" dirty="0" err="1">
              <a:latin typeface="Tw Cen MT Condensed" panose="020B0606020104020203" pitchFamily="34" charset="-18"/>
            </a:rPr>
            <a:t>Results</a:t>
          </a:r>
          <a:endParaRPr lang="hr-HR" sz="2400" kern="1200" dirty="0">
            <a:latin typeface="Tw Cen MT Condensed" panose="020B0606020104020203" pitchFamily="34" charset="-18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Individual</a:t>
          </a:r>
          <a:r>
            <a:rPr lang="hr-HR" sz="1500" kern="1200" dirty="0" smtClean="0">
              <a:latin typeface="Calibri" panose="020F0502020204030204" pitchFamily="34" charset="0"/>
              <a:cs typeface="Calibri" panose="020F0502020204030204" pitchFamily="34" charset="0"/>
            </a:rPr>
            <a:t> </a:t>
          </a:r>
          <a:r>
            <a:rPr lang="hr-HR" sz="15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results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500" kern="1200" dirty="0" err="1" smtClean="0">
              <a:latin typeface="Calibri" panose="020F0502020204030204" pitchFamily="34" charset="0"/>
              <a:cs typeface="Calibri" panose="020F0502020204030204" pitchFamily="34" charset="0"/>
            </a:rPr>
            <a:t>Comparison</a:t>
          </a:r>
          <a:endParaRPr lang="hr-HR" sz="15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 rot="5400000">
        <a:off x="2945831" y="48267"/>
        <a:ext cx="820862" cy="51047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Shape 1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175" y="3720103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43463" y="3720103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6858000" cy="3429001"/>
          </a:xfrm>
          <a:prstGeom prst="rect">
            <a:avLst/>
          </a:prstGeom>
          <a:blipFill dpi="0" rotWithShape="1"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3426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23289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8" y="571500"/>
            <a:ext cx="1478756" cy="4057650"/>
          </a:xfrm>
        </p:spPr>
        <p:txBody>
          <a:bodyPr vert="eaVert" lIns="45720" tIns="91440" rIns="45720" bIns="91440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4" y="571500"/>
            <a:ext cx="4264819" cy="4057650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5657850" y="130172"/>
            <a:ext cx="0" cy="51435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309623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33775" y="445025"/>
            <a:ext cx="639045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6354344" y="4663217"/>
            <a:ext cx="411525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>
          <a:xfrm rot="16200000">
            <a:off x="1501423" y="101598"/>
            <a:ext cx="3556001" cy="585893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72569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018920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20103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b="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463" y="3720103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6858000" cy="3429000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65100" ty="-76200" sx="35000" sy="3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608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072" y="1714500"/>
            <a:ext cx="2674620" cy="3017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368993" y="1714500"/>
            <a:ext cx="2674620" cy="3017520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38849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2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650" b="0" cap="none" baseline="0">
                <a:solidFill>
                  <a:schemeClr val="accent2"/>
                </a:solidFill>
                <a:latin typeface="+mn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072" y="2225841"/>
            <a:ext cx="2674620" cy="25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68993" y="1634727"/>
            <a:ext cx="2674620" cy="61722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650" b="0" kern="1200" cap="none" baseline="0" dirty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marL="0" lvl="0" indent="0" algn="l" defTabSz="685800" rtl="0" eaLnBrk="1" latinLnBrk="0" hangingPunct="1">
              <a:lnSpc>
                <a:spcPct val="90000"/>
              </a:lnSpc>
              <a:spcBef>
                <a:spcPts val="1350"/>
              </a:spcBef>
              <a:buNone/>
            </a:pPr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368993" y="2225841"/>
            <a:ext cx="2674620" cy="250617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800128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13399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109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76072" y="353632"/>
            <a:ext cx="2468880" cy="130302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7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4687" y="617220"/>
            <a:ext cx="3194114" cy="3888486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" y="1693129"/>
            <a:ext cx="2468880" cy="2821721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50"/>
              </a:spcBef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75432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175" y="3720104"/>
            <a:ext cx="4371975" cy="1097280"/>
          </a:xfrm>
        </p:spPr>
        <p:txBody>
          <a:bodyPr anchor="ctr">
            <a:normAutofit/>
          </a:bodyPr>
          <a:lstStyle>
            <a:lvl1pPr algn="r">
              <a:defRPr sz="3300" spc="150" baseline="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6856286" cy="3429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43463" y="3720104"/>
            <a:ext cx="1800225" cy="109728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17599" y="3948080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503865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072" y="438912"/>
            <a:ext cx="5467541" cy="1124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073" y="1714500"/>
            <a:ext cx="5467541" cy="301752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073" y="4853028"/>
            <a:ext cx="1211705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4150" y="4853028"/>
            <a:ext cx="3319571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96000" y="4853028"/>
            <a:ext cx="547688" cy="2057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28625" y="61974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068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hf hdr="0" ftr="0" dt="0"/>
  <p:txStyles>
    <p:titleStyle>
      <a:lvl1pPr algn="l" defTabSz="685800" rtl="0" eaLnBrk="1" latinLnBrk="0" hangingPunct="1">
        <a:lnSpc>
          <a:spcPct val="80000"/>
        </a:lnSpc>
        <a:spcBef>
          <a:spcPct val="0"/>
        </a:spcBef>
        <a:buNone/>
        <a:defRPr sz="3300" kern="1200" cap="all" spc="75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19888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3360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7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58293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685800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795528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912114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021842" indent="-10287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2"/>
        </a:buClr>
        <a:buFont typeface="Wingdings 3" pitchFamily="18" charset="2"/>
        <a:buChar char="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pecial:BookSources/0-534-49492-7" TargetMode="External"/><Relationship Id="rId3" Type="http://schemas.openxmlformats.org/officeDocument/2006/relationships/hyperlink" Target="https://commons.wikimedia.org/wiki/File:Mass_spring.svg" TargetMode="External"/><Relationship Id="rId7" Type="http://schemas.openxmlformats.org/officeDocument/2006/relationships/hyperlink" Target="https://en.wikipedia.org/wiki/Special:BookSources/1-891389-22-X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Special:BookSources/0-534-40896-6" TargetMode="External"/><Relationship Id="rId5" Type="http://schemas.openxmlformats.org/officeDocument/2006/relationships/hyperlink" Target="https://en.wikipedia.org/wiki/Special:BookSources/0-470-56158-0" TargetMode="External"/><Relationship Id="rId4" Type="http://schemas.openxmlformats.org/officeDocument/2006/relationships/hyperlink" Target="https://en.wikipedia.org/wiki/International_Standard_Book_Number" TargetMode="External"/><Relationship Id="rId9" Type="http://schemas.openxmlformats.org/officeDocument/2006/relationships/hyperlink" Target="https://www.dnasoftware.com/our-products/copycount/precision-and-accuracy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package" Target="../embeddings/Microsoft_Office_Word_Document1.docx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package" Target="../embeddings/Microsoft_Office_Word_Document2.docx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217702" y="1147598"/>
            <a:ext cx="6390450" cy="153945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hr-HR" sz="4800" dirty="0" smtClean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5.collision</a:t>
            </a:r>
            <a:endParaRPr sz="4800" dirty="0">
              <a:latin typeface="Tw Cen MT Condensed" panose="020B0606020104020203" pitchFamily="34" charset="-18"/>
              <a:ea typeface="Droid Sans"/>
              <a:cs typeface="Droid Sans"/>
              <a:sym typeface="Droid Sans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217702" y="4082154"/>
            <a:ext cx="6390450" cy="59445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Reporter: </a:t>
            </a:r>
            <a:r>
              <a:rPr lang="hr-HR" sz="3200" dirty="0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Grgur </a:t>
            </a:r>
            <a:r>
              <a:rPr lang="hr-HR" sz="3200" dirty="0" err="1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Premec</a:t>
            </a:r>
            <a:endParaRPr sz="32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sp>
        <p:nvSpPr>
          <p:cNvPr id="56" name="Shape 56"/>
          <p:cNvSpPr txBox="1">
            <a:spLocks noGrp="1"/>
          </p:cNvSpPr>
          <p:nvPr>
            <p:ph type="subTitle" idx="4294967295"/>
          </p:nvPr>
        </p:nvSpPr>
        <p:spPr>
          <a:xfrm>
            <a:off x="147776" y="3653702"/>
            <a:ext cx="6389687" cy="59531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0" indent="0"/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Team</a:t>
            </a:r>
            <a:r>
              <a:rPr lang="en-GB" sz="28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 </a:t>
            </a:r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Croatia</a:t>
            </a:r>
            <a:endParaRPr sz="32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14CA67A0-D636-4920-B82A-8BDD42430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44" y="3653702"/>
            <a:ext cx="1153945" cy="136120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Equipment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230483" y="1279456"/>
            <a:ext cx="6390450" cy="259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DSO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Nano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V2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oscilloscope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 measuring impact duration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10 µs resolution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10</a:t>
            </a:fld>
            <a:endParaRPr lang="en-US" sz="1400"/>
          </a:p>
        </p:txBody>
      </p:sp>
      <p:pic>
        <p:nvPicPr>
          <p:cNvPr id="7" name="Picture 6" descr="IMG_20180127_1213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696778" y="1997507"/>
            <a:ext cx="2532212" cy="33762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Equipment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230483" y="1279456"/>
            <a:ext cx="6390450" cy="259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Lego ball dropping mechanism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Constant height (75 mm)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Precise landing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Roller bearings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11</a:t>
            </a:fld>
            <a:endParaRPr lang="en-US" sz="1400"/>
          </a:p>
        </p:txBody>
      </p:sp>
      <p:pic>
        <p:nvPicPr>
          <p:cNvPr id="6" name="Picture 2" descr="C:\Users\Grga\Documents\skola\IYNT2018\Collision\DSC07562.JPG"/>
          <p:cNvPicPr>
            <a:picLocks noChangeAspect="1" noChangeArrowheads="1"/>
          </p:cNvPicPr>
          <p:nvPr/>
        </p:nvPicPr>
        <p:blipFill>
          <a:blip r:embed="rId3" cstate="print"/>
          <a:srcRect l="16007" t="24478" r="10113" b="8209"/>
          <a:stretch>
            <a:fillRect/>
          </a:stretch>
        </p:blipFill>
        <p:spPr bwMode="auto">
          <a:xfrm rot="5400000">
            <a:off x="3519424" y="1126549"/>
            <a:ext cx="3691669" cy="2522639"/>
          </a:xfrm>
          <a:prstGeom prst="rect">
            <a:avLst/>
          </a:prstGeom>
          <a:noFill/>
        </p:spPr>
      </p:pic>
      <p:sp>
        <p:nvSpPr>
          <p:cNvPr id="7" name="Freeform 6"/>
          <p:cNvSpPr/>
          <p:nvPr/>
        </p:nvSpPr>
        <p:spPr>
          <a:xfrm>
            <a:off x="2096430" y="2375210"/>
            <a:ext cx="2899316" cy="200721"/>
          </a:xfrm>
          <a:custGeom>
            <a:avLst/>
            <a:gdLst>
              <a:gd name="connsiteX0" fmla="*/ 2832409 w 2832409"/>
              <a:gd name="connsiteY0" fmla="*/ 0 h 206297"/>
              <a:gd name="connsiteX1" fmla="*/ 1906858 w 2832409"/>
              <a:gd name="connsiteY1" fmla="*/ 178419 h 206297"/>
              <a:gd name="connsiteX2" fmla="*/ 0 w 2832409"/>
              <a:gd name="connsiteY2" fmla="*/ 167268 h 206297"/>
              <a:gd name="connsiteX0" fmla="*/ 2832409 w 2832409"/>
              <a:gd name="connsiteY0" fmla="*/ 0 h 206297"/>
              <a:gd name="connsiteX1" fmla="*/ 1906858 w 2832409"/>
              <a:gd name="connsiteY1" fmla="*/ 178419 h 206297"/>
              <a:gd name="connsiteX2" fmla="*/ 0 w 2832409"/>
              <a:gd name="connsiteY2" fmla="*/ 167268 h 206297"/>
              <a:gd name="connsiteX0" fmla="*/ 2899316 w 2899316"/>
              <a:gd name="connsiteY0" fmla="*/ 0 h 200721"/>
              <a:gd name="connsiteX1" fmla="*/ 1973765 w 2899316"/>
              <a:gd name="connsiteY1" fmla="*/ 178419 h 200721"/>
              <a:gd name="connsiteX2" fmla="*/ 0 w 2899316"/>
              <a:gd name="connsiteY2" fmla="*/ 133814 h 200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99316" h="200721">
                <a:moveTo>
                  <a:pt x="2899316" y="0"/>
                </a:moveTo>
                <a:cubicBezTo>
                  <a:pt x="2672574" y="75270"/>
                  <a:pt x="2456984" y="156117"/>
                  <a:pt x="1973765" y="178419"/>
                </a:cubicBezTo>
                <a:cubicBezTo>
                  <a:pt x="1490546" y="200721"/>
                  <a:pt x="366131" y="144965"/>
                  <a:pt x="0" y="133814"/>
                </a:cubicBezTo>
              </a:path>
            </a:pathLst>
          </a:custGeom>
          <a:ln w="12700">
            <a:solidFill>
              <a:schemeClr val="tx1"/>
            </a:solidFill>
            <a:headEnd type="arrow"/>
            <a:tailEnd type="none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048108" y="2471855"/>
            <a:ext cx="3111190" cy="263912"/>
          </a:xfrm>
          <a:custGeom>
            <a:avLst/>
            <a:gdLst>
              <a:gd name="connsiteX0" fmla="*/ 2832409 w 2832409"/>
              <a:gd name="connsiteY0" fmla="*/ 0 h 206297"/>
              <a:gd name="connsiteX1" fmla="*/ 1906858 w 2832409"/>
              <a:gd name="connsiteY1" fmla="*/ 178419 h 206297"/>
              <a:gd name="connsiteX2" fmla="*/ 0 w 2832409"/>
              <a:gd name="connsiteY2" fmla="*/ 167268 h 206297"/>
              <a:gd name="connsiteX0" fmla="*/ 2832409 w 2832409"/>
              <a:gd name="connsiteY0" fmla="*/ 0 h 206297"/>
              <a:gd name="connsiteX1" fmla="*/ 1906858 w 2832409"/>
              <a:gd name="connsiteY1" fmla="*/ 178419 h 206297"/>
              <a:gd name="connsiteX2" fmla="*/ 0 w 2832409"/>
              <a:gd name="connsiteY2" fmla="*/ 167268 h 206297"/>
              <a:gd name="connsiteX0" fmla="*/ 2843561 w 2843561"/>
              <a:gd name="connsiteY0" fmla="*/ 0 h 271346"/>
              <a:gd name="connsiteX1" fmla="*/ 1906858 w 2843561"/>
              <a:gd name="connsiteY1" fmla="*/ 234175 h 271346"/>
              <a:gd name="connsiteX2" fmla="*/ 0 w 2843561"/>
              <a:gd name="connsiteY2" fmla="*/ 223024 h 271346"/>
              <a:gd name="connsiteX0" fmla="*/ 3111190 w 3111190"/>
              <a:gd name="connsiteY0" fmla="*/ 0 h 234175"/>
              <a:gd name="connsiteX1" fmla="*/ 2174487 w 3111190"/>
              <a:gd name="connsiteY1" fmla="*/ 234175 h 234175"/>
              <a:gd name="connsiteX2" fmla="*/ 0 w 3111190"/>
              <a:gd name="connsiteY2" fmla="*/ 144966 h 234175"/>
              <a:gd name="connsiteX0" fmla="*/ 3111190 w 3111190"/>
              <a:gd name="connsiteY0" fmla="*/ 0 h 263912"/>
              <a:gd name="connsiteX1" fmla="*/ 2174487 w 3111190"/>
              <a:gd name="connsiteY1" fmla="*/ 234175 h 263912"/>
              <a:gd name="connsiteX2" fmla="*/ 0 w 3111190"/>
              <a:gd name="connsiteY2" fmla="*/ 144966 h 263912"/>
              <a:gd name="connsiteX0" fmla="*/ 3111190 w 3111190"/>
              <a:gd name="connsiteY0" fmla="*/ 0 h 263912"/>
              <a:gd name="connsiteX1" fmla="*/ 2174487 w 3111190"/>
              <a:gd name="connsiteY1" fmla="*/ 234175 h 263912"/>
              <a:gd name="connsiteX2" fmla="*/ 0 w 3111190"/>
              <a:gd name="connsiteY2" fmla="*/ 144966 h 263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1190" h="263912">
                <a:moveTo>
                  <a:pt x="3111190" y="0"/>
                </a:moveTo>
                <a:cubicBezTo>
                  <a:pt x="2884448" y="75270"/>
                  <a:pt x="2693019" y="210014"/>
                  <a:pt x="2174487" y="234175"/>
                </a:cubicBezTo>
                <a:cubicBezTo>
                  <a:pt x="1460809" y="260195"/>
                  <a:pt x="680224" y="263912"/>
                  <a:pt x="0" y="144966"/>
                </a:cubicBezTo>
              </a:path>
            </a:pathLst>
          </a:custGeom>
          <a:ln w="12700">
            <a:solidFill>
              <a:schemeClr val="tx1"/>
            </a:solidFill>
            <a:headEnd type="arrow"/>
            <a:tailEnd type="none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Untitled.png"/>
          <p:cNvPicPr>
            <a:picLocks noChangeAspect="1"/>
          </p:cNvPicPr>
          <p:nvPr/>
        </p:nvPicPr>
        <p:blipFill>
          <a:blip r:embed="rId3"/>
          <a:srcRect r="36235" b="12858"/>
          <a:stretch>
            <a:fillRect/>
          </a:stretch>
        </p:blipFill>
        <p:spPr>
          <a:xfrm>
            <a:off x="1594869" y="1862667"/>
            <a:ext cx="3744775" cy="2878666"/>
          </a:xfrm>
          <a:prstGeom prst="rect">
            <a:avLst/>
          </a:prstGeom>
        </p:spPr>
      </p:pic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Method 1: conductive ball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230483" y="1279456"/>
            <a:ext cx="6390450" cy="828124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Measuring the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interval during which the </a:t>
            </a:r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circuit is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Problem: the ball is not conductive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12</a:t>
            </a:fld>
            <a:endParaRPr lang="en-US" sz="140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03894" y="3509989"/>
            <a:ext cx="1927745" cy="35717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kumimoji="0" lang="en-US" sz="2400" b="0" i="0" u="none" strike="noStrike" kern="1200" cap="none" spc="0" normalizeH="0" baseline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conductive plate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671852" y="3860800"/>
            <a:ext cx="419437" cy="4580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3657600" y="3033132"/>
            <a:ext cx="869795" cy="4572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4522479" y="2837200"/>
            <a:ext cx="1927745" cy="3571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tabLst/>
              <a:defRPr/>
            </a:pPr>
            <a:r>
              <a:rPr lang="en-US" sz="1700" smtClean="0">
                <a:latin typeface="Arial" pitchFamily="34" charset="0"/>
                <a:cs typeface="Arial" pitchFamily="34" charset="0"/>
              </a:rPr>
              <a:t>elastic ball</a:t>
            </a:r>
            <a:endParaRPr kumimoji="0" lang="en-US" sz="1700" b="0" i="0" u="none" strike="noStrike" kern="1200" cap="none" spc="0" normalizeH="0" baseline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151570" y="3724507"/>
            <a:ext cx="4225" cy="64643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122341" y="3769112"/>
            <a:ext cx="2744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1600" i="1" dirty="0" smtClean="0"/>
              <a:t>v</a:t>
            </a:r>
            <a:endParaRPr lang="en-US" sz="1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Method 1: fixing the problem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230483" y="1279456"/>
            <a:ext cx="6390450" cy="259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Ball as a switch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Wrapped in a thin strip of aluminum foil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Connected to the electrical circuit with 0.25 mm wire</a:t>
            </a:r>
          </a:p>
          <a:p>
            <a:pPr marL="553212" lvl="2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Very small influence on the the collision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13</a:t>
            </a:fld>
            <a:endParaRPr lang="en-US" sz="1400"/>
          </a:p>
        </p:txBody>
      </p:sp>
      <p:pic>
        <p:nvPicPr>
          <p:cNvPr id="13" name="Picture 12" descr="IMG_20180309_173233.jpg"/>
          <p:cNvPicPr>
            <a:picLocks noChangeAspect="1"/>
          </p:cNvPicPr>
          <p:nvPr/>
        </p:nvPicPr>
        <p:blipFill>
          <a:blip r:embed="rId3" cstate="print"/>
          <a:srcRect l="31428" t="25714" r="27143" b="22857"/>
          <a:stretch>
            <a:fillRect/>
          </a:stretch>
        </p:blipFill>
        <p:spPr>
          <a:xfrm>
            <a:off x="383823" y="2878666"/>
            <a:ext cx="2153722" cy="2005189"/>
          </a:xfrm>
          <a:prstGeom prst="rect">
            <a:avLst/>
          </a:prstGeom>
        </p:spPr>
      </p:pic>
      <p:pic>
        <p:nvPicPr>
          <p:cNvPr id="14" name="Picture 13" descr="IMG_20180309_173245.jpg"/>
          <p:cNvPicPr>
            <a:picLocks noChangeAspect="1"/>
          </p:cNvPicPr>
          <p:nvPr/>
        </p:nvPicPr>
        <p:blipFill>
          <a:blip r:embed="rId4" cstate="print"/>
          <a:srcRect l="21818" t="12121" r="7272" b="19999"/>
          <a:stretch>
            <a:fillRect/>
          </a:stretch>
        </p:blipFill>
        <p:spPr>
          <a:xfrm>
            <a:off x="2988376" y="2901244"/>
            <a:ext cx="2660903" cy="1910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467550" y="696379"/>
            <a:ext cx="6396888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Method 1: measurement example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4221103" y="1369766"/>
            <a:ext cx="2436175" cy="292001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100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Impulses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Clean edges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Square shape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6354344" y="4663217"/>
            <a:ext cx="411940" cy="393600"/>
          </a:xfrm>
        </p:spPr>
        <p:txBody>
          <a:bodyPr/>
          <a:lstStyle/>
          <a:p>
            <a:fld id="{00000000-1234-1234-1234-123412341234}" type="slidenum">
              <a:rPr lang="en-US" sz="1400" smtClean="0"/>
              <a:pPr/>
              <a:t>14</a:t>
            </a:fld>
            <a:endParaRPr lang="en-US" sz="1400"/>
          </a:p>
        </p:txBody>
      </p:sp>
      <p:pic>
        <p:nvPicPr>
          <p:cNvPr id="8" name="Content Placeholder 5" descr="IMAGE01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614311"/>
            <a:ext cx="3746053" cy="28067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6838" y="4460488"/>
            <a:ext cx="231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Oscilloscope screenshot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Method 1: results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473192" y="1381055"/>
            <a:ext cx="6187251" cy="172339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Mean: 3.89 ms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Standard deviation 0.106 ms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15</a:t>
            </a:fld>
            <a:endParaRPr lang="en-US" sz="1400"/>
          </a:p>
        </p:txBody>
      </p:sp>
      <p:graphicFrame>
        <p:nvGraphicFramePr>
          <p:cNvPr id="6" name="Chart 5"/>
          <p:cNvGraphicFramePr/>
          <p:nvPr/>
        </p:nvGraphicFramePr>
        <p:xfrm>
          <a:off x="339144" y="2477477"/>
          <a:ext cx="5847168" cy="2504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Method 2: experimental setup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428977" y="1268166"/>
            <a:ext cx="5994400" cy="292001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Floor: ceramic tiles on concrete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16</a:t>
            </a:fld>
            <a:endParaRPr lang="en-US" sz="1400"/>
          </a:p>
        </p:txBody>
      </p:sp>
      <p:pic>
        <p:nvPicPr>
          <p:cNvPr id="9" name="Picture 8" descr="DSC07601.JPG"/>
          <p:cNvPicPr>
            <a:picLocks noChangeAspect="1"/>
          </p:cNvPicPr>
          <p:nvPr/>
        </p:nvPicPr>
        <p:blipFill>
          <a:blip r:embed="rId3" cstate="print"/>
          <a:srcRect l="14671" t="6061" r="11820" b="5050"/>
          <a:stretch>
            <a:fillRect/>
          </a:stretch>
        </p:blipFill>
        <p:spPr>
          <a:xfrm>
            <a:off x="299843" y="1879660"/>
            <a:ext cx="4470400" cy="3040730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2018370" y="4293220"/>
            <a:ext cx="2943921" cy="334537"/>
          </a:xfrm>
          <a:custGeom>
            <a:avLst/>
            <a:gdLst>
              <a:gd name="connsiteX0" fmla="*/ 2832409 w 2832409"/>
              <a:gd name="connsiteY0" fmla="*/ 0 h 206297"/>
              <a:gd name="connsiteX1" fmla="*/ 1906858 w 2832409"/>
              <a:gd name="connsiteY1" fmla="*/ 178419 h 206297"/>
              <a:gd name="connsiteX2" fmla="*/ 0 w 2832409"/>
              <a:gd name="connsiteY2" fmla="*/ 167268 h 206297"/>
              <a:gd name="connsiteX0" fmla="*/ 2832409 w 2832409"/>
              <a:gd name="connsiteY0" fmla="*/ 0 h 206297"/>
              <a:gd name="connsiteX1" fmla="*/ 1906858 w 2832409"/>
              <a:gd name="connsiteY1" fmla="*/ 178419 h 206297"/>
              <a:gd name="connsiteX2" fmla="*/ 0 w 2832409"/>
              <a:gd name="connsiteY2" fmla="*/ 167268 h 206297"/>
              <a:gd name="connsiteX0" fmla="*/ 2899316 w 2899316"/>
              <a:gd name="connsiteY0" fmla="*/ 0 h 200721"/>
              <a:gd name="connsiteX1" fmla="*/ 1973765 w 2899316"/>
              <a:gd name="connsiteY1" fmla="*/ 178419 h 200721"/>
              <a:gd name="connsiteX2" fmla="*/ 0 w 2899316"/>
              <a:gd name="connsiteY2" fmla="*/ 133814 h 200721"/>
              <a:gd name="connsiteX0" fmla="*/ 2977374 w 2977374"/>
              <a:gd name="connsiteY0" fmla="*/ 397727 h 472997"/>
              <a:gd name="connsiteX1" fmla="*/ 1973765 w 2977374"/>
              <a:gd name="connsiteY1" fmla="*/ 63190 h 472997"/>
              <a:gd name="connsiteX2" fmla="*/ 0 w 2977374"/>
              <a:gd name="connsiteY2" fmla="*/ 18585 h 472997"/>
              <a:gd name="connsiteX0" fmla="*/ 2977374 w 2977374"/>
              <a:gd name="connsiteY0" fmla="*/ 397727 h 397727"/>
              <a:gd name="connsiteX1" fmla="*/ 1973765 w 2977374"/>
              <a:gd name="connsiteY1" fmla="*/ 63190 h 397727"/>
              <a:gd name="connsiteX2" fmla="*/ 0 w 2977374"/>
              <a:gd name="connsiteY2" fmla="*/ 18585 h 397727"/>
              <a:gd name="connsiteX0" fmla="*/ 2977374 w 2977374"/>
              <a:gd name="connsiteY0" fmla="*/ 397727 h 397727"/>
              <a:gd name="connsiteX1" fmla="*/ 1973765 w 2977374"/>
              <a:gd name="connsiteY1" fmla="*/ 63190 h 397727"/>
              <a:gd name="connsiteX2" fmla="*/ 0 w 2977374"/>
              <a:gd name="connsiteY2" fmla="*/ 18585 h 397727"/>
              <a:gd name="connsiteX0" fmla="*/ 2977374 w 2977374"/>
              <a:gd name="connsiteY0" fmla="*/ 379142 h 379142"/>
              <a:gd name="connsiteX1" fmla="*/ 1616926 w 2977374"/>
              <a:gd name="connsiteY1" fmla="*/ 267630 h 379142"/>
              <a:gd name="connsiteX2" fmla="*/ 0 w 2977374"/>
              <a:gd name="connsiteY2" fmla="*/ 0 h 379142"/>
              <a:gd name="connsiteX0" fmla="*/ 3111189 w 3111189"/>
              <a:gd name="connsiteY0" fmla="*/ 379142 h 379142"/>
              <a:gd name="connsiteX1" fmla="*/ 1750741 w 3111189"/>
              <a:gd name="connsiteY1" fmla="*/ 267630 h 379142"/>
              <a:gd name="connsiteX2" fmla="*/ 0 w 3111189"/>
              <a:gd name="connsiteY2" fmla="*/ 0 h 379142"/>
              <a:gd name="connsiteX0" fmla="*/ 2943921 w 2943921"/>
              <a:gd name="connsiteY0" fmla="*/ 334537 h 334537"/>
              <a:gd name="connsiteX1" fmla="*/ 1750741 w 2943921"/>
              <a:gd name="connsiteY1" fmla="*/ 267630 h 334537"/>
              <a:gd name="connsiteX2" fmla="*/ 0 w 2943921"/>
              <a:gd name="connsiteY2" fmla="*/ 0 h 33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3921" h="334537">
                <a:moveTo>
                  <a:pt x="2943921" y="334537"/>
                </a:moveTo>
                <a:cubicBezTo>
                  <a:pt x="2706028" y="320597"/>
                  <a:pt x="2241395" y="323386"/>
                  <a:pt x="1750741" y="267630"/>
                </a:cubicBezTo>
                <a:cubicBezTo>
                  <a:pt x="1260087" y="211874"/>
                  <a:pt x="366131" y="11151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arrow"/>
            <a:tailEnd type="none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984595" y="4427034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Piezo crystal</a:t>
            </a:r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3854603" y="2067622"/>
            <a:ext cx="1471960" cy="816827"/>
          </a:xfrm>
          <a:custGeom>
            <a:avLst/>
            <a:gdLst>
              <a:gd name="connsiteX0" fmla="*/ 2832409 w 2832409"/>
              <a:gd name="connsiteY0" fmla="*/ 0 h 206297"/>
              <a:gd name="connsiteX1" fmla="*/ 1906858 w 2832409"/>
              <a:gd name="connsiteY1" fmla="*/ 178419 h 206297"/>
              <a:gd name="connsiteX2" fmla="*/ 0 w 2832409"/>
              <a:gd name="connsiteY2" fmla="*/ 167268 h 206297"/>
              <a:gd name="connsiteX0" fmla="*/ 2832409 w 2832409"/>
              <a:gd name="connsiteY0" fmla="*/ 0 h 206297"/>
              <a:gd name="connsiteX1" fmla="*/ 1906858 w 2832409"/>
              <a:gd name="connsiteY1" fmla="*/ 178419 h 206297"/>
              <a:gd name="connsiteX2" fmla="*/ 0 w 2832409"/>
              <a:gd name="connsiteY2" fmla="*/ 167268 h 206297"/>
              <a:gd name="connsiteX0" fmla="*/ 2899316 w 2899316"/>
              <a:gd name="connsiteY0" fmla="*/ 0 h 200721"/>
              <a:gd name="connsiteX1" fmla="*/ 1973765 w 2899316"/>
              <a:gd name="connsiteY1" fmla="*/ 178419 h 200721"/>
              <a:gd name="connsiteX2" fmla="*/ 0 w 2899316"/>
              <a:gd name="connsiteY2" fmla="*/ 133814 h 200721"/>
              <a:gd name="connsiteX0" fmla="*/ 2977374 w 2977374"/>
              <a:gd name="connsiteY0" fmla="*/ 397727 h 472997"/>
              <a:gd name="connsiteX1" fmla="*/ 1973765 w 2977374"/>
              <a:gd name="connsiteY1" fmla="*/ 63190 h 472997"/>
              <a:gd name="connsiteX2" fmla="*/ 0 w 2977374"/>
              <a:gd name="connsiteY2" fmla="*/ 18585 h 472997"/>
              <a:gd name="connsiteX0" fmla="*/ 2977374 w 2977374"/>
              <a:gd name="connsiteY0" fmla="*/ 397727 h 397727"/>
              <a:gd name="connsiteX1" fmla="*/ 1973765 w 2977374"/>
              <a:gd name="connsiteY1" fmla="*/ 63190 h 397727"/>
              <a:gd name="connsiteX2" fmla="*/ 0 w 2977374"/>
              <a:gd name="connsiteY2" fmla="*/ 18585 h 397727"/>
              <a:gd name="connsiteX0" fmla="*/ 2977374 w 2977374"/>
              <a:gd name="connsiteY0" fmla="*/ 397727 h 397727"/>
              <a:gd name="connsiteX1" fmla="*/ 1973765 w 2977374"/>
              <a:gd name="connsiteY1" fmla="*/ 63190 h 397727"/>
              <a:gd name="connsiteX2" fmla="*/ 0 w 2977374"/>
              <a:gd name="connsiteY2" fmla="*/ 18585 h 397727"/>
              <a:gd name="connsiteX0" fmla="*/ 2977374 w 2977374"/>
              <a:gd name="connsiteY0" fmla="*/ 379142 h 379142"/>
              <a:gd name="connsiteX1" fmla="*/ 1616926 w 2977374"/>
              <a:gd name="connsiteY1" fmla="*/ 267630 h 379142"/>
              <a:gd name="connsiteX2" fmla="*/ 0 w 2977374"/>
              <a:gd name="connsiteY2" fmla="*/ 0 h 379142"/>
              <a:gd name="connsiteX0" fmla="*/ 3111189 w 3111189"/>
              <a:gd name="connsiteY0" fmla="*/ 379142 h 379142"/>
              <a:gd name="connsiteX1" fmla="*/ 1750741 w 3111189"/>
              <a:gd name="connsiteY1" fmla="*/ 267630 h 379142"/>
              <a:gd name="connsiteX2" fmla="*/ 0 w 3111189"/>
              <a:gd name="connsiteY2" fmla="*/ 0 h 379142"/>
              <a:gd name="connsiteX0" fmla="*/ 2943921 w 2943921"/>
              <a:gd name="connsiteY0" fmla="*/ 334537 h 334537"/>
              <a:gd name="connsiteX1" fmla="*/ 1750741 w 2943921"/>
              <a:gd name="connsiteY1" fmla="*/ 267630 h 334537"/>
              <a:gd name="connsiteX2" fmla="*/ 0 w 2943921"/>
              <a:gd name="connsiteY2" fmla="*/ 0 h 334537"/>
              <a:gd name="connsiteX0" fmla="*/ 2207941 w 2207941"/>
              <a:gd name="connsiteY0" fmla="*/ 245327 h 245327"/>
              <a:gd name="connsiteX1" fmla="*/ 1014761 w 2207941"/>
              <a:gd name="connsiteY1" fmla="*/ 178420 h 245327"/>
              <a:gd name="connsiteX2" fmla="*/ 0 w 2207941"/>
              <a:gd name="connsiteY2" fmla="*/ 0 h 245327"/>
              <a:gd name="connsiteX0" fmla="*/ 1683834 w 1683834"/>
              <a:gd name="connsiteY0" fmla="*/ 13940 h 1090033"/>
              <a:gd name="connsiteX1" fmla="*/ 1014761 w 1683834"/>
              <a:gd name="connsiteY1" fmla="*/ 961794 h 1090033"/>
              <a:gd name="connsiteX2" fmla="*/ 0 w 1683834"/>
              <a:gd name="connsiteY2" fmla="*/ 783374 h 1090033"/>
              <a:gd name="connsiteX0" fmla="*/ 1683834 w 1683834"/>
              <a:gd name="connsiteY0" fmla="*/ 13940 h 794525"/>
              <a:gd name="connsiteX1" fmla="*/ 914401 w 1683834"/>
              <a:gd name="connsiteY1" fmla="*/ 214663 h 794525"/>
              <a:gd name="connsiteX2" fmla="*/ 0 w 1683834"/>
              <a:gd name="connsiteY2" fmla="*/ 783374 h 794525"/>
              <a:gd name="connsiteX0" fmla="*/ 1683834 w 1683834"/>
              <a:gd name="connsiteY0" fmla="*/ 13940 h 794525"/>
              <a:gd name="connsiteX1" fmla="*/ 947854 w 1683834"/>
              <a:gd name="connsiteY1" fmla="*/ 203511 h 794525"/>
              <a:gd name="connsiteX2" fmla="*/ 0 w 1683834"/>
              <a:gd name="connsiteY2" fmla="*/ 783374 h 794525"/>
              <a:gd name="connsiteX0" fmla="*/ 1683834 w 1683834"/>
              <a:gd name="connsiteY0" fmla="*/ 13940 h 794525"/>
              <a:gd name="connsiteX1" fmla="*/ 947854 w 1683834"/>
              <a:gd name="connsiteY1" fmla="*/ 203511 h 794525"/>
              <a:gd name="connsiteX2" fmla="*/ 0 w 1683834"/>
              <a:gd name="connsiteY2" fmla="*/ 783374 h 794525"/>
              <a:gd name="connsiteX0" fmla="*/ 1683834 w 1683834"/>
              <a:gd name="connsiteY0" fmla="*/ 13940 h 794525"/>
              <a:gd name="connsiteX1" fmla="*/ 947854 w 1683834"/>
              <a:gd name="connsiteY1" fmla="*/ 203511 h 794525"/>
              <a:gd name="connsiteX2" fmla="*/ 0 w 1683834"/>
              <a:gd name="connsiteY2" fmla="*/ 783374 h 794525"/>
              <a:gd name="connsiteX0" fmla="*/ 1471960 w 1471960"/>
              <a:gd name="connsiteY0" fmla="*/ 13940 h 816827"/>
              <a:gd name="connsiteX1" fmla="*/ 947854 w 1471960"/>
              <a:gd name="connsiteY1" fmla="*/ 225813 h 816827"/>
              <a:gd name="connsiteX2" fmla="*/ 0 w 1471960"/>
              <a:gd name="connsiteY2" fmla="*/ 805676 h 816827"/>
              <a:gd name="connsiteX0" fmla="*/ 1471960 w 1471960"/>
              <a:gd name="connsiteY0" fmla="*/ 13940 h 816827"/>
              <a:gd name="connsiteX1" fmla="*/ 724830 w 1471960"/>
              <a:gd name="connsiteY1" fmla="*/ 381930 h 816827"/>
              <a:gd name="connsiteX2" fmla="*/ 0 w 1471960"/>
              <a:gd name="connsiteY2" fmla="*/ 805676 h 816827"/>
              <a:gd name="connsiteX0" fmla="*/ 1471960 w 1471960"/>
              <a:gd name="connsiteY0" fmla="*/ 13940 h 816827"/>
              <a:gd name="connsiteX1" fmla="*/ 724830 w 1471960"/>
              <a:gd name="connsiteY1" fmla="*/ 381930 h 816827"/>
              <a:gd name="connsiteX2" fmla="*/ 0 w 1471960"/>
              <a:gd name="connsiteY2" fmla="*/ 805676 h 816827"/>
              <a:gd name="connsiteX0" fmla="*/ 1471960 w 1471960"/>
              <a:gd name="connsiteY0" fmla="*/ 13940 h 816827"/>
              <a:gd name="connsiteX1" fmla="*/ 724830 w 1471960"/>
              <a:gd name="connsiteY1" fmla="*/ 381930 h 816827"/>
              <a:gd name="connsiteX2" fmla="*/ 0 w 1471960"/>
              <a:gd name="connsiteY2" fmla="*/ 805676 h 8168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71960" h="816827">
                <a:moveTo>
                  <a:pt x="1471960" y="13940"/>
                </a:moveTo>
                <a:cubicBezTo>
                  <a:pt x="1234067" y="0"/>
                  <a:pt x="960864" y="153330"/>
                  <a:pt x="724830" y="381930"/>
                </a:cubicBezTo>
                <a:cubicBezTo>
                  <a:pt x="477644" y="577077"/>
                  <a:pt x="366131" y="816827"/>
                  <a:pt x="0" y="805676"/>
                </a:cubicBezTo>
              </a:path>
            </a:pathLst>
          </a:custGeom>
          <a:ln w="12700">
            <a:solidFill>
              <a:schemeClr val="tx1"/>
            </a:solidFill>
            <a:headEnd type="arrow"/>
            <a:tailEnd type="none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378946" y="189199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Oscilloscope</a:t>
            </a: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404945" y="3207835"/>
            <a:ext cx="2943921" cy="334537"/>
          </a:xfrm>
          <a:custGeom>
            <a:avLst/>
            <a:gdLst>
              <a:gd name="connsiteX0" fmla="*/ 2832409 w 2832409"/>
              <a:gd name="connsiteY0" fmla="*/ 0 h 206297"/>
              <a:gd name="connsiteX1" fmla="*/ 1906858 w 2832409"/>
              <a:gd name="connsiteY1" fmla="*/ 178419 h 206297"/>
              <a:gd name="connsiteX2" fmla="*/ 0 w 2832409"/>
              <a:gd name="connsiteY2" fmla="*/ 167268 h 206297"/>
              <a:gd name="connsiteX0" fmla="*/ 2832409 w 2832409"/>
              <a:gd name="connsiteY0" fmla="*/ 0 h 206297"/>
              <a:gd name="connsiteX1" fmla="*/ 1906858 w 2832409"/>
              <a:gd name="connsiteY1" fmla="*/ 178419 h 206297"/>
              <a:gd name="connsiteX2" fmla="*/ 0 w 2832409"/>
              <a:gd name="connsiteY2" fmla="*/ 167268 h 206297"/>
              <a:gd name="connsiteX0" fmla="*/ 2899316 w 2899316"/>
              <a:gd name="connsiteY0" fmla="*/ 0 h 200721"/>
              <a:gd name="connsiteX1" fmla="*/ 1973765 w 2899316"/>
              <a:gd name="connsiteY1" fmla="*/ 178419 h 200721"/>
              <a:gd name="connsiteX2" fmla="*/ 0 w 2899316"/>
              <a:gd name="connsiteY2" fmla="*/ 133814 h 200721"/>
              <a:gd name="connsiteX0" fmla="*/ 2977374 w 2977374"/>
              <a:gd name="connsiteY0" fmla="*/ 397727 h 472997"/>
              <a:gd name="connsiteX1" fmla="*/ 1973765 w 2977374"/>
              <a:gd name="connsiteY1" fmla="*/ 63190 h 472997"/>
              <a:gd name="connsiteX2" fmla="*/ 0 w 2977374"/>
              <a:gd name="connsiteY2" fmla="*/ 18585 h 472997"/>
              <a:gd name="connsiteX0" fmla="*/ 2977374 w 2977374"/>
              <a:gd name="connsiteY0" fmla="*/ 397727 h 397727"/>
              <a:gd name="connsiteX1" fmla="*/ 1973765 w 2977374"/>
              <a:gd name="connsiteY1" fmla="*/ 63190 h 397727"/>
              <a:gd name="connsiteX2" fmla="*/ 0 w 2977374"/>
              <a:gd name="connsiteY2" fmla="*/ 18585 h 397727"/>
              <a:gd name="connsiteX0" fmla="*/ 2977374 w 2977374"/>
              <a:gd name="connsiteY0" fmla="*/ 397727 h 397727"/>
              <a:gd name="connsiteX1" fmla="*/ 1973765 w 2977374"/>
              <a:gd name="connsiteY1" fmla="*/ 63190 h 397727"/>
              <a:gd name="connsiteX2" fmla="*/ 0 w 2977374"/>
              <a:gd name="connsiteY2" fmla="*/ 18585 h 397727"/>
              <a:gd name="connsiteX0" fmla="*/ 2977374 w 2977374"/>
              <a:gd name="connsiteY0" fmla="*/ 379142 h 379142"/>
              <a:gd name="connsiteX1" fmla="*/ 1616926 w 2977374"/>
              <a:gd name="connsiteY1" fmla="*/ 267630 h 379142"/>
              <a:gd name="connsiteX2" fmla="*/ 0 w 2977374"/>
              <a:gd name="connsiteY2" fmla="*/ 0 h 379142"/>
              <a:gd name="connsiteX0" fmla="*/ 3111189 w 3111189"/>
              <a:gd name="connsiteY0" fmla="*/ 379142 h 379142"/>
              <a:gd name="connsiteX1" fmla="*/ 1750741 w 3111189"/>
              <a:gd name="connsiteY1" fmla="*/ 267630 h 379142"/>
              <a:gd name="connsiteX2" fmla="*/ 0 w 3111189"/>
              <a:gd name="connsiteY2" fmla="*/ 0 h 379142"/>
              <a:gd name="connsiteX0" fmla="*/ 2943921 w 2943921"/>
              <a:gd name="connsiteY0" fmla="*/ 334537 h 334537"/>
              <a:gd name="connsiteX1" fmla="*/ 1750741 w 2943921"/>
              <a:gd name="connsiteY1" fmla="*/ 267630 h 334537"/>
              <a:gd name="connsiteX2" fmla="*/ 0 w 2943921"/>
              <a:gd name="connsiteY2" fmla="*/ 0 h 334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3921" h="334537">
                <a:moveTo>
                  <a:pt x="2943921" y="334537"/>
                </a:moveTo>
                <a:cubicBezTo>
                  <a:pt x="2706028" y="320597"/>
                  <a:pt x="2241395" y="323386"/>
                  <a:pt x="1750741" y="267630"/>
                </a:cubicBezTo>
                <a:cubicBezTo>
                  <a:pt x="1260087" y="211874"/>
                  <a:pt x="366131" y="11151"/>
                  <a:pt x="0" y="0"/>
                </a:cubicBezTo>
              </a:path>
            </a:pathLst>
          </a:custGeom>
          <a:ln w="12700">
            <a:solidFill>
              <a:schemeClr val="tx1"/>
            </a:solidFill>
            <a:headEnd type="arrow"/>
            <a:tailEnd type="none"/>
          </a:ln>
          <a:effectLst>
            <a:outerShdw blurRad="63500" sx="102000" sy="102000" algn="ctr" rotWithShape="0">
              <a:schemeClr val="bg1">
                <a:alpha val="4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360020" y="3252439"/>
            <a:ext cx="11621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Dropping</a:t>
            </a:r>
            <a:br>
              <a:rPr lang="en-US" smtClean="0"/>
            </a:br>
            <a:r>
              <a:rPr lang="en-US" smtClean="0"/>
              <a:t>mechanism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Method 2: experimental setup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428977" y="1268166"/>
            <a:ext cx="5994400" cy="292001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Piezoelectric crystal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Taped to the floor and centered under the mechanism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Wires secured to the floor</a:t>
            </a:r>
          </a:p>
          <a:p>
            <a:pPr marL="553212" lvl="2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Movement of wires deformes the crystal so voltage is induced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17</a:t>
            </a:fld>
            <a:endParaRPr lang="en-US" sz="1400"/>
          </a:p>
        </p:txBody>
      </p:sp>
      <p:pic>
        <p:nvPicPr>
          <p:cNvPr id="6" name="Picture 5" descr="DSC07598.JPG"/>
          <p:cNvPicPr>
            <a:picLocks noChangeAspect="1"/>
          </p:cNvPicPr>
          <p:nvPr/>
        </p:nvPicPr>
        <p:blipFill>
          <a:blip r:embed="rId3" cstate="print"/>
          <a:srcRect l="18044" t="12469" r="30544" b="13134"/>
          <a:stretch>
            <a:fillRect/>
          </a:stretch>
        </p:blipFill>
        <p:spPr>
          <a:xfrm>
            <a:off x="1524000" y="2774411"/>
            <a:ext cx="2664178" cy="21685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Method 2: measurement example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428977" y="1268166"/>
            <a:ext cx="5994400" cy="292001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100 measurements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Impulses not as rectangular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18</a:t>
            </a:fld>
            <a:endParaRPr lang="en-US" sz="1400"/>
          </a:p>
        </p:txBody>
      </p:sp>
      <p:pic>
        <p:nvPicPr>
          <p:cNvPr id="7" name="Picture 6" descr="IMAGE020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150" y="2319453"/>
            <a:ext cx="3278611" cy="2458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3745" y="4774168"/>
            <a:ext cx="23157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Oscilloscope screenshot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Method 2: results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428977" y="1268166"/>
            <a:ext cx="5994400" cy="292001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Mean: 3.77 ms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Standard deviation: 0.07 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Narrow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er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distribution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19</a:t>
            </a:fld>
            <a:endParaRPr lang="en-US" sz="1400"/>
          </a:p>
        </p:txBody>
      </p:sp>
      <p:graphicFrame>
        <p:nvGraphicFramePr>
          <p:cNvPr id="6" name="Chart 5"/>
          <p:cNvGraphicFramePr/>
          <p:nvPr/>
        </p:nvGraphicFramePr>
        <p:xfrm>
          <a:off x="208113" y="2879704"/>
          <a:ext cx="5989487" cy="22637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Theory</a:t>
            </a:r>
            <a:endParaRPr lang="en-US" sz="4400"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265664" y="2667990"/>
            <a:ext cx="6390450" cy="119281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Explore different measuring methods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Analyse the results 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Compare the methods</a:t>
            </a:r>
            <a:endParaRPr lang="en-US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2</a:t>
            </a:fld>
            <a:endParaRPr lang="en-US" sz="1400" dirty="0"/>
          </a:p>
        </p:txBody>
      </p:sp>
      <p:sp>
        <p:nvSpPr>
          <p:cNvPr id="7" name="Shape 62"/>
          <p:cNvSpPr txBox="1">
            <a:spLocks/>
          </p:cNvSpPr>
          <p:nvPr/>
        </p:nvSpPr>
        <p:spPr>
          <a:xfrm>
            <a:off x="347241" y="1405198"/>
            <a:ext cx="6286725" cy="7132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20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 highly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elastic super ball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collides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with a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rigid surface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How can one determine the collision time? Propose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various techniques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and </a:t>
            </a:r>
            <a:r>
              <a:rPr kumimoji="0" lang="en-US" sz="20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compare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he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experimental results.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dirty="0" smtClean="0"/>
              <a:t>Method </a:t>
            </a:r>
            <a:r>
              <a:rPr lang="hr-HR" sz="4400" dirty="0" smtClean="0"/>
              <a:t>3</a:t>
            </a:r>
            <a:r>
              <a:rPr lang="en-US" sz="4400" dirty="0" smtClean="0"/>
              <a:t>: </a:t>
            </a:r>
            <a:r>
              <a:rPr lang="hr-HR" sz="4400" dirty="0" err="1" smtClean="0"/>
              <a:t>force</a:t>
            </a:r>
            <a:r>
              <a:rPr lang="hr-HR" sz="4400" dirty="0" smtClean="0"/>
              <a:t> </a:t>
            </a:r>
            <a:r>
              <a:rPr lang="hr-HR" sz="4400" dirty="0" err="1" smtClean="0"/>
              <a:t>sensor</a:t>
            </a:r>
            <a:endParaRPr lang="en-US" sz="4400"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428977" y="1268166"/>
            <a:ext cx="5994400" cy="292001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Vernier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force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sensor</a:t>
            </a: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hr-H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hr-H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force</a:t>
            </a:r>
            <a:r>
              <a:rPr lang="hr-H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during</a:t>
            </a:r>
            <a:r>
              <a:rPr lang="hr-H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collision</a:t>
            </a:r>
            <a:endParaRPr lang="hr-HR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hr-H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Professional </a:t>
            </a:r>
            <a:r>
              <a:rPr lang="hr-H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equipment</a:t>
            </a:r>
            <a:endParaRPr lang="en-US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20</a:t>
            </a:fld>
            <a:endParaRPr lang="en-US" sz="1400"/>
          </a:p>
        </p:txBody>
      </p:sp>
      <p:pic>
        <p:nvPicPr>
          <p:cNvPr id="8" name="Content Placeholder 4" descr="IMG_20180309_144436.jpg"/>
          <p:cNvPicPr>
            <a:picLocks noChangeAspect="1"/>
          </p:cNvPicPr>
          <p:nvPr/>
        </p:nvPicPr>
        <p:blipFill>
          <a:blip r:embed="rId3" cstate="print"/>
          <a:srcRect t="9879" b="16296"/>
          <a:stretch>
            <a:fillRect/>
          </a:stretch>
        </p:blipFill>
        <p:spPr>
          <a:xfrm>
            <a:off x="815949" y="2551289"/>
            <a:ext cx="4681741" cy="25922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Method 3: experimental setup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428977" y="1268166"/>
            <a:ext cx="5994400" cy="292001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Force sensor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Taped to the floor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Centered precisely </a:t>
            </a:r>
            <a:b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under the ball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Modified ball dropping</a:t>
            </a:r>
            <a:b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mechanism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Accomodate for</a:t>
            </a:r>
            <a:b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additional sensor height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21</a:t>
            </a:fld>
            <a:endParaRPr lang="en-US" sz="1400"/>
          </a:p>
        </p:txBody>
      </p:sp>
      <p:pic>
        <p:nvPicPr>
          <p:cNvPr id="6" name="Content Placeholder 4" descr="IMG_20180308_1459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32172" y="1426159"/>
            <a:ext cx="2550939" cy="34012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dirty="0" smtClean="0"/>
              <a:t>Method 3: </a:t>
            </a:r>
            <a:r>
              <a:rPr lang="hr-HR" sz="4400" dirty="0" err="1" smtClean="0"/>
              <a:t>results</a:t>
            </a:r>
            <a:endParaRPr lang="en-US" sz="4400"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428977" y="1268166"/>
            <a:ext cx="5994400" cy="2920011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Mean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5.291 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Standard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deviation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: 0.143 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Wider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endParaRPr lang="en-US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22</a:t>
            </a:fld>
            <a:endParaRPr lang="en-US" sz="1400"/>
          </a:p>
        </p:txBody>
      </p:sp>
      <p:graphicFrame>
        <p:nvGraphicFramePr>
          <p:cNvPr id="9" name="Chart 8"/>
          <p:cNvGraphicFramePr/>
          <p:nvPr/>
        </p:nvGraphicFramePr>
        <p:xfrm>
          <a:off x="0" y="2494845"/>
          <a:ext cx="6084710" cy="26486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 err="1" smtClean="0"/>
              <a:t>Comparison</a:t>
            </a:r>
            <a:endParaRPr sz="4400"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304799" y="3901302"/>
            <a:ext cx="5994400" cy="124219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piezo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methods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give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similar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results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force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sensor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different</a:t>
            </a: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hr-H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Force</a:t>
            </a:r>
            <a:r>
              <a:rPr lang="hr-H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sensor</a:t>
            </a:r>
            <a:r>
              <a:rPr lang="hr-H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hr-H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less</a:t>
            </a:r>
            <a:r>
              <a:rPr lang="hr-H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rigid</a:t>
            </a:r>
            <a:r>
              <a:rPr lang="hr-H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hr-H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accurate</a:t>
            </a:r>
            <a:endParaRPr lang="hr-HR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23</a:t>
            </a:fld>
            <a:endParaRPr lang="en-GB" sz="14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46757" y="1264356"/>
          <a:ext cx="6536266" cy="285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 err="1" smtClean="0"/>
              <a:t>Comparison</a:t>
            </a:r>
            <a:endParaRPr sz="4400"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304799" y="3901302"/>
            <a:ext cx="5994400" cy="1242198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piezo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most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precise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tightest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distribution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followed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contact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sensor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than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force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sensor</a:t>
            </a:r>
            <a:endParaRPr lang="hr-HR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24</a:t>
            </a:fld>
            <a:endParaRPr lang="en-GB" sz="1400" dirty="0"/>
          </a:p>
        </p:txBody>
      </p:sp>
      <p:graphicFrame>
        <p:nvGraphicFramePr>
          <p:cNvPr id="7" name="Chart 6"/>
          <p:cNvGraphicFramePr/>
          <p:nvPr/>
        </p:nvGraphicFramePr>
        <p:xfrm>
          <a:off x="146757" y="1264356"/>
          <a:ext cx="6536266" cy="2853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dirty="0" smtClean="0"/>
              <a:t>conclusion</a:t>
            </a:r>
            <a:endParaRPr lang="en-US" sz="4400"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361244" y="1383879"/>
            <a:ext cx="5994400" cy="330100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For a given measuring method the data points won’t differ by much (parameters kept as constant as possible) 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100" smtClean="0">
                <a:latin typeface="Calibri" panose="020F0502020204030204" pitchFamily="34" charset="0"/>
                <a:cs typeface="Calibri" panose="020F0502020204030204" pitchFamily="34" charset="0"/>
              </a:rPr>
              <a:t>All of the methods have small standard deviations</a:t>
            </a:r>
            <a:endParaRPr lang="en-US" sz="14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Different measuring methods may exhibit significant differences </a:t>
            </a:r>
            <a:r>
              <a:rPr lang="en-US" sz="80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marL="553212" lvl="2" indent="-285750">
              <a:buFont typeface="Arial" panose="020B0604020202020204" pitchFamily="34" charset="0"/>
              <a:buChar char="•"/>
            </a:pPr>
            <a:r>
              <a:rPr lang="en-US" sz="1100" smtClean="0">
                <a:latin typeface="Calibri" panose="020F0502020204030204" pitchFamily="34" charset="0"/>
                <a:cs typeface="Calibri" panose="020F0502020204030204" pitchFamily="34" charset="0"/>
              </a:rPr>
              <a:t>The force sensor has the widest distribution</a:t>
            </a:r>
          </a:p>
          <a:p>
            <a:pPr marL="553212" lvl="2" indent="-285750">
              <a:buFont typeface="Arial" panose="020B0604020202020204" pitchFamily="34" charset="0"/>
              <a:buChar char="•"/>
            </a:pPr>
            <a:r>
              <a:rPr lang="en-US" sz="1100" smtClean="0">
                <a:latin typeface="Calibri" panose="020F0502020204030204" pitchFamily="34" charset="0"/>
                <a:cs typeface="Calibri" panose="020F0502020204030204" pitchFamily="34" charset="0"/>
              </a:rPr>
              <a:t>The impact plate seem to have some flex that influences the impact duration</a:t>
            </a:r>
            <a:endParaRPr lang="en-US" sz="17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smtClean="0">
                <a:latin typeface="Calibri" panose="020F0502020204030204" pitchFamily="34" charset="0"/>
                <a:cs typeface="Calibri" panose="020F0502020204030204" pitchFamily="34" charset="0"/>
              </a:rPr>
              <a:t>The DIY methods (electrical switch, piezo) will be less precise than the professional equipment (electronic dynamometer)</a:t>
            </a:r>
            <a:endParaRPr lang="en-US" sz="17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The piezo element was the most precise method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25</a:t>
            </a:fld>
            <a:endParaRPr lang="en-US" sz="1400"/>
          </a:p>
        </p:txBody>
      </p:sp>
      <p:pic>
        <p:nvPicPr>
          <p:cNvPr id="30723" name="Picture 3" descr="C:\Users\Grga\AppData\Local\Microsoft\Windows\INetCache\IE\3H4HDDVQ\tick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9450" y="1584842"/>
            <a:ext cx="295793" cy="295793"/>
          </a:xfrm>
          <a:prstGeom prst="rect">
            <a:avLst/>
          </a:prstGeom>
          <a:noFill/>
        </p:spPr>
      </p:pic>
      <p:pic>
        <p:nvPicPr>
          <p:cNvPr id="30726" name="Picture 6" descr="C:\Users\Grga\AppData\Local\Microsoft\Windows\INetCache\IE\3H4HDDVQ\X-marks-the-spot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02593" y="3540815"/>
            <a:ext cx="237232" cy="291978"/>
          </a:xfrm>
          <a:prstGeom prst="rect">
            <a:avLst/>
          </a:prstGeom>
          <a:noFill/>
        </p:spPr>
      </p:pic>
      <p:pic>
        <p:nvPicPr>
          <p:cNvPr id="10" name="Picture 3" descr="C:\Users\Grga\AppData\Local\Microsoft\Windows\INetCache\IE\3H4HDDVQ\tick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77" y="2423659"/>
            <a:ext cx="262998" cy="262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 smtClean="0"/>
              <a:t>Literature</a:t>
            </a:r>
            <a:endParaRPr sz="4400" dirty="0"/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26</a:t>
            </a:fld>
            <a:endParaRPr lang="en-GB" sz="1400" dirty="0"/>
          </a:p>
        </p:txBody>
      </p:sp>
      <p:sp>
        <p:nvSpPr>
          <p:cNvPr id="5" name="Content Placeholder 6"/>
          <p:cNvSpPr txBox="1">
            <a:spLocks/>
          </p:cNvSpPr>
          <p:nvPr/>
        </p:nvSpPr>
        <p:spPr>
          <a:xfrm rot="16200000">
            <a:off x="1992491" y="-197556"/>
            <a:ext cx="2788354" cy="6344356"/>
          </a:xfrm>
          <a:prstGeom prst="rect">
            <a:avLst/>
          </a:prstGeom>
        </p:spPr>
        <p:txBody>
          <a:bodyPr vert="eaVert" lIns="45720" tIns="45720" rIns="45720" bIns="45720" rtlCol="0">
            <a:normAutofit/>
          </a:bodyPr>
          <a:lstStyle/>
          <a:p>
            <a:pPr marL="68580" marR="0" lvl="0" indent="-6858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100000"/>
              <a:tabLst/>
              <a:defRPr/>
            </a:pPr>
            <a:r>
              <a:rPr kumimoji="0" lang="hr-H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https://commons.wikimedia.org/wiki/File:Mass_spring.svg</a:t>
            </a:r>
            <a:endParaRPr kumimoji="0" lang="hr-H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r>
              <a:rPr lang="en-US" sz="1500" i="1" dirty="0" smtClean="0"/>
              <a:t>Walker, </a:t>
            </a:r>
            <a:r>
              <a:rPr lang="en-US" sz="1500" i="1" dirty="0" err="1" smtClean="0"/>
              <a:t>Jearl</a:t>
            </a:r>
            <a:r>
              <a:rPr lang="en-US" sz="1500" i="1" dirty="0" smtClean="0"/>
              <a:t> (2011). Principles of Physics (9th ed.). Hoboken, N.J. : Wiley. </a:t>
            </a:r>
            <a:r>
              <a:rPr lang="en-US" sz="1500" i="1" dirty="0" smtClean="0">
                <a:hlinkClick r:id="rId4" tooltip="International Standard Book Number"/>
              </a:rPr>
              <a:t>ISBN</a:t>
            </a:r>
            <a:r>
              <a:rPr lang="en-US" sz="1500" i="1" dirty="0" smtClean="0"/>
              <a:t> </a:t>
            </a:r>
            <a:r>
              <a:rPr lang="en-US" sz="1500" i="1" dirty="0" smtClean="0">
                <a:hlinkClick r:id="rId5" tooltip="Special:BookSources/0-470-56158-0"/>
              </a:rPr>
              <a:t>0-470-56158-0</a:t>
            </a:r>
            <a:r>
              <a:rPr lang="en-US" sz="1500" i="1" dirty="0" smtClean="0"/>
              <a:t>.</a:t>
            </a:r>
            <a:endParaRPr lang="en-US" sz="1500" dirty="0" smtClean="0"/>
          </a:p>
          <a:p>
            <a:r>
              <a:rPr lang="en-US" sz="1500" i="1" dirty="0" smtClean="0"/>
              <a:t>Thornton, Stephen T.; Marion, Jerry B. (2003). Classical Dynamics of Particles and Systems (5th ed.). Brooks Cole. </a:t>
            </a:r>
            <a:r>
              <a:rPr lang="en-US" sz="1500" i="1" dirty="0" smtClean="0">
                <a:hlinkClick r:id="rId4" tooltip="International Standard Book Number"/>
              </a:rPr>
              <a:t>ISBN</a:t>
            </a:r>
            <a:r>
              <a:rPr lang="en-US" sz="1500" i="1" dirty="0" smtClean="0"/>
              <a:t> </a:t>
            </a:r>
            <a:r>
              <a:rPr lang="en-US" sz="1500" i="1" dirty="0" smtClean="0">
                <a:hlinkClick r:id="rId6" tooltip="Special:BookSources/0-534-40896-6"/>
              </a:rPr>
              <a:t>0-534-40896-6</a:t>
            </a:r>
            <a:r>
              <a:rPr lang="en-US" sz="1500" i="1" dirty="0" smtClean="0"/>
              <a:t>.</a:t>
            </a:r>
            <a:endParaRPr lang="en-US" sz="1500" dirty="0" smtClean="0"/>
          </a:p>
          <a:p>
            <a:r>
              <a:rPr lang="en-US" sz="1500" i="1" dirty="0" smtClean="0"/>
              <a:t>John R Taylor (2005). Classical Mechanics. University Science Books. </a:t>
            </a:r>
            <a:r>
              <a:rPr lang="en-US" sz="1500" i="1" dirty="0" smtClean="0">
                <a:hlinkClick r:id="rId4" tooltip="International Standard Book Number"/>
              </a:rPr>
              <a:t>ISBN</a:t>
            </a:r>
            <a:r>
              <a:rPr lang="en-US" sz="1500" i="1" dirty="0" smtClean="0"/>
              <a:t> </a:t>
            </a:r>
            <a:r>
              <a:rPr lang="en-US" sz="1500" i="1" dirty="0" smtClean="0">
                <a:hlinkClick r:id="rId7" tooltip="Special:BookSources/1-891389-22-X"/>
              </a:rPr>
              <a:t>1-891389-22-X</a:t>
            </a:r>
            <a:r>
              <a:rPr lang="en-US" sz="1500" i="1" dirty="0" smtClean="0"/>
              <a:t>.</a:t>
            </a:r>
            <a:endParaRPr lang="en-US" sz="1500" dirty="0" smtClean="0"/>
          </a:p>
          <a:p>
            <a:r>
              <a:rPr lang="en-US" sz="1500" i="1" dirty="0" smtClean="0"/>
              <a:t>Grant R. </a:t>
            </a:r>
            <a:r>
              <a:rPr lang="en-US" sz="1500" i="1" dirty="0" err="1" smtClean="0"/>
              <a:t>Fowles</a:t>
            </a:r>
            <a:r>
              <a:rPr lang="en-US" sz="1500" i="1" dirty="0" smtClean="0"/>
              <a:t>; George L. </a:t>
            </a:r>
            <a:r>
              <a:rPr lang="en-US" sz="1500" i="1" dirty="0" err="1" smtClean="0"/>
              <a:t>Cassiday</a:t>
            </a:r>
            <a:r>
              <a:rPr lang="en-US" sz="1500" i="1" dirty="0" smtClean="0"/>
              <a:t> (2005). Analytical Mechanics (7th ed.). </a:t>
            </a:r>
            <a:r>
              <a:rPr lang="hr-HR" sz="1500" i="1" dirty="0" smtClean="0"/>
              <a:t> </a:t>
            </a:r>
            <a:r>
              <a:rPr lang="en-US" sz="1500" i="1" dirty="0" smtClean="0"/>
              <a:t>Thomson Brooks/Cole. </a:t>
            </a:r>
            <a:r>
              <a:rPr lang="en-US" sz="1500" i="1" dirty="0" smtClean="0">
                <a:hlinkClick r:id="rId4" tooltip="International Standard Book Number"/>
              </a:rPr>
              <a:t>ISBN</a:t>
            </a:r>
            <a:r>
              <a:rPr lang="en-US" sz="1500" i="1" dirty="0" smtClean="0"/>
              <a:t> </a:t>
            </a:r>
            <a:r>
              <a:rPr lang="en-US" sz="1500" i="1" dirty="0" smtClean="0">
                <a:hlinkClick r:id="rId8" tooltip="Special:BookSources/0-534-49492-7"/>
              </a:rPr>
              <a:t>0-534-49492-7</a:t>
            </a:r>
            <a:r>
              <a:rPr lang="en-US" sz="1500" i="1" dirty="0" smtClean="0"/>
              <a:t>.</a:t>
            </a:r>
            <a:endParaRPr lang="en-US" sz="1500" dirty="0" smtClean="0"/>
          </a:p>
          <a:p>
            <a:pPr marL="68580" marR="0" lvl="0" indent="-6858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100000"/>
              <a:tabLst/>
              <a:defRPr/>
            </a:pPr>
            <a:r>
              <a:rPr kumimoji="0" lang="hr-HR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9"/>
              </a:rPr>
              <a:t>https://www.dnasoftware.com/our-products/copycount/precision-and-accuracy/</a:t>
            </a:r>
            <a:endParaRPr kumimoji="0" lang="hr-H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" marR="0" lvl="0" indent="-6858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hr-HR" sz="15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8580" marR="0" lvl="0" indent="-6858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tabLst/>
              <a:defRPr/>
            </a:pPr>
            <a:endParaRPr kumimoji="0" lang="en-US" sz="15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ctrTitle"/>
          </p:nvPr>
        </p:nvSpPr>
        <p:spPr>
          <a:xfrm>
            <a:off x="754213" y="1194726"/>
            <a:ext cx="5286168" cy="1076957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68569" tIns="68569" rIns="68569" bIns="68569" anchor="b" anchorCtr="0">
            <a:noAutofit/>
          </a:bodyPr>
          <a:lstStyle/>
          <a:p>
            <a:pPr algn="ctr"/>
            <a:r>
              <a:rPr lang="en-GB" sz="60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Thank you</a:t>
            </a:r>
            <a:r>
              <a:rPr lang="hr-HR" sz="6000" dirty="0">
                <a:latin typeface="Tw Cen MT Condensed" panose="020B0606020104020203" pitchFamily="34" charset="-18"/>
                <a:ea typeface="Droid Sans"/>
                <a:cs typeface="Droid Sans"/>
                <a:sym typeface="Droid Sans"/>
              </a:rPr>
              <a:t>!</a:t>
            </a:r>
            <a:endParaRPr sz="6000" dirty="0">
              <a:latin typeface="Tw Cen MT Condensed" panose="020B0606020104020203" pitchFamily="34" charset="-18"/>
              <a:ea typeface="Droid Sans"/>
              <a:cs typeface="Droid Sans"/>
              <a:sym typeface="Droid Sans"/>
            </a:endParaRPr>
          </a:p>
        </p:txBody>
      </p:sp>
      <p:sp>
        <p:nvSpPr>
          <p:cNvPr id="7" name="Shape 55">
            <a:extLst>
              <a:ext uri="{FF2B5EF4-FFF2-40B4-BE49-F238E27FC236}">
                <a16:creationId xmlns:a16="http://schemas.microsoft.com/office/drawing/2014/main" xmlns="" id="{444FA644-3D11-4979-883B-F93704B70A26}"/>
              </a:ext>
            </a:extLst>
          </p:cNvPr>
          <p:cNvSpPr txBox="1">
            <a:spLocks/>
          </p:cNvSpPr>
          <p:nvPr/>
        </p:nvSpPr>
        <p:spPr>
          <a:xfrm>
            <a:off x="217702" y="4082154"/>
            <a:ext cx="6390450" cy="594450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0" indent="0" algn="l" defTabSz="6858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None/>
              <a:defRPr sz="12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3200" dirty="0">
                <a:solidFill>
                  <a:schemeClr val="tx1"/>
                </a:solidFill>
                <a:latin typeface="Tw Cen MT Condensed" panose="020B0606020104020203" pitchFamily="34" charset="-18"/>
              </a:rPr>
              <a:t>Reporter: </a:t>
            </a:r>
            <a:r>
              <a:rPr lang="hr-HR" sz="3200" dirty="0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Grgur </a:t>
            </a:r>
            <a:r>
              <a:rPr lang="hr-HR" sz="3200" dirty="0" err="1" smtClean="0">
                <a:solidFill>
                  <a:schemeClr val="tx1"/>
                </a:solidFill>
                <a:latin typeface="Tw Cen MT Condensed" panose="020B0606020104020203" pitchFamily="34" charset="-18"/>
              </a:rPr>
              <a:t>Premec</a:t>
            </a:r>
            <a:endParaRPr lang="en-GB" sz="3200" dirty="0">
              <a:solidFill>
                <a:schemeClr val="tx1"/>
              </a:solidFill>
              <a:latin typeface="Tw Cen MT Condensed" panose="020B0606020104020203" pitchFamily="34" charset="-18"/>
            </a:endParaRPr>
          </a:p>
        </p:txBody>
      </p:sp>
      <p:sp>
        <p:nvSpPr>
          <p:cNvPr id="8" name="Shape 56">
            <a:extLst>
              <a:ext uri="{FF2B5EF4-FFF2-40B4-BE49-F238E27FC236}">
                <a16:creationId xmlns:a16="http://schemas.microsoft.com/office/drawing/2014/main" xmlns="" id="{0DFBD5AE-A1CB-417B-A135-DADCCB8CDC7B}"/>
              </a:ext>
            </a:extLst>
          </p:cNvPr>
          <p:cNvSpPr txBox="1">
            <a:spLocks/>
          </p:cNvSpPr>
          <p:nvPr/>
        </p:nvSpPr>
        <p:spPr>
          <a:xfrm>
            <a:off x="147776" y="3653702"/>
            <a:ext cx="6389687" cy="595313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>
            <a:lvl1pPr marL="68580" indent="-68580" algn="l" defTabSz="6858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100000"/>
              <a:buFont typeface="Tw Cen MT" panose="020B0602020104020603" pitchFamily="34" charset="0"/>
              <a:buChar char=" 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888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360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4577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8293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85800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95528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12114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021842" indent="-10287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2"/>
              </a:buClr>
              <a:buFont typeface="Wingdings 3" pitchFamily="18" charset="2"/>
              <a:buChar char="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GB" sz="3200">
                <a:latin typeface="Tw Cen MT Condensed" panose="020B0606020104020203" pitchFamily="34" charset="-18"/>
              </a:rPr>
              <a:t>Team</a:t>
            </a:r>
            <a:r>
              <a:rPr lang="en-GB" sz="2800">
                <a:latin typeface="Tw Cen MT Condensed" panose="020B0606020104020203" pitchFamily="34" charset="-18"/>
              </a:rPr>
              <a:t> </a:t>
            </a:r>
            <a:r>
              <a:rPr lang="en-GB" sz="3200">
                <a:latin typeface="Tw Cen MT Condensed" panose="020B0606020104020203" pitchFamily="34" charset="-18"/>
              </a:rPr>
              <a:t>Croatia</a:t>
            </a:r>
            <a:endParaRPr lang="en-GB" sz="3200" dirty="0">
              <a:latin typeface="Tw Cen MT Condensed" panose="020B0606020104020203" pitchFamily="34" charset="-18"/>
            </a:endParaRP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B06C2581-05F0-42F2-BDB4-4DC49EB70B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4144" y="3653702"/>
            <a:ext cx="1153945" cy="136120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hr-HR" sz="4400" dirty="0" err="1" smtClean="0"/>
              <a:t>Coefficient</a:t>
            </a:r>
            <a:r>
              <a:rPr lang="hr-HR" sz="4400" dirty="0" smtClean="0"/>
              <a:t> </a:t>
            </a:r>
            <a:r>
              <a:rPr lang="hr-HR" sz="4400" dirty="0" err="1" smtClean="0"/>
              <a:t>of</a:t>
            </a:r>
            <a:r>
              <a:rPr lang="hr-HR" sz="4400" dirty="0" smtClean="0"/>
              <a:t> </a:t>
            </a:r>
            <a:r>
              <a:rPr lang="hr-HR" sz="4400" dirty="0" err="1" smtClean="0"/>
              <a:t>restitution</a:t>
            </a:r>
            <a:endParaRPr sz="4400" dirty="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158044" y="1496768"/>
            <a:ext cx="5994400" cy="3301009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Measuring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stick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Filmed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in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slow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motion</a:t>
            </a: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hr-H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120 </a:t>
            </a:r>
            <a:r>
              <a:rPr lang="hr-H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fps</a:t>
            </a:r>
            <a:r>
              <a:rPr lang="hr-H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using</a:t>
            </a:r>
            <a:r>
              <a:rPr lang="hr-HR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hr-H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phone</a:t>
            </a:r>
            <a:endParaRPr lang="hr-HR" sz="17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Dropped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from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same </a:t>
            </a:r>
            <a:r>
              <a:rPr lang="hr-HR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height</a:t>
            </a:r>
            <a:endParaRPr lang="hr-HR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28</a:t>
            </a:fld>
            <a:endParaRPr lang="en-GB" sz="1400" dirty="0"/>
          </a:p>
        </p:txBody>
      </p:sp>
      <p:pic>
        <p:nvPicPr>
          <p:cNvPr id="5" name="Picture 4" descr="IMG_20180309_1905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83730" y="1354668"/>
            <a:ext cx="2605870" cy="3474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580847" y="743100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 dirty="0"/>
              <a:t>Additional slides</a:t>
            </a:r>
            <a:endParaRPr sz="4400" dirty="0"/>
          </a:p>
        </p:txBody>
      </p:sp>
      <p:sp>
        <p:nvSpPr>
          <p:cNvPr id="131" name="Shape 131"/>
          <p:cNvSpPr txBox="1">
            <a:spLocks noGrp="1"/>
          </p:cNvSpPr>
          <p:nvPr>
            <p:ph type="body" idx="4294967295"/>
          </p:nvPr>
        </p:nvSpPr>
        <p:spPr>
          <a:xfrm>
            <a:off x="233775" y="1507294"/>
            <a:ext cx="6390450" cy="25623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Done some other cool stuff, but couldn’t put everything in the presentation?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 whole theory behind your problem can’t fit into five slides?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You have an idea what your opponent might ask?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Put it all in the additional slides!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-3429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>
                <a:latin typeface="Calibri" panose="020F0502020204030204" pitchFamily="34" charset="0"/>
                <a:cs typeface="Calibri" panose="020F0502020204030204" pitchFamily="34" charset="0"/>
              </a:rPr>
              <a:t>Their number is unlimited :)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75C00FAF-C459-487E-AD9C-EDA59D3D5D1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fld id="{00000000-1234-1234-1234-123412341234}" type="slidenum">
              <a:rPr lang="en-GB" sz="1400" smtClean="0"/>
              <a:pPr/>
              <a:t>29</a:t>
            </a:fld>
            <a:endParaRPr lang="en-GB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67550" y="702283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GB" sz="4400" dirty="0"/>
              <a:t>Outline</a:t>
            </a:r>
            <a:endParaRPr sz="4400" dirty="0"/>
          </a:p>
        </p:txBody>
      </p:sp>
      <p:graphicFrame>
        <p:nvGraphicFramePr>
          <p:cNvPr id="2" name="Dijagram 1">
            <a:extLst>
              <a:ext uri="{FF2B5EF4-FFF2-40B4-BE49-F238E27FC236}">
                <a16:creationId xmlns:a16="http://schemas.microsoft.com/office/drawing/2014/main" xmlns="" id="{ED181BC9-FEF5-4AFC-A35D-683CE8D7AB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788541099"/>
              </p:ext>
            </p:extLst>
          </p:nvPr>
        </p:nvGraphicFramePr>
        <p:xfrm>
          <a:off x="467549" y="1527317"/>
          <a:ext cx="5919901" cy="33671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C66F86CD-F34B-4E28-8174-433A75A5534A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233775" y="1152475"/>
            <a:ext cx="6390450" cy="3416400"/>
          </a:xfrm>
        </p:spPr>
        <p:txBody>
          <a:bodyPr>
            <a:normAutofit/>
          </a:bodyPr>
          <a:lstStyle/>
          <a:p>
            <a:pPr marL="85725" indent="0">
              <a:buNone/>
            </a:pPr>
            <a:r>
              <a:rPr lang="hr-HR" dirty="0"/>
              <a:t> </a:t>
            </a: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C4B6AB9B-4AA7-4672-A30B-37F82FCE8D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GB" sz="1400" smtClean="0"/>
              <a:pPr/>
              <a:t>3</a:t>
            </a:fld>
            <a:endParaRPr lang="en-GB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Theory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467550" y="1393584"/>
            <a:ext cx="6390450" cy="259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Mass on a spring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Collision time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Depends on the </a:t>
            </a:r>
            <a:r>
              <a:rPr lang="en-US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mass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nd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the </a:t>
            </a:r>
            <a:r>
              <a:rPr lang="en-US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stiffness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of the </a:t>
            </a:r>
            <a:r>
              <a:rPr lang="en-US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ball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the impact surface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Doesn’t depend on the velocity</a:t>
            </a:r>
            <a:endParaRPr lang="en-US" sz="17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4</a:t>
            </a:fld>
            <a:endParaRPr lang="en-US" sz="1400"/>
          </a:p>
        </p:txBody>
      </p:sp>
      <p:pic>
        <p:nvPicPr>
          <p:cNvPr id="5" name="Picture 2" descr="Image result for mass on a spr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197" y="3114357"/>
            <a:ext cx="2406848" cy="1756999"/>
          </a:xfrm>
          <a:prstGeom prst="rect">
            <a:avLst/>
          </a:prstGeom>
          <a:noFill/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-2821533" y="3168336"/>
          <a:ext cx="13889214" cy="1179089"/>
        </p:xfrm>
        <a:graphic>
          <a:graphicData uri="http://schemas.openxmlformats.org/presentationml/2006/ole">
            <p:oleObj spid="_x0000_s1026" name="Document" r:id="rId5" imgW="5816128" imgH="493335" progId="Word.Document.12">
              <p:embed/>
            </p:oleObj>
          </a:graphicData>
        </a:graphic>
      </p:graphicFrame>
      <p:sp>
        <p:nvSpPr>
          <p:cNvPr id="7" name="Shape 81"/>
          <p:cNvSpPr txBox="1">
            <a:spLocks/>
          </p:cNvSpPr>
          <p:nvPr/>
        </p:nvSpPr>
        <p:spPr>
          <a:xfrm>
            <a:off x="3363151" y="4184494"/>
            <a:ext cx="2223612" cy="959006"/>
          </a:xfrm>
          <a:prstGeom prst="rect">
            <a:avLst/>
          </a:prstGeom>
        </p:spPr>
        <p:txBody>
          <a:bodyPr spcFirstLastPara="1" vert="horz" wrap="square" lIns="68569" tIns="68569" rIns="68569" bIns="68569" rtlCol="0" anchor="t" anchorCtr="0">
            <a:noAutofit/>
          </a:bodyPr>
          <a:lstStyle/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100000"/>
              <a:tabLst/>
              <a:defRPr/>
            </a:pPr>
            <a:r>
              <a:rPr lang="en-US" sz="1600" noProof="0" dirty="0" smtClean="0">
                <a:latin typeface="Calibri" panose="020F0502020204030204" pitchFamily="34" charset="0"/>
                <a:cs typeface="Calibri" panose="020F0502020204030204" pitchFamily="34" charset="0"/>
              </a:rPr>
              <a:t>m - mass</a:t>
            </a:r>
          </a:p>
          <a:p>
            <a:pPr marL="285750" marR="0" lvl="0" indent="-285750" algn="l" defTabSz="685800" rtl="0" eaLnBrk="1" fontAlgn="auto" latinLnBrk="0" hangingPunct="1">
              <a:lnSpc>
                <a:spcPct val="90000"/>
              </a:lnSpc>
              <a:spcBef>
                <a:spcPts val="900"/>
              </a:spcBef>
              <a:spcAft>
                <a:spcPts val="150"/>
              </a:spcAft>
              <a:buClr>
                <a:schemeClr val="accent2"/>
              </a:buClr>
              <a:buSzPct val="100000"/>
              <a:tabLst/>
              <a:defRPr/>
            </a:pP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k - elasticity coefficient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Measurement errors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367264" y="1493945"/>
            <a:ext cx="6390450" cy="259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Precision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The spread of individual data points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Accuracy</a:t>
            </a: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The difference of data points and the actual value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5</a:t>
            </a:fld>
            <a:endParaRPr lang="en-US" sz="1400"/>
          </a:p>
        </p:txBody>
      </p:sp>
      <p:pic>
        <p:nvPicPr>
          <p:cNvPr id="7" name="Picture 4" descr="Image result for precision vs accurac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697" y="3052817"/>
            <a:ext cx="5411814" cy="18536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Hypotheses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219194" y="1426212"/>
            <a:ext cx="6390450" cy="259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For a given measuring method the data points won’t differ by much (parameters kept as constant as possible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6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Hypotheses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219194" y="1426212"/>
            <a:ext cx="6390450" cy="259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For a given measuring method the data points won’t differ by much (parameters kept as constant as possible)</a:t>
            </a:r>
          </a:p>
          <a:p>
            <a:pPr marL="285750" indent="-28575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Different measuring methods may exhibit significant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differences</a:t>
            </a:r>
            <a:endParaRPr lang="en-US" sz="2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7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Hypotheses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219194" y="1426212"/>
            <a:ext cx="6390450" cy="259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1. For a given measuring method the data points won’t differ by much (parameters kept as constant as possible)</a:t>
            </a:r>
          </a:p>
          <a:p>
            <a:pPr marL="285750" indent="-28575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2. Different measuring methods may exhibit significant</a:t>
            </a:r>
            <a:r>
              <a:rPr lang="hr-H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differences</a:t>
            </a:r>
          </a:p>
          <a:p>
            <a:pPr marL="285750" indent="-285750">
              <a:buNone/>
            </a:pP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3. The DIY methods (electrical switch, </a:t>
            </a:r>
            <a:r>
              <a:rPr lang="en-US" sz="2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piezo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) will be less precise than the professional equipment (electronic dynamometer)</a:t>
            </a: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8</a:t>
            </a:fld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520777" y="696379"/>
            <a:ext cx="6390450" cy="429525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r>
              <a:rPr lang="en-US" sz="4400" smtClean="0"/>
              <a:t>Equipment</a:t>
            </a:r>
            <a:endParaRPr lang="en-US" sz="4400"/>
          </a:p>
        </p:txBody>
      </p:sp>
      <p:sp>
        <p:nvSpPr>
          <p:cNvPr id="81" name="Shape 81"/>
          <p:cNvSpPr txBox="1">
            <a:spLocks noGrp="1"/>
          </p:cNvSpPr>
          <p:nvPr>
            <p:ph type="body" idx="4294967295"/>
          </p:nvPr>
        </p:nvSpPr>
        <p:spPr>
          <a:xfrm>
            <a:off x="230483" y="1279456"/>
            <a:ext cx="6390450" cy="25920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Elastic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 bouncy ball 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Super </a:t>
            </a:r>
            <a:r>
              <a:rPr lang="en-US" sz="2000" smtClean="0">
                <a:latin typeface="Calibri" panose="020F0502020204030204" pitchFamily="34" charset="0"/>
                <a:cs typeface="Calibri" panose="020F0502020204030204" pitchFamily="34" charset="0"/>
              </a:rPr>
              <a:t>Ball)</a:t>
            </a:r>
            <a:endParaRPr lang="en-US" sz="20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Diameter = 42.5 </a:t>
            </a: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mm</a:t>
            </a:r>
            <a:endParaRPr lang="en-US" sz="17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Mass = 36 </a:t>
            </a: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endParaRPr lang="en-US" sz="17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16052" lvl="1" indent="-285750">
              <a:buFont typeface="Arial" panose="020B0604020202020204" pitchFamily="34" charset="0"/>
              <a:buChar char="•"/>
            </a:pP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Coefficient of restitution 0.9341 ± </a:t>
            </a:r>
            <a:r>
              <a:rPr lang="en-US" sz="1700" smtClean="0">
                <a:latin typeface="Calibri" panose="020F0502020204030204" pitchFamily="34" charset="0"/>
                <a:cs typeface="Calibri" panose="020F0502020204030204" pitchFamily="34" charset="0"/>
              </a:rPr>
              <a:t>0.0066</a:t>
            </a:r>
            <a:endParaRPr lang="en-US" sz="170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53212" lvl="2" indent="-285750">
              <a:buFont typeface="Arial" panose="020B0604020202020204" pitchFamily="34" charset="0"/>
              <a:buChar char="•"/>
            </a:pPr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Measured on ceramic </a:t>
            </a:r>
            <a:r>
              <a:rPr lang="en-US" sz="1400" smtClean="0">
                <a:latin typeface="Calibri" panose="020F0502020204030204" pitchFamily="34" charset="0"/>
                <a:cs typeface="Calibri" panose="020F0502020204030204" pitchFamily="34" charset="0"/>
              </a:rPr>
              <a:t>tiles</a:t>
            </a:r>
            <a:endParaRPr lang="en-US" sz="140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zervirano mjesto broja slajda 2">
            <a:extLst>
              <a:ext uri="{FF2B5EF4-FFF2-40B4-BE49-F238E27FC236}">
                <a16:creationId xmlns:a16="http://schemas.microsoft.com/office/drawing/2014/main" xmlns="" id="{2BE0725E-BF05-4428-A22B-CD29ED0B118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z="1400" smtClean="0"/>
              <a:pPr/>
              <a:t>9</a:t>
            </a:fld>
            <a:endParaRPr lang="en-US" sz="1400"/>
          </a:p>
        </p:txBody>
      </p:sp>
      <p:pic>
        <p:nvPicPr>
          <p:cNvPr id="6" name="Picture 5" descr="IMG_20180127_122140.jpg"/>
          <p:cNvPicPr>
            <a:picLocks noChangeAspect="1"/>
          </p:cNvPicPr>
          <p:nvPr/>
        </p:nvPicPr>
        <p:blipFill>
          <a:blip r:embed="rId4" cstate="print"/>
          <a:srcRect l="27653" t="35335" r="17773" b="23734"/>
          <a:stretch>
            <a:fillRect/>
          </a:stretch>
        </p:blipFill>
        <p:spPr>
          <a:xfrm rot="5400000">
            <a:off x="3914835" y="2691402"/>
            <a:ext cx="2181164" cy="2181164"/>
          </a:xfrm>
          <a:prstGeom prst="rect">
            <a:avLst/>
          </a:prstGeom>
        </p:spPr>
      </p:pic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-1693334" y="3060347"/>
          <a:ext cx="7447492" cy="831035"/>
        </p:xfrm>
        <a:graphic>
          <a:graphicData uri="http://schemas.openxmlformats.org/presentationml/2006/ole">
            <p:oleObj spid="_x0000_s32770" name="Document" r:id="rId5" imgW="5970666" imgH="667389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ntegral" id="{3577F8C9-A904-41D8-97D2-FD898F53F20E}" vid="{C1C93EF2-4785-427F-84A5-F1666490E9CE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315</TotalTime>
  <Words>704</Words>
  <Application>Microsoft Office PowerPoint</Application>
  <PresentationFormat>Custom</PresentationFormat>
  <Paragraphs>190</Paragraphs>
  <Slides>29</Slides>
  <Notes>29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Integral</vt:lpstr>
      <vt:lpstr>Document</vt:lpstr>
      <vt:lpstr>5.collision</vt:lpstr>
      <vt:lpstr>Theory</vt:lpstr>
      <vt:lpstr>Outline</vt:lpstr>
      <vt:lpstr>Theory</vt:lpstr>
      <vt:lpstr>Measurement errors</vt:lpstr>
      <vt:lpstr>Hypotheses</vt:lpstr>
      <vt:lpstr>Hypotheses</vt:lpstr>
      <vt:lpstr>Hypotheses</vt:lpstr>
      <vt:lpstr>Equipment</vt:lpstr>
      <vt:lpstr>Equipment</vt:lpstr>
      <vt:lpstr>Equipment</vt:lpstr>
      <vt:lpstr>Method 1: conductive ball</vt:lpstr>
      <vt:lpstr>Method 1: fixing the problem</vt:lpstr>
      <vt:lpstr>Method 1: measurement example</vt:lpstr>
      <vt:lpstr>Method 1: results</vt:lpstr>
      <vt:lpstr>Method 2: experimental setup</vt:lpstr>
      <vt:lpstr>Method 2: experimental setup</vt:lpstr>
      <vt:lpstr>Method 2: measurement example</vt:lpstr>
      <vt:lpstr>Method 2: results</vt:lpstr>
      <vt:lpstr>Method 3: force sensor</vt:lpstr>
      <vt:lpstr>Method 3: experimental setup</vt:lpstr>
      <vt:lpstr>Method 3: results</vt:lpstr>
      <vt:lpstr>Comparison</vt:lpstr>
      <vt:lpstr>Comparison</vt:lpstr>
      <vt:lpstr>conclusion</vt:lpstr>
      <vt:lpstr>Literature</vt:lpstr>
      <vt:lpstr>Thank you!</vt:lpstr>
      <vt:lpstr>Coefficient of restitution</vt:lpstr>
      <vt:lpstr>Additional slides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Name of the Problem</dc:title>
  <dc:creator>Grga</dc:creator>
  <cp:lastModifiedBy>Windows User</cp:lastModifiedBy>
  <cp:revision>74</cp:revision>
  <dcterms:modified xsi:type="dcterms:W3CDTF">2018-07-05T12:34:54Z</dcterms:modified>
</cp:coreProperties>
</file>