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72" r:id="rId7"/>
    <p:sldId id="262" r:id="rId8"/>
    <p:sldId id="264" r:id="rId9"/>
    <p:sldId id="271" r:id="rId10"/>
    <p:sldId id="265" r:id="rId11"/>
    <p:sldId id="267" r:id="rId12"/>
    <p:sldId id="268" r:id="rId13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C0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368" y="-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F02F2-B092-49F4-A352-404FE57275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CFF719-71D4-44D8-883E-877AE403F6A4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6DF1C2B7-2380-46EB-8AB7-BFAE43A88017}" type="parTrans" cxnId="{E36E90CD-F975-4B4C-B465-EA38902EF049}">
      <dgm:prSet/>
      <dgm:spPr/>
      <dgm:t>
        <a:bodyPr/>
        <a:lstStyle/>
        <a:p>
          <a:endParaRPr lang="hr-HR"/>
        </a:p>
      </dgm:t>
    </dgm:pt>
    <dgm:pt modelId="{4D1A18B5-B1BA-4E37-B48B-40F59E65B3D7}" type="sibTrans" cxnId="{E36E90CD-F975-4B4C-B465-EA38902EF049}">
      <dgm:prSet/>
      <dgm:spPr/>
      <dgm:t>
        <a:bodyPr/>
        <a:lstStyle/>
        <a:p>
          <a:endParaRPr lang="hr-HR"/>
        </a:p>
      </dgm:t>
    </dgm:pt>
    <dgm:pt modelId="{6E2C64CC-BBA1-4864-82B0-C04182FE6CF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2400" dirty="0" err="1">
              <a:solidFill>
                <a:schemeClr val="bg2">
                  <a:lumMod val="10000"/>
                </a:schemeClr>
              </a:solidFill>
              <a:latin typeface="+mj-lt"/>
            </a:rPr>
            <a:t>Theoretical</a:t>
          </a:r>
          <a:r>
            <a:rPr lang="hr-HR" sz="2400" dirty="0">
              <a:solidFill>
                <a:schemeClr val="bg2">
                  <a:lumMod val="10000"/>
                </a:schemeClr>
              </a:solidFill>
              <a:latin typeface="+mj-lt"/>
            </a:rPr>
            <a:t> </a:t>
          </a:r>
          <a:r>
            <a:rPr lang="hr-HR" sz="2400" dirty="0" err="1">
              <a:solidFill>
                <a:schemeClr val="bg2">
                  <a:lumMod val="10000"/>
                </a:schemeClr>
              </a:solidFill>
              <a:latin typeface="+mj-lt"/>
            </a:rPr>
            <a:t>introduction</a:t>
          </a:r>
          <a:endParaRPr lang="hr-HR" sz="2400" dirty="0">
            <a:solidFill>
              <a:schemeClr val="bg2">
                <a:lumMod val="10000"/>
              </a:schemeClr>
            </a:solidFill>
            <a:latin typeface="+mj-lt"/>
          </a:endParaRPr>
        </a:p>
      </dgm:t>
    </dgm:pt>
    <dgm:pt modelId="{147A4D4D-A6EA-40CD-A2CD-0C79097DADBA}" type="parTrans" cxnId="{3D54F034-95B3-41F1-86D6-3EB0187C60A0}">
      <dgm:prSet/>
      <dgm:spPr/>
      <dgm:t>
        <a:bodyPr/>
        <a:lstStyle/>
        <a:p>
          <a:endParaRPr lang="hr-HR"/>
        </a:p>
      </dgm:t>
    </dgm:pt>
    <dgm:pt modelId="{6820D26E-DF2A-4EEB-B44A-ED76E605BF4B}" type="sibTrans" cxnId="{3D54F034-95B3-41F1-86D6-3EB0187C60A0}">
      <dgm:prSet/>
      <dgm:spPr/>
      <dgm:t>
        <a:bodyPr/>
        <a:lstStyle/>
        <a:p>
          <a:endParaRPr lang="hr-HR"/>
        </a:p>
      </dgm:t>
    </dgm:pt>
    <dgm:pt modelId="{5BD72E14-4ADC-4934-81D0-C467785A222F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5B4FBFFA-50FC-4035-899C-A854ED5335DE}" type="parTrans" cxnId="{15479595-33F0-4A5E-A560-59E398BC4E80}">
      <dgm:prSet/>
      <dgm:spPr/>
      <dgm:t>
        <a:bodyPr/>
        <a:lstStyle/>
        <a:p>
          <a:endParaRPr lang="hr-HR"/>
        </a:p>
      </dgm:t>
    </dgm:pt>
    <dgm:pt modelId="{1B045B32-A70B-408C-8A2B-9F0542B3AD7D}" type="sibTrans" cxnId="{15479595-33F0-4A5E-A560-59E398BC4E80}">
      <dgm:prSet/>
      <dgm:spPr/>
      <dgm:t>
        <a:bodyPr/>
        <a:lstStyle/>
        <a:p>
          <a:endParaRPr lang="hr-HR"/>
        </a:p>
      </dgm:t>
    </dgm:pt>
    <dgm:pt modelId="{8C9F75BF-388F-4DDD-AF9B-D2F2F24E276F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2400" dirty="0" err="1">
              <a:latin typeface="Tw Cen MT Condensed" panose="020B0606020104020203" pitchFamily="34" charset="-18"/>
            </a:rPr>
            <a:t>Experiment</a:t>
          </a:r>
          <a:endParaRPr lang="hr-HR" sz="2400" dirty="0">
            <a:latin typeface="Tw Cen MT Condensed" panose="020B0606020104020203" pitchFamily="34" charset="-18"/>
          </a:endParaRPr>
        </a:p>
      </dgm:t>
    </dgm:pt>
    <dgm:pt modelId="{38212C4C-B919-4419-B516-91E242EA6B9E}" type="parTrans" cxnId="{7A3D3900-4A8E-41A1-8713-FBF3E7792738}">
      <dgm:prSet/>
      <dgm:spPr/>
      <dgm:t>
        <a:bodyPr/>
        <a:lstStyle/>
        <a:p>
          <a:endParaRPr lang="hr-HR"/>
        </a:p>
      </dgm:t>
    </dgm:pt>
    <dgm:pt modelId="{2C8E9B33-51F8-44D1-84C5-BB802A5FFE77}" type="sibTrans" cxnId="{7A3D3900-4A8E-41A1-8713-FBF3E7792738}">
      <dgm:prSet/>
      <dgm:spPr/>
      <dgm:t>
        <a:bodyPr/>
        <a:lstStyle/>
        <a:p>
          <a:endParaRPr lang="hr-HR"/>
        </a:p>
      </dgm:t>
    </dgm:pt>
    <dgm:pt modelId="{85C6C629-F7D8-4B74-8731-E5058C1329C2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7B607DD5-1368-452E-A48D-87DB64BD385D}" type="parTrans" cxnId="{E0FC3DAB-FCAE-499B-A649-858D79602D10}">
      <dgm:prSet/>
      <dgm:spPr/>
      <dgm:t>
        <a:bodyPr/>
        <a:lstStyle/>
        <a:p>
          <a:endParaRPr lang="hr-HR"/>
        </a:p>
      </dgm:t>
    </dgm:pt>
    <dgm:pt modelId="{A1594DFE-8356-4374-A4BF-29E12691CE36}" type="sibTrans" cxnId="{E0FC3DAB-FCAE-499B-A649-858D79602D10}">
      <dgm:prSet/>
      <dgm:spPr/>
      <dgm:t>
        <a:bodyPr/>
        <a:lstStyle/>
        <a:p>
          <a:endParaRPr lang="hr-HR"/>
        </a:p>
      </dgm:t>
    </dgm:pt>
    <dgm:pt modelId="{79209411-0392-4901-A095-706FD7C43389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2400" dirty="0" err="1">
              <a:latin typeface="Tw Cen MT Condensed" panose="020B0606020104020203" pitchFamily="34" charset="-18"/>
            </a:rPr>
            <a:t>Results</a:t>
          </a:r>
          <a:endParaRPr lang="hr-HR" sz="2400" dirty="0">
            <a:latin typeface="Tw Cen MT Condensed" panose="020B0606020104020203" pitchFamily="34" charset="-18"/>
          </a:endParaRPr>
        </a:p>
      </dgm:t>
    </dgm:pt>
    <dgm:pt modelId="{03D164EF-D9A5-4C65-AF82-46582A54772E}" type="parTrans" cxnId="{A9F5EDDF-ADB0-443C-8E6D-5C547ACB3312}">
      <dgm:prSet/>
      <dgm:spPr/>
      <dgm:t>
        <a:bodyPr/>
        <a:lstStyle/>
        <a:p>
          <a:endParaRPr lang="hr-HR"/>
        </a:p>
      </dgm:t>
    </dgm:pt>
    <dgm:pt modelId="{DFCFF5FF-F776-4CA2-8813-B3ECBDCAE17D}" type="sibTrans" cxnId="{A9F5EDDF-ADB0-443C-8E6D-5C547ACB3312}">
      <dgm:prSet/>
      <dgm:spPr/>
      <dgm:t>
        <a:bodyPr/>
        <a:lstStyle/>
        <a:p>
          <a:endParaRPr lang="hr-HR"/>
        </a:p>
      </dgm:t>
    </dgm:pt>
    <dgm:pt modelId="{FB66A388-CD17-4340-AA4B-9A8FDE510B3C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Velocity</a:t>
          </a:r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calculation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74DAC3-EA77-4F26-B95E-735DBB844FA4}" type="parTrans" cxnId="{FA4D0EA3-AE61-46C8-9E04-4541A2C7DF83}">
      <dgm:prSet/>
      <dgm:spPr/>
      <dgm:t>
        <a:bodyPr/>
        <a:lstStyle/>
        <a:p>
          <a:endParaRPr lang="hr-HR"/>
        </a:p>
      </dgm:t>
    </dgm:pt>
    <dgm:pt modelId="{01B2E4F2-FD8C-47B1-B7D9-276ACF29EC17}" type="sibTrans" cxnId="{FA4D0EA3-AE61-46C8-9E04-4541A2C7DF83}">
      <dgm:prSet/>
      <dgm:spPr/>
      <dgm:t>
        <a:bodyPr/>
        <a:lstStyle/>
        <a:p>
          <a:endParaRPr lang="hr-HR"/>
        </a:p>
      </dgm:t>
    </dgm:pt>
    <dgm:pt modelId="{D847DDCD-7415-4AA2-A5D3-3DC95FD9D0CA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Changing</a:t>
          </a:r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 distance </a:t>
          </a:r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between</a:t>
          </a:r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tiles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DDD6E-50D9-4C15-89D8-79B01218F742}" type="parTrans" cxnId="{CF1FAEB5-6F35-4A05-933B-236629AACB95}">
      <dgm:prSet/>
      <dgm:spPr/>
      <dgm:t>
        <a:bodyPr/>
        <a:lstStyle/>
        <a:p>
          <a:endParaRPr lang="hr-HR"/>
        </a:p>
      </dgm:t>
    </dgm:pt>
    <dgm:pt modelId="{143CA611-55A5-49E0-A023-3C42948E01B3}" type="sibTrans" cxnId="{CF1FAEB5-6F35-4A05-933B-236629AACB95}">
      <dgm:prSet/>
      <dgm:spPr/>
      <dgm:t>
        <a:bodyPr/>
        <a:lstStyle/>
        <a:p>
          <a:endParaRPr lang="hr-HR"/>
        </a:p>
      </dgm:t>
    </dgm:pt>
    <dgm:pt modelId="{B6599282-9376-4988-9041-28DE1054241D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Result</a:t>
          </a:r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dirty="0" err="1" smtClean="0">
              <a:latin typeface="Calibri" panose="020F0502020204030204" pitchFamily="34" charset="0"/>
              <a:cs typeface="Calibri" panose="020F0502020204030204" pitchFamily="34" charset="0"/>
            </a:rPr>
            <a:t>discussion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015814-6261-40A0-9916-274567336392}" type="sibTrans" cxnId="{AF9F0797-4B6E-4859-B28E-34E799FF9A5F}">
      <dgm:prSet/>
      <dgm:spPr/>
      <dgm:t>
        <a:bodyPr/>
        <a:lstStyle/>
        <a:p>
          <a:endParaRPr lang="hr-HR"/>
        </a:p>
      </dgm:t>
    </dgm:pt>
    <dgm:pt modelId="{70C5FBE2-8A1C-4A11-9579-97C497B85EAC}" type="parTrans" cxnId="{AF9F0797-4B6E-4859-B28E-34E799FF9A5F}">
      <dgm:prSet/>
      <dgm:spPr/>
      <dgm:t>
        <a:bodyPr/>
        <a:lstStyle/>
        <a:p>
          <a:endParaRPr lang="hr-HR"/>
        </a:p>
      </dgm:t>
    </dgm:pt>
    <dgm:pt modelId="{8BE99A28-6188-4084-A183-EBAB84625364}" type="pres">
      <dgm:prSet presAssocID="{4CFF02F2-B092-49F4-A352-404FE57275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A07A1EA-AC36-4770-978B-9A18F64B2BF6}" type="pres">
      <dgm:prSet presAssocID="{C5CFF719-71D4-44D8-883E-877AE403F6A4}" presName="composite" presStyleCnt="0"/>
      <dgm:spPr/>
    </dgm:pt>
    <dgm:pt modelId="{96FE3C58-F5B5-486A-B974-493C77B78F12}" type="pres">
      <dgm:prSet presAssocID="{C5CFF719-71D4-44D8-883E-877AE403F6A4}" presName="parentText" presStyleLbl="alignNode1" presStyleIdx="0" presStyleCnt="3" custLinFactNeighborX="2486" custLinFactNeighborY="-4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14619F-02CF-42A3-8C66-623B876B6AAF}" type="pres">
      <dgm:prSet presAssocID="{C5CFF719-71D4-44D8-883E-877AE403F6A4}" presName="descendantText" presStyleLbl="alignAcc1" presStyleIdx="0" presStyleCnt="3" custScaleY="107764" custLinFactNeighborY="-46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E86209E-FC2D-4C53-B9E8-9DF2B663227F}" type="pres">
      <dgm:prSet presAssocID="{4D1A18B5-B1BA-4E37-B48B-40F59E65B3D7}" presName="sp" presStyleCnt="0"/>
      <dgm:spPr/>
    </dgm:pt>
    <dgm:pt modelId="{DC6FA5C8-02A8-42DB-B21C-A24339AF9757}" type="pres">
      <dgm:prSet presAssocID="{5BD72E14-4ADC-4934-81D0-C467785A222F}" presName="composite" presStyleCnt="0"/>
      <dgm:spPr/>
    </dgm:pt>
    <dgm:pt modelId="{888A4CF6-6DFC-4763-92CD-785EB1C18309}" type="pres">
      <dgm:prSet presAssocID="{5BD72E14-4ADC-4934-81D0-C467785A222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919E84-7BA9-4D91-8537-89E127C8D61D}" type="pres">
      <dgm:prSet presAssocID="{5BD72E14-4ADC-4934-81D0-C467785A222F}" presName="descendantText" presStyleLbl="alignAcc1" presStyleIdx="1" presStyleCnt="3" custScaleY="12006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7F0483-A1CF-4393-AAC2-99F6E09AE01D}" type="pres">
      <dgm:prSet presAssocID="{1B045B32-A70B-408C-8A2B-9F0542B3AD7D}" presName="sp" presStyleCnt="0"/>
      <dgm:spPr/>
    </dgm:pt>
    <dgm:pt modelId="{FEFB9EB6-C4D2-4B62-A8BD-719CBC311A04}" type="pres">
      <dgm:prSet presAssocID="{85C6C629-F7D8-4B74-8731-E5058C1329C2}" presName="composite" presStyleCnt="0"/>
      <dgm:spPr/>
    </dgm:pt>
    <dgm:pt modelId="{EE06D0CA-9862-4A99-A23E-E551B72CA373}" type="pres">
      <dgm:prSet presAssocID="{85C6C629-F7D8-4B74-8731-E5058C1329C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ED8985-F1FE-4BD9-8869-EEE66C524610}" type="pres">
      <dgm:prSet presAssocID="{85C6C629-F7D8-4B74-8731-E5058C1329C2}" presName="descendantText" presStyleLbl="alignAcc1" presStyleIdx="2" presStyleCnt="3" custScaleY="1084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36E90CD-F975-4B4C-B465-EA38902EF049}" srcId="{4CFF02F2-B092-49F4-A352-404FE5727586}" destId="{C5CFF719-71D4-44D8-883E-877AE403F6A4}" srcOrd="0" destOrd="0" parTransId="{6DF1C2B7-2380-46EB-8AB7-BFAE43A88017}" sibTransId="{4D1A18B5-B1BA-4E37-B48B-40F59E65B3D7}"/>
    <dgm:cxn modelId="{15479595-33F0-4A5E-A560-59E398BC4E80}" srcId="{4CFF02F2-B092-49F4-A352-404FE5727586}" destId="{5BD72E14-4ADC-4934-81D0-C467785A222F}" srcOrd="1" destOrd="0" parTransId="{5B4FBFFA-50FC-4035-899C-A854ED5335DE}" sibTransId="{1B045B32-A70B-408C-8A2B-9F0542B3AD7D}"/>
    <dgm:cxn modelId="{1F2BEF07-B57D-4B35-9876-151B47784194}" type="presOf" srcId="{6E2C64CC-BBA1-4864-82B0-C04182FE6CFA}" destId="{C414619F-02CF-42A3-8C66-623B876B6AAF}" srcOrd="0" destOrd="0" presId="urn:microsoft.com/office/officeart/2005/8/layout/chevron2"/>
    <dgm:cxn modelId="{7A3D3900-4A8E-41A1-8713-FBF3E7792738}" srcId="{5BD72E14-4ADC-4934-81D0-C467785A222F}" destId="{8C9F75BF-388F-4DDD-AF9B-D2F2F24E276F}" srcOrd="0" destOrd="0" parTransId="{38212C4C-B919-4419-B516-91E242EA6B9E}" sibTransId="{2C8E9B33-51F8-44D1-84C5-BB802A5FFE77}"/>
    <dgm:cxn modelId="{14B612AA-03C1-4147-B9DB-74A045E98877}" type="presOf" srcId="{79209411-0392-4901-A095-706FD7C43389}" destId="{38ED8985-F1FE-4BD9-8869-EEE66C524610}" srcOrd="0" destOrd="0" presId="urn:microsoft.com/office/officeart/2005/8/layout/chevron2"/>
    <dgm:cxn modelId="{314DDE9B-84AC-46EC-B429-B803697044E9}" type="presOf" srcId="{FB66A388-CD17-4340-AA4B-9A8FDE510B3C}" destId="{C414619F-02CF-42A3-8C66-623B876B6AAF}" srcOrd="0" destOrd="1" presId="urn:microsoft.com/office/officeart/2005/8/layout/chevron2"/>
    <dgm:cxn modelId="{DF92B6A0-2DDC-4BE2-90E1-C672C6EF18FE}" type="presOf" srcId="{85C6C629-F7D8-4B74-8731-E5058C1329C2}" destId="{EE06D0CA-9862-4A99-A23E-E551B72CA373}" srcOrd="0" destOrd="0" presId="urn:microsoft.com/office/officeart/2005/8/layout/chevron2"/>
    <dgm:cxn modelId="{F7ED471B-CE4B-4B50-AC82-8FE519361E66}" type="presOf" srcId="{8C9F75BF-388F-4DDD-AF9B-D2F2F24E276F}" destId="{56919E84-7BA9-4D91-8537-89E127C8D61D}" srcOrd="0" destOrd="0" presId="urn:microsoft.com/office/officeart/2005/8/layout/chevron2"/>
    <dgm:cxn modelId="{AF9F0797-4B6E-4859-B28E-34E799FF9A5F}" srcId="{85C6C629-F7D8-4B74-8731-E5058C1329C2}" destId="{B6599282-9376-4988-9041-28DE1054241D}" srcOrd="1" destOrd="0" parTransId="{70C5FBE2-8A1C-4A11-9579-97C497B85EAC}" sibTransId="{2D015814-6261-40A0-9916-274567336392}"/>
    <dgm:cxn modelId="{97EF344A-3DA1-49C3-B65F-51917118A9AC}" type="presOf" srcId="{D847DDCD-7415-4AA2-A5D3-3DC95FD9D0CA}" destId="{56919E84-7BA9-4D91-8537-89E127C8D61D}" srcOrd="0" destOrd="1" presId="urn:microsoft.com/office/officeart/2005/8/layout/chevron2"/>
    <dgm:cxn modelId="{CF1FAEB5-6F35-4A05-933B-236629AACB95}" srcId="{5BD72E14-4ADC-4934-81D0-C467785A222F}" destId="{D847DDCD-7415-4AA2-A5D3-3DC95FD9D0CA}" srcOrd="1" destOrd="0" parTransId="{B0EDDD6E-50D9-4C15-89D8-79B01218F742}" sibTransId="{143CA611-55A5-49E0-A023-3C42948E01B3}"/>
    <dgm:cxn modelId="{3D54F034-95B3-41F1-86D6-3EB0187C60A0}" srcId="{C5CFF719-71D4-44D8-883E-877AE403F6A4}" destId="{6E2C64CC-BBA1-4864-82B0-C04182FE6CFA}" srcOrd="0" destOrd="0" parTransId="{147A4D4D-A6EA-40CD-A2CD-0C79097DADBA}" sibTransId="{6820D26E-DF2A-4EEB-B44A-ED76E605BF4B}"/>
    <dgm:cxn modelId="{A9F5EDDF-ADB0-443C-8E6D-5C547ACB3312}" srcId="{85C6C629-F7D8-4B74-8731-E5058C1329C2}" destId="{79209411-0392-4901-A095-706FD7C43389}" srcOrd="0" destOrd="0" parTransId="{03D164EF-D9A5-4C65-AF82-46582A54772E}" sibTransId="{DFCFF5FF-F776-4CA2-8813-B3ECBDCAE17D}"/>
    <dgm:cxn modelId="{FA4D0EA3-AE61-46C8-9E04-4541A2C7DF83}" srcId="{C5CFF719-71D4-44D8-883E-877AE403F6A4}" destId="{FB66A388-CD17-4340-AA4B-9A8FDE510B3C}" srcOrd="1" destOrd="0" parTransId="{8474DAC3-EA77-4F26-B95E-735DBB844FA4}" sibTransId="{01B2E4F2-FD8C-47B1-B7D9-276ACF29EC17}"/>
    <dgm:cxn modelId="{EF82EF0D-AA88-482C-B1DB-71698E3436B3}" type="presOf" srcId="{4CFF02F2-B092-49F4-A352-404FE5727586}" destId="{8BE99A28-6188-4084-A183-EBAB84625364}" srcOrd="0" destOrd="0" presId="urn:microsoft.com/office/officeart/2005/8/layout/chevron2"/>
    <dgm:cxn modelId="{1FB11635-CD1C-436E-AE31-5194180EB108}" type="presOf" srcId="{5BD72E14-4ADC-4934-81D0-C467785A222F}" destId="{888A4CF6-6DFC-4763-92CD-785EB1C18309}" srcOrd="0" destOrd="0" presId="urn:microsoft.com/office/officeart/2005/8/layout/chevron2"/>
    <dgm:cxn modelId="{E0FC3DAB-FCAE-499B-A649-858D79602D10}" srcId="{4CFF02F2-B092-49F4-A352-404FE5727586}" destId="{85C6C629-F7D8-4B74-8731-E5058C1329C2}" srcOrd="2" destOrd="0" parTransId="{7B607DD5-1368-452E-A48D-87DB64BD385D}" sibTransId="{A1594DFE-8356-4374-A4BF-29E12691CE36}"/>
    <dgm:cxn modelId="{94CBC016-67EA-4F26-8474-D3833449E381}" type="presOf" srcId="{B6599282-9376-4988-9041-28DE1054241D}" destId="{38ED8985-F1FE-4BD9-8869-EEE66C524610}" srcOrd="0" destOrd="1" presId="urn:microsoft.com/office/officeart/2005/8/layout/chevron2"/>
    <dgm:cxn modelId="{E966895F-C475-4A57-8637-9F368A44DB8A}" type="presOf" srcId="{C5CFF719-71D4-44D8-883E-877AE403F6A4}" destId="{96FE3C58-F5B5-486A-B974-493C77B78F12}" srcOrd="0" destOrd="0" presId="urn:microsoft.com/office/officeart/2005/8/layout/chevron2"/>
    <dgm:cxn modelId="{DC07551E-FDF2-4804-B6A5-AAE4BAC26200}" type="presParOf" srcId="{8BE99A28-6188-4084-A183-EBAB84625364}" destId="{BA07A1EA-AC36-4770-978B-9A18F64B2BF6}" srcOrd="0" destOrd="0" presId="urn:microsoft.com/office/officeart/2005/8/layout/chevron2"/>
    <dgm:cxn modelId="{2618788A-6876-4703-9E34-F8D917DB22BF}" type="presParOf" srcId="{BA07A1EA-AC36-4770-978B-9A18F64B2BF6}" destId="{96FE3C58-F5B5-486A-B974-493C77B78F12}" srcOrd="0" destOrd="0" presId="urn:microsoft.com/office/officeart/2005/8/layout/chevron2"/>
    <dgm:cxn modelId="{ADBA0D63-0FFF-439D-86F9-C35FBAE72FE8}" type="presParOf" srcId="{BA07A1EA-AC36-4770-978B-9A18F64B2BF6}" destId="{C414619F-02CF-42A3-8C66-623B876B6AAF}" srcOrd="1" destOrd="0" presId="urn:microsoft.com/office/officeart/2005/8/layout/chevron2"/>
    <dgm:cxn modelId="{DBB1F327-D861-4A81-BD56-3038E0D0D8F1}" type="presParOf" srcId="{8BE99A28-6188-4084-A183-EBAB84625364}" destId="{EE86209E-FC2D-4C53-B9E8-9DF2B663227F}" srcOrd="1" destOrd="0" presId="urn:microsoft.com/office/officeart/2005/8/layout/chevron2"/>
    <dgm:cxn modelId="{EDCDA5D8-3B0E-4E05-9AB2-B0FB88A32A7F}" type="presParOf" srcId="{8BE99A28-6188-4084-A183-EBAB84625364}" destId="{DC6FA5C8-02A8-42DB-B21C-A24339AF9757}" srcOrd="2" destOrd="0" presId="urn:microsoft.com/office/officeart/2005/8/layout/chevron2"/>
    <dgm:cxn modelId="{26BCBA78-6E82-4C03-A4E7-12C6A4827FB5}" type="presParOf" srcId="{DC6FA5C8-02A8-42DB-B21C-A24339AF9757}" destId="{888A4CF6-6DFC-4763-92CD-785EB1C18309}" srcOrd="0" destOrd="0" presId="urn:microsoft.com/office/officeart/2005/8/layout/chevron2"/>
    <dgm:cxn modelId="{C1091007-0EE0-49D2-AC31-CD9F16E829A9}" type="presParOf" srcId="{DC6FA5C8-02A8-42DB-B21C-A24339AF9757}" destId="{56919E84-7BA9-4D91-8537-89E127C8D61D}" srcOrd="1" destOrd="0" presId="urn:microsoft.com/office/officeart/2005/8/layout/chevron2"/>
    <dgm:cxn modelId="{0F87A4C6-6200-4211-BD24-6AAAD0E6E335}" type="presParOf" srcId="{8BE99A28-6188-4084-A183-EBAB84625364}" destId="{0A7F0483-A1CF-4393-AAC2-99F6E09AE01D}" srcOrd="3" destOrd="0" presId="urn:microsoft.com/office/officeart/2005/8/layout/chevron2"/>
    <dgm:cxn modelId="{80D12454-4EF7-4C82-9D8A-DFF3BE1096B2}" type="presParOf" srcId="{8BE99A28-6188-4084-A183-EBAB84625364}" destId="{FEFB9EB6-C4D2-4B62-A8BD-719CBC311A04}" srcOrd="4" destOrd="0" presId="urn:microsoft.com/office/officeart/2005/8/layout/chevron2"/>
    <dgm:cxn modelId="{42C6FAB0-B0E1-472E-A2F6-2BB9060903AD}" type="presParOf" srcId="{FEFB9EB6-C4D2-4B62-A8BD-719CBC311A04}" destId="{EE06D0CA-9862-4A99-A23E-E551B72CA373}" srcOrd="0" destOrd="0" presId="urn:microsoft.com/office/officeart/2005/8/layout/chevron2"/>
    <dgm:cxn modelId="{277DED97-A16B-4D05-8840-DE832D63FA5D}" type="presParOf" srcId="{FEFB9EB6-C4D2-4B62-A8BD-719CBC311A04}" destId="{38ED8985-F1FE-4BD9-8869-EEE66C5246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E3C58-F5B5-486A-B974-493C77B78F12}">
      <dsp:nvSpPr>
        <dsp:cNvPr id="0" name=""/>
        <dsp:cNvSpPr/>
      </dsp:nvSpPr>
      <dsp:spPr>
        <a:xfrm rot="5400000">
          <a:off x="-159364" y="211217"/>
          <a:ext cx="1201863" cy="841304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 </a:t>
          </a:r>
        </a:p>
      </dsp:txBody>
      <dsp:txXfrm rot="-5400000">
        <a:off x="20916" y="451589"/>
        <a:ext cx="841304" cy="360559"/>
      </dsp:txXfrm>
    </dsp:sp>
    <dsp:sp modelId="{C414619F-02CF-42A3-8C66-623B876B6AAF}">
      <dsp:nvSpPr>
        <dsp:cNvPr id="0" name=""/>
        <dsp:cNvSpPr/>
      </dsp:nvSpPr>
      <dsp:spPr>
        <a:xfrm rot="5400000">
          <a:off x="2959670" y="-2118365"/>
          <a:ext cx="841864" cy="50785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400" kern="1200" dirty="0" err="1">
              <a:solidFill>
                <a:schemeClr val="bg2">
                  <a:lumMod val="10000"/>
                </a:schemeClr>
              </a:solidFill>
              <a:latin typeface="+mj-lt"/>
            </a:rPr>
            <a:t>Theoretical</a:t>
          </a:r>
          <a:r>
            <a:rPr lang="hr-HR" sz="2400" kern="1200" dirty="0">
              <a:solidFill>
                <a:schemeClr val="bg2">
                  <a:lumMod val="10000"/>
                </a:schemeClr>
              </a:solidFill>
              <a:latin typeface="+mj-lt"/>
            </a:rPr>
            <a:t> </a:t>
          </a:r>
          <a:r>
            <a:rPr lang="hr-HR" sz="2400" kern="1200" dirty="0" err="1">
              <a:solidFill>
                <a:schemeClr val="bg2">
                  <a:lumMod val="10000"/>
                </a:schemeClr>
              </a:solidFill>
              <a:latin typeface="+mj-lt"/>
            </a:rPr>
            <a:t>introduction</a:t>
          </a:r>
          <a:endParaRPr lang="hr-HR" sz="2400" kern="1200" dirty="0">
            <a:solidFill>
              <a:schemeClr val="bg2">
                <a:lumMod val="10000"/>
              </a:schemeClr>
            </a:solidFill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Velocity</a:t>
          </a: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calculation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41304" y="41097"/>
        <a:ext cx="5037500" cy="759672"/>
      </dsp:txXfrm>
    </dsp:sp>
    <dsp:sp modelId="{888A4CF6-6DFC-4763-92CD-785EB1C18309}">
      <dsp:nvSpPr>
        <dsp:cNvPr id="0" name=""/>
        <dsp:cNvSpPr/>
      </dsp:nvSpPr>
      <dsp:spPr>
        <a:xfrm rot="5400000">
          <a:off x="-180279" y="1300806"/>
          <a:ext cx="1201863" cy="841304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 </a:t>
          </a:r>
        </a:p>
      </dsp:txBody>
      <dsp:txXfrm rot="-5400000">
        <a:off x="1" y="1541178"/>
        <a:ext cx="841304" cy="360559"/>
      </dsp:txXfrm>
    </dsp:sp>
    <dsp:sp modelId="{56919E84-7BA9-4D91-8537-89E127C8D61D}">
      <dsp:nvSpPr>
        <dsp:cNvPr id="0" name=""/>
        <dsp:cNvSpPr/>
      </dsp:nvSpPr>
      <dsp:spPr>
        <a:xfrm rot="5400000">
          <a:off x="2911622" y="-1028165"/>
          <a:ext cx="937961" cy="50785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400" kern="1200" dirty="0" err="1">
              <a:latin typeface="Tw Cen MT Condensed" panose="020B0606020104020203" pitchFamily="34" charset="-18"/>
            </a:rPr>
            <a:t>Experiment</a:t>
          </a:r>
          <a:endParaRPr lang="hr-HR" sz="2400" kern="1200" dirty="0">
            <a:latin typeface="Tw Cen MT Condensed" panose="020B0606020104020203" pitchFamily="34" charset="-18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Changing</a:t>
          </a: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distance </a:t>
          </a: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between</a:t>
          </a: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tiles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41305" y="1087939"/>
        <a:ext cx="5032809" cy="846387"/>
      </dsp:txXfrm>
    </dsp:sp>
    <dsp:sp modelId="{EE06D0CA-9862-4A99-A23E-E551B72CA373}">
      <dsp:nvSpPr>
        <dsp:cNvPr id="0" name=""/>
        <dsp:cNvSpPr/>
      </dsp:nvSpPr>
      <dsp:spPr>
        <a:xfrm rot="5400000">
          <a:off x="-180279" y="2344442"/>
          <a:ext cx="1201863" cy="841304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 </a:t>
          </a:r>
        </a:p>
      </dsp:txBody>
      <dsp:txXfrm rot="-5400000">
        <a:off x="1" y="2584814"/>
        <a:ext cx="841304" cy="360559"/>
      </dsp:txXfrm>
    </dsp:sp>
    <dsp:sp modelId="{38ED8985-F1FE-4BD9-8869-EEE66C524610}">
      <dsp:nvSpPr>
        <dsp:cNvPr id="0" name=""/>
        <dsp:cNvSpPr/>
      </dsp:nvSpPr>
      <dsp:spPr>
        <a:xfrm rot="5400000">
          <a:off x="2957022" y="15470"/>
          <a:ext cx="847161" cy="50785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400" kern="1200" dirty="0" err="1">
              <a:latin typeface="Tw Cen MT Condensed" panose="020B0606020104020203" pitchFamily="34" charset="-18"/>
            </a:rPr>
            <a:t>Results</a:t>
          </a:r>
          <a:endParaRPr lang="hr-HR" sz="2400" kern="1200" dirty="0">
            <a:latin typeface="Tw Cen MT Condensed" panose="020B0606020104020203" pitchFamily="34" charset="-18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Result</a:t>
          </a: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r-HR" sz="15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discussion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41305" y="2172543"/>
        <a:ext cx="5037241" cy="764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12534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3720103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3463" y="3720103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858000" cy="3429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9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571500"/>
            <a:ext cx="1478756" cy="4057650"/>
          </a:xfrm>
        </p:spPr>
        <p:txBody>
          <a:bodyPr vert="eaVert" lIns="45720" tIns="91440" rIns="45720" bIns="9144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4" y="571500"/>
            <a:ext cx="4264819" cy="40576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5657850" y="130172"/>
            <a:ext cx="0" cy="5143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2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20103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b="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3463" y="3720103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858000" cy="3429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714500"/>
            <a:ext cx="267462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993" y="1714500"/>
            <a:ext cx="267462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8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34727"/>
            <a:ext cx="267462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50" b="0" cap="none" baseline="0">
                <a:solidFill>
                  <a:schemeClr val="accent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225841"/>
            <a:ext cx="267462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8993" y="1634727"/>
            <a:ext cx="267462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65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68993" y="2225841"/>
            <a:ext cx="267462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2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9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9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072" y="353632"/>
            <a:ext cx="246888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7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687" y="617220"/>
            <a:ext cx="3194114" cy="388848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693129"/>
            <a:ext cx="246888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3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20104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6856286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3463" y="3720104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3" y="1714500"/>
            <a:ext cx="5467541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73" y="4853028"/>
            <a:ext cx="1211705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4150" y="4853028"/>
            <a:ext cx="3319571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4853028"/>
            <a:ext cx="547688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8625" y="61974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30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17702" y="1147598"/>
            <a:ext cx="6390450" cy="153945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hr-HR" sz="4800" dirty="0" smtClean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26</a:t>
            </a:r>
            <a:r>
              <a:rPr lang="hr-HR" sz="4800" dirty="0" smtClean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. </a:t>
            </a:r>
            <a:r>
              <a:rPr lang="hr-HR" sz="4800" dirty="0" err="1" smtClean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Dominoes</a:t>
            </a:r>
            <a:endParaRPr sz="48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17702" y="4082154"/>
            <a:ext cx="6390450" cy="5944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 </a:t>
            </a:r>
            <a:r>
              <a:rPr lang="hr-HR" sz="3200" dirty="0" smtClean="0">
                <a:solidFill>
                  <a:schemeClr val="tx1"/>
                </a:solidFill>
                <a:latin typeface="Tw Cen MT Condensed" panose="020B0606020104020203" pitchFamily="34" charset="-18"/>
              </a:rPr>
              <a:t>Elena Lukačević</a:t>
            </a:r>
            <a:endParaRPr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147776" y="3653702"/>
            <a:ext cx="6389687" cy="59531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Team</a:t>
            </a:r>
            <a:r>
              <a:rPr lang="en-GB" sz="28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Croatia</a:t>
            </a:r>
            <a:endParaRPr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4CA67A0-D636-4920-B82A-8BDD4243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4" y="3653702"/>
            <a:ext cx="1153945" cy="136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540800" y="729752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Conclusion</a:t>
            </a:r>
            <a:endParaRPr sz="44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233775" y="1507294"/>
            <a:ext cx="379710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investigated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toppling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dominoes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distance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dominoes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toppling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faster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distance is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domino tile’s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775A6216-01F2-45EA-8ED5-B7676CC41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10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754213" y="1194726"/>
            <a:ext cx="5286168" cy="107695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/>
            <a:r>
              <a:rPr lang="en-GB" sz="6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Thank you</a:t>
            </a:r>
            <a:r>
              <a:rPr lang="hr-HR" sz="6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!</a:t>
            </a:r>
            <a:endParaRPr sz="60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7" name="Shape 55">
            <a:extLst>
              <a:ext uri="{FF2B5EF4-FFF2-40B4-BE49-F238E27FC236}">
                <a16:creationId xmlns:a16="http://schemas.microsoft.com/office/drawing/2014/main" xmlns="" id="{444FA644-3D11-4979-883B-F93704B70A26}"/>
              </a:ext>
            </a:extLst>
          </p:cNvPr>
          <p:cNvSpPr txBox="1">
            <a:spLocks/>
          </p:cNvSpPr>
          <p:nvPr/>
        </p:nvSpPr>
        <p:spPr>
          <a:xfrm>
            <a:off x="217702" y="4082154"/>
            <a:ext cx="6390450" cy="5944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 </a:t>
            </a:r>
            <a:r>
              <a:rPr lang="hr-HR" sz="3200" dirty="0" smtClean="0">
                <a:solidFill>
                  <a:schemeClr val="tx1"/>
                </a:solidFill>
                <a:latin typeface="Tw Cen MT Condensed" panose="020B0606020104020203" pitchFamily="34" charset="-18"/>
              </a:rPr>
              <a:t>Elena Lukačević</a:t>
            </a:r>
            <a:endParaRPr lang="en-GB"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xmlns="" id="{0DFBD5AE-A1CB-417B-A135-DADCCB8CDC7B}"/>
              </a:ext>
            </a:extLst>
          </p:cNvPr>
          <p:cNvSpPr txBox="1">
            <a:spLocks/>
          </p:cNvSpPr>
          <p:nvPr/>
        </p:nvSpPr>
        <p:spPr>
          <a:xfrm>
            <a:off x="147776" y="3653702"/>
            <a:ext cx="6389687" cy="595313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200">
                <a:latin typeface="Tw Cen MT Condensed" panose="020B0606020104020203" pitchFamily="34" charset="-18"/>
              </a:rPr>
              <a:t>Team</a:t>
            </a:r>
            <a:r>
              <a:rPr lang="en-GB" sz="2800">
                <a:latin typeface="Tw Cen MT Condensed" panose="020B0606020104020203" pitchFamily="34" charset="-18"/>
              </a:rPr>
              <a:t> </a:t>
            </a:r>
            <a:r>
              <a:rPr lang="en-GB" sz="3200">
                <a:latin typeface="Tw Cen MT Condensed" panose="020B0606020104020203" pitchFamily="34" charset="-18"/>
              </a:rPr>
              <a:t>Croatia</a:t>
            </a:r>
            <a:endParaRPr lang="en-GB" sz="3200" dirty="0">
              <a:latin typeface="Tw Cen MT Condensed" panose="020B0606020104020203" pitchFamily="34" charset="-18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06C2581-05F0-42F2-BDB4-4DC49EB7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4" y="3653702"/>
            <a:ext cx="1153945" cy="136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580847" y="743100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Additional slides</a:t>
            </a:r>
            <a:endParaRPr sz="4400" dirty="0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33775" y="1507294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75C00FAF-C459-487E-AD9C-EDA59D3D5D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12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20946" y="669519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hr-HR" sz="44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1. NAME OF THE PROBLEM</a:t>
            </a:r>
            <a:endParaRPr sz="44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47241" y="1405198"/>
            <a:ext cx="6286725" cy="7132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hr-HR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</a:t>
            </a:r>
            <a:r>
              <a:rPr lang="hr-H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r-HR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hr-H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omino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tiles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row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topple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tile.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Investigate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toppling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dominoes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tiles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BAB3F09C-C261-4290-A61C-1E4D97AEBB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2</a:t>
            </a:fld>
            <a:endParaRPr lang="en-GB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930" y="16390620"/>
            <a:ext cx="6476999" cy="485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6" descr="C:\Users\Korisnik\Pictures\2018-07\IMG_273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" y="2331719"/>
            <a:ext cx="2655252" cy="220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C:\Users\Korisnik\Pictures\2018-07\IMG_272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331720"/>
            <a:ext cx="2788920" cy="220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67550" y="732848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Demonstration of the phenomenon</a:t>
            </a:r>
            <a:endParaRPr sz="40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811199E2-4452-4917-BCCF-E6BB89316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3</a:t>
            </a:fld>
            <a:endParaRPr lang="en-GB" sz="1400" dirty="0"/>
          </a:p>
        </p:txBody>
      </p:sp>
      <p:pic>
        <p:nvPicPr>
          <p:cNvPr id="6" name="CIMG217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480.47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099" y="1448200"/>
            <a:ext cx="5414790" cy="3045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67550" y="702283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Outline</a:t>
            </a:r>
            <a:endParaRPr sz="4400" dirty="0"/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xmlns="" id="{ED181BC9-FEF5-4AFC-A35D-683CE8D7A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65790"/>
              </p:ext>
            </p:extLst>
          </p:nvPr>
        </p:nvGraphicFramePr>
        <p:xfrm>
          <a:off x="467549" y="1527317"/>
          <a:ext cx="5919901" cy="3367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C66F86CD-F34B-4E28-8174-433A75A55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hr-HR" dirty="0"/>
              <a:t> 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C4B6AB9B-4AA7-4672-A30B-37F82FCE8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4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520777" y="696379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Theoretical </a:t>
            </a:r>
            <a:r>
              <a:rPr lang="hr-HR" sz="4400" dirty="0" err="1" smtClean="0"/>
              <a:t>Introduction</a:t>
            </a:r>
            <a:endParaRPr sz="4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Shape 8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67264" y="1493945"/>
                <a:ext cx="6390450" cy="2592000"/>
              </a:xfrm>
              <a:prstGeom prst="rect">
                <a:avLst/>
              </a:prstGeom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800" i="1">
                          <a:latin typeface="Cambria Math"/>
                        </a:rPr>
                        <m:t>𝑣</m:t>
                      </m:r>
                      <m:r>
                        <a:rPr lang="hr-HR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AE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sz="1800" i="1">
                              <a:latin typeface="Cambria Math"/>
                            </a:rPr>
                            <m:t>𝑠</m:t>
                          </m:r>
                          <m:r>
                            <a:rPr lang="hr-HR" sz="1800" i="1">
                              <a:latin typeface="Cambria Math"/>
                            </a:rPr>
                            <m:t>[</m:t>
                          </m:r>
                          <m:r>
                            <a:rPr lang="hr-HR" sz="1800" i="1">
                              <a:latin typeface="Cambria Math"/>
                            </a:rPr>
                            <m:t>𝑚</m:t>
                          </m:r>
                          <m:r>
                            <a:rPr lang="hr-HR" sz="1800" i="1">
                              <a:latin typeface="Cambria Math"/>
                            </a:rPr>
                            <m:t>]</m:t>
                          </m:r>
                        </m:num>
                        <m:den>
                          <m:r>
                            <a:rPr lang="hr-HR" sz="1800" i="1">
                              <a:latin typeface="Cambria Math"/>
                            </a:rPr>
                            <m:t>𝑡</m:t>
                          </m:r>
                          <m:r>
                            <a:rPr lang="hr-HR" sz="1800" i="1">
                              <a:latin typeface="Cambria Math"/>
                            </a:rPr>
                            <m:t>[</m:t>
                          </m:r>
                          <m:r>
                            <a:rPr lang="hr-HR" sz="1800" i="1">
                              <a:latin typeface="Cambria Math"/>
                            </a:rPr>
                            <m:t>𝑠</m:t>
                          </m:r>
                          <m:r>
                            <a:rPr lang="hr-HR" sz="1800" i="1">
                              <a:latin typeface="Cambria Math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hr-HR" sz="1800" dirty="0" smtClean="0"/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hr-HR" sz="1800" dirty="0"/>
                  <a:t>v</a:t>
                </a:r>
                <a:r>
                  <a:rPr lang="hr-HR" sz="1800" dirty="0" smtClean="0"/>
                  <a:t> – </a:t>
                </a:r>
                <a:r>
                  <a:rPr lang="hr-HR" sz="1800" dirty="0" err="1" smtClean="0"/>
                  <a:t>velocity</a:t>
                </a:r>
                <a:r>
                  <a:rPr lang="hr-HR" sz="1800" dirty="0" smtClean="0"/>
                  <a:t> [m/s]</a:t>
                </a:r>
                <a:endParaRPr lang="hr-HR" sz="1800" dirty="0"/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hr-HR" sz="1800" dirty="0" smtClean="0"/>
                  <a:t>s – distance </a:t>
                </a:r>
                <a:r>
                  <a:rPr lang="hr-HR" sz="1800" dirty="0" err="1" smtClean="0"/>
                  <a:t>of</a:t>
                </a:r>
                <a:r>
                  <a:rPr lang="hr-HR" sz="1800" dirty="0" smtClean="0"/>
                  <a:t> </a:t>
                </a:r>
                <a:r>
                  <a:rPr lang="hr-HR" sz="1800" dirty="0" err="1" smtClean="0"/>
                  <a:t>first</a:t>
                </a:r>
                <a:r>
                  <a:rPr lang="hr-HR" sz="1800" dirty="0" smtClean="0"/>
                  <a:t> </a:t>
                </a:r>
                <a:r>
                  <a:rPr lang="hr-HR" sz="1800" dirty="0" err="1" smtClean="0"/>
                  <a:t>and</a:t>
                </a:r>
                <a:r>
                  <a:rPr lang="hr-HR" sz="1800" dirty="0" smtClean="0"/>
                  <a:t> </a:t>
                </a:r>
                <a:r>
                  <a:rPr lang="hr-HR" sz="1800" dirty="0" err="1" smtClean="0"/>
                  <a:t>last</a:t>
                </a:r>
                <a:r>
                  <a:rPr lang="hr-HR" sz="1800" dirty="0" smtClean="0"/>
                  <a:t> domino [m]</a:t>
                </a:r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hr-HR" sz="1800" dirty="0" smtClean="0"/>
                  <a:t>t – time [s]</a:t>
                </a:r>
              </a:p>
            </p:txBody>
          </p:sp>
        </mc:Choice>
        <mc:Fallback>
          <p:sp>
            <p:nvSpPr>
              <p:cNvPr id="81" name="Shape 8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7264" y="1493945"/>
                <a:ext cx="6390450" cy="2592000"/>
              </a:xfrm>
              <a:prstGeom prst="rect">
                <a:avLst/>
              </a:prstGeom>
              <a:blipFill rotWithShape="1">
                <a:blip r:embed="rId3"/>
                <a:stretch>
                  <a:fillRect l="-114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2BE0725E-BF05-4428-A22B-CD29ED0B1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5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7331" y="654346"/>
            <a:ext cx="6390450" cy="572700"/>
          </a:xfrm>
        </p:spPr>
        <p:txBody>
          <a:bodyPr>
            <a:noAutofit/>
          </a:bodyPr>
          <a:lstStyle/>
          <a:p>
            <a:r>
              <a:rPr lang="hr-HR" sz="4400" dirty="0" err="1" smtClean="0"/>
              <a:t>Hypothesis</a:t>
            </a:r>
            <a:endParaRPr lang="hr-HR" sz="44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89708" y="1372812"/>
            <a:ext cx="6390450" cy="3416400"/>
          </a:xfrm>
        </p:spPr>
        <p:txBody>
          <a:bodyPr anchor="t">
            <a:normAutofit/>
          </a:bodyPr>
          <a:lstStyle/>
          <a:p>
            <a:pPr marL="85725" indent="0">
              <a:buNone/>
            </a:pPr>
            <a:endParaRPr lang="hr-HR" sz="2000" dirty="0" smtClean="0"/>
          </a:p>
          <a:p>
            <a:pPr marL="428625" indent="-342900">
              <a:buFont typeface="+mj-lt"/>
              <a:buAutoNum type="arabicPeriod"/>
            </a:pPr>
            <a:r>
              <a:rPr lang="hr-HR" sz="2000" dirty="0" err="1" smtClean="0"/>
              <a:t>Smaller</a:t>
            </a:r>
            <a:r>
              <a:rPr lang="hr-HR" sz="2000" dirty="0" smtClean="0"/>
              <a:t> distance </a:t>
            </a:r>
            <a:r>
              <a:rPr lang="hr-HR" sz="2000" dirty="0" smtClean="0">
                <a:sym typeface="Wingdings" pitchFamily="2" charset="2"/>
              </a:rPr>
              <a:t> </a:t>
            </a:r>
            <a:r>
              <a:rPr lang="hr-HR" sz="2000" dirty="0" err="1" smtClean="0">
                <a:sym typeface="Wingdings" pitchFamily="2" charset="2"/>
              </a:rPr>
              <a:t>Bigger</a:t>
            </a:r>
            <a:r>
              <a:rPr lang="hr-HR" sz="2000" dirty="0" smtClean="0">
                <a:sym typeface="Wingdings" pitchFamily="2" charset="2"/>
              </a:rPr>
              <a:t> </a:t>
            </a:r>
            <a:r>
              <a:rPr lang="hr-HR" sz="2000" dirty="0" err="1" smtClean="0">
                <a:sym typeface="Wingdings" pitchFamily="2" charset="2"/>
              </a:rPr>
              <a:t>velocity</a:t>
            </a:r>
            <a:endParaRPr lang="hr-HR" sz="200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40800" y="756448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 smtClean="0"/>
              <a:t>Experiment</a:t>
            </a:r>
            <a:endParaRPr sz="4400"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13985" y="1533993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dominos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row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Distances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2 cm, 2.5 cm, 3 cm, 3.5 cm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stopwatches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repeated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/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75ADEF3C-0F9A-4AFA-AA95-9AC782D651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7</a:t>
            </a:fld>
            <a:endParaRPr lang="en-GB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2913" y="2002861"/>
            <a:ext cx="3352013" cy="188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G:\skica domin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t="20116" r="57371" b="30420"/>
          <a:stretch/>
        </p:blipFill>
        <p:spPr bwMode="auto">
          <a:xfrm>
            <a:off x="510363" y="2753831"/>
            <a:ext cx="2381693" cy="23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233222"/>
              </p:ext>
            </p:extLst>
          </p:nvPr>
        </p:nvGraphicFramePr>
        <p:xfrm>
          <a:off x="872029" y="1156770"/>
          <a:ext cx="4808791" cy="3760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SPW 14.0 Graph" r:id="rId4" imgW="5405597" imgH="4227470" progId="SigmaPlotGraphicObject.13">
                  <p:embed/>
                </p:oleObj>
              </mc:Choice>
              <mc:Fallback>
                <p:oleObj name="SPW 14.0 Graph" r:id="rId4" imgW="5405597" imgH="422747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2029" y="1156770"/>
                        <a:ext cx="4808791" cy="3760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67550" y="689704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 smtClean="0"/>
              <a:t>Results</a:t>
            </a:r>
            <a:endParaRPr sz="44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165EF282-4F5C-47CD-A662-545C71AB47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8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434058"/>
              </p:ext>
            </p:extLst>
          </p:nvPr>
        </p:nvGraphicFramePr>
        <p:xfrm>
          <a:off x="870333" y="933914"/>
          <a:ext cx="5352190" cy="4132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SPW 14.0 Graph" r:id="rId4" imgW="5475828" imgH="4227470" progId="SigmaPlotGraphicObject.13">
                  <p:embed/>
                </p:oleObj>
              </mc:Choice>
              <mc:Fallback>
                <p:oleObj name="SPW 14.0 Graph" r:id="rId4" imgW="5475828" imgH="422747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0333" y="933914"/>
                        <a:ext cx="5352190" cy="4132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67550" y="689704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 smtClean="0"/>
              <a:t>Results</a:t>
            </a:r>
            <a:endParaRPr sz="44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xmlns="" id="{165EF282-4F5C-47CD-A662-545C71AB47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9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521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234</TotalTime>
  <Words>193</Words>
  <Application>Microsoft Office PowerPoint</Application>
  <PresentationFormat>Prilagođeno</PresentationFormat>
  <Paragraphs>49</Paragraphs>
  <Slides>12</Slides>
  <Notes>11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4" baseType="lpstr">
      <vt:lpstr>Integral</vt:lpstr>
      <vt:lpstr>SigmaPlot 14.0 Graph</vt:lpstr>
      <vt:lpstr>26. Dominoes</vt:lpstr>
      <vt:lpstr>1. NAME OF THE PROBLEM</vt:lpstr>
      <vt:lpstr>Demonstration of the phenomenon</vt:lpstr>
      <vt:lpstr>Outline</vt:lpstr>
      <vt:lpstr>Theoretical Introduction</vt:lpstr>
      <vt:lpstr>Hypothesis</vt:lpstr>
      <vt:lpstr>Experiment</vt:lpstr>
      <vt:lpstr>Results</vt:lpstr>
      <vt:lpstr>Results</vt:lpstr>
      <vt:lpstr>Conclusion</vt:lpstr>
      <vt:lpstr>Thank you!</vt:lpstr>
      <vt:lpstr>Additional slides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Name of the Problem</dc:title>
  <dc:creator>Korisnik</dc:creator>
  <cp:lastModifiedBy>Korisnik</cp:lastModifiedBy>
  <cp:revision>22</cp:revision>
  <dcterms:modified xsi:type="dcterms:W3CDTF">2018-07-08T14:10:52Z</dcterms:modified>
</cp:coreProperties>
</file>